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09" r:id="rId29"/>
    <p:sldId id="310" r:id="rId30"/>
    <p:sldId id="308" r:id="rId31"/>
    <p:sldId id="288" r:id="rId32"/>
    <p:sldId id="283" r:id="rId33"/>
    <p:sldId id="284" r:id="rId34"/>
    <p:sldId id="289" r:id="rId35"/>
    <p:sldId id="285" r:id="rId36"/>
    <p:sldId id="286" r:id="rId37"/>
    <p:sldId id="287" r:id="rId38"/>
    <p:sldId id="290" r:id="rId39"/>
    <p:sldId id="291" r:id="rId40"/>
    <p:sldId id="292" r:id="rId41"/>
    <p:sldId id="293" r:id="rId42"/>
    <p:sldId id="294" r:id="rId43"/>
    <p:sldId id="295" r:id="rId44"/>
    <p:sldId id="296" r:id="rId45"/>
    <p:sldId id="297" r:id="rId46"/>
    <p:sldId id="298" r:id="rId47"/>
    <p:sldId id="300" r:id="rId48"/>
    <p:sldId id="301" r:id="rId49"/>
    <p:sldId id="302" r:id="rId50"/>
    <p:sldId id="303" r:id="rId51"/>
    <p:sldId id="304" r:id="rId52"/>
    <p:sldId id="305" r:id="rId53"/>
    <p:sldId id="306" r:id="rId54"/>
    <p:sldId id="307"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056101F-6FE9-472F-B9C3-8A6D06BD6339}" type="datetimeFigureOut">
              <a:rPr lang="fr-FR" smtClean="0"/>
              <a:pPr/>
              <a:t>21/01/2018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D1A249-8F54-4FC2-894B-2C4E85F42D1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56101F-6FE9-472F-B9C3-8A6D06BD6339}" type="datetimeFigureOut">
              <a:rPr lang="fr-FR" smtClean="0"/>
              <a:pPr/>
              <a:t>21/01/2018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D1A249-8F54-4FC2-894B-2C4E85F42D1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56101F-6FE9-472F-B9C3-8A6D06BD6339}" type="datetimeFigureOut">
              <a:rPr lang="fr-FR" smtClean="0"/>
              <a:pPr/>
              <a:t>21/01/2018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D1A249-8F54-4FC2-894B-2C4E85F42D1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56101F-6FE9-472F-B9C3-8A6D06BD6339}" type="datetimeFigureOut">
              <a:rPr lang="fr-FR" smtClean="0"/>
              <a:pPr/>
              <a:t>21/01/2018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D1A249-8F54-4FC2-894B-2C4E85F42D1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056101F-6FE9-472F-B9C3-8A6D06BD6339}" type="datetimeFigureOut">
              <a:rPr lang="fr-FR" smtClean="0"/>
              <a:pPr/>
              <a:t>21/01/2018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D1A249-8F54-4FC2-894B-2C4E85F42D1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056101F-6FE9-472F-B9C3-8A6D06BD6339}" type="datetimeFigureOut">
              <a:rPr lang="fr-FR" smtClean="0"/>
              <a:pPr/>
              <a:t>21/01/2018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D1A249-8F54-4FC2-894B-2C4E85F42D1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056101F-6FE9-472F-B9C3-8A6D06BD6339}" type="datetimeFigureOut">
              <a:rPr lang="fr-FR" smtClean="0"/>
              <a:pPr/>
              <a:t>21/01/2018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DD1A249-8F54-4FC2-894B-2C4E85F42D1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056101F-6FE9-472F-B9C3-8A6D06BD6339}" type="datetimeFigureOut">
              <a:rPr lang="fr-FR" smtClean="0"/>
              <a:pPr/>
              <a:t>21/01/2018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DD1A249-8F54-4FC2-894B-2C4E85F42D1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56101F-6FE9-472F-B9C3-8A6D06BD6339}" type="datetimeFigureOut">
              <a:rPr lang="fr-FR" smtClean="0"/>
              <a:pPr/>
              <a:t>21/01/2018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DD1A249-8F54-4FC2-894B-2C4E85F42D1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056101F-6FE9-472F-B9C3-8A6D06BD6339}" type="datetimeFigureOut">
              <a:rPr lang="fr-FR" smtClean="0"/>
              <a:pPr/>
              <a:t>21/01/2018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D1A249-8F54-4FC2-894B-2C4E85F42D1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056101F-6FE9-472F-B9C3-8A6D06BD6339}" type="datetimeFigureOut">
              <a:rPr lang="fr-FR" smtClean="0"/>
              <a:pPr/>
              <a:t>21/01/2018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D1A249-8F54-4FC2-894B-2C4E85F42D1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6101F-6FE9-472F-B9C3-8A6D06BD6339}" type="datetimeFigureOut">
              <a:rPr lang="fr-FR" smtClean="0"/>
              <a:pPr/>
              <a:t>21/01/2018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1A249-8F54-4FC2-894B-2C4E85F42D1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umap.openstreetmap.fr/fr/" TargetMode="External"/><Relationship Id="rId2" Type="http://schemas.openxmlformats.org/officeDocument/2006/relationships/hyperlink" Target="https://www.geoportail.gouv.fr/" TargetMode="External"/><Relationship Id="rId1" Type="http://schemas.openxmlformats.org/officeDocument/2006/relationships/slideLayout" Target="../slideLayouts/slideLayout2.xml"/><Relationship Id="rId5" Type="http://schemas.openxmlformats.org/officeDocument/2006/relationships/hyperlink" Target="https://remonterletemps.ign.fr/" TargetMode="External"/><Relationship Id="rId4" Type="http://schemas.openxmlformats.org/officeDocument/2006/relationships/hyperlink" Target="https://www.edugeo.fr/"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insee.fr/fr/statistiques/1293103" TargetMode="External"/><Relationship Id="rId2" Type="http://schemas.openxmlformats.org/officeDocument/2006/relationships/hyperlink" Target="https://www.insee.fr/fr/accueil" TargetMode="External"/><Relationship Id="rId1" Type="http://schemas.openxmlformats.org/officeDocument/2006/relationships/slideLayout" Target="../slideLayouts/slideLayout2.xml"/><Relationship Id="rId5" Type="http://schemas.openxmlformats.org/officeDocument/2006/relationships/hyperlink" Target="https://www.insee.fr/fr/statistiques" TargetMode="External"/><Relationship Id="rId4" Type="http://schemas.openxmlformats.org/officeDocument/2006/relationships/hyperlink" Target="http://www.agglo-paysdaix.fr/la-metropole.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nru.fr/index.php/fre" TargetMode="External"/><Relationship Id="rId2" Type="http://schemas.openxmlformats.org/officeDocument/2006/relationships/hyperlink" Target="http://www.territoires-ville.cerema.fr/spip.php?page=sommai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regionpaca.fr/connaissance-du-territoire" TargetMode="External"/><Relationship Id="rId2" Type="http://schemas.openxmlformats.org/officeDocument/2006/relationships/hyperlink" Target="http://www.regionpaca.fr/" TargetMode="External"/><Relationship Id="rId1" Type="http://schemas.openxmlformats.org/officeDocument/2006/relationships/slideLayout" Target="../slideLayouts/slideLayout2.xml"/><Relationship Id="rId4" Type="http://schemas.openxmlformats.org/officeDocument/2006/relationships/hyperlink" Target="https://observatoireterritorial.regionpaca.fr/"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rpe-paca.org/" TargetMode="External"/><Relationship Id="rId2" Type="http://schemas.openxmlformats.org/officeDocument/2006/relationships/hyperlink" Target="http://www.paca.developpement-durable.gouv.fr/" TargetMode="External"/><Relationship Id="rId1" Type="http://schemas.openxmlformats.org/officeDocument/2006/relationships/slideLayout" Target="../slideLayouts/slideLayout2.xml"/><Relationship Id="rId4" Type="http://schemas.openxmlformats.org/officeDocument/2006/relationships/hyperlink" Target="http://paca.drdjscs.gouv.fr/spip.php?article611"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upa.fr/" TargetMode="External"/><Relationship Id="rId2" Type="http://schemas.openxmlformats.org/officeDocument/2006/relationships/hyperlink" Target="http://www.agam.org/" TargetMode="External"/><Relationship Id="rId1" Type="http://schemas.openxmlformats.org/officeDocument/2006/relationships/slideLayout" Target="../slideLayouts/slideLayout2.xml"/><Relationship Id="rId4" Type="http://schemas.openxmlformats.org/officeDocument/2006/relationships/hyperlink" Target="http://www.aurav.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agglo-paysdaix.fr/la-metropole.html" TargetMode="External"/><Relationship Id="rId7" Type="http://schemas.openxmlformats.org/officeDocument/2006/relationships/hyperlink" Target="http://www.pays-gapencais.com/" TargetMode="External"/><Relationship Id="rId2" Type="http://schemas.openxmlformats.org/officeDocument/2006/relationships/hyperlink" Target="http://www.marseille-provence.fr/index.php" TargetMode="External"/><Relationship Id="rId1" Type="http://schemas.openxmlformats.org/officeDocument/2006/relationships/slideLayout" Target="../slideLayouts/slideLayout2.xml"/><Relationship Id="rId6" Type="http://schemas.openxmlformats.org/officeDocument/2006/relationships/hyperlink" Target="http://www.grandavignon.fr/" TargetMode="External"/><Relationship Id="rId5" Type="http://schemas.openxmlformats.org/officeDocument/2006/relationships/hyperlink" Target="http://www.ccabv.fr/" TargetMode="External"/><Relationship Id="rId4" Type="http://schemas.openxmlformats.org/officeDocument/2006/relationships/hyperlink" Target="http://www.agglo-accm.fr/"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marseille-renovation-urbaine.fr/marseille-renovation-urbaine-3.html" TargetMode="External"/><Relationship Id="rId2" Type="http://schemas.openxmlformats.org/officeDocument/2006/relationships/hyperlink" Target="http://www.polvillemarseille.fr/gip.htm" TargetMode="External"/><Relationship Id="rId1" Type="http://schemas.openxmlformats.org/officeDocument/2006/relationships/slideLayout" Target="../slideLayouts/slideLayout2.xml"/><Relationship Id="rId4" Type="http://schemas.openxmlformats.org/officeDocument/2006/relationships/hyperlink" Target="http://www.euromediterranee.f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280920" cy="5724644"/>
          </a:xfrm>
          <a:prstGeom prst="rect">
            <a:avLst/>
          </a:prstGeom>
        </p:spPr>
        <p:txBody>
          <a:bodyPr wrap="square">
            <a:spAutoFit/>
          </a:bodyPr>
          <a:lstStyle/>
          <a:p>
            <a:pPr algn="ctr"/>
            <a:r>
              <a:rPr lang="fr-FR" sz="2400" b="1" dirty="0" smtClean="0"/>
              <a:t>Monter un mini-projet de géographie prospective (9 séances)</a:t>
            </a:r>
            <a:endParaRPr lang="fr-FR" sz="2400" b="1" dirty="0" smtClean="0">
              <a:latin typeface="+mn-lt"/>
            </a:endParaRPr>
          </a:p>
          <a:p>
            <a:pPr algn="just"/>
            <a:endParaRPr lang="fr-FR" dirty="0" smtClean="0">
              <a:latin typeface="+mn-lt"/>
            </a:endParaRPr>
          </a:p>
          <a:p>
            <a:pPr algn="just"/>
            <a:r>
              <a:rPr lang="fr-FR" dirty="0" smtClean="0">
                <a:latin typeface="+mn-lt"/>
              </a:rPr>
              <a:t>Nicolaï Jéromine</a:t>
            </a:r>
          </a:p>
          <a:p>
            <a:pPr algn="just"/>
            <a:r>
              <a:rPr lang="fr-FR" dirty="0" smtClean="0">
                <a:latin typeface="+mn-lt"/>
              </a:rPr>
              <a:t/>
            </a:r>
            <a:br>
              <a:rPr lang="fr-FR" dirty="0" smtClean="0">
                <a:latin typeface="+mn-lt"/>
              </a:rPr>
            </a:br>
            <a:r>
              <a:rPr lang="fr-FR" dirty="0" smtClean="0">
                <a:latin typeface="+mn-lt"/>
              </a:rPr>
              <a:t>Classes </a:t>
            </a:r>
            <a:r>
              <a:rPr lang="fr-FR" dirty="0" smtClean="0">
                <a:latin typeface="+mn-lt"/>
              </a:rPr>
              <a:t>de 3</a:t>
            </a:r>
            <a:r>
              <a:rPr lang="fr-FR" baseline="30000" dirty="0" smtClean="0">
                <a:latin typeface="+mn-lt"/>
              </a:rPr>
              <a:t>ème</a:t>
            </a:r>
            <a:r>
              <a:rPr lang="fr-FR" dirty="0" smtClean="0">
                <a:latin typeface="+mn-lt"/>
              </a:rPr>
              <a:t>, </a:t>
            </a:r>
            <a:r>
              <a:rPr lang="fr-FR" dirty="0" smtClean="0">
                <a:latin typeface="+mn-lt"/>
              </a:rPr>
              <a:t>2</a:t>
            </a:r>
            <a:r>
              <a:rPr lang="fr-FR" baseline="30000" dirty="0" smtClean="0">
                <a:latin typeface="+mn-lt"/>
              </a:rPr>
              <a:t>nde</a:t>
            </a:r>
            <a:r>
              <a:rPr lang="fr-FR" dirty="0" smtClean="0">
                <a:latin typeface="+mn-lt"/>
              </a:rPr>
              <a:t>, 1</a:t>
            </a:r>
            <a:r>
              <a:rPr lang="fr-FR" baseline="30000" dirty="0" smtClean="0">
                <a:latin typeface="+mn-lt"/>
              </a:rPr>
              <a:t>ère</a:t>
            </a:r>
            <a:r>
              <a:rPr lang="fr-FR" dirty="0" smtClean="0">
                <a:latin typeface="+mn-lt"/>
              </a:rPr>
              <a:t> </a:t>
            </a:r>
            <a:endParaRPr lang="fr-FR" dirty="0" smtClean="0">
              <a:latin typeface="+mn-lt"/>
            </a:endParaRPr>
          </a:p>
          <a:p>
            <a:pPr algn="just"/>
            <a:r>
              <a:rPr lang="fr-FR" dirty="0" smtClean="0">
                <a:latin typeface="+mn-lt"/>
              </a:rPr>
              <a:t/>
            </a:r>
            <a:br>
              <a:rPr lang="fr-FR" dirty="0" smtClean="0">
                <a:latin typeface="+mn-lt"/>
              </a:rPr>
            </a:br>
            <a:r>
              <a:rPr lang="fr-FR" dirty="0" smtClean="0">
                <a:latin typeface="+mn-lt"/>
              </a:rPr>
              <a:t>3</a:t>
            </a:r>
            <a:r>
              <a:rPr lang="fr-FR" baseline="30000" dirty="0" smtClean="0">
                <a:latin typeface="+mn-lt"/>
              </a:rPr>
              <a:t>ème</a:t>
            </a:r>
            <a:r>
              <a:rPr lang="fr-FR" dirty="0" smtClean="0">
                <a:latin typeface="+mn-lt"/>
              </a:rPr>
              <a:t>, Thème </a:t>
            </a:r>
            <a:r>
              <a:rPr lang="fr-FR" dirty="0" smtClean="0">
                <a:latin typeface="+mn-lt"/>
              </a:rPr>
              <a:t>2 : « Pourquoi et comment aménager le territoire? </a:t>
            </a:r>
            <a:r>
              <a:rPr lang="fr-FR" dirty="0" smtClean="0">
                <a:latin typeface="+mn-lt"/>
              </a:rPr>
              <a:t>»</a:t>
            </a:r>
            <a:endParaRPr lang="fr-FR" dirty="0" smtClean="0"/>
          </a:p>
          <a:p>
            <a:pPr algn="just"/>
            <a:r>
              <a:rPr lang="fr-FR" dirty="0" smtClean="0"/>
              <a:t>2</a:t>
            </a:r>
            <a:r>
              <a:rPr lang="fr-FR" baseline="30000" dirty="0" smtClean="0"/>
              <a:t>nde</a:t>
            </a:r>
            <a:r>
              <a:rPr lang="fr-FR" dirty="0" smtClean="0"/>
              <a:t>, Thème 3: « Aménager la ville »</a:t>
            </a:r>
            <a:endParaRPr lang="fr-FR" dirty="0" smtClean="0"/>
          </a:p>
          <a:p>
            <a:pPr algn="just"/>
            <a:r>
              <a:rPr lang="fr-FR" dirty="0" smtClean="0"/>
              <a:t>1</a:t>
            </a:r>
            <a:r>
              <a:rPr lang="fr-FR" baseline="30000" dirty="0" smtClean="0"/>
              <a:t>ère</a:t>
            </a:r>
            <a:r>
              <a:rPr lang="fr-FR" dirty="0" smtClean="0"/>
              <a:t>, Thème 1: « Comprendre les territoires de proximité »</a:t>
            </a:r>
          </a:p>
          <a:p>
            <a:pPr algn="just"/>
            <a:endParaRPr lang="fr-FR" dirty="0"/>
          </a:p>
          <a:p>
            <a:pPr algn="just"/>
            <a:r>
              <a:rPr lang="fr-FR" dirty="0" smtClean="0"/>
              <a:t>Travail de groupes avec </a:t>
            </a:r>
            <a:r>
              <a:rPr lang="fr-FR" dirty="0" smtClean="0"/>
              <a:t>élaboration d’une production finale (diaporama, affiches ou article) / </a:t>
            </a:r>
            <a:r>
              <a:rPr lang="fr-FR" dirty="0" smtClean="0"/>
              <a:t>Evaluations possibles des notions et compétences acquises au cours du projet</a:t>
            </a:r>
          </a:p>
          <a:p>
            <a:pPr algn="just"/>
            <a:endParaRPr lang="fr-FR" dirty="0" smtClean="0"/>
          </a:p>
          <a:p>
            <a:pPr algn="just"/>
            <a:r>
              <a:rPr lang="fr-FR" dirty="0" smtClean="0"/>
              <a:t>Ce mini-projet permet </a:t>
            </a:r>
            <a:r>
              <a:rPr lang="fr-FR" dirty="0" smtClean="0"/>
              <a:t>d’initier des élèves de 3</a:t>
            </a:r>
            <a:r>
              <a:rPr lang="fr-FR" baseline="30000" dirty="0" smtClean="0"/>
              <a:t>ème</a:t>
            </a:r>
            <a:r>
              <a:rPr lang="fr-FR" dirty="0" smtClean="0"/>
              <a:t>, de 2</a:t>
            </a:r>
            <a:r>
              <a:rPr lang="fr-FR" baseline="30000" dirty="0" smtClean="0"/>
              <a:t>nde</a:t>
            </a:r>
            <a:r>
              <a:rPr lang="fr-FR" dirty="0" smtClean="0"/>
              <a:t> et de 1</a:t>
            </a:r>
            <a:r>
              <a:rPr lang="fr-FR" baseline="30000" dirty="0" smtClean="0"/>
              <a:t>ère</a:t>
            </a:r>
            <a:r>
              <a:rPr lang="fr-FR" dirty="0" smtClean="0"/>
              <a:t> à la géographie prospective par l’étude de leurs territoires de proximité en réalisant un diagnostic territorial et en proposant un projet d’aménagement </a:t>
            </a:r>
            <a:r>
              <a:rPr lang="fr-FR" dirty="0" smtClean="0"/>
              <a:t>avec la possibilité d’y intégrer l’utilisation </a:t>
            </a:r>
            <a:r>
              <a:rPr lang="fr-FR" dirty="0" smtClean="0"/>
              <a:t>des TIC. </a:t>
            </a:r>
          </a:p>
          <a:p>
            <a:pPr algn="just"/>
            <a:endParaRPr lang="fr-FR" dirty="0" smtClean="0"/>
          </a:p>
          <a:p>
            <a:pPr algn="just"/>
            <a:r>
              <a:rPr lang="fr-FR" dirty="0" smtClean="0"/>
              <a:t>Mots clés: géographie prospective, diagnostic territorial, aménagement, ville, territoires de proximité</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solidFill>
                  <a:srgbClr val="7030A0"/>
                </a:solidFill>
              </a:rPr>
              <a:t>B</a:t>
            </a:r>
            <a:r>
              <a:rPr lang="fr-FR" sz="3200" b="1" dirty="0" smtClean="0">
                <a:solidFill>
                  <a:srgbClr val="7030A0"/>
                </a:solidFill>
              </a:rPr>
              <a:t> / Des enjeux pédagogiques</a:t>
            </a:r>
            <a:endParaRPr lang="fr-FR" sz="3200" b="1" dirty="0">
              <a:solidFill>
                <a:srgbClr val="7030A0"/>
              </a:solidFill>
            </a:endParaRPr>
          </a:p>
        </p:txBody>
      </p:sp>
      <p:sp>
        <p:nvSpPr>
          <p:cNvPr id="4" name="Espace réservé du contenu 3"/>
          <p:cNvSpPr>
            <a:spLocks noGrp="1"/>
          </p:cNvSpPr>
          <p:nvPr>
            <p:ph idx="1"/>
          </p:nvPr>
        </p:nvSpPr>
        <p:spPr/>
        <p:txBody>
          <a:bodyPr>
            <a:normAutofit lnSpcReduction="10000"/>
          </a:bodyPr>
          <a:lstStyle/>
          <a:p>
            <a:pPr algn="just">
              <a:buNone/>
            </a:pPr>
            <a:r>
              <a:rPr lang="fr-FR" sz="2400" b="1" dirty="0"/>
              <a:t>2</a:t>
            </a:r>
            <a:r>
              <a:rPr lang="fr-FR" sz="2400" b="1" dirty="0" smtClean="0"/>
              <a:t> / L’acquisition de notions, de compétences, de capacités et méthodes</a:t>
            </a:r>
          </a:p>
          <a:p>
            <a:pPr algn="just">
              <a:buNone/>
            </a:pPr>
            <a:endParaRPr lang="fr-FR" sz="2400" dirty="0">
              <a:solidFill>
                <a:srgbClr val="FF0000"/>
              </a:solidFill>
            </a:endParaRPr>
          </a:p>
          <a:p>
            <a:pPr algn="just">
              <a:buFontTx/>
              <a:buChar char="-"/>
            </a:pPr>
            <a:r>
              <a:rPr lang="fr-FR" sz="2400" dirty="0" smtClean="0"/>
              <a:t>En lycée, des capacités et méthodes:</a:t>
            </a:r>
            <a:endParaRPr lang="fr-FR" sz="2400" dirty="0"/>
          </a:p>
          <a:p>
            <a:pPr algn="just">
              <a:buFontTx/>
              <a:buChar char="-"/>
            </a:pPr>
            <a:endParaRPr lang="fr-FR" sz="2400" dirty="0" smtClean="0"/>
          </a:p>
          <a:p>
            <a:pPr algn="just">
              <a:buNone/>
            </a:pPr>
            <a:r>
              <a:rPr lang="fr-FR" sz="2400" dirty="0" smtClean="0"/>
              <a:t>→ Maîtriser des repères spatiaux (Identifier et localiser; changer les échelles et mettre en relation); Maîtriser des outils et méthodes spécifiques (Exploiter et confronter des informations; Organiser et synthétiser des informations; Utiliser les Tic); Maîtriser des méthodes de travail personnel (Développer son expression personnelle et son sens critique; Préparer et organiser son travail de manière autonome).</a:t>
            </a:r>
          </a:p>
          <a:p>
            <a:pPr algn="just">
              <a:buNone/>
            </a:pPr>
            <a:endParaRPr lang="fr-FR" sz="24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2708920"/>
            <a:ext cx="6400800" cy="648072"/>
          </a:xfrm>
        </p:spPr>
        <p:txBody>
          <a:bodyPr>
            <a:noAutofit/>
          </a:bodyPr>
          <a:lstStyle/>
          <a:p>
            <a:r>
              <a:rPr lang="fr-FR" sz="4000" b="1" dirty="0" smtClean="0">
                <a:solidFill>
                  <a:srgbClr val="00B050"/>
                </a:solidFill>
              </a:rPr>
              <a:t>II / La démarche</a:t>
            </a:r>
            <a:endParaRPr lang="fr-FR" sz="4000" b="1"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7030A0"/>
                </a:solidFill>
              </a:rPr>
              <a:t>Méthodologie du projet</a:t>
            </a:r>
            <a:endParaRPr lang="fr-FR" sz="4000" b="1" dirty="0">
              <a:solidFill>
                <a:srgbClr val="7030A0"/>
              </a:solidFill>
            </a:endParaRPr>
          </a:p>
        </p:txBody>
      </p:sp>
      <p:sp>
        <p:nvSpPr>
          <p:cNvPr id="3" name="Espace réservé du contenu 2"/>
          <p:cNvSpPr>
            <a:spLocks noGrp="1"/>
          </p:cNvSpPr>
          <p:nvPr>
            <p:ph idx="1"/>
          </p:nvPr>
        </p:nvSpPr>
        <p:spPr/>
        <p:txBody>
          <a:bodyPr>
            <a:normAutofit/>
          </a:bodyPr>
          <a:lstStyle/>
          <a:p>
            <a:pPr>
              <a:buNone/>
            </a:pPr>
            <a:r>
              <a:rPr lang="fr-FR" b="1" dirty="0" smtClean="0"/>
              <a:t>Un projet en 3 étapes:</a:t>
            </a:r>
          </a:p>
          <a:p>
            <a:pPr>
              <a:buNone/>
            </a:pPr>
            <a:endParaRPr lang="fr-FR" b="1" dirty="0" smtClean="0"/>
          </a:p>
          <a:p>
            <a:pPr>
              <a:buFontTx/>
              <a:buChar char="-"/>
            </a:pPr>
            <a:r>
              <a:rPr lang="fr-FR" sz="2400" dirty="0"/>
              <a:t>L</a:t>
            </a:r>
            <a:r>
              <a:rPr lang="fr-FR" sz="2400" dirty="0" smtClean="0"/>
              <a:t>a formation des groupes, le choix de l’espace et des thématiques d’étude</a:t>
            </a:r>
          </a:p>
          <a:p>
            <a:pPr>
              <a:buNone/>
            </a:pPr>
            <a:endParaRPr lang="fr-FR" sz="2400" dirty="0" smtClean="0"/>
          </a:p>
          <a:p>
            <a:pPr>
              <a:buFontTx/>
              <a:buChar char="-"/>
            </a:pPr>
            <a:r>
              <a:rPr lang="fr-FR" sz="2400" dirty="0" smtClean="0"/>
              <a:t>Le diagnostic territorial</a:t>
            </a:r>
          </a:p>
          <a:p>
            <a:pPr>
              <a:buNone/>
            </a:pPr>
            <a:endParaRPr lang="fr-FR" sz="2400" dirty="0" smtClean="0"/>
          </a:p>
          <a:p>
            <a:pPr>
              <a:buFontTx/>
              <a:buChar char="-"/>
            </a:pPr>
            <a:r>
              <a:rPr lang="fr-FR" sz="2400" dirty="0" smtClean="0"/>
              <a:t>Le projet d’aménagement</a:t>
            </a:r>
            <a:endParaRPr lang="fr-F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7030A0"/>
                </a:solidFill>
              </a:rPr>
              <a:t>A / </a:t>
            </a:r>
            <a:r>
              <a:rPr lang="fr-FR" sz="3200" b="1" dirty="0">
                <a:solidFill>
                  <a:srgbClr val="7030A0"/>
                </a:solidFill>
              </a:rPr>
              <a:t>La formation des groupes, le choix de l’espace et des thématiques </a:t>
            </a:r>
            <a:r>
              <a:rPr lang="fr-FR" sz="3200" b="1" dirty="0" smtClean="0">
                <a:solidFill>
                  <a:srgbClr val="7030A0"/>
                </a:solidFill>
              </a:rPr>
              <a:t>d’étude</a:t>
            </a:r>
            <a:r>
              <a:rPr lang="fr-FR" sz="3200" dirty="0"/>
              <a:t> </a:t>
            </a:r>
            <a:r>
              <a:rPr lang="fr-FR" sz="3200" b="1" dirty="0" smtClean="0">
                <a:solidFill>
                  <a:srgbClr val="7030A0"/>
                </a:solidFill>
              </a:rPr>
              <a:t>(1 séance)</a:t>
            </a:r>
            <a:endParaRPr lang="fr-FR" sz="3200" b="1" dirty="0">
              <a:solidFill>
                <a:srgbClr val="7030A0"/>
              </a:solidFill>
            </a:endParaRPr>
          </a:p>
        </p:txBody>
      </p:sp>
      <p:sp>
        <p:nvSpPr>
          <p:cNvPr id="4" name="Espace réservé du contenu 3"/>
          <p:cNvSpPr>
            <a:spLocks noGrp="1"/>
          </p:cNvSpPr>
          <p:nvPr>
            <p:ph idx="1"/>
          </p:nvPr>
        </p:nvSpPr>
        <p:spPr/>
        <p:txBody>
          <a:bodyPr>
            <a:normAutofit/>
          </a:bodyPr>
          <a:lstStyle/>
          <a:p>
            <a:pPr algn="just">
              <a:buNone/>
            </a:pPr>
            <a:r>
              <a:rPr lang="fr-FR" sz="2400" b="1" dirty="0" smtClean="0"/>
              <a:t>1 / Les groupes</a:t>
            </a:r>
          </a:p>
          <a:p>
            <a:pPr algn="just">
              <a:buNone/>
            </a:pPr>
            <a:endParaRPr lang="fr-FR" sz="2400" dirty="0"/>
          </a:p>
          <a:p>
            <a:pPr algn="just">
              <a:buFontTx/>
              <a:buChar char="-"/>
            </a:pPr>
            <a:r>
              <a:rPr lang="fr-FR" sz="2400" dirty="0" smtClean="0"/>
              <a:t>Constitution des groupes:</a:t>
            </a:r>
          </a:p>
          <a:p>
            <a:pPr algn="just">
              <a:buNone/>
            </a:pPr>
            <a:endParaRPr lang="fr-FR" sz="2400" dirty="0" smtClean="0"/>
          </a:p>
          <a:p>
            <a:pPr algn="just">
              <a:buNone/>
            </a:pPr>
            <a:r>
              <a:rPr lang="fr-FR" sz="2400" dirty="0" smtClean="0"/>
              <a:t>→ Groupes de 4 élèves environ</a:t>
            </a:r>
          </a:p>
          <a:p>
            <a:pPr algn="just">
              <a:buNone/>
            </a:pPr>
            <a:endParaRPr lang="fr-FR" sz="2400" dirty="0"/>
          </a:p>
          <a:p>
            <a:pPr algn="just">
              <a:buNone/>
            </a:pPr>
            <a:r>
              <a:rPr lang="fr-FR" sz="2400" dirty="0" smtClean="0"/>
              <a:t>→ </a:t>
            </a:r>
            <a:r>
              <a:rPr lang="fr-FR" sz="2400" smtClean="0"/>
              <a:t>Groupes d’affinités </a:t>
            </a:r>
            <a:r>
              <a:rPr lang="fr-FR" sz="2400" dirty="0" smtClean="0"/>
              <a:t>choisis par les élèves ou hétérogènes choisis par l’enseignant</a:t>
            </a:r>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7030A0"/>
                </a:solidFill>
              </a:rPr>
              <a:t>A / La formation des groupes, le choix de l’espace et des thématiques d’étude</a:t>
            </a:r>
            <a:r>
              <a:rPr lang="fr-FR" sz="3200" dirty="0" smtClean="0"/>
              <a:t> </a:t>
            </a:r>
            <a:r>
              <a:rPr lang="fr-FR" sz="3200" b="1" dirty="0" smtClean="0">
                <a:solidFill>
                  <a:srgbClr val="7030A0"/>
                </a:solidFill>
              </a:rPr>
              <a:t>(1 séance)</a:t>
            </a:r>
            <a:endParaRPr lang="fr-FR" sz="3200" b="1" dirty="0">
              <a:solidFill>
                <a:srgbClr val="7030A0"/>
              </a:solidFill>
            </a:endParaRPr>
          </a:p>
        </p:txBody>
      </p:sp>
      <p:sp>
        <p:nvSpPr>
          <p:cNvPr id="4" name="Espace réservé du contenu 3"/>
          <p:cNvSpPr>
            <a:spLocks noGrp="1"/>
          </p:cNvSpPr>
          <p:nvPr>
            <p:ph idx="1"/>
          </p:nvPr>
        </p:nvSpPr>
        <p:spPr/>
        <p:txBody>
          <a:bodyPr>
            <a:normAutofit/>
          </a:bodyPr>
          <a:lstStyle/>
          <a:p>
            <a:pPr algn="just">
              <a:buNone/>
            </a:pPr>
            <a:r>
              <a:rPr lang="fr-FR" sz="2400" b="1" dirty="0"/>
              <a:t>2</a:t>
            </a:r>
            <a:r>
              <a:rPr lang="fr-FR" sz="2400" b="1" dirty="0" smtClean="0"/>
              <a:t> / L’espace d’étude</a:t>
            </a:r>
          </a:p>
          <a:p>
            <a:pPr algn="just">
              <a:buNone/>
            </a:pPr>
            <a:endParaRPr lang="fr-FR" sz="2400" dirty="0"/>
          </a:p>
          <a:p>
            <a:pPr algn="just">
              <a:buFontTx/>
              <a:buChar char="-"/>
            </a:pPr>
            <a:r>
              <a:rPr lang="fr-FR" sz="2400" dirty="0" smtClean="0"/>
              <a:t>Choix de l’espace d’étude par l’enseignant :</a:t>
            </a:r>
          </a:p>
          <a:p>
            <a:pPr algn="just">
              <a:buNone/>
            </a:pPr>
            <a:endParaRPr lang="fr-FR" sz="2400" dirty="0"/>
          </a:p>
          <a:p>
            <a:pPr algn="just">
              <a:buNone/>
            </a:pPr>
            <a:r>
              <a:rPr lang="fr-FR" sz="2400" dirty="0" smtClean="0"/>
              <a:t>→ Soit le quartier de l’établissement; soit un quartier dont est issue la majorité des élèves.</a:t>
            </a:r>
          </a:p>
          <a:p>
            <a:pPr algn="just">
              <a:buNone/>
            </a:pPr>
            <a:endParaRPr lang="fr-FR" sz="2400" dirty="0" smtClean="0"/>
          </a:p>
          <a:p>
            <a:pPr algn="just">
              <a:buNone/>
            </a:pPr>
            <a:r>
              <a:rPr lang="fr-FR" sz="2400" dirty="0" smtClean="0"/>
              <a:t>→ Les élèves doivent avoir une pratique de cet espace.</a:t>
            </a:r>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7030A0"/>
                </a:solidFill>
              </a:rPr>
              <a:t>A / La formation des groupes, le choix de l’espace et des thématiques d’étude</a:t>
            </a:r>
            <a:r>
              <a:rPr lang="fr-FR" sz="3200" dirty="0" smtClean="0"/>
              <a:t> </a:t>
            </a:r>
            <a:r>
              <a:rPr lang="fr-FR" sz="3200" b="1" dirty="0" smtClean="0">
                <a:solidFill>
                  <a:srgbClr val="7030A0"/>
                </a:solidFill>
              </a:rPr>
              <a:t>(1 séance)</a:t>
            </a:r>
            <a:endParaRPr lang="fr-FR" sz="3200" b="1" dirty="0">
              <a:solidFill>
                <a:srgbClr val="7030A0"/>
              </a:solidFill>
            </a:endParaRPr>
          </a:p>
        </p:txBody>
      </p:sp>
      <p:sp>
        <p:nvSpPr>
          <p:cNvPr id="4" name="Espace réservé du contenu 3"/>
          <p:cNvSpPr>
            <a:spLocks noGrp="1"/>
          </p:cNvSpPr>
          <p:nvPr>
            <p:ph idx="1"/>
          </p:nvPr>
        </p:nvSpPr>
        <p:spPr/>
        <p:txBody>
          <a:bodyPr>
            <a:normAutofit/>
          </a:bodyPr>
          <a:lstStyle/>
          <a:p>
            <a:pPr algn="just">
              <a:buNone/>
            </a:pPr>
            <a:r>
              <a:rPr lang="fr-FR" sz="2400" b="1" dirty="0"/>
              <a:t>3</a:t>
            </a:r>
            <a:r>
              <a:rPr lang="fr-FR" sz="2400" b="1" dirty="0" smtClean="0"/>
              <a:t> / Les thématiques d’étude</a:t>
            </a:r>
          </a:p>
          <a:p>
            <a:pPr algn="just">
              <a:buNone/>
            </a:pPr>
            <a:endParaRPr lang="fr-FR" sz="2400" dirty="0"/>
          </a:p>
          <a:p>
            <a:pPr algn="just">
              <a:buFontTx/>
              <a:buChar char="-"/>
            </a:pPr>
            <a:r>
              <a:rPr lang="fr-FR" sz="2400" dirty="0" smtClean="0"/>
              <a:t>Propositions par l’enseignant de thématiques de travail:</a:t>
            </a:r>
          </a:p>
          <a:p>
            <a:pPr algn="just">
              <a:buNone/>
            </a:pPr>
            <a:endParaRPr lang="fr-FR" sz="2400" dirty="0"/>
          </a:p>
          <a:p>
            <a:pPr algn="just">
              <a:buNone/>
            </a:pPr>
            <a:r>
              <a:rPr lang="fr-FR" sz="2400" dirty="0" smtClean="0"/>
              <a:t>→ Mobilités et transports, habitats et espaces résidentiels, équipements collectifs, espaces publics, environnement et nature, activités économiques... </a:t>
            </a:r>
          </a:p>
          <a:p>
            <a:pPr algn="just">
              <a:buNone/>
            </a:pPr>
            <a:endParaRPr lang="fr-FR" sz="2400" dirty="0" smtClean="0"/>
          </a:p>
          <a:p>
            <a:pPr algn="just">
              <a:buNone/>
            </a:pPr>
            <a:endParaRPr lang="fr-FR" sz="24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7030A0"/>
                </a:solidFill>
              </a:rPr>
              <a:t>A / La formation des groupes, le choix de l’espace et des thématiques d’étude</a:t>
            </a:r>
            <a:r>
              <a:rPr lang="fr-FR" sz="3200" dirty="0" smtClean="0"/>
              <a:t> </a:t>
            </a:r>
            <a:r>
              <a:rPr lang="fr-FR" sz="3200" b="1" dirty="0" smtClean="0">
                <a:solidFill>
                  <a:srgbClr val="7030A0"/>
                </a:solidFill>
              </a:rPr>
              <a:t>(1 séance)</a:t>
            </a:r>
            <a:endParaRPr lang="fr-FR" sz="3200" b="1" dirty="0">
              <a:solidFill>
                <a:srgbClr val="7030A0"/>
              </a:solidFill>
            </a:endParaRPr>
          </a:p>
        </p:txBody>
      </p:sp>
      <p:sp>
        <p:nvSpPr>
          <p:cNvPr id="4" name="Espace réservé du contenu 3"/>
          <p:cNvSpPr>
            <a:spLocks noGrp="1"/>
          </p:cNvSpPr>
          <p:nvPr>
            <p:ph idx="1"/>
          </p:nvPr>
        </p:nvSpPr>
        <p:spPr/>
        <p:txBody>
          <a:bodyPr>
            <a:normAutofit/>
          </a:bodyPr>
          <a:lstStyle/>
          <a:p>
            <a:pPr algn="just">
              <a:buNone/>
            </a:pPr>
            <a:r>
              <a:rPr lang="fr-FR" sz="2400" b="1" dirty="0"/>
              <a:t>3</a:t>
            </a:r>
            <a:r>
              <a:rPr lang="fr-FR" sz="2400" b="1" dirty="0" smtClean="0"/>
              <a:t> / Les thématiques d’étude</a:t>
            </a:r>
          </a:p>
          <a:p>
            <a:pPr algn="just">
              <a:buNone/>
            </a:pPr>
            <a:endParaRPr lang="fr-FR" sz="2400" dirty="0" smtClean="0"/>
          </a:p>
          <a:p>
            <a:pPr algn="just">
              <a:buFontTx/>
              <a:buChar char="-"/>
            </a:pPr>
            <a:r>
              <a:rPr lang="fr-FR" sz="2400" dirty="0" smtClean="0"/>
              <a:t>Réflexions en groupe sur la thématique choisie et formulation d’une problématique:</a:t>
            </a:r>
          </a:p>
          <a:p>
            <a:pPr algn="just">
              <a:buFontTx/>
              <a:buChar char="-"/>
            </a:pPr>
            <a:endParaRPr lang="fr-FR" sz="2400" dirty="0" smtClean="0"/>
          </a:p>
          <a:p>
            <a:pPr algn="just">
              <a:buNone/>
            </a:pPr>
            <a:r>
              <a:rPr lang="fr-FR" sz="2400" dirty="0" smtClean="0"/>
              <a:t>→</a:t>
            </a:r>
            <a:r>
              <a:rPr lang="fr-FR" sz="2400" dirty="0"/>
              <a:t> </a:t>
            </a:r>
            <a:r>
              <a:rPr lang="fr-FR" sz="2400" dirty="0" smtClean="0"/>
              <a:t>Définitions des termes;</a:t>
            </a:r>
          </a:p>
          <a:p>
            <a:pPr algn="just">
              <a:buNone/>
            </a:pPr>
            <a:endParaRPr lang="fr-FR" sz="2400" dirty="0"/>
          </a:p>
          <a:p>
            <a:pPr algn="just">
              <a:buNone/>
            </a:pPr>
            <a:r>
              <a:rPr lang="fr-FR" sz="2400" dirty="0" smtClean="0"/>
              <a:t>→ « Comment améliorer … à … ? »; « Comment lutter contre … à … ? ».</a:t>
            </a:r>
          </a:p>
          <a:p>
            <a:pPr algn="just">
              <a:buNone/>
            </a:pPr>
            <a:endParaRPr lang="fr-FR" sz="24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02234"/>
          </a:xfrm>
        </p:spPr>
        <p:txBody>
          <a:bodyPr>
            <a:noAutofit/>
          </a:bodyPr>
          <a:lstStyle/>
          <a:p>
            <a:r>
              <a:rPr lang="fr-FR" sz="3200" b="1" dirty="0">
                <a:solidFill>
                  <a:srgbClr val="7030A0"/>
                </a:solidFill>
              </a:rPr>
              <a:t>B</a:t>
            </a:r>
            <a:r>
              <a:rPr lang="fr-FR" sz="3200" b="1" dirty="0" smtClean="0">
                <a:solidFill>
                  <a:srgbClr val="7030A0"/>
                </a:solidFill>
              </a:rPr>
              <a:t> / Le diagnostic territorial (5 séances dont une demi-journée de sortie de terrain)</a:t>
            </a:r>
            <a:endParaRPr lang="fr-FR" sz="3200" b="1" dirty="0">
              <a:solidFill>
                <a:srgbClr val="7030A0"/>
              </a:solidFill>
            </a:endParaRPr>
          </a:p>
        </p:txBody>
      </p:sp>
      <p:sp>
        <p:nvSpPr>
          <p:cNvPr id="4" name="Espace réservé du contenu 3"/>
          <p:cNvSpPr>
            <a:spLocks noGrp="1"/>
          </p:cNvSpPr>
          <p:nvPr>
            <p:ph idx="1"/>
          </p:nvPr>
        </p:nvSpPr>
        <p:spPr>
          <a:xfrm>
            <a:off x="467544" y="2060848"/>
            <a:ext cx="8229600" cy="4464496"/>
          </a:xfrm>
        </p:spPr>
        <p:txBody>
          <a:bodyPr>
            <a:normAutofit lnSpcReduction="10000"/>
          </a:bodyPr>
          <a:lstStyle/>
          <a:p>
            <a:pPr algn="just">
              <a:buNone/>
            </a:pPr>
            <a:r>
              <a:rPr lang="fr-FR" sz="2400" b="1" dirty="0"/>
              <a:t>1</a:t>
            </a:r>
            <a:r>
              <a:rPr lang="fr-FR" sz="2400" b="1" dirty="0" smtClean="0"/>
              <a:t> / La collecte de données (3 séances dont la sortie de terrain)</a:t>
            </a:r>
          </a:p>
          <a:p>
            <a:pPr algn="just">
              <a:buNone/>
            </a:pPr>
            <a:endParaRPr lang="fr-FR" sz="2400" dirty="0"/>
          </a:p>
          <a:p>
            <a:pPr algn="just">
              <a:buFontTx/>
              <a:buChar char="-"/>
            </a:pPr>
            <a:r>
              <a:rPr lang="fr-FR" sz="2400" dirty="0" smtClean="0"/>
              <a:t>Mise à disposition de chaque groupe d’un corpus de documents ou de liens vers des sites Internet ainsi que d’une fiche préparatoire au portrait de territoire:</a:t>
            </a:r>
          </a:p>
          <a:p>
            <a:pPr algn="just">
              <a:buNone/>
            </a:pPr>
            <a:endParaRPr lang="fr-FR" sz="2400" dirty="0" smtClean="0"/>
          </a:p>
          <a:p>
            <a:pPr>
              <a:buNone/>
            </a:pPr>
            <a:r>
              <a:rPr lang="fr-FR" sz="2400" dirty="0" smtClean="0"/>
              <a:t>→ Données générales sur l’espace d’étude (cartes, données statistiques socio-économiques…);</a:t>
            </a:r>
          </a:p>
          <a:p>
            <a:pPr>
              <a:buNone/>
            </a:pPr>
            <a:endParaRPr lang="fr-FR" sz="2400" dirty="0"/>
          </a:p>
          <a:p>
            <a:pPr>
              <a:buNone/>
            </a:pPr>
            <a:r>
              <a:rPr lang="fr-FR" sz="2400" dirty="0" smtClean="0"/>
              <a:t>→ Données spécifiques sur l’espace d’étude en fonction de la thématique de travail.</a:t>
            </a: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02234"/>
          </a:xfrm>
        </p:spPr>
        <p:txBody>
          <a:bodyPr>
            <a:noAutofit/>
          </a:bodyPr>
          <a:lstStyle/>
          <a:p>
            <a:r>
              <a:rPr lang="fr-FR" sz="3200" b="1" dirty="0">
                <a:solidFill>
                  <a:srgbClr val="7030A0"/>
                </a:solidFill>
              </a:rPr>
              <a:t>B</a:t>
            </a:r>
            <a:r>
              <a:rPr lang="fr-FR" sz="3200" b="1" dirty="0" smtClean="0">
                <a:solidFill>
                  <a:srgbClr val="7030A0"/>
                </a:solidFill>
              </a:rPr>
              <a:t> / Le diagnostic territorial (5 séances dont une demi-journée de sortie de terrain)</a:t>
            </a:r>
            <a:endParaRPr lang="fr-FR" sz="3200" b="1" dirty="0">
              <a:solidFill>
                <a:srgbClr val="7030A0"/>
              </a:solidFill>
            </a:endParaRPr>
          </a:p>
        </p:txBody>
      </p:sp>
      <p:sp>
        <p:nvSpPr>
          <p:cNvPr id="4" name="Espace réservé du contenu 3"/>
          <p:cNvSpPr>
            <a:spLocks noGrp="1"/>
          </p:cNvSpPr>
          <p:nvPr>
            <p:ph idx="1"/>
          </p:nvPr>
        </p:nvSpPr>
        <p:spPr>
          <a:xfrm>
            <a:off x="467544" y="2348880"/>
            <a:ext cx="8229600" cy="3600400"/>
          </a:xfrm>
        </p:spPr>
        <p:txBody>
          <a:bodyPr>
            <a:normAutofit/>
          </a:bodyPr>
          <a:lstStyle/>
          <a:p>
            <a:pPr algn="just">
              <a:buNone/>
            </a:pPr>
            <a:r>
              <a:rPr lang="fr-FR" sz="2400" b="1" dirty="0"/>
              <a:t>1</a:t>
            </a:r>
            <a:r>
              <a:rPr lang="fr-FR" sz="2400" b="1" dirty="0" smtClean="0"/>
              <a:t> / La collecte de données (3 séances dont la sortie de terrain)</a:t>
            </a:r>
          </a:p>
          <a:p>
            <a:pPr algn="just">
              <a:buNone/>
            </a:pPr>
            <a:endParaRPr lang="fr-FR" sz="2400" dirty="0"/>
          </a:p>
          <a:p>
            <a:pPr algn="just">
              <a:buFontTx/>
              <a:buChar char="-"/>
            </a:pPr>
            <a:r>
              <a:rPr lang="fr-FR" sz="2400" dirty="0" smtClean="0"/>
              <a:t>Sortie de terrain organisée par l’enseignant avec mise à disposition des élèves d’un carnet de terrain:</a:t>
            </a:r>
          </a:p>
          <a:p>
            <a:pPr algn="just">
              <a:buNone/>
            </a:pPr>
            <a:endParaRPr lang="fr-FR" sz="2400" dirty="0"/>
          </a:p>
          <a:p>
            <a:pPr algn="just">
              <a:buNone/>
            </a:pPr>
            <a:r>
              <a:rPr lang="fr-FR" sz="2400" dirty="0" smtClean="0"/>
              <a:t>→ Observation du terrain;</a:t>
            </a:r>
          </a:p>
          <a:p>
            <a:pPr algn="just">
              <a:buNone/>
            </a:pPr>
            <a:endParaRPr lang="fr-FR" sz="2400" dirty="0"/>
          </a:p>
          <a:p>
            <a:pPr algn="just">
              <a:buNone/>
            </a:pPr>
            <a:r>
              <a:rPr lang="fr-FR" sz="2400" dirty="0" smtClean="0"/>
              <a:t>→ Entretien avec des habitants ou des usagers.</a:t>
            </a:r>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67544" y="2060848"/>
            <a:ext cx="8229600" cy="4176464"/>
          </a:xfrm>
        </p:spPr>
        <p:txBody>
          <a:bodyPr>
            <a:normAutofit lnSpcReduction="10000"/>
          </a:bodyPr>
          <a:lstStyle/>
          <a:p>
            <a:pPr algn="just">
              <a:buNone/>
            </a:pPr>
            <a:r>
              <a:rPr lang="fr-FR" sz="2400" b="1" dirty="0" smtClean="0"/>
              <a:t>2 / L’analyse des données (2 séances)</a:t>
            </a:r>
          </a:p>
          <a:p>
            <a:pPr algn="just">
              <a:buNone/>
            </a:pPr>
            <a:endParaRPr lang="fr-FR" sz="2400" dirty="0"/>
          </a:p>
          <a:p>
            <a:pPr algn="just">
              <a:buFontTx/>
              <a:buChar char="-"/>
            </a:pPr>
            <a:r>
              <a:rPr lang="fr-FR" sz="2400" dirty="0" smtClean="0"/>
              <a:t>Elaboration de la production finale:</a:t>
            </a:r>
          </a:p>
          <a:p>
            <a:pPr algn="just">
              <a:buNone/>
            </a:pPr>
            <a:endParaRPr lang="fr-FR" sz="2400" dirty="0"/>
          </a:p>
          <a:p>
            <a:pPr algn="just">
              <a:buNone/>
            </a:pPr>
            <a:r>
              <a:rPr lang="fr-FR" sz="2400" dirty="0" smtClean="0"/>
              <a:t>→ Rédaction d’une présentation de l’espace d’étude et choix d’ illustrations.</a:t>
            </a:r>
          </a:p>
          <a:p>
            <a:pPr algn="just">
              <a:buNone/>
            </a:pPr>
            <a:endParaRPr lang="fr-FR" sz="2400" dirty="0" smtClean="0"/>
          </a:p>
          <a:p>
            <a:pPr algn="just">
              <a:buNone/>
            </a:pPr>
            <a:r>
              <a:rPr lang="fr-FR" sz="2400" dirty="0" smtClean="0"/>
              <a:t>→ Rédaction du diagnostic territorial (avantages / inconvénients; atouts / contraintes…) en lien avec la thématique du groupe et choix d’illustrations.</a:t>
            </a:r>
          </a:p>
          <a:p>
            <a:pPr>
              <a:buNone/>
            </a:pPr>
            <a:endParaRPr lang="fr-FR" sz="2400" dirty="0"/>
          </a:p>
          <a:p>
            <a:pPr>
              <a:buNone/>
            </a:pPr>
            <a:endParaRPr lang="fr-FR" sz="2400" dirty="0"/>
          </a:p>
        </p:txBody>
      </p:sp>
      <p:sp>
        <p:nvSpPr>
          <p:cNvPr id="6" name="Titre 1"/>
          <p:cNvSpPr>
            <a:spLocks noGrp="1"/>
          </p:cNvSpPr>
          <p:nvPr>
            <p:ph type="title"/>
          </p:nvPr>
        </p:nvSpPr>
        <p:spPr>
          <a:xfrm>
            <a:off x="457200" y="274638"/>
            <a:ext cx="8229600" cy="1714202"/>
          </a:xfrm>
        </p:spPr>
        <p:txBody>
          <a:bodyPr>
            <a:noAutofit/>
          </a:bodyPr>
          <a:lstStyle/>
          <a:p>
            <a:r>
              <a:rPr lang="fr-FR" sz="3200" b="1" dirty="0" smtClean="0">
                <a:solidFill>
                  <a:srgbClr val="7030A0"/>
                </a:solidFill>
              </a:rPr>
              <a:t>B / Le diagnostic territorial (5 séances dont une demi-journée de sortie de terrain)</a:t>
            </a:r>
            <a:endParaRPr lang="fr-FR" sz="3200" b="1" dirty="0">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730623"/>
          </a:xfrm>
        </p:spPr>
        <p:txBody>
          <a:bodyPr>
            <a:normAutofit fontScale="90000"/>
          </a:bodyPr>
          <a:lstStyle/>
          <a:p>
            <a:r>
              <a:rPr lang="fr-FR" b="1" dirty="0" smtClean="0">
                <a:solidFill>
                  <a:srgbClr val="FF0000"/>
                </a:solidFill>
              </a:rPr>
              <a:t>Monter un mini-projet de géographie prospective</a:t>
            </a:r>
            <a:br>
              <a:rPr lang="fr-FR" b="1" dirty="0" smtClean="0">
                <a:solidFill>
                  <a:srgbClr val="FF0000"/>
                </a:solidFill>
              </a:rPr>
            </a:br>
            <a:r>
              <a:rPr lang="fr-FR" b="1" dirty="0" smtClean="0">
                <a:solidFill>
                  <a:srgbClr val="FF0000"/>
                </a:solidFill>
              </a:rPr>
              <a:t>(9 séances)</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solidFill>
                  <a:srgbClr val="7030A0"/>
                </a:solidFill>
              </a:rPr>
              <a:t>C</a:t>
            </a:r>
            <a:r>
              <a:rPr lang="fr-FR" sz="3200" b="1" dirty="0" smtClean="0">
                <a:solidFill>
                  <a:srgbClr val="7030A0"/>
                </a:solidFill>
              </a:rPr>
              <a:t> / Le projet d’aménagement (3 séances)</a:t>
            </a:r>
            <a:endParaRPr lang="fr-FR" sz="3200" b="1" dirty="0">
              <a:solidFill>
                <a:srgbClr val="7030A0"/>
              </a:solidFill>
            </a:endParaRPr>
          </a:p>
        </p:txBody>
      </p:sp>
      <p:sp>
        <p:nvSpPr>
          <p:cNvPr id="4" name="Espace réservé du contenu 3"/>
          <p:cNvSpPr>
            <a:spLocks noGrp="1"/>
          </p:cNvSpPr>
          <p:nvPr>
            <p:ph idx="1"/>
          </p:nvPr>
        </p:nvSpPr>
        <p:spPr/>
        <p:txBody>
          <a:bodyPr>
            <a:normAutofit lnSpcReduction="10000"/>
          </a:bodyPr>
          <a:lstStyle/>
          <a:p>
            <a:pPr algn="just">
              <a:buNone/>
            </a:pPr>
            <a:r>
              <a:rPr lang="fr-FR" sz="2400" b="1" dirty="0" smtClean="0"/>
              <a:t>1 / L’élaboration du projet</a:t>
            </a:r>
          </a:p>
          <a:p>
            <a:pPr algn="just">
              <a:buNone/>
            </a:pPr>
            <a:endParaRPr lang="fr-FR" sz="2400" dirty="0"/>
          </a:p>
          <a:p>
            <a:pPr algn="just">
              <a:buFontTx/>
              <a:buChar char="-"/>
            </a:pPr>
            <a:r>
              <a:rPr lang="fr-FR" sz="2400" dirty="0" smtClean="0"/>
              <a:t>Choix par les groupes en rapport avec leur thématique de travail:</a:t>
            </a:r>
          </a:p>
          <a:p>
            <a:pPr algn="just">
              <a:buNone/>
            </a:pPr>
            <a:r>
              <a:rPr lang="fr-FR" sz="2400" dirty="0" smtClean="0"/>
              <a:t>→ Soit d’un problème particulier à résoudre; Soit d’un lieu précis à aménager dans l’espace d’étude.</a:t>
            </a:r>
          </a:p>
          <a:p>
            <a:pPr algn="just">
              <a:buNone/>
            </a:pPr>
            <a:endParaRPr lang="fr-FR" sz="2400" dirty="0" smtClean="0"/>
          </a:p>
          <a:p>
            <a:pPr algn="just">
              <a:buFontTx/>
              <a:buChar char="-"/>
            </a:pPr>
            <a:r>
              <a:rPr lang="fr-FR" sz="2400" dirty="0" smtClean="0"/>
              <a:t>Réflexion des groupes sur les solutions d’aménagement possibles:</a:t>
            </a:r>
          </a:p>
          <a:p>
            <a:pPr algn="just">
              <a:buNone/>
            </a:pPr>
            <a:r>
              <a:rPr lang="fr-FR" sz="2400" dirty="0" smtClean="0"/>
              <a:t>→ Possibilité de mettre à disposition des groupes un corpus documentaire sur des exemples d’aménagement existants ou en projet.</a:t>
            </a:r>
          </a:p>
          <a:p>
            <a:pPr algn="just">
              <a:buNone/>
            </a:pPr>
            <a:endParaRPr lang="fr-FR" sz="24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7030A0"/>
                </a:solidFill>
              </a:rPr>
              <a:t>C / Le projet d’aménagement (3 séances)</a:t>
            </a:r>
            <a:endParaRPr lang="fr-FR" sz="3200" b="1" dirty="0">
              <a:solidFill>
                <a:srgbClr val="7030A0"/>
              </a:solidFill>
            </a:endParaRPr>
          </a:p>
        </p:txBody>
      </p:sp>
      <p:sp>
        <p:nvSpPr>
          <p:cNvPr id="4" name="Espace réservé du contenu 3"/>
          <p:cNvSpPr>
            <a:spLocks noGrp="1"/>
          </p:cNvSpPr>
          <p:nvPr>
            <p:ph idx="1"/>
          </p:nvPr>
        </p:nvSpPr>
        <p:spPr/>
        <p:txBody>
          <a:bodyPr>
            <a:normAutofit lnSpcReduction="10000"/>
          </a:bodyPr>
          <a:lstStyle/>
          <a:p>
            <a:pPr algn="just">
              <a:buNone/>
            </a:pPr>
            <a:r>
              <a:rPr lang="fr-FR" sz="2400" b="1" dirty="0"/>
              <a:t>2</a:t>
            </a:r>
            <a:r>
              <a:rPr lang="fr-FR" sz="2400" b="1" dirty="0" smtClean="0"/>
              <a:t> / La réalisation du projet</a:t>
            </a:r>
          </a:p>
          <a:p>
            <a:pPr algn="just">
              <a:buNone/>
            </a:pPr>
            <a:endParaRPr lang="fr-FR" sz="2400" dirty="0"/>
          </a:p>
          <a:p>
            <a:pPr algn="just">
              <a:buFontTx/>
              <a:buChar char="-"/>
            </a:pPr>
            <a:r>
              <a:rPr lang="fr-FR" sz="2400" dirty="0" smtClean="0"/>
              <a:t>Elaboration de la production finale:</a:t>
            </a:r>
          </a:p>
          <a:p>
            <a:pPr algn="just">
              <a:buFontTx/>
              <a:buChar char="-"/>
            </a:pPr>
            <a:endParaRPr lang="fr-FR" sz="2400" dirty="0" smtClean="0"/>
          </a:p>
          <a:p>
            <a:pPr algn="just">
              <a:buNone/>
            </a:pPr>
            <a:r>
              <a:rPr lang="fr-FR" sz="2400" dirty="0" smtClean="0"/>
              <a:t>→ Rédaction d’un argumentaire qui lie le projet d’aménagement au diagnostic  territorial (« Pourquoi réaliser cet aménagement?  En quoi est-il d’intérêt général? »);</a:t>
            </a:r>
          </a:p>
          <a:p>
            <a:pPr algn="just">
              <a:buNone/>
            </a:pPr>
            <a:endParaRPr lang="fr-FR" sz="2400" dirty="0" smtClean="0"/>
          </a:p>
          <a:p>
            <a:pPr algn="just">
              <a:buNone/>
            </a:pPr>
            <a:r>
              <a:rPr lang="fr-FR" sz="2400" dirty="0" smtClean="0"/>
              <a:t>→ Rédaction de la description du projet d’aménagement (« Comment réaliser cet aménagement? ») et </a:t>
            </a:r>
            <a:r>
              <a:rPr lang="fr-FR" sz="2400" dirty="0"/>
              <a:t>i</a:t>
            </a:r>
            <a:r>
              <a:rPr lang="fr-FR" sz="2400" dirty="0" smtClean="0"/>
              <a:t>llustration du projet (photomontage, croquis, maquette…).</a:t>
            </a:r>
          </a:p>
          <a:p>
            <a:pPr algn="just">
              <a:buNone/>
            </a:pPr>
            <a:endParaRPr lang="fr-FR" sz="24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7030A0"/>
                </a:solidFill>
              </a:rPr>
              <a:t>Quelle production finale?</a:t>
            </a:r>
            <a:endParaRPr lang="fr-FR" sz="4000" b="1" dirty="0">
              <a:solidFill>
                <a:srgbClr val="7030A0"/>
              </a:solidFill>
            </a:endParaRPr>
          </a:p>
        </p:txBody>
      </p:sp>
      <p:sp>
        <p:nvSpPr>
          <p:cNvPr id="3" name="Espace réservé du contenu 2"/>
          <p:cNvSpPr>
            <a:spLocks noGrp="1"/>
          </p:cNvSpPr>
          <p:nvPr>
            <p:ph idx="1"/>
          </p:nvPr>
        </p:nvSpPr>
        <p:spPr>
          <a:xfrm>
            <a:off x="457200" y="1600200"/>
            <a:ext cx="8229600" cy="4925144"/>
          </a:xfrm>
        </p:spPr>
        <p:txBody>
          <a:bodyPr>
            <a:normAutofit fontScale="92500" lnSpcReduction="10000"/>
          </a:bodyPr>
          <a:lstStyle/>
          <a:p>
            <a:pPr>
              <a:buNone/>
            </a:pPr>
            <a:r>
              <a:rPr lang="fr-FR" b="1" dirty="0" smtClean="0"/>
              <a:t>	</a:t>
            </a:r>
            <a:r>
              <a:rPr lang="fr-FR" sz="3500" b="1" dirty="0" smtClean="0"/>
              <a:t>Différentes productions finales sont envisageables :</a:t>
            </a:r>
            <a:endParaRPr lang="fr-FR" b="1" dirty="0" smtClean="0"/>
          </a:p>
          <a:p>
            <a:pPr>
              <a:buNone/>
            </a:pPr>
            <a:endParaRPr lang="fr-FR" sz="2600" b="1" dirty="0" smtClean="0"/>
          </a:p>
          <a:p>
            <a:pPr>
              <a:buFontTx/>
              <a:buChar char="-"/>
            </a:pPr>
            <a:r>
              <a:rPr lang="fr-FR" sz="2600" dirty="0" smtClean="0"/>
              <a:t>Un diaporama;</a:t>
            </a:r>
          </a:p>
          <a:p>
            <a:pPr>
              <a:buNone/>
            </a:pPr>
            <a:endParaRPr lang="fr-FR" sz="2600" dirty="0" smtClean="0"/>
          </a:p>
          <a:p>
            <a:pPr>
              <a:buFontTx/>
              <a:buChar char="-"/>
            </a:pPr>
            <a:r>
              <a:rPr lang="fr-FR" sz="2600" dirty="0" smtClean="0"/>
              <a:t>Une série d’affiches ou de posters;</a:t>
            </a:r>
          </a:p>
          <a:p>
            <a:pPr>
              <a:buNone/>
            </a:pPr>
            <a:endParaRPr lang="fr-FR" sz="2600" dirty="0" smtClean="0"/>
          </a:p>
          <a:p>
            <a:pPr>
              <a:buFontTx/>
              <a:buChar char="-"/>
            </a:pPr>
            <a:r>
              <a:rPr lang="fr-FR" sz="2600" dirty="0" smtClean="0"/>
              <a:t>Un article de journal ou de revue spécialisée…</a:t>
            </a:r>
          </a:p>
          <a:p>
            <a:pPr>
              <a:buNone/>
            </a:pPr>
            <a:endParaRPr lang="fr-FR" sz="2600" dirty="0"/>
          </a:p>
          <a:p>
            <a:pPr>
              <a:buNone/>
            </a:pPr>
            <a:r>
              <a:rPr lang="fr-FR" sz="2600" i="1" dirty="0" smtClean="0"/>
              <a:t>→ Réaliser un poster permet d’être candidat au concours de posters du FIG de St-</a:t>
            </a:r>
            <a:r>
              <a:rPr lang="fr-FR" sz="2600" i="1" dirty="0" err="1" smtClean="0"/>
              <a:t>Dié</a:t>
            </a:r>
            <a:r>
              <a:rPr lang="fr-FR" sz="2600" i="1" dirty="0" smtClean="0"/>
              <a:t> 2018 dont le thème est « La France demain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4000" b="1" dirty="0" smtClean="0">
                <a:solidFill>
                  <a:srgbClr val="7030A0"/>
                </a:solidFill>
              </a:rPr>
              <a:t>Quelle place pour les TIC?</a:t>
            </a:r>
            <a:endParaRPr lang="fr-FR" sz="4000" b="1" dirty="0">
              <a:solidFill>
                <a:srgbClr val="7030A0"/>
              </a:solidFill>
            </a:endParaRPr>
          </a:p>
        </p:txBody>
      </p:sp>
      <p:sp>
        <p:nvSpPr>
          <p:cNvPr id="3" name="Espace réservé du contenu 2"/>
          <p:cNvSpPr>
            <a:spLocks noGrp="1"/>
          </p:cNvSpPr>
          <p:nvPr>
            <p:ph idx="1"/>
          </p:nvPr>
        </p:nvSpPr>
        <p:spPr>
          <a:xfrm>
            <a:off x="467544" y="1052736"/>
            <a:ext cx="8229600" cy="5517232"/>
          </a:xfrm>
        </p:spPr>
        <p:txBody>
          <a:bodyPr>
            <a:noAutofit/>
          </a:bodyPr>
          <a:lstStyle/>
          <a:p>
            <a:pPr>
              <a:buNone/>
            </a:pPr>
            <a:r>
              <a:rPr lang="fr-FR" sz="2400" b="1" dirty="0" smtClean="0"/>
              <a:t>	</a:t>
            </a:r>
            <a:r>
              <a:rPr lang="fr-FR" b="1" dirty="0" smtClean="0"/>
              <a:t>L’usage des TIC peut intervenir à différents niveaux dans le projet:</a:t>
            </a:r>
            <a:endParaRPr lang="fr-FR" sz="2400" b="1" dirty="0" smtClean="0"/>
          </a:p>
          <a:p>
            <a:pPr>
              <a:buNone/>
            </a:pPr>
            <a:endParaRPr lang="fr-FR" sz="2000" b="1" dirty="0" smtClean="0"/>
          </a:p>
          <a:p>
            <a:pPr>
              <a:buFontTx/>
              <a:buChar char="-"/>
            </a:pPr>
            <a:r>
              <a:rPr lang="fr-FR" sz="2400" dirty="0" smtClean="0"/>
              <a:t>Dans la collecte des données;</a:t>
            </a:r>
          </a:p>
          <a:p>
            <a:pPr>
              <a:buNone/>
            </a:pPr>
            <a:endParaRPr lang="fr-FR" sz="2000" dirty="0" smtClean="0"/>
          </a:p>
          <a:p>
            <a:pPr>
              <a:buFontTx/>
              <a:buChar char="-"/>
            </a:pPr>
            <a:r>
              <a:rPr lang="fr-FR" sz="2400" dirty="0" smtClean="0"/>
              <a:t>Dans la rédaction des textes;</a:t>
            </a:r>
          </a:p>
          <a:p>
            <a:pPr>
              <a:buNone/>
            </a:pPr>
            <a:endParaRPr lang="fr-FR" sz="2000" dirty="0" smtClean="0"/>
          </a:p>
          <a:p>
            <a:pPr>
              <a:buFontTx/>
              <a:buChar char="-"/>
            </a:pPr>
            <a:r>
              <a:rPr lang="fr-FR" sz="2400" dirty="0" smtClean="0"/>
              <a:t>Dans la réalisation des illustrations;</a:t>
            </a:r>
          </a:p>
          <a:p>
            <a:pPr>
              <a:buFontTx/>
              <a:buChar char="-"/>
            </a:pPr>
            <a:endParaRPr lang="fr-FR" sz="2000" dirty="0" smtClean="0"/>
          </a:p>
          <a:p>
            <a:pPr>
              <a:buFontTx/>
              <a:buChar char="-"/>
            </a:pPr>
            <a:r>
              <a:rPr lang="fr-FR" sz="2400" dirty="0" smtClean="0"/>
              <a:t>Dans la mise en page de la production finale.</a:t>
            </a:r>
          </a:p>
          <a:p>
            <a:pPr>
              <a:buFontTx/>
              <a:buChar char="-"/>
            </a:pPr>
            <a:endParaRPr lang="fr-FR" sz="2000" dirty="0"/>
          </a:p>
          <a:p>
            <a:pPr>
              <a:buNone/>
            </a:pPr>
            <a:r>
              <a:rPr lang="fr-FR" sz="2400" i="1" dirty="0" smtClean="0"/>
              <a:t>→ Il est possible de réaliser le projet sans utiliser les TIC si cela représente un problème.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7030A0"/>
                </a:solidFill>
              </a:rPr>
              <a:t>Quelle évaluation?</a:t>
            </a:r>
            <a:endParaRPr lang="fr-FR" sz="4000" b="1" dirty="0">
              <a:solidFill>
                <a:srgbClr val="7030A0"/>
              </a:solidFill>
            </a:endParaRPr>
          </a:p>
        </p:txBody>
      </p:sp>
      <p:sp>
        <p:nvSpPr>
          <p:cNvPr id="3" name="Espace réservé du contenu 2"/>
          <p:cNvSpPr>
            <a:spLocks noGrp="1"/>
          </p:cNvSpPr>
          <p:nvPr>
            <p:ph idx="1"/>
          </p:nvPr>
        </p:nvSpPr>
        <p:spPr/>
        <p:txBody>
          <a:bodyPr>
            <a:normAutofit/>
          </a:bodyPr>
          <a:lstStyle/>
          <a:p>
            <a:pPr>
              <a:buNone/>
            </a:pPr>
            <a:r>
              <a:rPr lang="fr-FR" b="1" dirty="0" smtClean="0"/>
              <a:t>	Différentes évaluations sont possibles :</a:t>
            </a:r>
          </a:p>
          <a:p>
            <a:pPr>
              <a:buNone/>
            </a:pPr>
            <a:endParaRPr lang="fr-FR" sz="2400" b="1" dirty="0" smtClean="0"/>
          </a:p>
          <a:p>
            <a:pPr algn="just">
              <a:buFontTx/>
              <a:buChar char="-"/>
            </a:pPr>
            <a:r>
              <a:rPr lang="fr-FR" sz="2400" dirty="0" smtClean="0"/>
              <a:t>L’évaluation du travail de recherche (collecte de données):</a:t>
            </a:r>
          </a:p>
          <a:p>
            <a:pPr algn="just">
              <a:buNone/>
            </a:pPr>
            <a:r>
              <a:rPr lang="fr-FR" sz="2400" dirty="0" smtClean="0"/>
              <a:t>→ Narration de recherche;</a:t>
            </a:r>
          </a:p>
          <a:p>
            <a:pPr algn="just">
              <a:buNone/>
            </a:pPr>
            <a:r>
              <a:rPr lang="fr-FR" sz="2400" dirty="0" smtClean="0"/>
              <a:t>→ Grille de critères.</a:t>
            </a:r>
          </a:p>
          <a:p>
            <a:pPr algn="just">
              <a:buNone/>
            </a:pPr>
            <a:endParaRPr lang="fr-FR" sz="2400" dirty="0" smtClean="0"/>
          </a:p>
          <a:p>
            <a:pPr algn="just">
              <a:buFontTx/>
              <a:buChar char="-"/>
            </a:pPr>
            <a:r>
              <a:rPr lang="fr-FR" sz="2400" dirty="0" smtClean="0"/>
              <a:t>L’évaluation de la production finale:</a:t>
            </a:r>
          </a:p>
          <a:p>
            <a:pPr algn="just">
              <a:buNone/>
            </a:pPr>
            <a:r>
              <a:rPr lang="fr-FR" sz="2400" dirty="0" smtClean="0"/>
              <a:t>→ Grille de critères.</a:t>
            </a:r>
          </a:p>
          <a:p>
            <a:pPr algn="just">
              <a:buNone/>
            </a:pPr>
            <a:endParaRPr lang="fr-FR"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7030A0"/>
                </a:solidFill>
              </a:rPr>
              <a:t>Quelle évaluation?</a:t>
            </a:r>
            <a:endParaRPr lang="fr-FR" sz="4000" b="1" dirty="0">
              <a:solidFill>
                <a:srgbClr val="7030A0"/>
              </a:solidFill>
            </a:endParaRPr>
          </a:p>
        </p:txBody>
      </p:sp>
      <p:sp>
        <p:nvSpPr>
          <p:cNvPr id="3" name="Espace réservé du contenu 2"/>
          <p:cNvSpPr>
            <a:spLocks noGrp="1"/>
          </p:cNvSpPr>
          <p:nvPr>
            <p:ph idx="1"/>
          </p:nvPr>
        </p:nvSpPr>
        <p:spPr/>
        <p:txBody>
          <a:bodyPr>
            <a:normAutofit/>
          </a:bodyPr>
          <a:lstStyle/>
          <a:p>
            <a:pPr>
              <a:buNone/>
            </a:pPr>
            <a:r>
              <a:rPr lang="fr-FR" b="1" dirty="0" smtClean="0"/>
              <a:t>	Différentes évaluations sont possibles :</a:t>
            </a:r>
          </a:p>
          <a:p>
            <a:pPr algn="just">
              <a:buNone/>
            </a:pPr>
            <a:endParaRPr lang="fr-FR" sz="2400" dirty="0" smtClean="0"/>
          </a:p>
          <a:p>
            <a:pPr algn="just">
              <a:buFontTx/>
              <a:buChar char="-"/>
            </a:pPr>
            <a:r>
              <a:rPr lang="fr-FR" sz="2400" dirty="0" smtClean="0"/>
              <a:t>L’évaluation des notions abordées:</a:t>
            </a:r>
          </a:p>
          <a:p>
            <a:pPr algn="just">
              <a:buNone/>
            </a:pPr>
            <a:r>
              <a:rPr lang="fr-FR" sz="2400" dirty="0" smtClean="0"/>
              <a:t>→ Définitions;</a:t>
            </a:r>
          </a:p>
          <a:p>
            <a:pPr algn="just">
              <a:buNone/>
            </a:pPr>
            <a:r>
              <a:rPr lang="fr-FR" sz="2400" dirty="0" smtClean="0"/>
              <a:t>→ Lexique.</a:t>
            </a:r>
          </a:p>
          <a:p>
            <a:pPr algn="just">
              <a:buNone/>
            </a:pPr>
            <a:endParaRPr lang="fr-FR" sz="2400" dirty="0" smtClean="0"/>
          </a:p>
          <a:p>
            <a:pPr algn="just">
              <a:buFontTx/>
              <a:buChar char="-"/>
            </a:pPr>
            <a:r>
              <a:rPr lang="fr-FR" sz="2400" dirty="0" smtClean="0"/>
              <a:t>L’évaluation de l’acquisition de la démarche:</a:t>
            </a:r>
          </a:p>
          <a:p>
            <a:pPr algn="just">
              <a:buNone/>
            </a:pPr>
            <a:r>
              <a:rPr lang="fr-FR" sz="2400" dirty="0" smtClean="0"/>
              <a:t>→ Analyse d’un corpus documentaire sur un aménagement dans un autre espace.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2708920"/>
            <a:ext cx="6400800" cy="648072"/>
          </a:xfrm>
        </p:spPr>
        <p:txBody>
          <a:bodyPr>
            <a:noAutofit/>
          </a:bodyPr>
          <a:lstStyle/>
          <a:p>
            <a:r>
              <a:rPr lang="fr-FR" sz="4000" b="1" dirty="0" smtClean="0">
                <a:solidFill>
                  <a:srgbClr val="00B050"/>
                </a:solidFill>
              </a:rPr>
              <a:t>III / Les outils</a:t>
            </a:r>
            <a:endParaRPr lang="fr-FR" sz="4000" b="1" dirty="0">
              <a:solidFill>
                <a:srgbClr val="00B05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a:bodyPr>
          <a:lstStyle/>
          <a:p>
            <a:r>
              <a:rPr lang="fr-FR" sz="3200" b="1" dirty="0" smtClean="0">
                <a:solidFill>
                  <a:srgbClr val="7030A0"/>
                </a:solidFill>
              </a:rPr>
              <a:t>A / Pour guider la collecte de données</a:t>
            </a:r>
            <a:endParaRPr lang="fr-FR" sz="3200" b="1" dirty="0">
              <a:solidFill>
                <a:srgbClr val="7030A0"/>
              </a:solidFill>
            </a:endParaRPr>
          </a:p>
        </p:txBody>
      </p:sp>
      <p:sp>
        <p:nvSpPr>
          <p:cNvPr id="4" name="Espace réservé du contenu 3"/>
          <p:cNvSpPr>
            <a:spLocks noGrp="1"/>
          </p:cNvSpPr>
          <p:nvPr>
            <p:ph idx="1"/>
          </p:nvPr>
        </p:nvSpPr>
        <p:spPr>
          <a:xfrm>
            <a:off x="457200" y="1600200"/>
            <a:ext cx="8229600" cy="4637112"/>
          </a:xfrm>
        </p:spPr>
        <p:txBody>
          <a:bodyPr>
            <a:normAutofit fontScale="92500" lnSpcReduction="20000"/>
          </a:bodyPr>
          <a:lstStyle/>
          <a:p>
            <a:pPr algn="just">
              <a:buNone/>
            </a:pPr>
            <a:r>
              <a:rPr lang="fr-FR" sz="2600" b="1" dirty="0" smtClean="0"/>
              <a:t>1 / Les dossiers documentaires</a:t>
            </a:r>
          </a:p>
          <a:p>
            <a:pPr algn="just">
              <a:buNone/>
            </a:pPr>
            <a:endParaRPr lang="fr-FR" sz="2600" dirty="0"/>
          </a:p>
          <a:p>
            <a:pPr algn="just">
              <a:buFontTx/>
              <a:buChar char="-"/>
            </a:pPr>
            <a:r>
              <a:rPr lang="fr-FR" sz="2600" dirty="0" smtClean="0"/>
              <a:t>Préparation en amont par l’enseignant:</a:t>
            </a:r>
          </a:p>
          <a:p>
            <a:pPr algn="just">
              <a:buFontTx/>
              <a:buChar char="-"/>
            </a:pPr>
            <a:endParaRPr lang="fr-FR" sz="2600" dirty="0" smtClean="0"/>
          </a:p>
          <a:p>
            <a:pPr algn="just">
              <a:buNone/>
            </a:pPr>
            <a:r>
              <a:rPr lang="fr-FR" sz="2600" dirty="0" smtClean="0"/>
              <a:t>→ Vous pouvez utiliser les ressources Internet présentées en IV pour monter vos dossiers de documents.</a:t>
            </a:r>
          </a:p>
          <a:p>
            <a:pPr algn="just">
              <a:buNone/>
            </a:pPr>
            <a:endParaRPr lang="fr-FR" sz="2600" dirty="0" smtClean="0"/>
          </a:p>
          <a:p>
            <a:pPr algn="just">
              <a:buNone/>
            </a:pPr>
            <a:r>
              <a:rPr lang="fr-FR" sz="2600" b="1" dirty="0" smtClean="0"/>
              <a:t>2 / La fiche préparatoire au portrait de territoire</a:t>
            </a:r>
          </a:p>
          <a:p>
            <a:pPr algn="just">
              <a:buNone/>
            </a:pPr>
            <a:endParaRPr lang="fr-FR" sz="2600" dirty="0" smtClean="0"/>
          </a:p>
          <a:p>
            <a:pPr algn="just">
              <a:buFontTx/>
              <a:buChar char="-"/>
            </a:pPr>
            <a:r>
              <a:rPr lang="fr-FR" sz="2600" dirty="0" smtClean="0"/>
              <a:t>Préparation en amont par l’enseignant:</a:t>
            </a:r>
          </a:p>
          <a:p>
            <a:pPr algn="just">
              <a:buFontTx/>
              <a:buChar char="-"/>
            </a:pPr>
            <a:endParaRPr lang="fr-FR" sz="2600" dirty="0" smtClean="0"/>
          </a:p>
          <a:p>
            <a:pPr algn="just">
              <a:buNone/>
            </a:pPr>
            <a:r>
              <a:rPr lang="fr-FR" sz="2600" dirty="0" smtClean="0"/>
              <a:t>→ Vous pouvez créer une fiche préparatoire pour guider la sélection des informations par les élèves.</a:t>
            </a:r>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5910" t="19320" r="35741" b="7601"/>
          <a:stretch>
            <a:fillRect/>
          </a:stretch>
        </p:blipFill>
        <p:spPr bwMode="auto">
          <a:xfrm>
            <a:off x="251520" y="593304"/>
            <a:ext cx="4320480" cy="62646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35910" t="19760" r="35268" b="7161"/>
          <a:stretch>
            <a:fillRect/>
          </a:stretch>
        </p:blipFill>
        <p:spPr bwMode="auto">
          <a:xfrm>
            <a:off x="4572000" y="593304"/>
            <a:ext cx="4392488" cy="6264696"/>
          </a:xfrm>
          <a:prstGeom prst="rect">
            <a:avLst/>
          </a:prstGeom>
          <a:noFill/>
          <a:ln w="9525">
            <a:noFill/>
            <a:miter lim="800000"/>
            <a:headEnd/>
            <a:tailEnd/>
          </a:ln>
        </p:spPr>
      </p:pic>
      <p:sp>
        <p:nvSpPr>
          <p:cNvPr id="4" name="Rectangle 3"/>
          <p:cNvSpPr>
            <a:spLocks noChangeArrowheads="1"/>
          </p:cNvSpPr>
          <p:nvPr/>
        </p:nvSpPr>
        <p:spPr bwMode="auto">
          <a:xfrm>
            <a:off x="1811459" y="0"/>
            <a:ext cx="557377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Fiche préparatoire au portrait de territoire</a:t>
            </a:r>
            <a:endParaRPr kumimoji="0" lang="fr-FR" sz="2800" b="0" i="0" u="none" strike="noStrike" cap="none" normalizeH="0" baseline="0" dirty="0" smtClean="0">
              <a:ln>
                <a:noFill/>
              </a:ln>
              <a:solidFill>
                <a:schemeClr val="tx1"/>
              </a:solidFill>
              <a:effectLst/>
              <a:cs typeface="Arial" pitchFamily="34" charset="0"/>
            </a:endParaRPr>
          </a:p>
        </p:txBody>
      </p:sp>
      <p:sp>
        <p:nvSpPr>
          <p:cNvPr id="5" name="Explosion 1 4"/>
          <p:cNvSpPr/>
          <p:nvPr/>
        </p:nvSpPr>
        <p:spPr>
          <a:xfrm>
            <a:off x="7775848" y="116632"/>
            <a:ext cx="1368152" cy="79208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7991872" y="332656"/>
            <a:ext cx="936104" cy="276999"/>
          </a:xfrm>
          <a:prstGeom prst="rect">
            <a:avLst/>
          </a:prstGeom>
          <a:noFill/>
        </p:spPr>
        <p:txBody>
          <a:bodyPr wrap="square" rtlCol="0">
            <a:spAutoFit/>
          </a:bodyPr>
          <a:lstStyle/>
          <a:p>
            <a:pPr algn="ctr"/>
            <a:r>
              <a:rPr lang="fr-FR" sz="1200" dirty="0" smtClean="0"/>
              <a:t>EXEMPLE</a:t>
            </a:r>
            <a:endParaRPr lang="fr-FR"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5910" t="19000" r="35268" b="8761"/>
          <a:stretch>
            <a:fillRect/>
          </a:stretch>
        </p:blipFill>
        <p:spPr bwMode="auto">
          <a:xfrm>
            <a:off x="179512" y="332656"/>
            <a:ext cx="4392488" cy="619268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35910" t="19760" r="35268" b="8001"/>
          <a:stretch>
            <a:fillRect/>
          </a:stretch>
        </p:blipFill>
        <p:spPr bwMode="auto">
          <a:xfrm>
            <a:off x="4572000" y="332656"/>
            <a:ext cx="4392488" cy="6192688"/>
          </a:xfrm>
          <a:prstGeom prst="rect">
            <a:avLst/>
          </a:prstGeom>
          <a:noFill/>
          <a:ln w="9525">
            <a:noFill/>
            <a:miter lim="800000"/>
            <a:headEnd/>
            <a:tailEnd/>
          </a:ln>
        </p:spPr>
      </p:pic>
      <p:sp>
        <p:nvSpPr>
          <p:cNvPr id="5" name="Explosion 1 4"/>
          <p:cNvSpPr/>
          <p:nvPr/>
        </p:nvSpPr>
        <p:spPr>
          <a:xfrm>
            <a:off x="7524328" y="5661248"/>
            <a:ext cx="1368152" cy="79208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7740352" y="5877272"/>
            <a:ext cx="936104" cy="276999"/>
          </a:xfrm>
          <a:prstGeom prst="rect">
            <a:avLst/>
          </a:prstGeom>
          <a:noFill/>
        </p:spPr>
        <p:txBody>
          <a:bodyPr wrap="square" rtlCol="0">
            <a:spAutoFit/>
          </a:bodyPr>
          <a:lstStyle/>
          <a:p>
            <a:pPr algn="ctr"/>
            <a:r>
              <a:rPr lang="fr-FR" sz="1200" dirty="0" smtClean="0"/>
              <a:t>EXEMPLE</a:t>
            </a:r>
            <a:endParaRPr lang="fr-FR"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476672"/>
            <a:ext cx="6400800" cy="648072"/>
          </a:xfrm>
        </p:spPr>
        <p:txBody>
          <a:bodyPr>
            <a:noAutofit/>
          </a:bodyPr>
          <a:lstStyle/>
          <a:p>
            <a:r>
              <a:rPr lang="fr-FR" sz="4000" b="1" dirty="0" smtClean="0">
                <a:solidFill>
                  <a:srgbClr val="00B050"/>
                </a:solidFill>
              </a:rPr>
              <a:t>I / Les enjeux</a:t>
            </a:r>
            <a:endParaRPr lang="fr-FR" sz="4000" b="1" dirty="0">
              <a:solidFill>
                <a:srgbClr val="00B050"/>
              </a:solidFill>
            </a:endParaRPr>
          </a:p>
        </p:txBody>
      </p:sp>
      <p:sp>
        <p:nvSpPr>
          <p:cNvPr id="4" name="Titre 1"/>
          <p:cNvSpPr txBox="1">
            <a:spLocks/>
          </p:cNvSpPr>
          <p:nvPr/>
        </p:nvSpPr>
        <p:spPr>
          <a:xfrm>
            <a:off x="467544" y="15567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7030A0"/>
                </a:solidFill>
                <a:effectLst/>
                <a:uLnTx/>
                <a:uFillTx/>
                <a:latin typeface="+mj-lt"/>
                <a:ea typeface="+mj-ea"/>
                <a:cs typeface="+mj-cs"/>
              </a:rPr>
              <a:t>A / Des enjeux citoyens</a:t>
            </a:r>
            <a:endParaRPr kumimoji="0" lang="fr-FR" sz="3200" b="1" i="0" u="none" strike="noStrike" kern="1200" cap="none" spc="0" normalizeH="0" baseline="0" noProof="0" dirty="0">
              <a:ln>
                <a:noFill/>
              </a:ln>
              <a:solidFill>
                <a:srgbClr val="7030A0"/>
              </a:solidFill>
              <a:effectLst/>
              <a:uLnTx/>
              <a:uFillTx/>
              <a:latin typeface="+mj-lt"/>
              <a:ea typeface="+mj-ea"/>
              <a:cs typeface="+mj-cs"/>
            </a:endParaRPr>
          </a:p>
        </p:txBody>
      </p:sp>
      <p:sp>
        <p:nvSpPr>
          <p:cNvPr id="6" name="ZoneTexte 5"/>
          <p:cNvSpPr txBox="1"/>
          <p:nvPr/>
        </p:nvSpPr>
        <p:spPr>
          <a:xfrm>
            <a:off x="539552" y="3212976"/>
            <a:ext cx="7992888" cy="1846659"/>
          </a:xfrm>
          <a:prstGeom prst="rect">
            <a:avLst/>
          </a:prstGeom>
          <a:noFill/>
        </p:spPr>
        <p:txBody>
          <a:bodyPr wrap="square" rtlCol="0">
            <a:spAutoFit/>
          </a:bodyPr>
          <a:lstStyle/>
          <a:p>
            <a:pPr algn="just">
              <a:buFontTx/>
              <a:buChar char="-"/>
            </a:pPr>
            <a:r>
              <a:rPr lang="fr-FR" sz="2400" dirty="0" smtClean="0"/>
              <a:t> Consultation des populations sur les projets d’aménagement (diagnostics participatifs, diagnostics en marchant…)</a:t>
            </a:r>
          </a:p>
          <a:p>
            <a:pPr algn="just">
              <a:buNone/>
            </a:pPr>
            <a:endParaRPr lang="fr-FR" sz="2400" dirty="0" smtClean="0"/>
          </a:p>
          <a:p>
            <a:pPr algn="just">
              <a:buNone/>
            </a:pPr>
            <a:r>
              <a:rPr lang="fr-FR" sz="2400" dirty="0" smtClean="0"/>
              <a:t>→ Préparer les élèves à cet aspect de leur future vie de citoyen</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a:bodyPr>
          <a:lstStyle/>
          <a:p>
            <a:r>
              <a:rPr lang="fr-FR" sz="3200" b="1" dirty="0" smtClean="0">
                <a:solidFill>
                  <a:srgbClr val="7030A0"/>
                </a:solidFill>
              </a:rPr>
              <a:t>B / Pour organiser la sortie de terrain</a:t>
            </a:r>
            <a:endParaRPr lang="fr-FR" sz="3200" b="1" dirty="0">
              <a:solidFill>
                <a:srgbClr val="7030A0"/>
              </a:solidFill>
            </a:endParaRPr>
          </a:p>
        </p:txBody>
      </p:sp>
      <p:sp>
        <p:nvSpPr>
          <p:cNvPr id="4" name="Espace réservé du contenu 3"/>
          <p:cNvSpPr>
            <a:spLocks noGrp="1"/>
          </p:cNvSpPr>
          <p:nvPr>
            <p:ph idx="1"/>
          </p:nvPr>
        </p:nvSpPr>
        <p:spPr>
          <a:xfrm>
            <a:off x="457200" y="1600200"/>
            <a:ext cx="8229600" cy="4925144"/>
          </a:xfrm>
        </p:spPr>
        <p:txBody>
          <a:bodyPr>
            <a:normAutofit fontScale="92500"/>
          </a:bodyPr>
          <a:lstStyle/>
          <a:p>
            <a:pPr algn="just">
              <a:buNone/>
            </a:pPr>
            <a:r>
              <a:rPr lang="fr-FR" sz="2400" b="1" dirty="0" smtClean="0"/>
              <a:t>1 / L’itinéraire</a:t>
            </a:r>
          </a:p>
          <a:p>
            <a:pPr algn="just">
              <a:buNone/>
            </a:pPr>
            <a:endParaRPr lang="fr-FR" sz="2200" dirty="0"/>
          </a:p>
          <a:p>
            <a:pPr algn="just">
              <a:buFontTx/>
              <a:buChar char="-"/>
            </a:pPr>
            <a:r>
              <a:rPr lang="fr-FR" sz="2600" dirty="0" smtClean="0"/>
              <a:t>Préparation en amont par l’enseignant:</a:t>
            </a:r>
          </a:p>
          <a:p>
            <a:pPr algn="just">
              <a:buFontTx/>
              <a:buChar char="-"/>
            </a:pPr>
            <a:endParaRPr lang="fr-FR" sz="2200" dirty="0" smtClean="0"/>
          </a:p>
          <a:p>
            <a:pPr algn="just">
              <a:buNone/>
            </a:pPr>
            <a:r>
              <a:rPr lang="fr-FR" sz="2600" dirty="0" smtClean="0"/>
              <a:t>→ Trouver le cheminement et les points d’arrêt qui permettent d’observer toutes les thématiques d’étude des élèves;</a:t>
            </a:r>
          </a:p>
          <a:p>
            <a:pPr algn="just">
              <a:buNone/>
            </a:pPr>
            <a:endParaRPr lang="fr-FR" sz="2200" dirty="0" smtClean="0"/>
          </a:p>
          <a:p>
            <a:pPr algn="just">
              <a:buNone/>
            </a:pPr>
            <a:r>
              <a:rPr lang="fr-FR" sz="2600" dirty="0" smtClean="0"/>
              <a:t>→ Evaluer le temps de la sortie, </a:t>
            </a:r>
            <a:r>
              <a:rPr lang="fr-FR" sz="2600" dirty="0"/>
              <a:t>l</a:t>
            </a:r>
            <a:r>
              <a:rPr lang="fr-FR" sz="2600" dirty="0" smtClean="0"/>
              <a:t>es moyens de transports pour se déplacer, </a:t>
            </a:r>
            <a:r>
              <a:rPr lang="fr-FR" sz="2600" dirty="0"/>
              <a:t>l</a:t>
            </a:r>
            <a:r>
              <a:rPr lang="fr-FR" sz="2600" dirty="0" smtClean="0"/>
              <a:t>es conditions de sécurité de la déambulation;</a:t>
            </a:r>
          </a:p>
          <a:p>
            <a:pPr algn="just">
              <a:buNone/>
            </a:pPr>
            <a:endParaRPr lang="fr-FR" sz="2200" dirty="0" smtClean="0"/>
          </a:p>
          <a:p>
            <a:pPr algn="just">
              <a:buNone/>
            </a:pPr>
            <a:r>
              <a:rPr lang="fr-FR" sz="2600" dirty="0" smtClean="0"/>
              <a:t>→ Possibilité de faire participer les élèves au choix de l’itinéraire mais séance de travail supplémentaire.</a:t>
            </a:r>
          </a:p>
          <a:p>
            <a:pPr algn="just">
              <a:buFontTx/>
              <a:buChar char="-"/>
            </a:pPr>
            <a:endParaRPr lang="fr-FR" sz="2400" dirty="0" smtClean="0"/>
          </a:p>
          <a:p>
            <a:pPr algn="just">
              <a:buNone/>
            </a:pPr>
            <a:endParaRPr lang="fr-FR" sz="24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a:bodyPr>
          <a:lstStyle/>
          <a:p>
            <a:r>
              <a:rPr lang="fr-FR" sz="3200" b="1" dirty="0" smtClean="0">
                <a:solidFill>
                  <a:srgbClr val="7030A0"/>
                </a:solidFill>
              </a:rPr>
              <a:t>B / Pour organiser la sortie de terrain</a:t>
            </a:r>
            <a:endParaRPr lang="fr-FR" sz="3200" b="1" dirty="0">
              <a:solidFill>
                <a:srgbClr val="7030A0"/>
              </a:solidFill>
            </a:endParaRPr>
          </a:p>
        </p:txBody>
      </p:sp>
      <p:sp>
        <p:nvSpPr>
          <p:cNvPr id="4" name="Espace réservé du contenu 3"/>
          <p:cNvSpPr>
            <a:spLocks noGrp="1"/>
          </p:cNvSpPr>
          <p:nvPr>
            <p:ph idx="1"/>
          </p:nvPr>
        </p:nvSpPr>
        <p:spPr/>
        <p:txBody>
          <a:bodyPr>
            <a:normAutofit/>
          </a:bodyPr>
          <a:lstStyle/>
          <a:p>
            <a:pPr algn="just">
              <a:buNone/>
            </a:pPr>
            <a:r>
              <a:rPr lang="fr-FR" sz="2400" b="1" dirty="0" smtClean="0"/>
              <a:t>1 / L’itinéraire</a:t>
            </a:r>
          </a:p>
          <a:p>
            <a:pPr algn="just">
              <a:buNone/>
            </a:pPr>
            <a:endParaRPr lang="fr-FR" sz="2400" dirty="0"/>
          </a:p>
          <a:p>
            <a:pPr algn="just">
              <a:buFontTx/>
              <a:buChar char="-"/>
            </a:pPr>
            <a:r>
              <a:rPr lang="fr-FR" sz="2400" dirty="0" smtClean="0"/>
              <a:t>Présenter cet itinéraire aux élèves :</a:t>
            </a:r>
          </a:p>
          <a:p>
            <a:pPr algn="just">
              <a:buNone/>
            </a:pPr>
            <a:endParaRPr lang="fr-FR" sz="2400" dirty="0"/>
          </a:p>
          <a:p>
            <a:pPr algn="just">
              <a:buNone/>
            </a:pPr>
            <a:r>
              <a:rPr lang="fr-FR" sz="2400" dirty="0" smtClean="0"/>
              <a:t>→ Soit avant la sortie, soit au début de celle-ci;</a:t>
            </a:r>
          </a:p>
          <a:p>
            <a:pPr algn="just">
              <a:buNone/>
            </a:pPr>
            <a:endParaRPr lang="fr-FR" sz="2400" dirty="0" smtClean="0"/>
          </a:p>
          <a:p>
            <a:pPr algn="just">
              <a:buNone/>
            </a:pPr>
            <a:r>
              <a:rPr lang="fr-FR" sz="2400" dirty="0" smtClean="0"/>
              <a:t>→ Sous la forme d’une carte du trajet choisi soit réalisée par l’enseignant, soit à faire réaliser par les élèves (mais séance de travail supplémentaire). </a:t>
            </a:r>
          </a:p>
          <a:p>
            <a:pPr algn="just">
              <a:buFontTx/>
              <a:buChar char="-"/>
            </a:pPr>
            <a:endParaRPr lang="fr-FR" sz="2400" dirty="0" smtClean="0"/>
          </a:p>
          <a:p>
            <a:pPr algn="just">
              <a:buNone/>
            </a:pPr>
            <a:endParaRPr lang="fr-FR" sz="24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7308304" y="188640"/>
            <a:ext cx="1368152" cy="79208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7524328" y="404664"/>
            <a:ext cx="936104" cy="276999"/>
          </a:xfrm>
          <a:prstGeom prst="rect">
            <a:avLst/>
          </a:prstGeom>
          <a:noFill/>
        </p:spPr>
        <p:txBody>
          <a:bodyPr wrap="square" rtlCol="0">
            <a:spAutoFit/>
          </a:bodyPr>
          <a:lstStyle/>
          <a:p>
            <a:pPr algn="ctr"/>
            <a:r>
              <a:rPr lang="fr-FR" sz="1200" dirty="0" smtClean="0"/>
              <a:t>EXEMPLE</a:t>
            </a:r>
            <a:endParaRPr lang="fr-FR" sz="1200" dirty="0"/>
          </a:p>
        </p:txBody>
      </p:sp>
      <p:sp>
        <p:nvSpPr>
          <p:cNvPr id="7" name="ZoneTexte 6"/>
          <p:cNvSpPr txBox="1"/>
          <p:nvPr/>
        </p:nvSpPr>
        <p:spPr>
          <a:xfrm>
            <a:off x="467544" y="5733256"/>
            <a:ext cx="8280920" cy="646331"/>
          </a:xfrm>
          <a:prstGeom prst="rect">
            <a:avLst/>
          </a:prstGeom>
          <a:noFill/>
        </p:spPr>
        <p:txBody>
          <a:bodyPr wrap="square" rtlCol="0">
            <a:spAutoFit/>
          </a:bodyPr>
          <a:lstStyle/>
          <a:p>
            <a:r>
              <a:rPr lang="fr-FR" dirty="0" smtClean="0"/>
              <a:t>En rouge les points d’arrêt, en rose les déplacements en bus, en bleu les déplacements à pied.</a:t>
            </a:r>
            <a:endParaRPr lang="fr-FR" dirty="0"/>
          </a:p>
        </p:txBody>
      </p:sp>
      <p:sp>
        <p:nvSpPr>
          <p:cNvPr id="11265" name="Rectangle 1"/>
          <p:cNvSpPr>
            <a:spLocks noChangeArrowheads="1"/>
          </p:cNvSpPr>
          <p:nvPr/>
        </p:nvSpPr>
        <p:spPr bwMode="auto">
          <a:xfrm>
            <a:off x="2483768" y="292006"/>
            <a:ext cx="4173065"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Itinéraire de la sortie de terrain</a:t>
            </a:r>
          </a:p>
          <a:p>
            <a:pPr marL="0" marR="0" lvl="0" indent="0" algn="ctr" defTabSz="914400" rtl="0" eaLnBrk="1" fontAlgn="base" latinLnBrk="0" hangingPunct="1">
              <a:lnSpc>
                <a:spcPct val="100000"/>
              </a:lnSpc>
              <a:spcBef>
                <a:spcPct val="0"/>
              </a:spcBef>
              <a:spcAft>
                <a:spcPct val="0"/>
              </a:spcAft>
              <a:buClrTx/>
              <a:buSzTx/>
              <a:buFontTx/>
              <a:buNone/>
              <a:tabLst/>
            </a:pPr>
            <a:r>
              <a:rPr lang="fr-FR" sz="2400" b="1" dirty="0" smtClean="0">
                <a:cs typeface="Times New Roman" pitchFamily="18" charset="0"/>
              </a:rPr>
              <a:t>(réalisé avec umap)</a:t>
            </a:r>
            <a:endParaRPr kumimoji="0" lang="fr-FR" sz="2800" b="0" i="0" u="none" strike="noStrike" cap="none" normalizeH="0" baseline="0" dirty="0" smtClean="0">
              <a:ln>
                <a:noFill/>
              </a:ln>
              <a:solidFill>
                <a:schemeClr val="tx1"/>
              </a:solidFill>
              <a:effectLst/>
              <a:cs typeface="Arial" pitchFamily="34" charset="0"/>
            </a:endParaRPr>
          </a:p>
        </p:txBody>
      </p:sp>
      <p:pic>
        <p:nvPicPr>
          <p:cNvPr id="8" name="Image 7"/>
          <p:cNvPicPr>
            <a:picLocks noChangeAspect="1"/>
          </p:cNvPicPr>
          <p:nvPr/>
        </p:nvPicPr>
        <p:blipFill>
          <a:blip r:embed="rId2" cstate="print"/>
          <a:srcRect t="14449" r="962" b="4182"/>
          <a:stretch>
            <a:fillRect/>
          </a:stretch>
        </p:blipFill>
        <p:spPr bwMode="auto">
          <a:xfrm>
            <a:off x="467544" y="1556792"/>
            <a:ext cx="8452299" cy="390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7030A0"/>
                </a:solidFill>
              </a:rPr>
              <a:t>B / Pour organiser la sortie de terrain</a:t>
            </a:r>
            <a:endParaRPr lang="fr-FR" sz="3200" b="1" dirty="0">
              <a:solidFill>
                <a:srgbClr val="7030A0"/>
              </a:solidFill>
            </a:endParaRPr>
          </a:p>
        </p:txBody>
      </p:sp>
      <p:sp>
        <p:nvSpPr>
          <p:cNvPr id="4" name="Espace réservé du contenu 3"/>
          <p:cNvSpPr>
            <a:spLocks noGrp="1"/>
          </p:cNvSpPr>
          <p:nvPr>
            <p:ph idx="1"/>
          </p:nvPr>
        </p:nvSpPr>
        <p:spPr/>
        <p:txBody>
          <a:bodyPr>
            <a:normAutofit/>
          </a:bodyPr>
          <a:lstStyle/>
          <a:p>
            <a:pPr algn="just">
              <a:buNone/>
            </a:pPr>
            <a:r>
              <a:rPr lang="fr-FR" sz="2400" b="1" dirty="0"/>
              <a:t>2</a:t>
            </a:r>
            <a:r>
              <a:rPr lang="fr-FR" sz="2400" b="1" dirty="0" smtClean="0"/>
              <a:t> / Le matériel</a:t>
            </a:r>
          </a:p>
          <a:p>
            <a:pPr algn="just">
              <a:buNone/>
            </a:pPr>
            <a:endParaRPr lang="fr-FR" sz="2400" dirty="0"/>
          </a:p>
          <a:p>
            <a:pPr algn="just">
              <a:buFontTx/>
              <a:buChar char="-"/>
            </a:pPr>
            <a:r>
              <a:rPr lang="fr-FR" sz="2400" dirty="0" smtClean="0"/>
              <a:t>Les élèves devront se munir de quoi:</a:t>
            </a:r>
          </a:p>
          <a:p>
            <a:pPr algn="just">
              <a:buFontTx/>
              <a:buChar char="-"/>
            </a:pPr>
            <a:endParaRPr lang="fr-FR" sz="2400" dirty="0"/>
          </a:p>
          <a:p>
            <a:pPr algn="just">
              <a:buNone/>
            </a:pPr>
            <a:r>
              <a:rPr lang="fr-FR" sz="2400" dirty="0" smtClean="0"/>
              <a:t>→ Ecrire;</a:t>
            </a:r>
          </a:p>
          <a:p>
            <a:pPr algn="just">
              <a:buNone/>
            </a:pPr>
            <a:endParaRPr lang="fr-FR" sz="2400" dirty="0"/>
          </a:p>
          <a:p>
            <a:pPr algn="just">
              <a:buNone/>
            </a:pPr>
            <a:r>
              <a:rPr lang="fr-FR" sz="2400" dirty="0" smtClean="0"/>
              <a:t>→ </a:t>
            </a:r>
            <a:r>
              <a:rPr lang="fr-FR" sz="2400" dirty="0"/>
              <a:t>P</a:t>
            </a:r>
            <a:r>
              <a:rPr lang="fr-FR" sz="2400" dirty="0" smtClean="0"/>
              <a:t>rendre des photographies;</a:t>
            </a:r>
          </a:p>
          <a:p>
            <a:pPr algn="just">
              <a:buNone/>
            </a:pPr>
            <a:endParaRPr lang="fr-FR" sz="2400" dirty="0"/>
          </a:p>
          <a:p>
            <a:pPr algn="just">
              <a:buNone/>
            </a:pPr>
            <a:r>
              <a:rPr lang="fr-FR" sz="2400" dirty="0" smtClean="0"/>
              <a:t>→ Enregistrer des entretiens (si possible).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7030A0"/>
                </a:solidFill>
              </a:rPr>
              <a:t>B / Pour organiser la sortie de terrain</a:t>
            </a:r>
            <a:endParaRPr lang="fr-FR" sz="3200" b="1" dirty="0">
              <a:solidFill>
                <a:srgbClr val="7030A0"/>
              </a:solidFill>
            </a:endParaRPr>
          </a:p>
        </p:txBody>
      </p:sp>
      <p:sp>
        <p:nvSpPr>
          <p:cNvPr id="4" name="Espace réservé du contenu 3"/>
          <p:cNvSpPr>
            <a:spLocks noGrp="1"/>
          </p:cNvSpPr>
          <p:nvPr>
            <p:ph idx="1"/>
          </p:nvPr>
        </p:nvSpPr>
        <p:spPr/>
        <p:txBody>
          <a:bodyPr>
            <a:normAutofit/>
          </a:bodyPr>
          <a:lstStyle/>
          <a:p>
            <a:pPr algn="just">
              <a:buNone/>
            </a:pPr>
            <a:r>
              <a:rPr lang="fr-FR" sz="2400" b="1" dirty="0"/>
              <a:t>2</a:t>
            </a:r>
            <a:r>
              <a:rPr lang="fr-FR" sz="2400" b="1" dirty="0" smtClean="0"/>
              <a:t> / Le matériel</a:t>
            </a:r>
          </a:p>
          <a:p>
            <a:pPr>
              <a:buNone/>
            </a:pPr>
            <a:endParaRPr lang="fr-FR" sz="2400" dirty="0"/>
          </a:p>
          <a:p>
            <a:pPr>
              <a:buFontTx/>
              <a:buChar char="-"/>
            </a:pPr>
            <a:r>
              <a:rPr lang="fr-FR" sz="2400" dirty="0" smtClean="0"/>
              <a:t>L’enseignant met à disposition des élèves un carnet de terrain:</a:t>
            </a:r>
          </a:p>
          <a:p>
            <a:pPr>
              <a:buFontTx/>
              <a:buChar char="-"/>
            </a:pPr>
            <a:endParaRPr lang="fr-FR" sz="2400" dirty="0" smtClean="0"/>
          </a:p>
          <a:p>
            <a:pPr>
              <a:buNone/>
            </a:pPr>
            <a:r>
              <a:rPr lang="fr-FR" sz="2400" dirty="0" smtClean="0"/>
              <a:t>→ Avec la carte de l’itinéraire pour localiser leurs observations;</a:t>
            </a:r>
          </a:p>
          <a:p>
            <a:pPr>
              <a:buNone/>
            </a:pPr>
            <a:endParaRPr lang="fr-FR" sz="2400" dirty="0" smtClean="0"/>
          </a:p>
          <a:p>
            <a:pPr>
              <a:buNone/>
            </a:pPr>
            <a:r>
              <a:rPr lang="fr-FR" sz="2400" dirty="0" smtClean="0"/>
              <a:t>→ Avec des fiches d’observation pour décrire ce qu’ils observent;</a:t>
            </a:r>
          </a:p>
          <a:p>
            <a:pPr>
              <a:buNone/>
            </a:pPr>
            <a:endParaRPr lang="fr-FR" sz="2400" dirty="0"/>
          </a:p>
          <a:p>
            <a:pPr>
              <a:buNone/>
            </a:pPr>
            <a:r>
              <a:rPr lang="fr-FR" sz="2400" dirty="0" smtClean="0"/>
              <a:t>→ Avec des fiches d’entretien pour noter les questions / réponses aux habitants et usagers.</a:t>
            </a:r>
            <a:endParaRPr lang="fr-F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cstate="print"/>
          <a:srcRect l="21735" t="20160" r="21566" b="9281"/>
          <a:stretch>
            <a:fillRect/>
          </a:stretch>
        </p:blipFill>
        <p:spPr bwMode="auto">
          <a:xfrm>
            <a:off x="251520" y="548680"/>
            <a:ext cx="8640960" cy="6048672"/>
          </a:xfrm>
          <a:prstGeom prst="rect">
            <a:avLst/>
          </a:prstGeom>
          <a:noFill/>
          <a:ln w="9525">
            <a:solidFill>
              <a:schemeClr val="tx1"/>
            </a:solidFill>
            <a:miter lim="800000"/>
            <a:headEnd/>
            <a:tailEnd/>
          </a:ln>
        </p:spPr>
      </p:pic>
      <p:sp>
        <p:nvSpPr>
          <p:cNvPr id="5" name="Explosion 1 4"/>
          <p:cNvSpPr/>
          <p:nvPr/>
        </p:nvSpPr>
        <p:spPr>
          <a:xfrm>
            <a:off x="7164288" y="4869160"/>
            <a:ext cx="1368152" cy="79208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7380312" y="5085184"/>
            <a:ext cx="936104" cy="276999"/>
          </a:xfrm>
          <a:prstGeom prst="rect">
            <a:avLst/>
          </a:prstGeom>
          <a:noFill/>
        </p:spPr>
        <p:txBody>
          <a:bodyPr wrap="square" rtlCol="0">
            <a:spAutoFit/>
          </a:bodyPr>
          <a:lstStyle/>
          <a:p>
            <a:pPr algn="ctr"/>
            <a:r>
              <a:rPr lang="fr-FR" sz="1200" dirty="0" smtClean="0"/>
              <a:t>EXEMPLE</a:t>
            </a:r>
            <a:endParaRPr lang="fr-FR" sz="1200" dirty="0"/>
          </a:p>
        </p:txBody>
      </p:sp>
      <p:sp>
        <p:nvSpPr>
          <p:cNvPr id="7" name="Rectangle 1"/>
          <p:cNvSpPr>
            <a:spLocks noChangeArrowheads="1"/>
          </p:cNvSpPr>
          <p:nvPr/>
        </p:nvSpPr>
        <p:spPr bwMode="auto">
          <a:xfrm>
            <a:off x="3419872" y="0"/>
            <a:ext cx="235692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Carnet de terrain</a:t>
            </a:r>
            <a:endParaRPr kumimoji="0" lang="fr-FR"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cstate="print"/>
          <a:srcRect l="21417" t="20160" r="20938" b="8441"/>
          <a:stretch>
            <a:fillRect/>
          </a:stretch>
        </p:blipFill>
        <p:spPr bwMode="auto">
          <a:xfrm>
            <a:off x="179512" y="260648"/>
            <a:ext cx="8784976" cy="6120680"/>
          </a:xfrm>
          <a:prstGeom prst="rect">
            <a:avLst/>
          </a:prstGeom>
          <a:noFill/>
          <a:ln w="9525">
            <a:solidFill>
              <a:schemeClr val="tx1"/>
            </a:solidFill>
            <a:miter lim="800000"/>
            <a:headEnd/>
            <a:tailEnd/>
          </a:ln>
        </p:spPr>
      </p:pic>
      <p:sp>
        <p:nvSpPr>
          <p:cNvPr id="3" name="Explosion 1 2"/>
          <p:cNvSpPr/>
          <p:nvPr/>
        </p:nvSpPr>
        <p:spPr>
          <a:xfrm>
            <a:off x="7308304" y="5229200"/>
            <a:ext cx="1368152" cy="79208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7524328" y="5445224"/>
            <a:ext cx="936104" cy="276999"/>
          </a:xfrm>
          <a:prstGeom prst="rect">
            <a:avLst/>
          </a:prstGeom>
          <a:noFill/>
        </p:spPr>
        <p:txBody>
          <a:bodyPr wrap="square" rtlCol="0">
            <a:spAutoFit/>
          </a:bodyPr>
          <a:lstStyle/>
          <a:p>
            <a:pPr algn="ctr"/>
            <a:r>
              <a:rPr lang="fr-FR" sz="1200" dirty="0" smtClean="0"/>
              <a:t>EXEMPLE</a:t>
            </a:r>
            <a:endParaRPr lang="fr-FR"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7380312" y="332656"/>
            <a:ext cx="1368152" cy="79208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7596336" y="548680"/>
            <a:ext cx="936104" cy="276999"/>
          </a:xfrm>
          <a:prstGeom prst="rect">
            <a:avLst/>
          </a:prstGeom>
          <a:noFill/>
        </p:spPr>
        <p:txBody>
          <a:bodyPr wrap="square" rtlCol="0">
            <a:spAutoFit/>
          </a:bodyPr>
          <a:lstStyle/>
          <a:p>
            <a:pPr algn="ctr"/>
            <a:r>
              <a:rPr lang="fr-FR" sz="1200" dirty="0" smtClean="0"/>
              <a:t>EXEMPLE</a:t>
            </a:r>
            <a:endParaRPr lang="fr-FR" sz="1200" dirty="0"/>
          </a:p>
        </p:txBody>
      </p:sp>
      <p:pic>
        <p:nvPicPr>
          <p:cNvPr id="50179" name="Picture 3"/>
          <p:cNvPicPr>
            <a:picLocks noChangeAspect="1" noChangeArrowheads="1"/>
          </p:cNvPicPr>
          <p:nvPr/>
        </p:nvPicPr>
        <p:blipFill>
          <a:blip r:embed="rId2" cstate="print"/>
          <a:srcRect l="21417" t="21000" r="50000" b="8441"/>
          <a:stretch>
            <a:fillRect/>
          </a:stretch>
        </p:blipFill>
        <p:spPr bwMode="auto">
          <a:xfrm>
            <a:off x="2267744" y="332656"/>
            <a:ext cx="4355976" cy="604867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solidFill>
                  <a:srgbClr val="7030A0"/>
                </a:solidFill>
              </a:rPr>
              <a:t>C</a:t>
            </a:r>
            <a:r>
              <a:rPr lang="fr-FR" sz="3200" b="1" dirty="0" smtClean="0">
                <a:solidFill>
                  <a:srgbClr val="7030A0"/>
                </a:solidFill>
              </a:rPr>
              <a:t> / Pour guider la production finale</a:t>
            </a:r>
            <a:endParaRPr lang="fr-FR" sz="3200" b="1" dirty="0">
              <a:solidFill>
                <a:srgbClr val="7030A0"/>
              </a:solidFill>
            </a:endParaRPr>
          </a:p>
        </p:txBody>
      </p:sp>
      <p:sp>
        <p:nvSpPr>
          <p:cNvPr id="4" name="Espace réservé du contenu 3"/>
          <p:cNvSpPr>
            <a:spLocks noGrp="1"/>
          </p:cNvSpPr>
          <p:nvPr>
            <p:ph idx="1"/>
          </p:nvPr>
        </p:nvSpPr>
        <p:spPr>
          <a:xfrm>
            <a:off x="457200" y="1600200"/>
            <a:ext cx="8229600" cy="4997152"/>
          </a:xfrm>
        </p:spPr>
        <p:txBody>
          <a:bodyPr>
            <a:normAutofit fontScale="92500" lnSpcReduction="20000"/>
          </a:bodyPr>
          <a:lstStyle/>
          <a:p>
            <a:pPr algn="just">
              <a:buNone/>
            </a:pPr>
            <a:r>
              <a:rPr lang="fr-FR" sz="2400" b="1" dirty="0" smtClean="0"/>
              <a:t>1 / Le diaporama</a:t>
            </a:r>
          </a:p>
          <a:p>
            <a:pPr algn="just">
              <a:buNone/>
            </a:pPr>
            <a:endParaRPr lang="fr-FR" sz="2600" dirty="0" smtClean="0"/>
          </a:p>
          <a:p>
            <a:pPr algn="just">
              <a:buNone/>
            </a:pPr>
            <a:r>
              <a:rPr lang="fr-FR" sz="2600" dirty="0" smtClean="0"/>
              <a:t>- Préparer: </a:t>
            </a:r>
            <a:endParaRPr lang="fr-FR" sz="2600" dirty="0"/>
          </a:p>
          <a:p>
            <a:pPr algn="just">
              <a:buNone/>
            </a:pPr>
            <a:endParaRPr lang="fr-FR" sz="2600" dirty="0" smtClean="0"/>
          </a:p>
          <a:p>
            <a:pPr algn="just">
              <a:buNone/>
            </a:pPr>
            <a:r>
              <a:rPr lang="fr-FR" sz="2600" dirty="0" smtClean="0"/>
              <a:t>→ Des consignes pour guider l’activité des groupes étape par étape (diapositive par diapositive). </a:t>
            </a:r>
          </a:p>
          <a:p>
            <a:pPr algn="just">
              <a:buFontTx/>
              <a:buChar char="-"/>
            </a:pPr>
            <a:endParaRPr lang="fr-FR" sz="2600" dirty="0" smtClean="0"/>
          </a:p>
          <a:p>
            <a:pPr algn="just">
              <a:buNone/>
            </a:pPr>
            <a:r>
              <a:rPr lang="fr-FR" sz="2600" dirty="0" smtClean="0"/>
              <a:t>→ Soit un modèle de diaporama à remplir par chaque groupe, en lien avec les consignes données;</a:t>
            </a:r>
          </a:p>
          <a:p>
            <a:pPr algn="just">
              <a:buNone/>
            </a:pPr>
            <a:endParaRPr lang="fr-FR" sz="2600" dirty="0"/>
          </a:p>
          <a:p>
            <a:pPr algn="just">
              <a:buNone/>
            </a:pPr>
            <a:r>
              <a:rPr lang="fr-FR" sz="2600" dirty="0" smtClean="0"/>
              <a:t>→ Soit un tutoriel à destination des élèves pour construire un diaporama.</a:t>
            </a:r>
          </a:p>
          <a:p>
            <a:pPr algn="just">
              <a:buNone/>
            </a:pPr>
            <a:endParaRPr lang="fr-FR" sz="2600" dirty="0" smtClean="0"/>
          </a:p>
          <a:p>
            <a:pPr algn="just">
              <a:buNone/>
            </a:pPr>
            <a:r>
              <a:rPr lang="fr-FR" sz="2600" i="1" dirty="0" smtClean="0"/>
              <a:t>L’ensemble des diaporamas peut être imprimé et exposé.</a:t>
            </a:r>
            <a:endParaRPr lang="fr-FR" sz="2400" i="1" dirty="0" smtClean="0"/>
          </a:p>
          <a:p>
            <a:pPr algn="just">
              <a:buNone/>
            </a:pPr>
            <a:endParaRPr lang="fr-FR" sz="24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7308304" y="188640"/>
            <a:ext cx="1368152" cy="79208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7524328" y="404664"/>
            <a:ext cx="936104" cy="276999"/>
          </a:xfrm>
          <a:prstGeom prst="rect">
            <a:avLst/>
          </a:prstGeom>
          <a:noFill/>
        </p:spPr>
        <p:txBody>
          <a:bodyPr wrap="square" rtlCol="0">
            <a:spAutoFit/>
          </a:bodyPr>
          <a:lstStyle/>
          <a:p>
            <a:pPr algn="ctr"/>
            <a:r>
              <a:rPr lang="fr-FR" sz="1200" dirty="0" smtClean="0"/>
              <a:t>EXEMPLE</a:t>
            </a:r>
            <a:endParaRPr lang="fr-FR" sz="1200" dirty="0"/>
          </a:p>
        </p:txBody>
      </p:sp>
      <p:sp>
        <p:nvSpPr>
          <p:cNvPr id="2049" name="Rectangle 1"/>
          <p:cNvSpPr>
            <a:spLocks noChangeArrowheads="1"/>
          </p:cNvSpPr>
          <p:nvPr/>
        </p:nvSpPr>
        <p:spPr bwMode="auto">
          <a:xfrm>
            <a:off x="179512" y="529516"/>
            <a:ext cx="8856984"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sng" strike="noStrike" cap="none" normalizeH="0" baseline="0" dirty="0" smtClean="0">
                <a:ln>
                  <a:noFill/>
                </a:ln>
                <a:solidFill>
                  <a:schemeClr val="tx1"/>
                </a:solidFill>
                <a:effectLst/>
                <a:ea typeface="Calibri" pitchFamily="34" charset="0"/>
                <a:cs typeface="Times New Roman" pitchFamily="18" charset="0"/>
              </a:rPr>
              <a:t>Diapo 1 :</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 Espace d’étude.</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 Thème étudié.</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 Problématique : « Comment améliorer … à … ? »</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sng" strike="noStrike" cap="none" normalizeH="0" baseline="0" dirty="0" smtClean="0">
                <a:ln>
                  <a:noFill/>
                </a:ln>
                <a:solidFill>
                  <a:schemeClr val="tx1"/>
                </a:solidFill>
                <a:effectLst/>
                <a:ea typeface="Calibri" pitchFamily="34" charset="0"/>
                <a:cs typeface="Times New Roman" pitchFamily="18" charset="0"/>
              </a:rPr>
              <a:t>Diapo 2 et 3 :</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 Présentation générale de l’espace d’étude (rédigez un texte en vous servant des éléments tirés des documents travaillés en classe entière).</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 Présentation de l’espace d’étude en fonction de la thématique étudiée (rédigez un texte en vous servant des éléments tirés des documents travaillés en groupe).</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 Illustration de l’espace d’étude (carte ou photographie). </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sng" strike="noStrike" cap="none" normalizeH="0" baseline="0" dirty="0" smtClean="0">
                <a:ln>
                  <a:noFill/>
                </a:ln>
                <a:solidFill>
                  <a:schemeClr val="tx1"/>
                </a:solidFill>
                <a:effectLst/>
                <a:ea typeface="Calibri" pitchFamily="34" charset="0"/>
                <a:cs typeface="Times New Roman" pitchFamily="18" charset="0"/>
              </a:rPr>
              <a:t>Diapo 4 et 5 :</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 Présentation du diagnostic territorial (rédigez un texte qui présente les atouts et les inconvénients ou les avantages et les contraintes de votre espace d’étude en fonction de votre thématique de travail en vous servant des éléments tirés des documents travaillés en groupe et des données collectées lors de la sortie de terrain).</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 Illustrations (sélectionnez des photographies pour illustrer votre propos qui peut s’appuyer sur leur description ou réalisez un croquis).</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sng" strike="noStrike" cap="none" normalizeH="0" baseline="0" dirty="0" smtClean="0">
                <a:ln>
                  <a:noFill/>
                </a:ln>
                <a:solidFill>
                  <a:schemeClr val="tx1"/>
                </a:solidFill>
                <a:effectLst/>
                <a:ea typeface="Calibri" pitchFamily="34" charset="0"/>
                <a:cs typeface="Times New Roman" pitchFamily="18" charset="0"/>
              </a:rPr>
              <a:t>Diapo 6 :</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 Argumentation du choix du projet (rédigez un texte argumentatif qui explique pourquoi vous voulez aménager cet espace par rapport au diagnostic que vous avez établi).</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sng" strike="noStrike" cap="none" normalizeH="0" baseline="0" dirty="0" smtClean="0">
                <a:ln>
                  <a:noFill/>
                </a:ln>
                <a:solidFill>
                  <a:schemeClr val="tx1"/>
                </a:solidFill>
                <a:effectLst/>
                <a:ea typeface="Calibri" pitchFamily="34" charset="0"/>
                <a:cs typeface="Times New Roman" pitchFamily="18" charset="0"/>
              </a:rPr>
              <a:t>Diapo 7 et 8 :</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 Présentation du projet d’aménagement prospectif (rédigez un texte qui décrit le ou les aménagements que vous voulez mettre en place sur votre espace d’étude).</a:t>
            </a:r>
            <a:endParaRPr kumimoji="0" lang="fr-F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 Illustration de votre projet d’aménagement prospectif (réalisez un croquis, un photomontage, un collage, un dessin, etc… de votre projet).</a:t>
            </a:r>
            <a:endParaRPr kumimoji="0" lang="fr-FR" sz="1600" b="0" i="0" u="none" strike="noStrike" cap="none" normalizeH="0" baseline="0" dirty="0" smtClean="0">
              <a:ln>
                <a:noFill/>
              </a:ln>
              <a:solidFill>
                <a:schemeClr val="tx1"/>
              </a:solidFill>
              <a:effectLst/>
              <a:cs typeface="Arial" pitchFamily="34" charset="0"/>
            </a:endParaRPr>
          </a:p>
        </p:txBody>
      </p:sp>
      <p:sp>
        <p:nvSpPr>
          <p:cNvPr id="5" name="Rectangle 1"/>
          <p:cNvSpPr>
            <a:spLocks noChangeArrowheads="1"/>
          </p:cNvSpPr>
          <p:nvPr/>
        </p:nvSpPr>
        <p:spPr bwMode="auto">
          <a:xfrm>
            <a:off x="2555776" y="0"/>
            <a:ext cx="388888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Consignes pour le diaporama</a:t>
            </a:r>
            <a:endParaRPr kumimoji="0" lang="fr-FR"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556792"/>
            <a:ext cx="8229600" cy="648072"/>
          </a:xfrm>
        </p:spPr>
        <p:txBody>
          <a:bodyPr>
            <a:normAutofit/>
          </a:bodyPr>
          <a:lstStyle/>
          <a:p>
            <a:pPr algn="just"/>
            <a:r>
              <a:rPr lang="fr-FR" sz="2400" b="1" dirty="0">
                <a:latin typeface="+mn-lt"/>
              </a:rPr>
              <a:t>1</a:t>
            </a:r>
            <a:r>
              <a:rPr lang="fr-FR" sz="2400" b="1" dirty="0" smtClean="0">
                <a:latin typeface="+mn-lt"/>
              </a:rPr>
              <a:t> / L’inscription dans les programmes</a:t>
            </a:r>
            <a:endParaRPr lang="fr-FR" sz="2400" dirty="0">
              <a:latin typeface="+mn-lt"/>
            </a:endParaRPr>
          </a:p>
        </p:txBody>
      </p:sp>
      <p:sp>
        <p:nvSpPr>
          <p:cNvPr id="8" name="Espace réservé du contenu 3"/>
          <p:cNvSpPr txBox="1">
            <a:spLocks/>
          </p:cNvSpPr>
          <p:nvPr/>
        </p:nvSpPr>
        <p:spPr>
          <a:xfrm>
            <a:off x="539552" y="2492896"/>
            <a:ext cx="8352928" cy="3312368"/>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Collège</a:t>
            </a:r>
          </a:p>
          <a:p>
            <a:pPr marL="342900" marR="0" lvl="0" indent="-342900" algn="just" defTabSz="914400" rtl="0" eaLnBrk="1" fontAlgn="auto" latinLnBrk="0" hangingPunct="1">
              <a:lnSpc>
                <a:spcPct val="100000"/>
              </a:lnSpc>
              <a:spcBef>
                <a:spcPct val="20000"/>
              </a:spcBef>
              <a:spcAft>
                <a:spcPts val="0"/>
              </a:spcAft>
              <a:buClrTx/>
              <a:buSzTx/>
              <a:buFontTx/>
              <a:buChar char="-"/>
              <a:tabLst/>
              <a:defRPr/>
            </a:pPr>
            <a:r>
              <a:rPr kumimoji="0" lang="fr-FR" b="1" i="0" u="none" strike="noStrike" kern="1200" cap="none" spc="0" normalizeH="0" baseline="0" noProof="0" dirty="0" smtClean="0">
                <a:ln>
                  <a:noFill/>
                </a:ln>
                <a:solidFill>
                  <a:schemeClr val="tx1"/>
                </a:solidFill>
                <a:effectLst/>
                <a:uLnTx/>
                <a:uFillTx/>
                <a:latin typeface="+mn-lt"/>
                <a:ea typeface="+mn-ea"/>
                <a:cs typeface="+mn-cs"/>
              </a:rPr>
              <a:t>En cycle</a:t>
            </a:r>
            <a:r>
              <a:rPr kumimoji="0" lang="fr-FR" b="1" i="0" u="none" strike="noStrike" kern="1200" cap="none" spc="0" normalizeH="0" noProof="0" dirty="0" smtClean="0">
                <a:ln>
                  <a:noFill/>
                </a:ln>
                <a:solidFill>
                  <a:schemeClr val="tx1"/>
                </a:solidFill>
                <a:effectLst/>
                <a:uLnTx/>
                <a:uFillTx/>
                <a:latin typeface="+mn-lt"/>
                <a:ea typeface="+mn-ea"/>
                <a:cs typeface="+mn-cs"/>
              </a:rPr>
              <a:t> 4</a:t>
            </a:r>
            <a:r>
              <a:rPr kumimoji="0" lang="fr-FR" b="1" i="0" u="none" strike="noStrike" kern="1200" cap="none" spc="0" normalizeH="0" baseline="0" noProof="0" dirty="0" smtClean="0">
                <a:ln>
                  <a:noFill/>
                </a:ln>
                <a:solidFill>
                  <a:schemeClr val="tx1"/>
                </a:solidFill>
                <a:effectLst/>
                <a:uLnTx/>
                <a:uFillTx/>
                <a:latin typeface="+mn-lt"/>
                <a:ea typeface="+mn-ea"/>
                <a:cs typeface="+mn-cs"/>
              </a:rPr>
              <a:t>:</a:t>
            </a:r>
          </a:p>
          <a:p>
            <a:pPr marL="342900" indent="-342900" algn="just">
              <a:spcBef>
                <a:spcPct val="20000"/>
              </a:spcBef>
              <a:buFont typeface="Arial" pitchFamily="34" charset="0"/>
              <a:buChar char="•"/>
            </a:pPr>
            <a:r>
              <a:rPr kumimoji="0" lang="fr-FR" b="0" i="0" u="none" strike="noStrike" kern="1200" cap="none" spc="0" normalizeH="0" baseline="0" noProof="0" dirty="0" smtClean="0">
                <a:ln>
                  <a:noFill/>
                </a:ln>
                <a:solidFill>
                  <a:schemeClr val="tx1"/>
                </a:solidFill>
                <a:effectLst/>
                <a:uLnTx/>
                <a:uFillTx/>
                <a:latin typeface="+mn-lt"/>
                <a:ea typeface="+mn-ea"/>
                <a:cs typeface="+mn-cs"/>
              </a:rPr>
              <a:t>«</a:t>
            </a:r>
            <a:r>
              <a:rPr lang="fr-FR" dirty="0" smtClean="0"/>
              <a:t> On pourra utiliser les ressources de </a:t>
            </a:r>
            <a:r>
              <a:rPr lang="fr-FR" b="1" dirty="0" smtClean="0">
                <a:solidFill>
                  <a:srgbClr val="FF0000"/>
                </a:solidFill>
              </a:rPr>
              <a:t>la réflexion prospective</a:t>
            </a:r>
            <a:r>
              <a:rPr lang="fr-FR" dirty="0" smtClean="0"/>
              <a:t>, qui permet, pour </a:t>
            </a:r>
            <a:r>
              <a:rPr lang="fr-FR" b="1" dirty="0" smtClean="0">
                <a:solidFill>
                  <a:srgbClr val="FF0000"/>
                </a:solidFill>
              </a:rPr>
              <a:t>tous les thèmes proposés</a:t>
            </a:r>
            <a:r>
              <a:rPr lang="fr-FR" dirty="0" smtClean="0"/>
              <a:t>, de poser des questions pertinentes sur les ressources et les contraintes géographiques que des sociétés connaissent et sur les perspectives de développement qu'elles peuvent envisager, et d'engager de </a:t>
            </a:r>
            <a:r>
              <a:rPr lang="fr-FR" b="1" dirty="0" smtClean="0">
                <a:solidFill>
                  <a:srgbClr val="FF0000"/>
                </a:solidFill>
              </a:rPr>
              <a:t>nombreuses activités de type projet </a:t>
            </a:r>
            <a:r>
              <a:rPr lang="fr-FR" dirty="0" smtClean="0"/>
              <a:t>avec les élèves.</a:t>
            </a:r>
            <a:r>
              <a:rPr kumimoji="0" lang="fr-FR" b="0" i="0" u="none" strike="noStrike" kern="1200" cap="none" spc="0" normalizeH="0" baseline="0" noProof="0" dirty="0" smtClean="0">
                <a:ln>
                  <a:noFill/>
                </a:ln>
                <a:solidFill>
                  <a:schemeClr val="tx1"/>
                </a:solidFill>
                <a:effectLst/>
                <a:uLnTx/>
                <a:uFillTx/>
                <a:latin typeface="+mn-lt"/>
                <a:ea typeface="+mn-ea"/>
                <a:cs typeface="+mn-cs"/>
              </a:rPr>
              <a:t> »</a:t>
            </a:r>
          </a:p>
          <a:p>
            <a:pPr marL="342900" lvl="0" indent="-342900" algn="just">
              <a:spcBef>
                <a:spcPct val="20000"/>
              </a:spcBef>
              <a:buFont typeface="Arial" pitchFamily="34" charset="0"/>
              <a:buChar char="•"/>
            </a:pPr>
            <a:r>
              <a:rPr lang="fr-FR" dirty="0" smtClean="0"/>
              <a:t>« Certains sujets d'étude peuvent déboucher sur la </a:t>
            </a:r>
            <a:r>
              <a:rPr lang="fr-FR" b="1" dirty="0" smtClean="0">
                <a:solidFill>
                  <a:srgbClr val="FF0000"/>
                </a:solidFill>
              </a:rPr>
              <a:t>réalisation de croquis et de schémas </a:t>
            </a:r>
            <a:r>
              <a:rPr lang="fr-FR" dirty="0" smtClean="0"/>
              <a:t>qui initient les élèves au langage cartographique. À côté de l'apprentissage des grands principes de la cartographie « classique », on veille à initier les élèves aux principes de </a:t>
            </a:r>
            <a:r>
              <a:rPr lang="fr-FR" b="1" dirty="0" smtClean="0">
                <a:solidFill>
                  <a:srgbClr val="FF0000"/>
                </a:solidFill>
              </a:rPr>
              <a:t>la cartographie et de l'imagerie géographique numériques</a:t>
            </a:r>
            <a:r>
              <a:rPr lang="fr-FR" dirty="0" smtClean="0"/>
              <a:t>. »</a:t>
            </a:r>
          </a:p>
        </p:txBody>
      </p:sp>
      <p:sp>
        <p:nvSpPr>
          <p:cNvPr id="4" name="Titre 1"/>
          <p:cNvSpPr txBox="1">
            <a:spLocks/>
          </p:cNvSpPr>
          <p:nvPr/>
        </p:nvSpPr>
        <p:spPr>
          <a:xfrm>
            <a:off x="539552" y="3326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7030A0"/>
                </a:solidFill>
                <a:effectLst/>
                <a:uLnTx/>
                <a:uFillTx/>
                <a:latin typeface="+mj-lt"/>
                <a:ea typeface="+mj-ea"/>
                <a:cs typeface="+mj-cs"/>
              </a:rPr>
              <a:t>B / Des enjeux pédagogiques</a:t>
            </a:r>
            <a:endParaRPr kumimoji="0" lang="fr-FR" sz="3200" b="1" i="0" u="none" strike="noStrike" kern="1200" cap="none" spc="0" normalizeH="0" baseline="0" noProof="0" dirty="0">
              <a:ln>
                <a:noFill/>
              </a:ln>
              <a:solidFill>
                <a:srgbClr val="7030A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7775848" y="0"/>
            <a:ext cx="1368152" cy="79208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7991872" y="216024"/>
            <a:ext cx="936104" cy="276999"/>
          </a:xfrm>
          <a:prstGeom prst="rect">
            <a:avLst/>
          </a:prstGeom>
          <a:noFill/>
        </p:spPr>
        <p:txBody>
          <a:bodyPr wrap="square" rtlCol="0">
            <a:spAutoFit/>
          </a:bodyPr>
          <a:lstStyle/>
          <a:p>
            <a:pPr algn="ctr"/>
            <a:r>
              <a:rPr lang="fr-FR" sz="1200" dirty="0" smtClean="0"/>
              <a:t>EXEMPLE</a:t>
            </a:r>
            <a:endParaRPr lang="fr-FR" sz="1200" dirty="0"/>
          </a:p>
        </p:txBody>
      </p:sp>
      <p:pic>
        <p:nvPicPr>
          <p:cNvPr id="47106" name="Picture 2"/>
          <p:cNvPicPr>
            <a:picLocks noChangeAspect="1" noChangeArrowheads="1"/>
          </p:cNvPicPr>
          <p:nvPr/>
        </p:nvPicPr>
        <p:blipFill>
          <a:blip r:embed="rId2" cstate="print"/>
          <a:srcRect l="31657" t="17640" r="16841" b="13481"/>
          <a:stretch>
            <a:fillRect/>
          </a:stretch>
        </p:blipFill>
        <p:spPr bwMode="auto">
          <a:xfrm>
            <a:off x="539552" y="764704"/>
            <a:ext cx="3924453" cy="2952326"/>
          </a:xfrm>
          <a:prstGeom prst="rect">
            <a:avLst/>
          </a:prstGeom>
          <a:noFill/>
          <a:ln w="9525">
            <a:solidFill>
              <a:schemeClr val="tx1"/>
            </a:solidFill>
            <a:miter lim="800000"/>
            <a:headEnd/>
            <a:tailEnd/>
          </a:ln>
        </p:spPr>
      </p:pic>
      <p:pic>
        <p:nvPicPr>
          <p:cNvPr id="47107" name="Picture 3"/>
          <p:cNvPicPr>
            <a:picLocks noChangeAspect="1" noChangeArrowheads="1"/>
          </p:cNvPicPr>
          <p:nvPr/>
        </p:nvPicPr>
        <p:blipFill>
          <a:blip r:embed="rId3" cstate="print"/>
          <a:srcRect l="31657" t="17640" r="16841" b="13481"/>
          <a:stretch>
            <a:fillRect/>
          </a:stretch>
        </p:blipFill>
        <p:spPr bwMode="auto">
          <a:xfrm>
            <a:off x="539552" y="3789040"/>
            <a:ext cx="3924453" cy="2952326"/>
          </a:xfrm>
          <a:prstGeom prst="rect">
            <a:avLst/>
          </a:prstGeom>
          <a:noFill/>
          <a:ln w="9525">
            <a:solidFill>
              <a:schemeClr val="tx1"/>
            </a:solidFill>
            <a:miter lim="800000"/>
            <a:headEnd/>
            <a:tailEnd/>
          </a:ln>
        </p:spPr>
      </p:pic>
      <p:pic>
        <p:nvPicPr>
          <p:cNvPr id="47108" name="Picture 4"/>
          <p:cNvPicPr>
            <a:picLocks noChangeAspect="1" noChangeArrowheads="1"/>
          </p:cNvPicPr>
          <p:nvPr/>
        </p:nvPicPr>
        <p:blipFill>
          <a:blip r:embed="rId4" cstate="print"/>
          <a:srcRect l="31657" t="17639" r="16841" b="13801"/>
          <a:stretch>
            <a:fillRect/>
          </a:stretch>
        </p:blipFill>
        <p:spPr bwMode="auto">
          <a:xfrm>
            <a:off x="4644008" y="764704"/>
            <a:ext cx="3924453" cy="2938653"/>
          </a:xfrm>
          <a:prstGeom prst="rect">
            <a:avLst/>
          </a:prstGeom>
          <a:noFill/>
          <a:ln w="9525">
            <a:solidFill>
              <a:schemeClr val="tx1"/>
            </a:solidFill>
            <a:miter lim="800000"/>
            <a:headEnd/>
            <a:tailEnd/>
          </a:ln>
        </p:spPr>
      </p:pic>
      <p:pic>
        <p:nvPicPr>
          <p:cNvPr id="47109" name="Picture 5"/>
          <p:cNvPicPr>
            <a:picLocks noChangeAspect="1" noChangeArrowheads="1"/>
          </p:cNvPicPr>
          <p:nvPr/>
        </p:nvPicPr>
        <p:blipFill>
          <a:blip r:embed="rId5" cstate="print"/>
          <a:srcRect l="31657" t="17640" r="16841" b="13481"/>
          <a:stretch>
            <a:fillRect/>
          </a:stretch>
        </p:blipFill>
        <p:spPr bwMode="auto">
          <a:xfrm>
            <a:off x="4644008" y="3789040"/>
            <a:ext cx="3924453" cy="2952326"/>
          </a:xfrm>
          <a:prstGeom prst="rect">
            <a:avLst/>
          </a:prstGeom>
          <a:noFill/>
          <a:ln w="9525">
            <a:solidFill>
              <a:schemeClr val="tx1"/>
            </a:solidFill>
            <a:miter lim="800000"/>
            <a:headEnd/>
            <a:tailEnd/>
          </a:ln>
        </p:spPr>
      </p:pic>
      <p:sp>
        <p:nvSpPr>
          <p:cNvPr id="8" name="Rectangle 1"/>
          <p:cNvSpPr>
            <a:spLocks noChangeArrowheads="1"/>
          </p:cNvSpPr>
          <p:nvPr/>
        </p:nvSpPr>
        <p:spPr bwMode="auto">
          <a:xfrm>
            <a:off x="2987824" y="116632"/>
            <a:ext cx="300883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Modèle de diaporama</a:t>
            </a:r>
            <a:endParaRPr kumimoji="0" lang="fr-FR"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7775848" y="0"/>
            <a:ext cx="1368152" cy="79208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7991872" y="216024"/>
            <a:ext cx="936104" cy="276999"/>
          </a:xfrm>
          <a:prstGeom prst="rect">
            <a:avLst/>
          </a:prstGeom>
          <a:noFill/>
        </p:spPr>
        <p:txBody>
          <a:bodyPr wrap="square" rtlCol="0">
            <a:spAutoFit/>
          </a:bodyPr>
          <a:lstStyle/>
          <a:p>
            <a:pPr algn="ctr"/>
            <a:r>
              <a:rPr lang="fr-FR" sz="1200" dirty="0" smtClean="0"/>
              <a:t>EXEMPLE</a:t>
            </a:r>
            <a:endParaRPr lang="fr-FR" sz="1200" dirty="0"/>
          </a:p>
        </p:txBody>
      </p:sp>
      <p:pic>
        <p:nvPicPr>
          <p:cNvPr id="47109" name="Picture 5"/>
          <p:cNvPicPr>
            <a:picLocks noChangeAspect="1" noChangeArrowheads="1"/>
          </p:cNvPicPr>
          <p:nvPr/>
        </p:nvPicPr>
        <p:blipFill>
          <a:blip r:embed="rId2" cstate="print"/>
          <a:srcRect l="31657" t="17640" r="16841" b="13481"/>
          <a:stretch>
            <a:fillRect/>
          </a:stretch>
        </p:blipFill>
        <p:spPr bwMode="auto">
          <a:xfrm>
            <a:off x="539552" y="188640"/>
            <a:ext cx="3924453" cy="2952326"/>
          </a:xfrm>
          <a:prstGeom prst="rect">
            <a:avLst/>
          </a:prstGeom>
          <a:noFill/>
          <a:ln w="9525">
            <a:solidFill>
              <a:schemeClr val="tx1"/>
            </a:solidFill>
            <a:miter lim="800000"/>
            <a:headEnd/>
            <a:tailEnd/>
          </a:ln>
        </p:spPr>
      </p:pic>
      <p:pic>
        <p:nvPicPr>
          <p:cNvPr id="48130" name="Picture 2"/>
          <p:cNvPicPr>
            <a:picLocks noChangeAspect="1" noChangeArrowheads="1"/>
          </p:cNvPicPr>
          <p:nvPr/>
        </p:nvPicPr>
        <p:blipFill>
          <a:blip r:embed="rId3" cstate="print"/>
          <a:srcRect l="31657" t="17640" r="16841" b="13481"/>
          <a:stretch>
            <a:fillRect/>
          </a:stretch>
        </p:blipFill>
        <p:spPr bwMode="auto">
          <a:xfrm>
            <a:off x="539552" y="3212976"/>
            <a:ext cx="3924453" cy="2952326"/>
          </a:xfrm>
          <a:prstGeom prst="rect">
            <a:avLst/>
          </a:prstGeom>
          <a:noFill/>
          <a:ln w="9525">
            <a:solidFill>
              <a:schemeClr val="tx1"/>
            </a:solidFill>
            <a:miter lim="800000"/>
            <a:headEnd/>
            <a:tailEnd/>
          </a:ln>
        </p:spPr>
      </p:pic>
      <p:pic>
        <p:nvPicPr>
          <p:cNvPr id="48131" name="Picture 3"/>
          <p:cNvPicPr>
            <a:picLocks noChangeAspect="1" noChangeArrowheads="1"/>
          </p:cNvPicPr>
          <p:nvPr/>
        </p:nvPicPr>
        <p:blipFill>
          <a:blip r:embed="rId4" cstate="print"/>
          <a:srcRect l="31657" t="17640" r="16841" b="13481"/>
          <a:stretch>
            <a:fillRect/>
          </a:stretch>
        </p:blipFill>
        <p:spPr bwMode="auto">
          <a:xfrm>
            <a:off x="4644008" y="764704"/>
            <a:ext cx="3924453" cy="2952326"/>
          </a:xfrm>
          <a:prstGeom prst="rect">
            <a:avLst/>
          </a:prstGeom>
          <a:noFill/>
          <a:ln w="9525">
            <a:solidFill>
              <a:schemeClr val="tx1"/>
            </a:solidFill>
            <a:miter lim="800000"/>
            <a:headEnd/>
            <a:tailEnd/>
          </a:ln>
        </p:spPr>
      </p:pic>
      <p:pic>
        <p:nvPicPr>
          <p:cNvPr id="48132" name="Picture 4"/>
          <p:cNvPicPr>
            <a:picLocks noChangeAspect="1" noChangeArrowheads="1"/>
          </p:cNvPicPr>
          <p:nvPr/>
        </p:nvPicPr>
        <p:blipFill>
          <a:blip r:embed="rId5" cstate="print"/>
          <a:srcRect l="31657" t="17640" r="16841" b="13481"/>
          <a:stretch>
            <a:fillRect/>
          </a:stretch>
        </p:blipFill>
        <p:spPr bwMode="auto">
          <a:xfrm>
            <a:off x="4644008" y="3789040"/>
            <a:ext cx="3924453" cy="295232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solidFill>
                  <a:srgbClr val="7030A0"/>
                </a:solidFill>
              </a:rPr>
              <a:t>C</a:t>
            </a:r>
            <a:r>
              <a:rPr lang="fr-FR" sz="3200" b="1" dirty="0" smtClean="0">
                <a:solidFill>
                  <a:srgbClr val="7030A0"/>
                </a:solidFill>
              </a:rPr>
              <a:t> / Pour guider la production finale</a:t>
            </a:r>
            <a:endParaRPr lang="fr-FR" sz="3200" b="1" dirty="0">
              <a:solidFill>
                <a:srgbClr val="7030A0"/>
              </a:solidFill>
            </a:endParaRPr>
          </a:p>
        </p:txBody>
      </p:sp>
      <p:sp>
        <p:nvSpPr>
          <p:cNvPr id="4" name="Espace réservé du contenu 3"/>
          <p:cNvSpPr>
            <a:spLocks noGrp="1"/>
          </p:cNvSpPr>
          <p:nvPr>
            <p:ph idx="1"/>
          </p:nvPr>
        </p:nvSpPr>
        <p:spPr/>
        <p:txBody>
          <a:bodyPr>
            <a:normAutofit fontScale="92500" lnSpcReduction="20000"/>
          </a:bodyPr>
          <a:lstStyle/>
          <a:p>
            <a:pPr algn="just">
              <a:buNone/>
            </a:pPr>
            <a:r>
              <a:rPr lang="fr-FR" sz="2600" b="1" dirty="0"/>
              <a:t>2</a:t>
            </a:r>
            <a:r>
              <a:rPr lang="fr-FR" sz="2600" b="1" dirty="0" smtClean="0"/>
              <a:t> / La série d’affiches ou de posters</a:t>
            </a:r>
          </a:p>
          <a:p>
            <a:pPr algn="just">
              <a:buNone/>
            </a:pPr>
            <a:endParaRPr lang="fr-FR" sz="2600" dirty="0" smtClean="0"/>
          </a:p>
          <a:p>
            <a:pPr algn="just">
              <a:buNone/>
            </a:pPr>
            <a:r>
              <a:rPr lang="fr-FR" sz="2600" dirty="0" smtClean="0"/>
              <a:t>- Préparer: </a:t>
            </a:r>
          </a:p>
          <a:p>
            <a:pPr algn="just">
              <a:buNone/>
            </a:pPr>
            <a:endParaRPr lang="fr-FR" sz="2600" dirty="0" smtClean="0"/>
          </a:p>
          <a:p>
            <a:pPr algn="just">
              <a:buNone/>
            </a:pPr>
            <a:r>
              <a:rPr lang="fr-FR" sz="2600" dirty="0" smtClean="0"/>
              <a:t>→ Des consignes pour guider l’activité des groupes étape par étape (affiche par affiche) avec 2 ou 3 affiches par groupe (présentation de l’espace d’étude, diagnostic territorial, projet d’aménagement);</a:t>
            </a:r>
          </a:p>
          <a:p>
            <a:pPr algn="just">
              <a:buNone/>
            </a:pPr>
            <a:endParaRPr lang="fr-FR" sz="2600" dirty="0"/>
          </a:p>
          <a:p>
            <a:pPr algn="just">
              <a:buNone/>
            </a:pPr>
            <a:r>
              <a:rPr lang="fr-FR" sz="2600" dirty="0" smtClean="0"/>
              <a:t>→ Possibilité de mettre à disposition des élèves un tutoriel pour la réalisation de posters avec PowerPoint.</a:t>
            </a:r>
          </a:p>
          <a:p>
            <a:pPr algn="just">
              <a:buNone/>
            </a:pPr>
            <a:endParaRPr lang="fr-FR" sz="2600" dirty="0"/>
          </a:p>
          <a:p>
            <a:pPr algn="just">
              <a:buNone/>
            </a:pPr>
            <a:r>
              <a:rPr lang="fr-FR" sz="2600" i="1" dirty="0" smtClean="0"/>
              <a:t>L’ensemble des affiches ou posters peut être exposé.</a:t>
            </a:r>
          </a:p>
          <a:p>
            <a:pPr algn="just">
              <a:buNone/>
            </a:pPr>
            <a:endParaRPr lang="fr-FR" sz="24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7308304" y="188640"/>
            <a:ext cx="1368152" cy="79208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7524328" y="404664"/>
            <a:ext cx="936104" cy="276999"/>
          </a:xfrm>
          <a:prstGeom prst="rect">
            <a:avLst/>
          </a:prstGeom>
          <a:noFill/>
        </p:spPr>
        <p:txBody>
          <a:bodyPr wrap="square" rtlCol="0">
            <a:spAutoFit/>
          </a:bodyPr>
          <a:lstStyle/>
          <a:p>
            <a:pPr algn="ctr"/>
            <a:r>
              <a:rPr lang="fr-FR" sz="1200" dirty="0" smtClean="0"/>
              <a:t>EXEMPLE</a:t>
            </a:r>
            <a:endParaRPr lang="fr-FR" sz="1200" dirty="0"/>
          </a:p>
        </p:txBody>
      </p:sp>
      <p:sp>
        <p:nvSpPr>
          <p:cNvPr id="1025" name="Rectangle 1"/>
          <p:cNvSpPr>
            <a:spLocks noChangeArrowheads="1"/>
          </p:cNvSpPr>
          <p:nvPr/>
        </p:nvSpPr>
        <p:spPr bwMode="auto">
          <a:xfrm>
            <a:off x="179512" y="394692"/>
            <a:ext cx="8856984"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sng" strike="noStrike" cap="none" normalizeH="0" baseline="0" dirty="0" smtClean="0">
                <a:ln>
                  <a:noFill/>
                </a:ln>
                <a:solidFill>
                  <a:schemeClr val="tx1"/>
                </a:solidFill>
                <a:effectLst/>
                <a:ea typeface="Calibri" pitchFamily="34" charset="0"/>
                <a:cs typeface="Times New Roman" pitchFamily="18" charset="0"/>
              </a:rPr>
              <a:t>Affiche A3 n° 1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Espace d’étude.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Thème étudié.</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Problématique : « Comment améliorer … à … ?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Présentation générale de l’espace d’étude (rédigez un texte en vous servant des éléments tirés des documents travaillés en classe entière).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Présentation de l’espace d’étude en fonction de la thématique étudiée (rédigez un texte en vous servant des éléments tirés des documents travaillés en groupe).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Illustration de l’espace d’étude (carte ou photographie).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sng" strike="noStrike" cap="none" normalizeH="0" baseline="0" dirty="0" smtClean="0">
                <a:ln>
                  <a:noFill/>
                </a:ln>
                <a:solidFill>
                  <a:schemeClr val="tx1"/>
                </a:solidFill>
                <a:effectLst/>
                <a:ea typeface="Calibri" pitchFamily="34" charset="0"/>
                <a:cs typeface="Times New Roman" pitchFamily="18" charset="0"/>
              </a:rPr>
              <a:t>Affiche A3 n° 2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Présentation du diagnostic territorial (rédigez un texte qui présente les atouts et les inconvénients ou les avantages et les contraintes de votre espace d’étude en fonction de votre thématique de travail en vous servant des éléments tirés des documents travaillés en groupe et des données collectées lors de la sortie de terrain).</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Illustrations (sélectionnez des photographies pour illustrer votre propos qui peut s’appuyer sur leur description ou réalisez un croquis).</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sng" strike="noStrike" cap="none" normalizeH="0" baseline="0" dirty="0" smtClean="0">
                <a:ln>
                  <a:noFill/>
                </a:ln>
                <a:solidFill>
                  <a:schemeClr val="tx1"/>
                </a:solidFill>
                <a:effectLst/>
                <a:ea typeface="Calibri" pitchFamily="34" charset="0"/>
                <a:cs typeface="Times New Roman" pitchFamily="18" charset="0"/>
              </a:rPr>
              <a:t>Affiche A3 n° 3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Argumentation du choix du projet (rédigez un texte argumentatif qui explique pourquoi vous voulez aménager cet espace par rapport au diagnostic que vous avez établi).</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Présentation du projet d’aménagement prospectif (rédigez un texte qui décrit le ou les aménagements que vous voulez mettre en place sur votre espace d’étude).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Illustration de votre projet d’aménagement prospectif (réalisez un croquis, un photomontage, un collage, un dessin, </a:t>
            </a:r>
            <a:r>
              <a:rPr kumimoji="0" lang="fr-FR" b="0" i="0" u="none" strike="noStrike" cap="none" normalizeH="0" baseline="0" dirty="0" err="1" smtClean="0">
                <a:ln>
                  <a:noFill/>
                </a:ln>
                <a:solidFill>
                  <a:schemeClr val="tx1"/>
                </a:solidFill>
                <a:effectLst/>
                <a:ea typeface="Calibri" pitchFamily="34" charset="0"/>
                <a:cs typeface="Times New Roman" pitchFamily="18" charset="0"/>
              </a:rPr>
              <a:t>etc</a:t>
            </a:r>
            <a:r>
              <a:rPr kumimoji="0" lang="fr-FR" b="0" i="0" u="none" strike="noStrike" cap="none" normalizeH="0" baseline="0" dirty="0" smtClean="0">
                <a:ln>
                  <a:noFill/>
                </a:ln>
                <a:solidFill>
                  <a:schemeClr val="tx1"/>
                </a:solidFill>
                <a:effectLst/>
                <a:ea typeface="Calibri" pitchFamily="34" charset="0"/>
                <a:cs typeface="Times New Roman" pitchFamily="18" charset="0"/>
              </a:rPr>
              <a:t>… de votre projet).</a:t>
            </a:r>
            <a:endParaRPr kumimoji="0" lang="fr-FR" b="0" i="0" u="none" strike="noStrike" cap="none" normalizeH="0" baseline="0" dirty="0" smtClean="0">
              <a:ln>
                <a:noFill/>
              </a:ln>
              <a:solidFill>
                <a:schemeClr val="tx1"/>
              </a:solidFill>
              <a:effectLst/>
              <a:cs typeface="Arial" pitchFamily="34" charset="0"/>
            </a:endParaRPr>
          </a:p>
        </p:txBody>
      </p:sp>
      <p:sp>
        <p:nvSpPr>
          <p:cNvPr id="5" name="Rectangle 1"/>
          <p:cNvSpPr>
            <a:spLocks noChangeArrowheads="1"/>
          </p:cNvSpPr>
          <p:nvPr/>
        </p:nvSpPr>
        <p:spPr bwMode="auto">
          <a:xfrm>
            <a:off x="2699792" y="0"/>
            <a:ext cx="362624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Consignes pour les</a:t>
            </a:r>
            <a:r>
              <a:rPr kumimoji="0" lang="fr-FR" sz="2400" b="1" i="0" u="none" strike="noStrike" cap="none" normalizeH="0" dirty="0" smtClean="0">
                <a:ln>
                  <a:noFill/>
                </a:ln>
                <a:solidFill>
                  <a:schemeClr val="tx1"/>
                </a:solidFill>
                <a:effectLst/>
                <a:ea typeface="Calibri" pitchFamily="34" charset="0"/>
                <a:cs typeface="Times New Roman" pitchFamily="18" charset="0"/>
              </a:rPr>
              <a:t> affiches</a:t>
            </a:r>
            <a:endParaRPr kumimoji="0" lang="fr-FR"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solidFill>
                  <a:srgbClr val="7030A0"/>
                </a:solidFill>
              </a:rPr>
              <a:t>C</a:t>
            </a:r>
            <a:r>
              <a:rPr lang="fr-FR" sz="3200" b="1" dirty="0" smtClean="0">
                <a:solidFill>
                  <a:srgbClr val="7030A0"/>
                </a:solidFill>
              </a:rPr>
              <a:t> / Pour guider la production finale</a:t>
            </a:r>
            <a:endParaRPr lang="fr-FR" sz="3200" b="1" dirty="0">
              <a:solidFill>
                <a:srgbClr val="7030A0"/>
              </a:solidFill>
            </a:endParaRPr>
          </a:p>
        </p:txBody>
      </p:sp>
      <p:sp>
        <p:nvSpPr>
          <p:cNvPr id="4" name="Espace réservé du contenu 3"/>
          <p:cNvSpPr>
            <a:spLocks noGrp="1"/>
          </p:cNvSpPr>
          <p:nvPr>
            <p:ph idx="1"/>
          </p:nvPr>
        </p:nvSpPr>
        <p:spPr>
          <a:xfrm>
            <a:off x="457200" y="1600200"/>
            <a:ext cx="8229600" cy="4925144"/>
          </a:xfrm>
        </p:spPr>
        <p:txBody>
          <a:bodyPr>
            <a:normAutofit fontScale="92500" lnSpcReduction="20000"/>
          </a:bodyPr>
          <a:lstStyle/>
          <a:p>
            <a:pPr algn="just">
              <a:buNone/>
            </a:pPr>
            <a:r>
              <a:rPr lang="fr-FR" sz="2600" b="1" dirty="0"/>
              <a:t>3</a:t>
            </a:r>
            <a:r>
              <a:rPr lang="fr-FR" sz="2600" b="1" dirty="0" smtClean="0"/>
              <a:t> / L’article de journal</a:t>
            </a:r>
          </a:p>
          <a:p>
            <a:pPr algn="just">
              <a:buNone/>
            </a:pPr>
            <a:endParaRPr lang="fr-FR" sz="2600" dirty="0" smtClean="0"/>
          </a:p>
          <a:p>
            <a:pPr algn="just">
              <a:buNone/>
            </a:pPr>
            <a:r>
              <a:rPr lang="fr-FR" sz="2600" dirty="0" smtClean="0"/>
              <a:t>- Préparer: </a:t>
            </a:r>
          </a:p>
          <a:p>
            <a:pPr algn="just">
              <a:buNone/>
            </a:pPr>
            <a:endParaRPr lang="fr-FR" sz="2600" dirty="0" smtClean="0"/>
          </a:p>
          <a:p>
            <a:pPr algn="just">
              <a:buNone/>
            </a:pPr>
            <a:r>
              <a:rPr lang="fr-FR" sz="2600" dirty="0" smtClean="0"/>
              <a:t>→ Des consignes pour guider l’activité des groupes étape par étape (partie de l’article par partie de l’article) avec un article en 3 parties par groupe (présentation de l’espace d’étude, diagnostic territorial, projet d’aménagement).</a:t>
            </a:r>
          </a:p>
          <a:p>
            <a:pPr algn="just">
              <a:buNone/>
            </a:pPr>
            <a:endParaRPr lang="fr-FR" sz="2600" dirty="0"/>
          </a:p>
          <a:p>
            <a:pPr algn="just">
              <a:buNone/>
            </a:pPr>
            <a:r>
              <a:rPr lang="fr-FR" sz="2600" i="1" dirty="0" smtClean="0"/>
              <a:t>L’ensemble des articles peut être exposé ou relié pour faire une revue.</a:t>
            </a:r>
          </a:p>
          <a:p>
            <a:pPr algn="just">
              <a:buNone/>
            </a:pPr>
            <a:endParaRPr lang="fr-FR" sz="2600" i="1" dirty="0" smtClean="0"/>
          </a:p>
          <a:p>
            <a:pPr algn="just">
              <a:buNone/>
            </a:pPr>
            <a:r>
              <a:rPr lang="fr-FR" sz="2600" i="1" dirty="0" smtClean="0"/>
              <a:t>→ On peut demander aux élèves de trouver un titre à la revue et de réaliser le sommaire.</a:t>
            </a:r>
            <a:endParaRPr lang="fr-FR" sz="26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7308304" y="188640"/>
            <a:ext cx="1368152" cy="79208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7524328" y="404664"/>
            <a:ext cx="936104" cy="276999"/>
          </a:xfrm>
          <a:prstGeom prst="rect">
            <a:avLst/>
          </a:prstGeom>
          <a:noFill/>
        </p:spPr>
        <p:txBody>
          <a:bodyPr wrap="square" rtlCol="0">
            <a:spAutoFit/>
          </a:bodyPr>
          <a:lstStyle/>
          <a:p>
            <a:pPr algn="ctr"/>
            <a:r>
              <a:rPr lang="fr-FR" sz="1200" dirty="0" smtClean="0"/>
              <a:t>EXEMPLE</a:t>
            </a:r>
            <a:endParaRPr lang="fr-FR" sz="1200" dirty="0"/>
          </a:p>
        </p:txBody>
      </p:sp>
      <p:sp>
        <p:nvSpPr>
          <p:cNvPr id="46081" name="Rectangle 1"/>
          <p:cNvSpPr>
            <a:spLocks noChangeArrowheads="1"/>
          </p:cNvSpPr>
          <p:nvPr/>
        </p:nvSpPr>
        <p:spPr bwMode="auto">
          <a:xfrm>
            <a:off x="251520" y="548680"/>
            <a:ext cx="871296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sng" strike="noStrike" cap="none" normalizeH="0" baseline="0" dirty="0" smtClean="0">
                <a:ln>
                  <a:noFill/>
                </a:ln>
                <a:solidFill>
                  <a:schemeClr val="tx1"/>
                </a:solidFill>
                <a:effectLst/>
                <a:ea typeface="Calibri" pitchFamily="34" charset="0"/>
                <a:cs typeface="Times New Roman" pitchFamily="18" charset="0"/>
              </a:rPr>
              <a:t>Première partie de l’article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Titre de l’article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Problématique : « Comment améliorer … à … ?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Présentation générale de l’espace d’étude (rédigez un texte en vous servant des éléments tirés des documents travaillés en classe entière).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Présentation de l’espace d’étude en fonction de la thématique étudiée (rédigez un texte en vous servant des éléments tirés des documents travaillés en groupe).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Illustration de l’espace d’étude (carte ou photographie).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sng" strike="noStrike" cap="none" normalizeH="0" baseline="0" dirty="0" smtClean="0">
                <a:ln>
                  <a:noFill/>
                </a:ln>
                <a:solidFill>
                  <a:schemeClr val="tx1"/>
                </a:solidFill>
                <a:effectLst/>
                <a:ea typeface="Calibri" pitchFamily="34" charset="0"/>
                <a:cs typeface="Times New Roman" pitchFamily="18" charset="0"/>
              </a:rPr>
              <a:t>Deuxième partie de l’article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Présentation du diagnostic territorial (rédigez un texte qui présente les atouts et les inconvénients ou les avantages et les contraintes de votre espace d’étude en fonction de votre thématique de travail en vous servant des éléments tirés des documents travaillés en groupe et des données collectées lors de la sortie de terrain).</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Illustrations (sélectionnez des photographies pour illustrer votre propos qui peut s’appuyer sur leur description ou réalisez un croquis).</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sng" strike="noStrike" cap="none" normalizeH="0" baseline="0" dirty="0" smtClean="0">
                <a:ln>
                  <a:noFill/>
                </a:ln>
                <a:solidFill>
                  <a:schemeClr val="tx1"/>
                </a:solidFill>
                <a:effectLst/>
                <a:ea typeface="Calibri" pitchFamily="34" charset="0"/>
                <a:cs typeface="Times New Roman" pitchFamily="18" charset="0"/>
              </a:rPr>
              <a:t>Troisième partie de l’article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Argumentation du choix du projet (rédigez un texte argumentatif qui explique pourquoi aménager cet espace par rapport au diagnostic établi).</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Présentation du projet d’aménagement prospectif (rédigez un texte qui décrit le ou les aménagements à mettre en place sur l’espace d’étude).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 Illustration de votre projet d’aménagement prospectif (réalisez un croquis, un photomontage, un collage, un dessin, etc… du projet).</a:t>
            </a:r>
            <a:endParaRPr kumimoji="0" lang="fr-FR" b="0" i="0" u="none" strike="noStrike" cap="none" normalizeH="0" baseline="0" dirty="0" smtClean="0">
              <a:ln>
                <a:noFill/>
              </a:ln>
              <a:solidFill>
                <a:schemeClr val="tx1"/>
              </a:solidFill>
              <a:effectLst/>
              <a:cs typeface="Arial" pitchFamily="34" charset="0"/>
            </a:endParaRPr>
          </a:p>
        </p:txBody>
      </p:sp>
      <p:sp>
        <p:nvSpPr>
          <p:cNvPr id="5" name="Rectangle 1"/>
          <p:cNvSpPr>
            <a:spLocks noChangeArrowheads="1"/>
          </p:cNvSpPr>
          <p:nvPr/>
        </p:nvSpPr>
        <p:spPr bwMode="auto">
          <a:xfrm>
            <a:off x="2253969" y="0"/>
            <a:ext cx="451790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Consignes pour l’article de journal</a:t>
            </a:r>
            <a:endParaRPr kumimoji="0" lang="fr-FR"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2708920"/>
            <a:ext cx="6400800" cy="648072"/>
          </a:xfrm>
        </p:spPr>
        <p:txBody>
          <a:bodyPr>
            <a:noAutofit/>
          </a:bodyPr>
          <a:lstStyle/>
          <a:p>
            <a:r>
              <a:rPr lang="fr-FR" sz="4000" b="1" dirty="0" smtClean="0">
                <a:solidFill>
                  <a:srgbClr val="00B050"/>
                </a:solidFill>
              </a:rPr>
              <a:t>IV / Les ressources</a:t>
            </a:r>
            <a:endParaRPr lang="fr-FR" sz="4000" b="1" dirty="0">
              <a:solidFill>
                <a:srgbClr val="00B050"/>
              </a:solidFill>
            </a:endParaRPr>
          </a:p>
        </p:txBody>
      </p:sp>
      <p:sp>
        <p:nvSpPr>
          <p:cNvPr id="4" name="ZoneTexte 3"/>
          <p:cNvSpPr txBox="1"/>
          <p:nvPr/>
        </p:nvSpPr>
        <p:spPr>
          <a:xfrm>
            <a:off x="539552" y="3861048"/>
            <a:ext cx="8136904" cy="461665"/>
          </a:xfrm>
          <a:prstGeom prst="rect">
            <a:avLst/>
          </a:prstGeom>
          <a:noFill/>
        </p:spPr>
        <p:txBody>
          <a:bodyPr wrap="square" rtlCol="0">
            <a:spAutoFit/>
          </a:bodyPr>
          <a:lstStyle/>
          <a:p>
            <a:pPr algn="ctr"/>
            <a:r>
              <a:rPr lang="fr-FR" sz="2400" dirty="0" smtClean="0"/>
              <a:t>→ Pour monter les corpus documentaires sur l’espace d’étude.</a:t>
            </a:r>
            <a:endParaRPr lang="fr-FR"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3200" b="1" dirty="0" smtClean="0">
                <a:solidFill>
                  <a:srgbClr val="7030A0"/>
                </a:solidFill>
              </a:rPr>
              <a:t>A / </a:t>
            </a:r>
            <a:r>
              <a:rPr lang="fr-FR" sz="3200" b="1" dirty="0">
                <a:solidFill>
                  <a:srgbClr val="7030A0"/>
                </a:solidFill>
              </a:rPr>
              <a:t>Pour réaliser des croquis, trouver des cartes et des photographies aériennes</a:t>
            </a:r>
          </a:p>
        </p:txBody>
      </p:sp>
      <p:sp>
        <p:nvSpPr>
          <p:cNvPr id="3" name="Espace réservé du contenu 2"/>
          <p:cNvSpPr>
            <a:spLocks noGrp="1"/>
          </p:cNvSpPr>
          <p:nvPr>
            <p:ph idx="1"/>
          </p:nvPr>
        </p:nvSpPr>
        <p:spPr>
          <a:xfrm>
            <a:off x="467544" y="1484784"/>
            <a:ext cx="8229600" cy="4896544"/>
          </a:xfrm>
        </p:spPr>
        <p:txBody>
          <a:bodyPr>
            <a:normAutofit lnSpcReduction="10000"/>
          </a:bodyPr>
          <a:lstStyle/>
          <a:p>
            <a:pPr lvl="0"/>
            <a:r>
              <a:rPr lang="fr-FR" sz="2400" b="1" i="1" dirty="0"/>
              <a:t>Site Géoportail</a:t>
            </a:r>
            <a:r>
              <a:rPr lang="fr-FR" sz="2400" b="1" dirty="0"/>
              <a:t> </a:t>
            </a:r>
            <a:r>
              <a:rPr lang="fr-FR" sz="2400" dirty="0"/>
              <a:t>(</a:t>
            </a:r>
            <a:r>
              <a:rPr lang="fr-FR" sz="2400" u="sng" dirty="0">
                <a:hlinkClick r:id="rId2"/>
              </a:rPr>
              <a:t>https://www.geoportail.gouv.fr</a:t>
            </a:r>
            <a:r>
              <a:rPr lang="fr-FR" sz="2400" dirty="0"/>
              <a:t>) : pour réaliser des croquis mais aussi pour trouver des photographies aériennes à différentes </a:t>
            </a:r>
            <a:r>
              <a:rPr lang="fr-FR" sz="2400" dirty="0" smtClean="0"/>
              <a:t>dates</a:t>
            </a:r>
          </a:p>
          <a:p>
            <a:pPr lvl="0"/>
            <a:endParaRPr lang="fr-FR" sz="2400" dirty="0"/>
          </a:p>
          <a:p>
            <a:pPr lvl="0"/>
            <a:r>
              <a:rPr lang="fr-FR" sz="2400" b="1" i="1" dirty="0"/>
              <a:t>Site Umap – </a:t>
            </a:r>
            <a:r>
              <a:rPr lang="fr-FR" sz="2400" b="1" i="1" dirty="0" err="1"/>
              <a:t>Openstreetmap</a:t>
            </a:r>
            <a:r>
              <a:rPr lang="fr-FR" sz="2400" dirty="0"/>
              <a:t> (</a:t>
            </a:r>
            <a:r>
              <a:rPr lang="fr-FR" sz="2400" u="sng" dirty="0">
                <a:hlinkClick r:id="rId3"/>
              </a:rPr>
              <a:t>http://umap.openstreetmap.fr/fr</a:t>
            </a:r>
            <a:r>
              <a:rPr lang="fr-FR" sz="2400" u="sng" dirty="0" smtClean="0">
                <a:hlinkClick r:id="rId3"/>
              </a:rPr>
              <a:t>/</a:t>
            </a:r>
            <a:r>
              <a:rPr lang="fr-FR" sz="2400" dirty="0" smtClean="0"/>
              <a:t>)</a:t>
            </a:r>
          </a:p>
          <a:p>
            <a:pPr lvl="0"/>
            <a:endParaRPr lang="fr-FR" sz="2400" dirty="0"/>
          </a:p>
          <a:p>
            <a:pPr lvl="0"/>
            <a:r>
              <a:rPr lang="fr-FR" sz="2400" b="1" i="1" dirty="0"/>
              <a:t>Site </a:t>
            </a:r>
            <a:r>
              <a:rPr lang="fr-FR" sz="2400" b="1" i="1" dirty="0" err="1"/>
              <a:t>Edugéo</a:t>
            </a:r>
            <a:r>
              <a:rPr lang="fr-FR" sz="2400" dirty="0"/>
              <a:t> (</a:t>
            </a:r>
            <a:r>
              <a:rPr lang="fr-FR" sz="2400" u="sng" dirty="0">
                <a:hlinkClick r:id="rId4"/>
              </a:rPr>
              <a:t>https://www.edugeo.fr</a:t>
            </a:r>
            <a:r>
              <a:rPr lang="fr-FR" sz="2400" u="sng" dirty="0" smtClean="0">
                <a:hlinkClick r:id="rId4"/>
              </a:rPr>
              <a:t>/</a:t>
            </a:r>
            <a:r>
              <a:rPr lang="fr-FR" sz="2400" dirty="0" smtClean="0"/>
              <a:t>)</a:t>
            </a:r>
          </a:p>
          <a:p>
            <a:pPr lvl="0"/>
            <a:endParaRPr lang="fr-FR" sz="2400" dirty="0"/>
          </a:p>
          <a:p>
            <a:pPr lvl="0"/>
            <a:r>
              <a:rPr lang="fr-FR" sz="2400" b="1" i="1" dirty="0"/>
              <a:t>Site « Remonter le temps » de l’IGN</a:t>
            </a:r>
            <a:r>
              <a:rPr lang="fr-FR" sz="2400" dirty="0"/>
              <a:t> (</a:t>
            </a:r>
            <a:r>
              <a:rPr lang="fr-FR" sz="2400" u="sng" dirty="0">
                <a:hlinkClick r:id="rId5"/>
              </a:rPr>
              <a:t>https://remonterletemps.ign.fr</a:t>
            </a:r>
            <a:r>
              <a:rPr lang="fr-FR" sz="2400" dirty="0"/>
              <a:t>) : pour trouver et comparer des cartes et des photographies aériennes sur la France à différentes dates </a:t>
            </a:r>
            <a:endParaRPr lang="fr-FR" sz="3100" dirty="0"/>
          </a:p>
          <a:p>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normAutofit/>
          </a:bodyPr>
          <a:lstStyle/>
          <a:p>
            <a:r>
              <a:rPr lang="fr-FR" sz="3200" b="1" dirty="0">
                <a:solidFill>
                  <a:srgbClr val="7030A0"/>
                </a:solidFill>
              </a:rPr>
              <a:t>B</a:t>
            </a:r>
            <a:r>
              <a:rPr lang="fr-FR" sz="3200" b="1" dirty="0" smtClean="0">
                <a:solidFill>
                  <a:srgbClr val="7030A0"/>
                </a:solidFill>
              </a:rPr>
              <a:t> / </a:t>
            </a:r>
            <a:r>
              <a:rPr lang="fr-FR" sz="3200" b="1" dirty="0">
                <a:solidFill>
                  <a:srgbClr val="7030A0"/>
                </a:solidFill>
              </a:rPr>
              <a:t>Pour trouver des données régionales et locales à partir d’organismes nationaux</a:t>
            </a:r>
          </a:p>
        </p:txBody>
      </p:sp>
      <p:sp>
        <p:nvSpPr>
          <p:cNvPr id="3" name="Espace réservé du contenu 2"/>
          <p:cNvSpPr>
            <a:spLocks noGrp="1"/>
          </p:cNvSpPr>
          <p:nvPr>
            <p:ph idx="1"/>
          </p:nvPr>
        </p:nvSpPr>
        <p:spPr>
          <a:xfrm>
            <a:off x="467544" y="1124744"/>
            <a:ext cx="8229600" cy="5472608"/>
          </a:xfrm>
        </p:spPr>
        <p:txBody>
          <a:bodyPr>
            <a:noAutofit/>
          </a:bodyPr>
          <a:lstStyle/>
          <a:p>
            <a:pPr lvl="0"/>
            <a:r>
              <a:rPr lang="fr-FR" sz="2400" b="1" i="1" dirty="0"/>
              <a:t>Site de </a:t>
            </a:r>
            <a:r>
              <a:rPr lang="fr-FR" sz="2400" b="1" i="1" dirty="0" smtClean="0"/>
              <a:t>l’INSEE</a:t>
            </a:r>
            <a:r>
              <a:rPr lang="fr-FR" sz="2400" dirty="0" smtClean="0"/>
              <a:t>: Institut </a:t>
            </a:r>
            <a:r>
              <a:rPr lang="fr-FR" sz="2400" dirty="0"/>
              <a:t>national de la statistique et des études </a:t>
            </a:r>
            <a:r>
              <a:rPr lang="fr-FR" sz="2400" dirty="0" smtClean="0"/>
              <a:t>économiques (</a:t>
            </a:r>
            <a:r>
              <a:rPr lang="fr-FR" sz="2400" u="sng" dirty="0" smtClean="0">
                <a:hlinkClick r:id="rId2"/>
              </a:rPr>
              <a:t>https</a:t>
            </a:r>
            <a:r>
              <a:rPr lang="fr-FR" sz="2400" u="sng" dirty="0">
                <a:hlinkClick r:id="rId2"/>
              </a:rPr>
              <a:t>://</a:t>
            </a:r>
            <a:r>
              <a:rPr lang="fr-FR" sz="2400" u="sng" dirty="0" smtClean="0">
                <a:hlinkClick r:id="rId2"/>
              </a:rPr>
              <a:t>www.insee.fr/fr/accueil</a:t>
            </a:r>
            <a:r>
              <a:rPr lang="fr-FR" sz="2400" dirty="0" smtClean="0"/>
              <a:t>)</a:t>
            </a:r>
          </a:p>
          <a:p>
            <a:pPr lvl="0">
              <a:buNone/>
            </a:pPr>
            <a:endParaRPr lang="fr-FR" sz="2400" dirty="0" smtClean="0"/>
          </a:p>
          <a:p>
            <a:pPr>
              <a:buFontTx/>
              <a:buChar char="-"/>
            </a:pPr>
            <a:r>
              <a:rPr lang="fr-FR" sz="2400" dirty="0" smtClean="0"/>
              <a:t>Portait </a:t>
            </a:r>
            <a:r>
              <a:rPr lang="fr-FR" sz="2400" dirty="0"/>
              <a:t>de la région PACA (</a:t>
            </a:r>
            <a:r>
              <a:rPr lang="fr-FR" sz="2400" u="sng" dirty="0">
                <a:hlinkClick r:id="rId3"/>
              </a:rPr>
              <a:t>https://www.insee.fr/fr/statistiques/1293103</a:t>
            </a:r>
            <a:r>
              <a:rPr lang="fr-FR" sz="2400" dirty="0"/>
              <a:t>) et étude sur les jeunes en PACA (</a:t>
            </a:r>
            <a:r>
              <a:rPr lang="fr-FR" sz="2400" u="sng" dirty="0">
                <a:hlinkClick r:id="rId4"/>
              </a:rPr>
              <a:t>http://www.agglo-paysdaix.fr/la-metropole.html</a:t>
            </a:r>
            <a:r>
              <a:rPr lang="fr-FR" sz="2400" dirty="0" smtClean="0"/>
              <a:t>)</a:t>
            </a:r>
          </a:p>
          <a:p>
            <a:pPr>
              <a:buNone/>
            </a:pPr>
            <a:endParaRPr lang="fr-FR" sz="2400" dirty="0"/>
          </a:p>
          <a:p>
            <a:pPr>
              <a:buFontTx/>
              <a:buChar char="-"/>
            </a:pPr>
            <a:r>
              <a:rPr lang="fr-FR" sz="2400" dirty="0" smtClean="0"/>
              <a:t>Dans </a:t>
            </a:r>
            <a:r>
              <a:rPr lang="fr-FR" sz="2400" dirty="0"/>
              <a:t>la rubrique « statistiques » (</a:t>
            </a:r>
            <a:r>
              <a:rPr lang="fr-FR" sz="2400" u="sng" dirty="0">
                <a:hlinkClick r:id="rId5"/>
              </a:rPr>
              <a:t>https://www.insee.fr/fr/statistiques</a:t>
            </a:r>
            <a:r>
              <a:rPr lang="fr-FR" sz="2400" dirty="0"/>
              <a:t>) / onglet « niveau géographique », sélectionner « commune », taper le nom de la commune dans « rechercher une zone géographique », sélectionner le « dossier complet » : pour avoir des données socio-économiques sur votre </a:t>
            </a:r>
            <a:r>
              <a:rPr lang="fr-FR" sz="2400" dirty="0" smtClean="0"/>
              <a:t>commune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normAutofit/>
          </a:bodyPr>
          <a:lstStyle/>
          <a:p>
            <a:r>
              <a:rPr lang="fr-FR" sz="3200" b="1" dirty="0">
                <a:solidFill>
                  <a:srgbClr val="7030A0"/>
                </a:solidFill>
              </a:rPr>
              <a:t>B</a:t>
            </a:r>
            <a:r>
              <a:rPr lang="fr-FR" sz="3200" b="1" dirty="0" smtClean="0">
                <a:solidFill>
                  <a:srgbClr val="7030A0"/>
                </a:solidFill>
              </a:rPr>
              <a:t> / </a:t>
            </a:r>
            <a:r>
              <a:rPr lang="fr-FR" sz="3200" b="1" dirty="0">
                <a:solidFill>
                  <a:srgbClr val="7030A0"/>
                </a:solidFill>
              </a:rPr>
              <a:t>Pour trouver des données régionales et locales à partir d’organismes nationaux</a:t>
            </a:r>
          </a:p>
        </p:txBody>
      </p:sp>
      <p:sp>
        <p:nvSpPr>
          <p:cNvPr id="3" name="Espace réservé du contenu 2"/>
          <p:cNvSpPr>
            <a:spLocks noGrp="1"/>
          </p:cNvSpPr>
          <p:nvPr>
            <p:ph idx="1"/>
          </p:nvPr>
        </p:nvSpPr>
        <p:spPr>
          <a:xfrm>
            <a:off x="467544" y="1124744"/>
            <a:ext cx="8229600" cy="3456384"/>
          </a:xfrm>
        </p:spPr>
        <p:txBody>
          <a:bodyPr>
            <a:noAutofit/>
          </a:bodyPr>
          <a:lstStyle/>
          <a:p>
            <a:pPr>
              <a:buNone/>
            </a:pPr>
            <a:endParaRPr lang="fr-FR" sz="2400" dirty="0"/>
          </a:p>
          <a:p>
            <a:pPr lvl="0"/>
            <a:r>
              <a:rPr lang="fr-FR" sz="2400" b="1" i="1" dirty="0"/>
              <a:t>Site du </a:t>
            </a:r>
            <a:r>
              <a:rPr lang="fr-FR" sz="2400" b="1" i="1" dirty="0" smtClean="0"/>
              <a:t>Cerema</a:t>
            </a:r>
            <a:r>
              <a:rPr lang="fr-FR" sz="2400" dirty="0" smtClean="0"/>
              <a:t>: Centre </a:t>
            </a:r>
            <a:r>
              <a:rPr lang="fr-FR" sz="2400" dirty="0"/>
              <a:t>d’études et d’expertise sur les risques, l’environnement, la mobilité et l’aménagement (</a:t>
            </a:r>
            <a:r>
              <a:rPr lang="fr-FR" sz="2400" u="sng" dirty="0">
                <a:hlinkClick r:id="rId2"/>
              </a:rPr>
              <a:t>http://www.territoires-ville.cerema.fr/spip.php?page=sommaire</a:t>
            </a:r>
            <a:r>
              <a:rPr lang="fr-FR" sz="2400" dirty="0" smtClean="0"/>
              <a:t>)</a:t>
            </a:r>
          </a:p>
          <a:p>
            <a:pPr lvl="0"/>
            <a:endParaRPr lang="fr-FR" sz="2400" dirty="0"/>
          </a:p>
          <a:p>
            <a:pPr lvl="0"/>
            <a:r>
              <a:rPr lang="fr-FR" sz="2400" b="1" i="1" dirty="0"/>
              <a:t>Site de </a:t>
            </a:r>
            <a:r>
              <a:rPr lang="fr-FR" sz="2400" b="1" i="1" dirty="0" smtClean="0"/>
              <a:t>l’ANRU</a:t>
            </a:r>
            <a:r>
              <a:rPr lang="fr-FR" sz="2400" dirty="0" smtClean="0"/>
              <a:t>: Agence </a:t>
            </a:r>
            <a:r>
              <a:rPr lang="fr-FR" sz="2400" dirty="0"/>
              <a:t>Nationale pour la Rénovation Urbaine (</a:t>
            </a:r>
            <a:r>
              <a:rPr lang="fr-FR" sz="2400" u="sng" dirty="0">
                <a:hlinkClick r:id="rId3"/>
              </a:rPr>
              <a:t>http://www.anru.fr/index.php/fre</a:t>
            </a:r>
            <a:r>
              <a:rPr lang="fr-FR" sz="2400"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23928" y="836712"/>
            <a:ext cx="936104" cy="369332"/>
          </a:xfrm>
          <a:prstGeom prst="rect">
            <a:avLst/>
          </a:prstGeom>
          <a:noFill/>
        </p:spPr>
        <p:txBody>
          <a:bodyPr wrap="square" rtlCol="0">
            <a:spAutoFit/>
          </a:bodyPr>
          <a:lstStyle/>
          <a:p>
            <a:pPr algn="ctr"/>
            <a:r>
              <a:rPr lang="fr-FR" b="1" dirty="0" smtClean="0"/>
              <a:t>3ème</a:t>
            </a:r>
            <a:endParaRPr lang="fr-FR" b="1" dirty="0"/>
          </a:p>
        </p:txBody>
      </p:sp>
      <p:pic>
        <p:nvPicPr>
          <p:cNvPr id="4099" name="Picture 3"/>
          <p:cNvPicPr>
            <a:picLocks noChangeAspect="1" noChangeArrowheads="1"/>
          </p:cNvPicPr>
          <p:nvPr/>
        </p:nvPicPr>
        <p:blipFill>
          <a:blip r:embed="rId2" cstate="print"/>
          <a:srcRect l="19845" t="26880" r="33851" b="51281"/>
          <a:stretch>
            <a:fillRect/>
          </a:stretch>
        </p:blipFill>
        <p:spPr bwMode="auto">
          <a:xfrm>
            <a:off x="157356" y="2060848"/>
            <a:ext cx="8685272"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3200" b="1" dirty="0">
                <a:solidFill>
                  <a:srgbClr val="7030A0"/>
                </a:solidFill>
              </a:rPr>
              <a:t>C</a:t>
            </a:r>
            <a:r>
              <a:rPr lang="fr-FR" sz="3200" b="1" dirty="0" smtClean="0">
                <a:solidFill>
                  <a:srgbClr val="7030A0"/>
                </a:solidFill>
              </a:rPr>
              <a:t> / </a:t>
            </a:r>
            <a:r>
              <a:rPr lang="fr-FR" sz="3200" b="1" dirty="0">
                <a:solidFill>
                  <a:srgbClr val="7030A0"/>
                </a:solidFill>
              </a:rPr>
              <a:t>Pour trouver des données régionales et locales à partir d’organismes régionaux </a:t>
            </a:r>
          </a:p>
        </p:txBody>
      </p:sp>
      <p:sp>
        <p:nvSpPr>
          <p:cNvPr id="3" name="Espace réservé du contenu 2"/>
          <p:cNvSpPr>
            <a:spLocks noGrp="1"/>
          </p:cNvSpPr>
          <p:nvPr>
            <p:ph idx="1"/>
          </p:nvPr>
        </p:nvSpPr>
        <p:spPr>
          <a:xfrm>
            <a:off x="467544" y="1628800"/>
            <a:ext cx="8229600" cy="4752528"/>
          </a:xfrm>
        </p:spPr>
        <p:txBody>
          <a:bodyPr>
            <a:normAutofit/>
          </a:bodyPr>
          <a:lstStyle/>
          <a:p>
            <a:pPr lvl="0"/>
            <a:r>
              <a:rPr lang="fr-FR" sz="2400" b="1" i="1" dirty="0"/>
              <a:t>Site de la Région PACA</a:t>
            </a:r>
            <a:r>
              <a:rPr lang="fr-FR" sz="2400" i="1" dirty="0"/>
              <a:t> </a:t>
            </a:r>
            <a:r>
              <a:rPr lang="fr-FR" sz="2400" dirty="0" smtClean="0"/>
              <a:t>: Région </a:t>
            </a:r>
            <a:r>
              <a:rPr lang="fr-FR" sz="2400" dirty="0"/>
              <a:t>Provence-Alpes-Côte d’Azur (</a:t>
            </a:r>
            <a:r>
              <a:rPr lang="fr-FR" sz="2400" u="sng" dirty="0">
                <a:hlinkClick r:id="rId2"/>
              </a:rPr>
              <a:t>http://www.regionpaca.fr</a:t>
            </a:r>
            <a:r>
              <a:rPr lang="fr-FR" sz="2400" dirty="0" smtClean="0"/>
              <a:t>)</a:t>
            </a:r>
          </a:p>
          <a:p>
            <a:pPr lvl="0">
              <a:buNone/>
            </a:pPr>
            <a:endParaRPr lang="fr-FR" sz="2400" dirty="0"/>
          </a:p>
          <a:p>
            <a:pPr>
              <a:buFontTx/>
              <a:buChar char="-"/>
            </a:pPr>
            <a:r>
              <a:rPr lang="fr-FR" sz="2400" dirty="0" smtClean="0"/>
              <a:t>Dans </a:t>
            </a:r>
            <a:r>
              <a:rPr lang="fr-FR" sz="2400" dirty="0"/>
              <a:t>la rubrique « connaissance du territoire » (</a:t>
            </a:r>
            <a:r>
              <a:rPr lang="fr-FR" sz="2400" u="sng" dirty="0">
                <a:hlinkClick r:id="rId3"/>
              </a:rPr>
              <a:t>http://www.regionpaca.fr/connaissance-du-territoire</a:t>
            </a:r>
            <a:r>
              <a:rPr lang="fr-FR" sz="2400" dirty="0"/>
              <a:t>) / rubrique « observatoire territorial » (</a:t>
            </a:r>
            <a:r>
              <a:rPr lang="fr-FR" sz="2400" u="sng" dirty="0">
                <a:hlinkClick r:id="rId4"/>
              </a:rPr>
              <a:t>https://observatoireterritorial.regionpaca.fr</a:t>
            </a:r>
            <a:r>
              <a:rPr lang="fr-FR" sz="2400" dirty="0"/>
              <a:t>) : pour réaliser des cartes à partir de données statistiques INSEE sur la région </a:t>
            </a:r>
            <a:r>
              <a:rPr lang="fr-FR" sz="2400" dirty="0" smtClean="0"/>
              <a:t>PACA</a:t>
            </a:r>
          </a:p>
          <a:p>
            <a:pPr>
              <a:buNone/>
            </a:pPr>
            <a:endParaRPr lang="fr-FR" sz="2000" dirty="0" smtClean="0"/>
          </a:p>
          <a:p>
            <a:pPr>
              <a:buNone/>
            </a:pPr>
            <a:endParaRPr lang="fr-FR" sz="2000" dirty="0" smtClean="0"/>
          </a:p>
          <a:p>
            <a:pPr>
              <a:buFontTx/>
              <a:buChar char="-"/>
            </a:pPr>
            <a:endParaRPr lang="fr-FR" sz="2400" dirty="0" smtClean="0"/>
          </a:p>
          <a:p>
            <a:pPr>
              <a:buNone/>
            </a:pPr>
            <a:endParaRPr lang="fr-FR" sz="2400" dirty="0" smtClean="0"/>
          </a:p>
          <a:p>
            <a:pPr>
              <a:buNone/>
            </a:pPr>
            <a:endParaRPr lang="fr-FR" sz="24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3200" b="1" dirty="0">
                <a:solidFill>
                  <a:srgbClr val="7030A0"/>
                </a:solidFill>
              </a:rPr>
              <a:t>C</a:t>
            </a:r>
            <a:r>
              <a:rPr lang="fr-FR" sz="3200" b="1" dirty="0" smtClean="0">
                <a:solidFill>
                  <a:srgbClr val="7030A0"/>
                </a:solidFill>
              </a:rPr>
              <a:t> / </a:t>
            </a:r>
            <a:r>
              <a:rPr lang="fr-FR" sz="3200" b="1" dirty="0">
                <a:solidFill>
                  <a:srgbClr val="7030A0"/>
                </a:solidFill>
              </a:rPr>
              <a:t>Pour trouver des données régionales et locales à partir d’organismes régionaux </a:t>
            </a:r>
          </a:p>
        </p:txBody>
      </p:sp>
      <p:sp>
        <p:nvSpPr>
          <p:cNvPr id="3" name="Espace réservé du contenu 2"/>
          <p:cNvSpPr>
            <a:spLocks noGrp="1"/>
          </p:cNvSpPr>
          <p:nvPr>
            <p:ph idx="1"/>
          </p:nvPr>
        </p:nvSpPr>
        <p:spPr>
          <a:xfrm>
            <a:off x="467544" y="1196752"/>
            <a:ext cx="8229600" cy="4752528"/>
          </a:xfrm>
        </p:spPr>
        <p:txBody>
          <a:bodyPr>
            <a:normAutofit/>
          </a:bodyPr>
          <a:lstStyle/>
          <a:p>
            <a:pPr>
              <a:buNone/>
            </a:pPr>
            <a:endParaRPr lang="fr-FR" sz="2000" dirty="0"/>
          </a:p>
          <a:p>
            <a:pPr lvl="0"/>
            <a:r>
              <a:rPr lang="fr-FR" sz="2400" b="1" i="1" dirty="0"/>
              <a:t>Site de la</a:t>
            </a:r>
            <a:r>
              <a:rPr lang="fr-FR" sz="2400" i="1" dirty="0"/>
              <a:t> </a:t>
            </a:r>
            <a:r>
              <a:rPr lang="fr-FR" sz="2400" b="1" i="1" dirty="0" smtClean="0"/>
              <a:t>DREAL</a:t>
            </a:r>
            <a:r>
              <a:rPr lang="fr-FR" sz="2400" dirty="0" smtClean="0"/>
              <a:t>: Direction </a:t>
            </a:r>
            <a:r>
              <a:rPr lang="fr-FR" sz="2400" dirty="0"/>
              <a:t>Régionale de l’Environnement, de l’Aménagement et du logement en région PACA (</a:t>
            </a:r>
            <a:r>
              <a:rPr lang="fr-FR" sz="2400" u="sng" dirty="0">
                <a:hlinkClick r:id="rId2"/>
              </a:rPr>
              <a:t>http://www.paca.developpement-durable.gouv.fr/</a:t>
            </a:r>
            <a:r>
              <a:rPr lang="fr-FR" sz="2400" dirty="0"/>
              <a:t>)</a:t>
            </a:r>
          </a:p>
          <a:p>
            <a:pPr>
              <a:buNone/>
            </a:pPr>
            <a:endParaRPr lang="fr-FR" sz="2400" dirty="0"/>
          </a:p>
          <a:p>
            <a:pPr lvl="0"/>
            <a:r>
              <a:rPr lang="fr-FR" sz="2400" b="1" i="1" dirty="0"/>
              <a:t>Site de </a:t>
            </a:r>
            <a:r>
              <a:rPr lang="fr-FR" sz="2400" b="1" i="1" dirty="0" smtClean="0"/>
              <a:t>l’ARPE</a:t>
            </a:r>
            <a:r>
              <a:rPr lang="fr-FR" sz="2400" dirty="0" smtClean="0"/>
              <a:t>: Agence </a:t>
            </a:r>
            <a:r>
              <a:rPr lang="fr-FR" sz="2400" dirty="0"/>
              <a:t>régionale pour l’environnement de la région PACA (</a:t>
            </a:r>
            <a:r>
              <a:rPr lang="fr-FR" sz="2400" u="sng" dirty="0">
                <a:hlinkClick r:id="rId3"/>
              </a:rPr>
              <a:t>http://www.arpe-paca.org/</a:t>
            </a:r>
            <a:r>
              <a:rPr lang="fr-FR" sz="2400" dirty="0"/>
              <a:t>)</a:t>
            </a:r>
          </a:p>
          <a:p>
            <a:pPr>
              <a:buNone/>
            </a:pPr>
            <a:endParaRPr lang="fr-FR" sz="2400" dirty="0"/>
          </a:p>
          <a:p>
            <a:pPr lvl="0"/>
            <a:r>
              <a:rPr lang="fr-FR" sz="2400" b="1" i="1" dirty="0"/>
              <a:t>Site de la </a:t>
            </a:r>
            <a:r>
              <a:rPr lang="fr-FR" sz="2400" b="1" i="1" dirty="0" smtClean="0"/>
              <a:t>DRDJSPCS</a:t>
            </a:r>
            <a:r>
              <a:rPr lang="fr-FR" sz="2400" dirty="0" smtClean="0"/>
              <a:t>: Direction </a:t>
            </a:r>
            <a:r>
              <a:rPr lang="fr-FR" sz="2400" dirty="0"/>
              <a:t>Régionale et Départementale de la Jeunesse, des  Sports et de la Cohésion Sociale en région PACA (</a:t>
            </a:r>
            <a:r>
              <a:rPr lang="fr-FR" sz="2400" u="sng" dirty="0">
                <a:hlinkClick r:id="rId4"/>
              </a:rPr>
              <a:t>http://paca.drdjscs.gouv.fr/spip.php?article611</a:t>
            </a:r>
            <a:r>
              <a:rPr lang="fr-FR" sz="2400" dirty="0"/>
              <a:t>) </a:t>
            </a:r>
          </a:p>
          <a:p>
            <a:pPr>
              <a:buFontTx/>
              <a:buChar char="-"/>
            </a:pPr>
            <a:endParaRPr lang="fr-FR" sz="2000" dirty="0" smtClean="0"/>
          </a:p>
          <a:p>
            <a:pPr>
              <a:buNone/>
            </a:pPr>
            <a:endParaRPr lang="fr-FR" sz="2000" dirty="0" smtClean="0"/>
          </a:p>
          <a:p>
            <a:pPr>
              <a:buFontTx/>
              <a:buChar char="-"/>
            </a:pPr>
            <a:endParaRPr lang="fr-FR" sz="2400" dirty="0" smtClean="0"/>
          </a:p>
          <a:p>
            <a:pPr>
              <a:buNone/>
            </a:pPr>
            <a:endParaRPr lang="fr-FR" sz="2400" dirty="0" smtClean="0"/>
          </a:p>
          <a:p>
            <a:pPr>
              <a:buNone/>
            </a:pPr>
            <a:endParaRPr lang="fr-FR" sz="24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3200" b="1" dirty="0">
                <a:solidFill>
                  <a:srgbClr val="7030A0"/>
                </a:solidFill>
              </a:rPr>
              <a:t>D</a:t>
            </a:r>
            <a:r>
              <a:rPr lang="fr-FR" sz="3200" b="1" dirty="0" smtClean="0">
                <a:solidFill>
                  <a:srgbClr val="7030A0"/>
                </a:solidFill>
              </a:rPr>
              <a:t> / </a:t>
            </a:r>
            <a:r>
              <a:rPr lang="fr-FR" sz="3200" b="1" dirty="0">
                <a:solidFill>
                  <a:srgbClr val="7030A0"/>
                </a:solidFill>
              </a:rPr>
              <a:t>Pour trouver des données locales à partir d’organismes locaux  </a:t>
            </a:r>
          </a:p>
        </p:txBody>
      </p:sp>
      <p:sp>
        <p:nvSpPr>
          <p:cNvPr id="3" name="Espace réservé du contenu 2"/>
          <p:cNvSpPr>
            <a:spLocks noGrp="1"/>
          </p:cNvSpPr>
          <p:nvPr>
            <p:ph idx="1"/>
          </p:nvPr>
        </p:nvSpPr>
        <p:spPr>
          <a:xfrm>
            <a:off x="467544" y="1196752"/>
            <a:ext cx="8229600" cy="4752528"/>
          </a:xfrm>
        </p:spPr>
        <p:txBody>
          <a:bodyPr>
            <a:normAutofit lnSpcReduction="10000"/>
          </a:bodyPr>
          <a:lstStyle/>
          <a:p>
            <a:pPr>
              <a:buNone/>
            </a:pPr>
            <a:endParaRPr lang="fr-FR" sz="2000" dirty="0"/>
          </a:p>
          <a:p>
            <a:pPr lvl="0"/>
            <a:r>
              <a:rPr lang="fr-FR" sz="2400" b="1" i="1" dirty="0"/>
              <a:t>Sites des agences </a:t>
            </a:r>
            <a:r>
              <a:rPr lang="fr-FR" sz="2400" b="1" i="1" dirty="0" smtClean="0"/>
              <a:t>d’urbanisme</a:t>
            </a:r>
          </a:p>
          <a:p>
            <a:pPr lvl="0">
              <a:buNone/>
            </a:pPr>
            <a:endParaRPr lang="fr-FR" sz="2400" dirty="0"/>
          </a:p>
          <a:p>
            <a:pPr>
              <a:buFontTx/>
              <a:buChar char="-"/>
            </a:pPr>
            <a:r>
              <a:rPr lang="fr-FR" sz="2400" b="1" dirty="0" smtClean="0"/>
              <a:t>AGAM</a:t>
            </a:r>
            <a:r>
              <a:rPr lang="fr-FR" sz="2400" dirty="0" smtClean="0"/>
              <a:t> </a:t>
            </a:r>
            <a:r>
              <a:rPr lang="fr-FR" sz="2400" dirty="0"/>
              <a:t>pour Marseille (</a:t>
            </a:r>
            <a:r>
              <a:rPr lang="fr-FR" sz="2400" u="sng" dirty="0">
                <a:hlinkClick r:id="rId2"/>
              </a:rPr>
              <a:t>http://www.agam.org</a:t>
            </a:r>
            <a:r>
              <a:rPr lang="fr-FR" sz="2400" dirty="0"/>
              <a:t>) : pour accéder à des données et des cartes sur l’agglomération </a:t>
            </a:r>
            <a:r>
              <a:rPr lang="fr-FR" sz="2400" dirty="0" smtClean="0"/>
              <a:t>marseillaise</a:t>
            </a:r>
          </a:p>
          <a:p>
            <a:pPr>
              <a:buFontTx/>
              <a:buChar char="-"/>
            </a:pPr>
            <a:endParaRPr lang="fr-FR" sz="2400" dirty="0"/>
          </a:p>
          <a:p>
            <a:pPr>
              <a:buFontTx/>
              <a:buChar char="-"/>
            </a:pPr>
            <a:r>
              <a:rPr lang="fr-FR" sz="2400" b="1" dirty="0" smtClean="0"/>
              <a:t>AUPA</a:t>
            </a:r>
            <a:r>
              <a:rPr lang="fr-FR" sz="2400" dirty="0" smtClean="0"/>
              <a:t> </a:t>
            </a:r>
            <a:r>
              <a:rPr lang="fr-FR" sz="2400" dirty="0"/>
              <a:t>[Agence d’urbanisme du pays d’Aix - Durance] pour la communauté d’agglomération du pays d’Aix, le syndicat mixte du Pays d’Arles et Durance Luberon Verdon Agglomération (</a:t>
            </a:r>
            <a:r>
              <a:rPr lang="fr-FR" sz="2400" u="sng" dirty="0">
                <a:hlinkClick r:id="rId3"/>
              </a:rPr>
              <a:t>http://www.aupa.fr</a:t>
            </a:r>
            <a:r>
              <a:rPr lang="fr-FR" sz="2400" u="sng" dirty="0" smtClean="0">
                <a:hlinkClick r:id="rId3"/>
              </a:rPr>
              <a:t>/</a:t>
            </a:r>
            <a:r>
              <a:rPr lang="fr-FR" sz="2400" dirty="0" smtClean="0"/>
              <a:t>)</a:t>
            </a:r>
          </a:p>
          <a:p>
            <a:pPr>
              <a:buNone/>
            </a:pPr>
            <a:endParaRPr lang="fr-FR" sz="2400" dirty="0"/>
          </a:p>
          <a:p>
            <a:pPr>
              <a:buFontTx/>
              <a:buChar char="-"/>
            </a:pPr>
            <a:r>
              <a:rPr lang="fr-FR" sz="2400" b="1" dirty="0" smtClean="0"/>
              <a:t>AURAV</a:t>
            </a:r>
            <a:r>
              <a:rPr lang="fr-FR" sz="2400" dirty="0" smtClean="0"/>
              <a:t> </a:t>
            </a:r>
            <a:r>
              <a:rPr lang="fr-FR" sz="2400" dirty="0"/>
              <a:t>pour Avignon et le Vaucluse (</a:t>
            </a:r>
            <a:r>
              <a:rPr lang="fr-FR" sz="2400" u="sng" dirty="0">
                <a:hlinkClick r:id="rId4"/>
              </a:rPr>
              <a:t>http://www.aurav.org</a:t>
            </a:r>
            <a:r>
              <a:rPr lang="fr-FR" sz="2400" u="sng" dirty="0" smtClean="0">
                <a:hlinkClick r:id="rId4"/>
              </a:rPr>
              <a:t>/</a:t>
            </a:r>
            <a:r>
              <a:rPr lang="fr-FR" sz="2400" dirty="0" smtClean="0"/>
              <a:t>)</a:t>
            </a:r>
          </a:p>
          <a:p>
            <a:pPr>
              <a:buNone/>
            </a:pPr>
            <a:endParaRPr lang="fr-FR" sz="2400" dirty="0"/>
          </a:p>
          <a:p>
            <a:pPr>
              <a:buFontTx/>
              <a:buChar char="-"/>
            </a:pPr>
            <a:endParaRPr lang="fr-FR" sz="2000" dirty="0" smtClean="0"/>
          </a:p>
          <a:p>
            <a:pPr>
              <a:buNone/>
            </a:pPr>
            <a:endParaRPr lang="fr-FR" sz="2000" dirty="0" smtClean="0"/>
          </a:p>
          <a:p>
            <a:pPr>
              <a:buFontTx/>
              <a:buChar char="-"/>
            </a:pPr>
            <a:endParaRPr lang="fr-FR" sz="2400" dirty="0" smtClean="0"/>
          </a:p>
          <a:p>
            <a:pPr>
              <a:buNone/>
            </a:pPr>
            <a:endParaRPr lang="fr-FR" sz="2400" dirty="0" smtClean="0"/>
          </a:p>
          <a:p>
            <a:pPr>
              <a:buNone/>
            </a:pPr>
            <a:endParaRPr lang="fr-FR" sz="2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3200" b="1" dirty="0">
                <a:solidFill>
                  <a:srgbClr val="7030A0"/>
                </a:solidFill>
              </a:rPr>
              <a:t>D</a:t>
            </a:r>
            <a:r>
              <a:rPr lang="fr-FR" sz="3200" b="1" dirty="0" smtClean="0">
                <a:solidFill>
                  <a:srgbClr val="7030A0"/>
                </a:solidFill>
              </a:rPr>
              <a:t> / </a:t>
            </a:r>
            <a:r>
              <a:rPr lang="fr-FR" sz="3200" b="1" dirty="0">
                <a:solidFill>
                  <a:srgbClr val="7030A0"/>
                </a:solidFill>
              </a:rPr>
              <a:t>Pour trouver des données locales à partir d’organismes locaux  </a:t>
            </a:r>
          </a:p>
        </p:txBody>
      </p:sp>
      <p:sp>
        <p:nvSpPr>
          <p:cNvPr id="3" name="Espace réservé du contenu 2"/>
          <p:cNvSpPr>
            <a:spLocks noGrp="1"/>
          </p:cNvSpPr>
          <p:nvPr>
            <p:ph idx="1"/>
          </p:nvPr>
        </p:nvSpPr>
        <p:spPr>
          <a:xfrm>
            <a:off x="467544" y="1196752"/>
            <a:ext cx="8229600" cy="5661248"/>
          </a:xfrm>
        </p:spPr>
        <p:txBody>
          <a:bodyPr>
            <a:normAutofit fontScale="77500" lnSpcReduction="20000"/>
          </a:bodyPr>
          <a:lstStyle/>
          <a:p>
            <a:pPr>
              <a:buNone/>
            </a:pPr>
            <a:endParaRPr lang="fr-FR" sz="2000" dirty="0"/>
          </a:p>
          <a:p>
            <a:pPr lvl="0"/>
            <a:r>
              <a:rPr lang="fr-FR" sz="3100" b="1" i="1" dirty="0"/>
              <a:t>Sites des </a:t>
            </a:r>
            <a:r>
              <a:rPr lang="fr-FR" sz="3100" b="1" i="1" dirty="0" smtClean="0"/>
              <a:t>intercommunalités</a:t>
            </a:r>
          </a:p>
          <a:p>
            <a:pPr lvl="0">
              <a:buNone/>
            </a:pPr>
            <a:endParaRPr lang="fr-FR" sz="3100" dirty="0"/>
          </a:p>
          <a:p>
            <a:pPr>
              <a:buFontTx/>
              <a:buChar char="-"/>
            </a:pPr>
            <a:r>
              <a:rPr lang="fr-FR" sz="3100" b="1" dirty="0" smtClean="0"/>
              <a:t>AMPM</a:t>
            </a:r>
            <a:r>
              <a:rPr lang="fr-FR" sz="3100" dirty="0" smtClean="0"/>
              <a:t> </a:t>
            </a:r>
            <a:r>
              <a:rPr lang="fr-FR" sz="3100" dirty="0"/>
              <a:t>[Aix-Marseille-Provence Métropole] (</a:t>
            </a:r>
            <a:r>
              <a:rPr lang="fr-FR" sz="3100" u="sng" dirty="0">
                <a:hlinkClick r:id="rId2"/>
              </a:rPr>
              <a:t>http://www.marseille-provence.fr/index.php</a:t>
            </a:r>
            <a:r>
              <a:rPr lang="fr-FR" sz="3100" dirty="0"/>
              <a:t>) dont le Pays d’Aix (</a:t>
            </a:r>
            <a:r>
              <a:rPr lang="fr-FR" sz="3100" u="sng" dirty="0">
                <a:hlinkClick r:id="rId3"/>
              </a:rPr>
              <a:t>http://www.agglo-paysdaix.fr/la-metropole.html</a:t>
            </a:r>
            <a:r>
              <a:rPr lang="fr-FR" sz="3100" dirty="0" smtClean="0"/>
              <a:t>)</a:t>
            </a:r>
          </a:p>
          <a:p>
            <a:pPr>
              <a:buNone/>
            </a:pPr>
            <a:endParaRPr lang="fr-FR" sz="3100" dirty="0"/>
          </a:p>
          <a:p>
            <a:pPr>
              <a:buFontTx/>
              <a:buChar char="-"/>
            </a:pPr>
            <a:r>
              <a:rPr lang="fr-FR" sz="3100" b="1" dirty="0" smtClean="0"/>
              <a:t>ACCM </a:t>
            </a:r>
            <a:r>
              <a:rPr lang="fr-FR" sz="3100" dirty="0"/>
              <a:t>[Arles Crau Camargue Montagnette] (</a:t>
            </a:r>
            <a:r>
              <a:rPr lang="fr-FR" sz="3100" u="sng" dirty="0">
                <a:hlinkClick r:id="rId4"/>
              </a:rPr>
              <a:t>http://www.agglo-accm.fr</a:t>
            </a:r>
            <a:r>
              <a:rPr lang="fr-FR" sz="3100" u="sng" dirty="0" smtClean="0">
                <a:hlinkClick r:id="rId4"/>
              </a:rPr>
              <a:t>/</a:t>
            </a:r>
            <a:r>
              <a:rPr lang="fr-FR" sz="3100" dirty="0" smtClean="0"/>
              <a:t>)</a:t>
            </a:r>
          </a:p>
          <a:p>
            <a:pPr>
              <a:buFontTx/>
              <a:buChar char="-"/>
            </a:pPr>
            <a:endParaRPr lang="fr-FR" sz="3100" dirty="0"/>
          </a:p>
          <a:p>
            <a:pPr>
              <a:buFontTx/>
              <a:buChar char="-"/>
            </a:pPr>
            <a:r>
              <a:rPr lang="fr-FR" sz="3100" b="1" dirty="0" smtClean="0"/>
              <a:t>PAA</a:t>
            </a:r>
            <a:r>
              <a:rPr lang="fr-FR" sz="3100" dirty="0" smtClean="0"/>
              <a:t> </a:t>
            </a:r>
            <a:r>
              <a:rPr lang="fr-FR" sz="3100" dirty="0"/>
              <a:t>[Provence Alpes Agglomération] (</a:t>
            </a:r>
            <a:r>
              <a:rPr lang="fr-FR" sz="3100" u="sng" dirty="0">
                <a:hlinkClick r:id="rId5"/>
              </a:rPr>
              <a:t>http://www.ccabv.fr</a:t>
            </a:r>
            <a:r>
              <a:rPr lang="fr-FR" sz="3100" u="sng" dirty="0" smtClean="0">
                <a:hlinkClick r:id="rId5"/>
              </a:rPr>
              <a:t>/</a:t>
            </a:r>
            <a:r>
              <a:rPr lang="fr-FR" sz="3100" dirty="0" smtClean="0"/>
              <a:t>)</a:t>
            </a:r>
          </a:p>
          <a:p>
            <a:pPr>
              <a:buFontTx/>
              <a:buChar char="-"/>
            </a:pPr>
            <a:endParaRPr lang="fr-FR" sz="3100" dirty="0"/>
          </a:p>
          <a:p>
            <a:pPr>
              <a:buFontTx/>
              <a:buChar char="-"/>
            </a:pPr>
            <a:r>
              <a:rPr lang="fr-FR" sz="3100" b="1" dirty="0" smtClean="0"/>
              <a:t>Communauté </a:t>
            </a:r>
            <a:r>
              <a:rPr lang="fr-FR" sz="3100" b="1" dirty="0"/>
              <a:t>d’agglomération Grand Avignon</a:t>
            </a:r>
            <a:r>
              <a:rPr lang="fr-FR" sz="3100" dirty="0"/>
              <a:t> (</a:t>
            </a:r>
            <a:r>
              <a:rPr lang="fr-FR" sz="3100" u="sng" dirty="0">
                <a:hlinkClick r:id="rId6"/>
              </a:rPr>
              <a:t>http://www.grandavignon.fr</a:t>
            </a:r>
            <a:r>
              <a:rPr lang="fr-FR" sz="3100" u="sng" dirty="0" smtClean="0">
                <a:hlinkClick r:id="rId6"/>
              </a:rPr>
              <a:t>/</a:t>
            </a:r>
            <a:r>
              <a:rPr lang="fr-FR" sz="3100" dirty="0" smtClean="0"/>
              <a:t>)</a:t>
            </a:r>
          </a:p>
          <a:p>
            <a:pPr>
              <a:buFontTx/>
              <a:buChar char="-"/>
            </a:pPr>
            <a:endParaRPr lang="fr-FR" sz="3100" dirty="0"/>
          </a:p>
          <a:p>
            <a:pPr>
              <a:buFontTx/>
              <a:buChar char="-"/>
            </a:pPr>
            <a:r>
              <a:rPr lang="fr-FR" sz="3100" b="1" dirty="0" smtClean="0"/>
              <a:t>Pays </a:t>
            </a:r>
            <a:r>
              <a:rPr lang="fr-FR" sz="3100" b="1" dirty="0"/>
              <a:t>gapençais</a:t>
            </a:r>
            <a:r>
              <a:rPr lang="fr-FR" sz="3100" dirty="0"/>
              <a:t> (</a:t>
            </a:r>
            <a:r>
              <a:rPr lang="fr-FR" sz="3100" u="sng" dirty="0">
                <a:hlinkClick r:id="rId7"/>
              </a:rPr>
              <a:t>http://www.pays-gapencais.com</a:t>
            </a:r>
            <a:r>
              <a:rPr lang="fr-FR" sz="3100" u="sng" dirty="0" smtClean="0">
                <a:hlinkClick r:id="rId7"/>
              </a:rPr>
              <a:t>/</a:t>
            </a:r>
            <a:r>
              <a:rPr lang="fr-FR" sz="3100" dirty="0" smtClean="0"/>
              <a:t>)</a:t>
            </a:r>
            <a:endParaRPr lang="fr-FR" sz="3100" dirty="0"/>
          </a:p>
          <a:p>
            <a:pPr>
              <a:buNone/>
            </a:pPr>
            <a:endParaRPr lang="fr-FR" sz="2400" dirty="0"/>
          </a:p>
          <a:p>
            <a:pPr>
              <a:buFontTx/>
              <a:buChar char="-"/>
            </a:pPr>
            <a:endParaRPr lang="fr-FR" sz="2000" dirty="0" smtClean="0"/>
          </a:p>
          <a:p>
            <a:pPr>
              <a:buNone/>
            </a:pPr>
            <a:endParaRPr lang="fr-FR" sz="2000" dirty="0" smtClean="0"/>
          </a:p>
          <a:p>
            <a:pPr>
              <a:buFontTx/>
              <a:buChar char="-"/>
            </a:pPr>
            <a:endParaRPr lang="fr-FR" sz="2400" dirty="0" smtClean="0"/>
          </a:p>
          <a:p>
            <a:pPr>
              <a:buNone/>
            </a:pPr>
            <a:endParaRPr lang="fr-FR" sz="2400" dirty="0" smtClean="0"/>
          </a:p>
          <a:p>
            <a:pPr>
              <a:buNone/>
            </a:pPr>
            <a:endParaRPr lang="fr-FR" sz="24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3200" b="1" dirty="0">
                <a:solidFill>
                  <a:srgbClr val="7030A0"/>
                </a:solidFill>
              </a:rPr>
              <a:t>D</a:t>
            </a:r>
            <a:r>
              <a:rPr lang="fr-FR" sz="3200" b="1" dirty="0" smtClean="0">
                <a:solidFill>
                  <a:srgbClr val="7030A0"/>
                </a:solidFill>
              </a:rPr>
              <a:t> / </a:t>
            </a:r>
            <a:r>
              <a:rPr lang="fr-FR" sz="3200" b="1" dirty="0">
                <a:solidFill>
                  <a:srgbClr val="7030A0"/>
                </a:solidFill>
              </a:rPr>
              <a:t>Pour trouver des données locales à partir d’organismes locaux  </a:t>
            </a:r>
          </a:p>
        </p:txBody>
      </p:sp>
      <p:sp>
        <p:nvSpPr>
          <p:cNvPr id="3" name="Espace réservé du contenu 2"/>
          <p:cNvSpPr>
            <a:spLocks noGrp="1"/>
          </p:cNvSpPr>
          <p:nvPr>
            <p:ph idx="1"/>
          </p:nvPr>
        </p:nvSpPr>
        <p:spPr>
          <a:xfrm>
            <a:off x="467544" y="1196752"/>
            <a:ext cx="8229600" cy="4536504"/>
          </a:xfrm>
        </p:spPr>
        <p:txBody>
          <a:bodyPr>
            <a:normAutofit/>
          </a:bodyPr>
          <a:lstStyle/>
          <a:p>
            <a:pPr>
              <a:buNone/>
            </a:pPr>
            <a:endParaRPr lang="fr-FR" sz="2000" dirty="0"/>
          </a:p>
          <a:p>
            <a:pPr lvl="0"/>
            <a:r>
              <a:rPr lang="fr-FR" sz="2400" b="1" i="1" dirty="0"/>
              <a:t>Sites spécifiques sur la ville de </a:t>
            </a:r>
            <a:r>
              <a:rPr lang="fr-FR" sz="2400" b="1" i="1" dirty="0" smtClean="0"/>
              <a:t>Marseille</a:t>
            </a:r>
          </a:p>
          <a:p>
            <a:pPr lvl="0">
              <a:buNone/>
            </a:pPr>
            <a:endParaRPr lang="fr-FR" sz="2400" dirty="0"/>
          </a:p>
          <a:p>
            <a:pPr>
              <a:buFontTx/>
              <a:buChar char="-"/>
            </a:pPr>
            <a:r>
              <a:rPr lang="fr-FR" sz="2400" b="1" dirty="0" smtClean="0"/>
              <a:t>GIP</a:t>
            </a:r>
            <a:r>
              <a:rPr lang="fr-FR" sz="2400" dirty="0" smtClean="0"/>
              <a:t> </a:t>
            </a:r>
            <a:r>
              <a:rPr lang="fr-FR" sz="2400" dirty="0"/>
              <a:t>Politique de la ville (</a:t>
            </a:r>
            <a:r>
              <a:rPr lang="fr-FR" sz="2400" u="sng" dirty="0">
                <a:hlinkClick r:id="rId2"/>
              </a:rPr>
              <a:t>http://www.polvillemarseille.fr/gip.htm</a:t>
            </a:r>
            <a:r>
              <a:rPr lang="fr-FR" sz="2400" dirty="0" smtClean="0"/>
              <a:t>)</a:t>
            </a:r>
          </a:p>
          <a:p>
            <a:pPr>
              <a:buNone/>
            </a:pPr>
            <a:endParaRPr lang="fr-FR" sz="2400" dirty="0"/>
          </a:p>
          <a:p>
            <a:pPr>
              <a:buFontTx/>
              <a:buChar char="-"/>
            </a:pPr>
            <a:r>
              <a:rPr lang="fr-FR" sz="2400" b="1" dirty="0" smtClean="0"/>
              <a:t>Marseille </a:t>
            </a:r>
            <a:r>
              <a:rPr lang="fr-FR" sz="2400" b="1" dirty="0"/>
              <a:t>Rénovation urbaine</a:t>
            </a:r>
            <a:r>
              <a:rPr lang="fr-FR" sz="2400" dirty="0"/>
              <a:t> (</a:t>
            </a:r>
            <a:r>
              <a:rPr lang="fr-FR" sz="2400" u="sng" dirty="0">
                <a:hlinkClick r:id="rId3"/>
              </a:rPr>
              <a:t>http://www.marseille-renovation-urbaine.fr/marseille-renovation-urbaine-3.html</a:t>
            </a:r>
            <a:r>
              <a:rPr lang="fr-FR" sz="2400" dirty="0" smtClean="0"/>
              <a:t>)</a:t>
            </a:r>
          </a:p>
          <a:p>
            <a:pPr>
              <a:buNone/>
            </a:pPr>
            <a:endParaRPr lang="fr-FR" sz="2400" dirty="0"/>
          </a:p>
          <a:p>
            <a:pPr>
              <a:buFontTx/>
              <a:buChar char="-"/>
            </a:pPr>
            <a:r>
              <a:rPr lang="fr-FR" sz="2400" b="1" dirty="0" err="1" smtClean="0"/>
              <a:t>Euroméditerranée</a:t>
            </a:r>
            <a:r>
              <a:rPr lang="fr-FR" sz="2400" dirty="0" smtClean="0"/>
              <a:t> </a:t>
            </a:r>
            <a:r>
              <a:rPr lang="fr-FR" sz="2400" dirty="0"/>
              <a:t>(</a:t>
            </a:r>
            <a:r>
              <a:rPr lang="fr-FR" sz="2400" u="sng" dirty="0">
                <a:hlinkClick r:id="rId4"/>
              </a:rPr>
              <a:t>http://www.euromediterranee.fr</a:t>
            </a:r>
            <a:r>
              <a:rPr lang="fr-FR" sz="2400" u="sng" dirty="0" smtClean="0">
                <a:hlinkClick r:id="rId4"/>
              </a:rPr>
              <a:t>/</a:t>
            </a:r>
            <a:r>
              <a:rPr lang="fr-FR" sz="2400" dirty="0" smtClean="0"/>
              <a:t>)</a:t>
            </a:r>
          </a:p>
          <a:p>
            <a:pPr>
              <a:buNone/>
            </a:pPr>
            <a:endParaRPr lang="fr-FR" sz="2400" dirty="0"/>
          </a:p>
          <a:p>
            <a:pPr>
              <a:buNone/>
            </a:pPr>
            <a:endParaRPr lang="fr-FR" sz="2400" dirty="0"/>
          </a:p>
          <a:p>
            <a:pPr>
              <a:buFontTx/>
              <a:buChar char="-"/>
            </a:pPr>
            <a:endParaRPr lang="fr-FR" sz="2000" dirty="0" smtClean="0"/>
          </a:p>
          <a:p>
            <a:pPr>
              <a:buNone/>
            </a:pPr>
            <a:endParaRPr lang="fr-FR" sz="2000" dirty="0" smtClean="0"/>
          </a:p>
          <a:p>
            <a:pPr>
              <a:buFontTx/>
              <a:buChar char="-"/>
            </a:pPr>
            <a:endParaRPr lang="fr-FR" sz="2400" dirty="0" smtClean="0"/>
          </a:p>
          <a:p>
            <a:pPr>
              <a:buNone/>
            </a:pPr>
            <a:endParaRPr lang="fr-FR" sz="2400" dirty="0" smtClean="0"/>
          </a:p>
          <a:p>
            <a:pPr>
              <a:buNone/>
            </a:pPr>
            <a:endParaRPr lang="fr-FR"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p:cNvSpPr>
          <p:nvPr/>
        </p:nvSpPr>
        <p:spPr>
          <a:xfrm>
            <a:off x="395536" y="476672"/>
            <a:ext cx="8352928" cy="5760640"/>
          </a:xfrm>
          <a:prstGeom prst="rect">
            <a:avLst/>
          </a:prstGeom>
        </p:spPr>
        <p:txBody>
          <a:bodyPr>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000" b="1" i="0" u="none" strike="noStrike" kern="1200" cap="none" spc="0" normalizeH="0" baseline="0" noProof="0" dirty="0" smtClean="0">
                <a:ln>
                  <a:noFill/>
                </a:ln>
                <a:solidFill>
                  <a:schemeClr val="tx1"/>
                </a:solidFill>
                <a:effectLst/>
                <a:uLnTx/>
                <a:uFillTx/>
                <a:latin typeface="+mn-lt"/>
                <a:ea typeface="+mn-ea"/>
                <a:cs typeface="+mn-cs"/>
              </a:rPr>
              <a:t>Lycée</a:t>
            </a:r>
          </a:p>
          <a:p>
            <a:pPr marL="342900" marR="0" lvl="0" indent="-342900" algn="just" defTabSz="914400" rtl="0" eaLnBrk="1" fontAlgn="auto" latinLnBrk="0" hangingPunct="1">
              <a:lnSpc>
                <a:spcPct val="100000"/>
              </a:lnSpc>
              <a:spcBef>
                <a:spcPct val="20000"/>
              </a:spcBef>
              <a:spcAft>
                <a:spcPts val="0"/>
              </a:spcAft>
              <a:buClrTx/>
              <a:buSzTx/>
              <a:buFontTx/>
              <a:buChar char="-"/>
              <a:tabLst/>
              <a:defRPr/>
            </a:pPr>
            <a:r>
              <a:rPr kumimoji="0" lang="fr-FR" sz="2300" b="1" i="0" u="none" strike="noStrike" kern="1200" cap="none" spc="0" normalizeH="0" baseline="0" noProof="0" dirty="0" smtClean="0">
                <a:ln>
                  <a:noFill/>
                </a:ln>
                <a:solidFill>
                  <a:schemeClr val="tx1"/>
                </a:solidFill>
                <a:effectLst/>
                <a:uLnTx/>
                <a:uFillTx/>
                <a:latin typeface="+mn-lt"/>
                <a:ea typeface="+mn-ea"/>
                <a:cs typeface="+mn-cs"/>
              </a:rPr>
              <a:t>En 2</a:t>
            </a:r>
            <a:r>
              <a:rPr kumimoji="0" lang="fr-FR" sz="2300" b="1" i="0" u="none" strike="noStrike" kern="1200" cap="none" spc="0" normalizeH="0" baseline="30000" noProof="0" dirty="0" smtClean="0">
                <a:ln>
                  <a:noFill/>
                </a:ln>
                <a:solidFill>
                  <a:schemeClr val="tx1"/>
                </a:solidFill>
                <a:effectLst/>
                <a:uLnTx/>
                <a:uFillTx/>
                <a:latin typeface="+mn-lt"/>
                <a:ea typeface="+mn-ea"/>
                <a:cs typeface="+mn-cs"/>
              </a:rPr>
              <a:t>nde</a:t>
            </a:r>
            <a:r>
              <a:rPr kumimoji="0" lang="fr-FR" sz="23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300" b="0" i="0" u="none" strike="noStrike" kern="1200" cap="none" spc="0" normalizeH="0" baseline="0" noProof="0" dirty="0" smtClean="0">
                <a:ln>
                  <a:noFill/>
                </a:ln>
                <a:solidFill>
                  <a:schemeClr val="tx1"/>
                </a:solidFill>
                <a:effectLst/>
                <a:uLnTx/>
                <a:uFillTx/>
                <a:latin typeface="+mn-lt"/>
                <a:ea typeface="+mn-ea"/>
                <a:cs typeface="+mn-cs"/>
              </a:rPr>
              <a:t>« La géographie […] inscrit les réflexions dans une indispensable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vision prospective</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  La géographie porte aussi une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attention particulière aux villes </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qui accueilleront, en 2025, les deux tiers de la population de la planète.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300" b="0" i="0" u="none" strike="noStrike" kern="1200" cap="none" spc="0" normalizeH="0" baseline="0" noProof="0" dirty="0" smtClean="0">
                <a:ln>
                  <a:noFill/>
                </a:ln>
                <a:solidFill>
                  <a:schemeClr val="tx1"/>
                </a:solidFill>
                <a:effectLst/>
                <a:uLnTx/>
                <a:uFillTx/>
                <a:latin typeface="+mn-lt"/>
                <a:ea typeface="+mn-ea"/>
                <a:cs typeface="+mn-cs"/>
              </a:rPr>
              <a:t>« Dans la panoplie des supports et méthodes que peut mobiliser le professeur d’histoire et de géographie pour construire sa démarche pédagogique,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les technologies de l’information et de la communication </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doivent occuper une place croissante, tant comme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supports documentaires </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qu’</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outils de production des élèves</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 en assurant l’implication de ses élèves, l’actualisation des informations et l’efficacité de leur transmission. »</a:t>
            </a:r>
          </a:p>
          <a:p>
            <a:pPr marL="342900" marR="0" lvl="0" indent="-342900" algn="just" defTabSz="914400" rtl="0" eaLnBrk="1" fontAlgn="auto" latinLnBrk="0" hangingPunct="1">
              <a:lnSpc>
                <a:spcPct val="100000"/>
              </a:lnSpc>
              <a:spcBef>
                <a:spcPct val="20000"/>
              </a:spcBef>
              <a:spcAft>
                <a:spcPts val="0"/>
              </a:spcAft>
              <a:buClrTx/>
              <a:buSzTx/>
              <a:buFontTx/>
              <a:buChar char="-"/>
              <a:tabLst/>
              <a:defRPr/>
            </a:pPr>
            <a:r>
              <a:rPr kumimoji="0" lang="fr-FR" sz="2300" b="1" i="0" u="none" strike="noStrike" kern="1200" cap="none" spc="0" normalizeH="0" baseline="0" noProof="0" dirty="0" smtClean="0">
                <a:ln>
                  <a:noFill/>
                </a:ln>
                <a:solidFill>
                  <a:schemeClr val="tx1"/>
                </a:solidFill>
                <a:effectLst/>
                <a:uLnTx/>
                <a:uFillTx/>
                <a:latin typeface="+mn-lt"/>
                <a:ea typeface="+mn-ea"/>
                <a:cs typeface="+mn-cs"/>
              </a:rPr>
              <a:t>En 1° générale: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300" b="0" i="0" u="none" strike="noStrike" kern="1200" cap="none" spc="0" normalizeH="0" baseline="0" noProof="0" dirty="0" smtClean="0">
                <a:ln>
                  <a:noFill/>
                </a:ln>
                <a:solidFill>
                  <a:schemeClr val="tx1"/>
                </a:solidFill>
                <a:effectLst/>
                <a:uLnTx/>
                <a:uFillTx/>
                <a:latin typeface="+mn-lt"/>
                <a:ea typeface="+mn-ea"/>
                <a:cs typeface="+mn-cs"/>
              </a:rPr>
              <a:t>« Centré autour des questions de gestion territoriale, il revêt une dimension éminemment citoyenne, invitant les élèves à prendre conscience de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la dimension prospective et stratégique de tout choix d'aménagement.</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300" b="0" i="0" u="none" strike="noStrike" kern="1200" cap="none" spc="0" normalizeH="0" baseline="0" noProof="0" dirty="0" smtClean="0">
                <a:ln>
                  <a:noFill/>
                </a:ln>
                <a:solidFill>
                  <a:schemeClr val="tx1"/>
                </a:solidFill>
                <a:effectLst/>
                <a:uLnTx/>
                <a:uFillTx/>
                <a:latin typeface="+mn-lt"/>
                <a:ea typeface="+mn-ea"/>
                <a:cs typeface="+mn-cs"/>
              </a:rPr>
              <a:t>«   Il apparaît notamment indispensable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d'exploiter les ressources des sites locaux, régionaux</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 nationaux ou européens qui proposent un grand nombre de données pour étudier les réalités territoriales.  Dans ce programme, les approches cartographiques sont essentielles. Les élèves seront exercés à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la réalisation de croquis et de schémas </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des principaux territoires abordés. D'une manière générale, le programme invite à recourir le plus possible aux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Tice</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3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Le premier thème</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 apporte un éclairage renouvelé sur la compréhension des territoires de proximité (commune, structures intercommunales, département) ; il vise à donner aux élèves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les outils d'analyse d'un territoire</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 démarche qui sera ensuite transposée dans les autres études territoriales ; il sera donc abordé en début d'année. Il peut être l'occasion de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rencontres d'acteurs </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et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d'observations ou de recherches sur le terrain</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 lors de sorties de classe, ou d'enquêtes conduites par les élèves, </a:t>
            </a:r>
            <a:r>
              <a:rPr kumimoji="0" lang="fr-FR" sz="2300" b="1" i="0" u="none" strike="noStrike" kern="1200" cap="none" spc="0" normalizeH="0" baseline="0" noProof="0" dirty="0" smtClean="0">
                <a:ln>
                  <a:noFill/>
                </a:ln>
                <a:solidFill>
                  <a:srgbClr val="FF0000"/>
                </a:solidFill>
                <a:effectLst/>
                <a:uLnTx/>
                <a:uFillTx/>
                <a:latin typeface="+mn-lt"/>
                <a:ea typeface="+mn-ea"/>
                <a:cs typeface="+mn-cs"/>
              </a:rPr>
              <a:t>ces travaux pouvant s'étaler pendant toute une partie de l'année scolaire</a:t>
            </a:r>
            <a:r>
              <a:rPr kumimoji="0" lang="fr-FR" sz="23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9845" t="19320" r="33378" b="67240"/>
          <a:stretch>
            <a:fillRect/>
          </a:stretch>
        </p:blipFill>
        <p:spPr bwMode="auto">
          <a:xfrm>
            <a:off x="1115616" y="2924944"/>
            <a:ext cx="7128792" cy="1152128"/>
          </a:xfrm>
          <a:prstGeom prst="rect">
            <a:avLst/>
          </a:prstGeom>
          <a:noFill/>
          <a:ln w="9525">
            <a:noFill/>
            <a:miter lim="800000"/>
            <a:headEnd/>
            <a:tailEnd/>
          </a:ln>
        </p:spPr>
      </p:pic>
      <p:sp>
        <p:nvSpPr>
          <p:cNvPr id="3" name="ZoneTexte 2"/>
          <p:cNvSpPr txBox="1"/>
          <p:nvPr/>
        </p:nvSpPr>
        <p:spPr>
          <a:xfrm>
            <a:off x="2555776" y="2564904"/>
            <a:ext cx="3528392" cy="369332"/>
          </a:xfrm>
          <a:prstGeom prst="rect">
            <a:avLst/>
          </a:prstGeom>
          <a:noFill/>
        </p:spPr>
        <p:txBody>
          <a:bodyPr wrap="square" rtlCol="0">
            <a:spAutoFit/>
          </a:bodyPr>
          <a:lstStyle/>
          <a:p>
            <a:pPr algn="ctr"/>
            <a:r>
              <a:rPr lang="fr-FR" b="1" dirty="0" smtClean="0"/>
              <a:t>1ères L et ES</a:t>
            </a:r>
            <a:endParaRPr lang="fr-FR" b="1" dirty="0"/>
          </a:p>
        </p:txBody>
      </p:sp>
      <p:pic>
        <p:nvPicPr>
          <p:cNvPr id="2051" name="Picture 3"/>
          <p:cNvPicPr>
            <a:picLocks noChangeAspect="1" noChangeArrowheads="1"/>
          </p:cNvPicPr>
          <p:nvPr/>
        </p:nvPicPr>
        <p:blipFill>
          <a:blip r:embed="rId3" cstate="print"/>
          <a:srcRect l="19372" t="36959" r="33851" b="48761"/>
          <a:stretch>
            <a:fillRect/>
          </a:stretch>
        </p:blipFill>
        <p:spPr bwMode="auto">
          <a:xfrm>
            <a:off x="1115616" y="4869160"/>
            <a:ext cx="7128792" cy="1224136"/>
          </a:xfrm>
          <a:prstGeom prst="rect">
            <a:avLst/>
          </a:prstGeom>
          <a:noFill/>
          <a:ln w="9525">
            <a:noFill/>
            <a:miter lim="800000"/>
            <a:headEnd/>
            <a:tailEnd/>
          </a:ln>
        </p:spPr>
      </p:pic>
      <p:sp>
        <p:nvSpPr>
          <p:cNvPr id="6" name="ZoneTexte 5"/>
          <p:cNvSpPr txBox="1"/>
          <p:nvPr/>
        </p:nvSpPr>
        <p:spPr>
          <a:xfrm>
            <a:off x="2555776" y="4365104"/>
            <a:ext cx="3528392" cy="369332"/>
          </a:xfrm>
          <a:prstGeom prst="rect">
            <a:avLst/>
          </a:prstGeom>
          <a:noFill/>
        </p:spPr>
        <p:txBody>
          <a:bodyPr wrap="square" rtlCol="0">
            <a:spAutoFit/>
          </a:bodyPr>
          <a:lstStyle/>
          <a:p>
            <a:pPr algn="ctr"/>
            <a:r>
              <a:rPr lang="fr-FR" b="1" dirty="0" smtClean="0"/>
              <a:t>1ère S</a:t>
            </a:r>
            <a:endParaRPr lang="fr-FR" b="1" dirty="0"/>
          </a:p>
        </p:txBody>
      </p:sp>
      <p:pic>
        <p:nvPicPr>
          <p:cNvPr id="2052" name="Picture 4"/>
          <p:cNvPicPr>
            <a:picLocks noChangeAspect="1" noChangeArrowheads="1"/>
          </p:cNvPicPr>
          <p:nvPr/>
        </p:nvPicPr>
        <p:blipFill>
          <a:blip r:embed="rId4" cstate="print"/>
          <a:srcRect l="26932" t="24360" r="30071" b="53800"/>
          <a:stretch>
            <a:fillRect/>
          </a:stretch>
        </p:blipFill>
        <p:spPr bwMode="auto">
          <a:xfrm>
            <a:off x="1331640" y="620688"/>
            <a:ext cx="6552728" cy="1872208"/>
          </a:xfrm>
          <a:prstGeom prst="rect">
            <a:avLst/>
          </a:prstGeom>
          <a:noFill/>
          <a:ln w="9525">
            <a:noFill/>
            <a:miter lim="800000"/>
            <a:headEnd/>
            <a:tailEnd/>
          </a:ln>
        </p:spPr>
      </p:pic>
      <p:sp>
        <p:nvSpPr>
          <p:cNvPr id="8" name="ZoneTexte 7"/>
          <p:cNvSpPr txBox="1"/>
          <p:nvPr/>
        </p:nvSpPr>
        <p:spPr>
          <a:xfrm>
            <a:off x="3995936" y="188640"/>
            <a:ext cx="936104" cy="369332"/>
          </a:xfrm>
          <a:prstGeom prst="rect">
            <a:avLst/>
          </a:prstGeom>
          <a:noFill/>
        </p:spPr>
        <p:txBody>
          <a:bodyPr wrap="square" rtlCol="0">
            <a:spAutoFit/>
          </a:bodyPr>
          <a:lstStyle/>
          <a:p>
            <a:r>
              <a:rPr lang="fr-FR" b="1" dirty="0" smtClean="0"/>
              <a:t>2nde</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solidFill>
                  <a:srgbClr val="7030A0"/>
                </a:solidFill>
              </a:rPr>
              <a:t>B</a:t>
            </a:r>
            <a:r>
              <a:rPr lang="fr-FR" sz="3200" b="1" dirty="0" smtClean="0">
                <a:solidFill>
                  <a:srgbClr val="7030A0"/>
                </a:solidFill>
              </a:rPr>
              <a:t> / Des enjeux pédagogiques</a:t>
            </a:r>
            <a:endParaRPr lang="fr-FR" sz="3200" b="1" dirty="0">
              <a:solidFill>
                <a:srgbClr val="7030A0"/>
              </a:solidFill>
            </a:endParaRPr>
          </a:p>
        </p:txBody>
      </p:sp>
      <p:sp>
        <p:nvSpPr>
          <p:cNvPr id="4" name="Espace réservé du contenu 3"/>
          <p:cNvSpPr>
            <a:spLocks noGrp="1"/>
          </p:cNvSpPr>
          <p:nvPr>
            <p:ph idx="1"/>
          </p:nvPr>
        </p:nvSpPr>
        <p:spPr/>
        <p:txBody>
          <a:bodyPr>
            <a:normAutofit/>
          </a:bodyPr>
          <a:lstStyle/>
          <a:p>
            <a:pPr algn="just">
              <a:buNone/>
            </a:pPr>
            <a:r>
              <a:rPr lang="fr-FR" sz="2400" b="1" dirty="0"/>
              <a:t>2</a:t>
            </a:r>
            <a:r>
              <a:rPr lang="fr-FR" sz="2400" b="1" dirty="0" smtClean="0"/>
              <a:t> / L’acquisition de notions, de compétences, de capacités et méthodes</a:t>
            </a:r>
          </a:p>
          <a:p>
            <a:pPr algn="just">
              <a:buNone/>
            </a:pPr>
            <a:endParaRPr lang="fr-FR" sz="2400" dirty="0">
              <a:solidFill>
                <a:srgbClr val="FF0000"/>
              </a:solidFill>
            </a:endParaRPr>
          </a:p>
          <a:p>
            <a:pPr algn="just">
              <a:buFontTx/>
              <a:buChar char="-"/>
            </a:pPr>
            <a:r>
              <a:rPr lang="fr-FR" sz="2400" dirty="0" smtClean="0"/>
              <a:t>Notions de géographie urbaine et de l’aménagement des territoires:</a:t>
            </a:r>
          </a:p>
          <a:p>
            <a:pPr algn="just">
              <a:buNone/>
            </a:pPr>
            <a:endParaRPr lang="fr-FR" sz="2400" dirty="0"/>
          </a:p>
          <a:p>
            <a:pPr algn="just">
              <a:buNone/>
            </a:pPr>
            <a:r>
              <a:rPr lang="fr-FR" sz="2400" dirty="0" smtClean="0"/>
              <a:t> → Géographie prospective, diagnostic territorial, aménagement, ville, territoires de proximité, mobilités, transports, équipement collectif, accessibilité, etc…</a:t>
            </a:r>
          </a:p>
          <a:p>
            <a:pPr algn="just">
              <a:buNone/>
            </a:pPr>
            <a:endParaRPr lang="fr-FR" sz="24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solidFill>
                  <a:srgbClr val="7030A0"/>
                </a:solidFill>
              </a:rPr>
              <a:t>B</a:t>
            </a:r>
            <a:r>
              <a:rPr lang="fr-FR" sz="3200" b="1" dirty="0" smtClean="0">
                <a:solidFill>
                  <a:srgbClr val="7030A0"/>
                </a:solidFill>
              </a:rPr>
              <a:t> / Des enjeux pédagogiques</a:t>
            </a:r>
            <a:endParaRPr lang="fr-FR" sz="3200" b="1" dirty="0">
              <a:solidFill>
                <a:srgbClr val="7030A0"/>
              </a:solidFill>
            </a:endParaRPr>
          </a:p>
        </p:txBody>
      </p:sp>
      <p:sp>
        <p:nvSpPr>
          <p:cNvPr id="4" name="Espace réservé du contenu 3"/>
          <p:cNvSpPr>
            <a:spLocks noGrp="1"/>
          </p:cNvSpPr>
          <p:nvPr>
            <p:ph idx="1"/>
          </p:nvPr>
        </p:nvSpPr>
        <p:spPr/>
        <p:txBody>
          <a:bodyPr>
            <a:normAutofit/>
          </a:bodyPr>
          <a:lstStyle/>
          <a:p>
            <a:pPr algn="just">
              <a:buNone/>
            </a:pPr>
            <a:r>
              <a:rPr lang="fr-FR" sz="2400" b="1" dirty="0"/>
              <a:t>2</a:t>
            </a:r>
            <a:r>
              <a:rPr lang="fr-FR" sz="2400" b="1" dirty="0" smtClean="0"/>
              <a:t> / L’acquisition de notions, de compétences, de capacités et méthodes</a:t>
            </a:r>
          </a:p>
          <a:p>
            <a:pPr algn="just">
              <a:buNone/>
            </a:pPr>
            <a:endParaRPr lang="fr-FR" sz="2400" dirty="0">
              <a:solidFill>
                <a:srgbClr val="FF0000"/>
              </a:solidFill>
            </a:endParaRPr>
          </a:p>
          <a:p>
            <a:pPr algn="just">
              <a:buFontTx/>
              <a:buChar char="-"/>
            </a:pPr>
            <a:r>
              <a:rPr lang="fr-FR" sz="2400" dirty="0" smtClean="0"/>
              <a:t>En collège, des compétences:</a:t>
            </a:r>
          </a:p>
          <a:p>
            <a:pPr algn="just">
              <a:buNone/>
            </a:pPr>
            <a:endParaRPr lang="fr-FR" sz="2400" dirty="0" smtClean="0"/>
          </a:p>
          <a:p>
            <a:pPr algn="just">
              <a:buNone/>
            </a:pPr>
            <a:r>
              <a:rPr lang="fr-FR" sz="2400" dirty="0" smtClean="0"/>
              <a:t>→ Construire des repères géographiques; Raisonner, justifier une démarche et les choix effectués; S’informer dans le monde numérique; Analyser et comprendre un document; Pratiquer différents langages en Géographie (écrire, réaliser des productions cartographiques); Coopérer et mutualiser.</a:t>
            </a:r>
            <a:endParaRPr lang="fr-FR" sz="2400" dirty="0"/>
          </a:p>
          <a:p>
            <a:pPr algn="just">
              <a:buFontTx/>
              <a:buChar char="-"/>
            </a:pPr>
            <a:endParaRPr lang="fr-FR" sz="2400" dirty="0" smtClean="0"/>
          </a:p>
          <a:p>
            <a:pPr algn="just">
              <a:buNone/>
            </a:pPr>
            <a:endParaRPr lang="fr-FR" sz="2400" dirty="0" smtClean="0"/>
          </a:p>
          <a:p>
            <a:pPr>
              <a:buNone/>
            </a:pPr>
            <a:endParaRPr lang="fr-FR" sz="2400" dirty="0"/>
          </a:p>
          <a:p>
            <a:pPr>
              <a:buNone/>
            </a:pPr>
            <a:endParaRPr lang="fr-F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TotalTime>
  <Words>1928</Words>
  <Application>Microsoft Office PowerPoint</Application>
  <PresentationFormat>Affichage à l'écran (4:3)</PresentationFormat>
  <Paragraphs>417</Paragraphs>
  <Slides>54</Slides>
  <Notes>0</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Thème Office</vt:lpstr>
      <vt:lpstr>Diapositive 1</vt:lpstr>
      <vt:lpstr>Monter un mini-projet de géographie prospective (9 séances)</vt:lpstr>
      <vt:lpstr>Diapositive 3</vt:lpstr>
      <vt:lpstr>1 / L’inscription dans les programmes</vt:lpstr>
      <vt:lpstr>Diapositive 5</vt:lpstr>
      <vt:lpstr>Diapositive 6</vt:lpstr>
      <vt:lpstr>Diapositive 7</vt:lpstr>
      <vt:lpstr>B / Des enjeux pédagogiques</vt:lpstr>
      <vt:lpstr>B / Des enjeux pédagogiques</vt:lpstr>
      <vt:lpstr>B / Des enjeux pédagogiques</vt:lpstr>
      <vt:lpstr>Diapositive 11</vt:lpstr>
      <vt:lpstr>Méthodologie du projet</vt:lpstr>
      <vt:lpstr>A / La formation des groupes, le choix de l’espace et des thématiques d’étude (1 séance)</vt:lpstr>
      <vt:lpstr>A / La formation des groupes, le choix de l’espace et des thématiques d’étude (1 séance)</vt:lpstr>
      <vt:lpstr>A / La formation des groupes, le choix de l’espace et des thématiques d’étude (1 séance)</vt:lpstr>
      <vt:lpstr>A / La formation des groupes, le choix de l’espace et des thématiques d’étude (1 séance)</vt:lpstr>
      <vt:lpstr>B / Le diagnostic territorial (5 séances dont une demi-journée de sortie de terrain)</vt:lpstr>
      <vt:lpstr>B / Le diagnostic territorial (5 séances dont une demi-journée de sortie de terrain)</vt:lpstr>
      <vt:lpstr>B / Le diagnostic territorial (5 séances dont une demi-journée de sortie de terrain)</vt:lpstr>
      <vt:lpstr>C / Le projet d’aménagement (3 séances)</vt:lpstr>
      <vt:lpstr>C / Le projet d’aménagement (3 séances)</vt:lpstr>
      <vt:lpstr>Quelle production finale?</vt:lpstr>
      <vt:lpstr>Quelle place pour les TIC?</vt:lpstr>
      <vt:lpstr>Quelle évaluation?</vt:lpstr>
      <vt:lpstr>Quelle évaluation?</vt:lpstr>
      <vt:lpstr>Diapositive 26</vt:lpstr>
      <vt:lpstr>A / Pour guider la collecte de données</vt:lpstr>
      <vt:lpstr>Diapositive 28</vt:lpstr>
      <vt:lpstr>Diapositive 29</vt:lpstr>
      <vt:lpstr>B / Pour organiser la sortie de terrain</vt:lpstr>
      <vt:lpstr>B / Pour organiser la sortie de terrain</vt:lpstr>
      <vt:lpstr>Diapositive 32</vt:lpstr>
      <vt:lpstr>B / Pour organiser la sortie de terrain</vt:lpstr>
      <vt:lpstr>B / Pour organiser la sortie de terrain</vt:lpstr>
      <vt:lpstr>Diapositive 35</vt:lpstr>
      <vt:lpstr>Diapositive 36</vt:lpstr>
      <vt:lpstr>Diapositive 37</vt:lpstr>
      <vt:lpstr>C / Pour guider la production finale</vt:lpstr>
      <vt:lpstr>Diapositive 39</vt:lpstr>
      <vt:lpstr>Diapositive 40</vt:lpstr>
      <vt:lpstr>Diapositive 41</vt:lpstr>
      <vt:lpstr>C / Pour guider la production finale</vt:lpstr>
      <vt:lpstr>Diapositive 43</vt:lpstr>
      <vt:lpstr>C / Pour guider la production finale</vt:lpstr>
      <vt:lpstr>Diapositive 45</vt:lpstr>
      <vt:lpstr>Diapositive 46</vt:lpstr>
      <vt:lpstr>A / Pour réaliser des croquis, trouver des cartes et des photographies aériennes</vt:lpstr>
      <vt:lpstr>B / Pour trouver des données régionales et locales à partir d’organismes nationaux</vt:lpstr>
      <vt:lpstr>B / Pour trouver des données régionales et locales à partir d’organismes nationaux</vt:lpstr>
      <vt:lpstr>C / Pour trouver des données régionales et locales à partir d’organismes régionaux </vt:lpstr>
      <vt:lpstr>C / Pour trouver des données régionales et locales à partir d’organismes régionaux </vt:lpstr>
      <vt:lpstr>D / Pour trouver des données locales à partir d’organismes locaux  </vt:lpstr>
      <vt:lpstr>D / Pour trouver des données locales à partir d’organismes locaux  </vt:lpstr>
      <vt:lpstr>D / Pour trouver des données locales à partir d’organismes locaux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Monter un mini-projet de géographie prospective (7 à 9 séances)</dc:title>
  <dc:creator>Jéromine</dc:creator>
  <cp:lastModifiedBy>Jéromine</cp:lastModifiedBy>
  <cp:revision>58</cp:revision>
  <dcterms:created xsi:type="dcterms:W3CDTF">2018-01-04T15:04:23Z</dcterms:created>
  <dcterms:modified xsi:type="dcterms:W3CDTF">2018-01-21T13:11:44Z</dcterms:modified>
</cp:coreProperties>
</file>