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9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592CF-A7EF-45ED-83A0-5B0B7023F239}" type="datetime1">
              <a:rPr lang="fr-FR" smtClean="0"/>
              <a:t>26/01/2016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1" baseline="0"/>
            </a:lvl1pPr>
          </a:lstStyle>
          <a:p>
            <a:r>
              <a:rPr lang="fr-FR" dirty="0" smtClean="0"/>
              <a:t>Bernard Leconte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56BD-AFC4-40E8-9945-6DFB7C70DD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2B66-62F5-4239-8817-EA9CA40EB6DA}" type="datetime1">
              <a:rPr lang="fr-FR" smtClean="0"/>
              <a:t>26/01/2016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Bernard Leconte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56BD-AFC4-40E8-9945-6DFB7C70DD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BC28-F376-48FE-9573-B1010056DE08}" type="datetime1">
              <a:rPr lang="fr-FR" smtClean="0"/>
              <a:t>26/01/2016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Bernard Leconte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56BD-AFC4-40E8-9945-6DFB7C70DD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7EEA-3AD9-4191-8600-1A7329BC79CB}" type="datetime1">
              <a:rPr lang="fr-FR" smtClean="0"/>
              <a:t>26/01/2016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Bernard Leconte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56BD-AFC4-40E8-9945-6DFB7C70DD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B189-5F61-4B82-AF16-56624726C231}" type="datetime1">
              <a:rPr lang="fr-FR" smtClean="0"/>
              <a:t>26/01/2016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Bernard Leconte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56BD-AFC4-40E8-9945-6DFB7C70DD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3F283-1319-4D63-8F4A-4628AFA5F244}" type="datetime1">
              <a:rPr lang="fr-FR" smtClean="0"/>
              <a:t>26/01/2016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Bernard Leconte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56BD-AFC4-40E8-9945-6DFB7C70DD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9DC8-A365-42B8-BAD2-587C558B3BF5}" type="datetime1">
              <a:rPr lang="fr-FR" smtClean="0"/>
              <a:t>26/01/2016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Bernard Leconte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56BD-AFC4-40E8-9945-6DFB7C70DD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2B23-4A18-46A9-80F3-9B082FCF1300}" type="datetime1">
              <a:rPr lang="fr-FR" smtClean="0"/>
              <a:t>26/01/2016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7556BD-AFC4-40E8-9945-6DFB7C70DDD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b="0" i="1" baseline="0"/>
            </a:lvl1pPr>
          </a:lstStyle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2F3ED-2CE8-4EEC-AB0B-80041B2FA39C}" type="datetime1">
              <a:rPr lang="fr-FR" smtClean="0"/>
              <a:t>26/01/2016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Bernard Leconte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56BD-AFC4-40E8-9945-6DFB7C70DD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60343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EB7B0-1D76-4B7D-9C5C-D0E25ACA5875}" type="datetime1">
              <a:rPr lang="fr-FR" smtClean="0"/>
              <a:t>26/01/2016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Bernard Leconte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56BD-AFC4-40E8-9945-6DFB7C70DD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CEF1F-9D6D-4A2B-A307-E0E1EAD99C72}" type="datetime1">
              <a:rPr lang="fr-FR" smtClean="0"/>
              <a:t>26/01/2016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Bernard Leconte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556BD-AFC4-40E8-9945-6DFB7C70DDD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107504" y="116631"/>
            <a:ext cx="8928992" cy="6624737"/>
          </a:xfrm>
          <a:prstGeom prst="roundRect">
            <a:avLst>
              <a:gd name="adj" fmla="val 440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79512" y="6165304"/>
            <a:ext cx="9361040" cy="5214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02276" y="804134"/>
            <a:ext cx="7772400" cy="1470025"/>
          </a:xfrm>
        </p:spPr>
        <p:txBody>
          <a:bodyPr/>
          <a:lstStyle/>
          <a:p>
            <a:r>
              <a:rPr lang="fr-FR" b="1" dirty="0" smtClean="0">
                <a:solidFill>
                  <a:schemeClr val="accent1"/>
                </a:solidFill>
              </a:rPr>
              <a:t>Les conflits</a:t>
            </a:r>
            <a:endParaRPr lang="fr-FR" b="1" dirty="0">
              <a:solidFill>
                <a:schemeClr val="accent1"/>
              </a:solidFill>
            </a:endParaRPr>
          </a:p>
        </p:txBody>
      </p:sp>
      <p:grpSp>
        <p:nvGrpSpPr>
          <p:cNvPr id="17" name="Groupe 16"/>
          <p:cNvGrpSpPr/>
          <p:nvPr/>
        </p:nvGrpSpPr>
        <p:grpSpPr>
          <a:xfrm>
            <a:off x="1700084" y="2825578"/>
            <a:ext cx="5776784" cy="2238604"/>
            <a:chOff x="580768" y="2189177"/>
            <a:chExt cx="7982464" cy="3542269"/>
          </a:xfrm>
        </p:grpSpPr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1938" y="3040410"/>
              <a:ext cx="1625397" cy="1625397"/>
            </a:xfrm>
            <a:prstGeom prst="rect">
              <a:avLst/>
            </a:prstGeom>
          </p:spPr>
        </p:pic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2126" y="3040410"/>
              <a:ext cx="1625397" cy="1625397"/>
            </a:xfrm>
            <a:prstGeom prst="rect">
              <a:avLst/>
            </a:prstGeom>
          </p:spPr>
        </p:pic>
        <p:sp>
          <p:nvSpPr>
            <p:cNvPr id="11" name="Arc 10"/>
            <p:cNvSpPr/>
            <p:nvPr/>
          </p:nvSpPr>
          <p:spPr>
            <a:xfrm>
              <a:off x="2030961" y="3974071"/>
              <a:ext cx="427350" cy="420129"/>
            </a:xfrm>
            <a:prstGeom prst="arc">
              <a:avLst>
                <a:gd name="adj1" fmla="val 12358430"/>
                <a:gd name="adj2" fmla="val 20105716"/>
              </a:avLst>
            </a:prstGeom>
            <a:ln w="539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Arc 11"/>
            <p:cNvSpPr/>
            <p:nvPr/>
          </p:nvSpPr>
          <p:spPr>
            <a:xfrm>
              <a:off x="6831149" y="3974070"/>
              <a:ext cx="427350" cy="420129"/>
            </a:xfrm>
            <a:prstGeom prst="arc">
              <a:avLst>
                <a:gd name="adj1" fmla="val 12358430"/>
                <a:gd name="adj2" fmla="val 20105716"/>
              </a:avLst>
            </a:prstGeom>
            <a:ln w="539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62476" y="3327476"/>
              <a:ext cx="1219048" cy="1219048"/>
            </a:xfrm>
            <a:prstGeom prst="rect">
              <a:avLst/>
            </a:prstGeom>
          </p:spPr>
        </p:pic>
        <p:sp>
          <p:nvSpPr>
            <p:cNvPr id="14" name="Flèche droite 13"/>
            <p:cNvSpPr/>
            <p:nvPr/>
          </p:nvSpPr>
          <p:spPr>
            <a:xfrm>
              <a:off x="3135870" y="3784676"/>
              <a:ext cx="720000" cy="35127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Flèche droite 14"/>
            <p:cNvSpPr/>
            <p:nvPr/>
          </p:nvSpPr>
          <p:spPr>
            <a:xfrm rot="10800000">
              <a:off x="5382811" y="3784676"/>
              <a:ext cx="720000" cy="35127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Ellipse 15"/>
            <p:cNvSpPr/>
            <p:nvPr/>
          </p:nvSpPr>
          <p:spPr>
            <a:xfrm>
              <a:off x="580768" y="2189177"/>
              <a:ext cx="7982464" cy="3542269"/>
            </a:xfrm>
            <a:prstGeom prst="ellipse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228259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027"/>
    </mc:Choice>
    <mc:Fallback xmlns="">
      <p:transition spd="slow" advTm="2302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/>
        </p:nvGrpSpPr>
        <p:grpSpPr>
          <a:xfrm>
            <a:off x="2166786" y="2803957"/>
            <a:ext cx="4479343" cy="853320"/>
            <a:chOff x="2166786" y="2803957"/>
            <a:chExt cx="4479343" cy="853320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66786" y="2803957"/>
              <a:ext cx="1133081" cy="853320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3048" y="2803957"/>
              <a:ext cx="1133081" cy="853320"/>
            </a:xfrm>
            <a:prstGeom prst="rect">
              <a:avLst/>
            </a:prstGeom>
          </p:spPr>
        </p:pic>
        <p:sp>
          <p:nvSpPr>
            <p:cNvPr id="12" name="Flèche droite 11"/>
            <p:cNvSpPr/>
            <p:nvPr/>
          </p:nvSpPr>
          <p:spPr>
            <a:xfrm>
              <a:off x="3354615" y="3194691"/>
              <a:ext cx="501920" cy="18441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Flèche droite 12"/>
            <p:cNvSpPr/>
            <p:nvPr/>
          </p:nvSpPr>
          <p:spPr>
            <a:xfrm rot="10800000">
              <a:off x="4920981" y="3194691"/>
              <a:ext cx="501920" cy="18441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Arc 8"/>
            <p:cNvSpPr/>
            <p:nvPr/>
          </p:nvSpPr>
          <p:spPr>
            <a:xfrm>
              <a:off x="2584372" y="3294122"/>
              <a:ext cx="297910" cy="220564"/>
            </a:xfrm>
            <a:prstGeom prst="arc">
              <a:avLst>
                <a:gd name="adj1" fmla="val 12358430"/>
                <a:gd name="adj2" fmla="val 20105716"/>
              </a:avLst>
            </a:prstGeom>
            <a:ln w="539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Arc 9"/>
            <p:cNvSpPr/>
            <p:nvPr/>
          </p:nvSpPr>
          <p:spPr>
            <a:xfrm>
              <a:off x="5930633" y="3294121"/>
              <a:ext cx="297910" cy="220564"/>
            </a:xfrm>
            <a:prstGeom prst="arc">
              <a:avLst>
                <a:gd name="adj1" fmla="val 12358430"/>
                <a:gd name="adj2" fmla="val 20105716"/>
              </a:avLst>
            </a:prstGeom>
            <a:ln w="539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852" y="2930308"/>
            <a:ext cx="849811" cy="639990"/>
          </a:xfrm>
          <a:prstGeom prst="rect">
            <a:avLst/>
          </a:prstGeom>
        </p:spPr>
      </p:pic>
      <p:sp>
        <p:nvSpPr>
          <p:cNvPr id="14" name="Ellipse 13"/>
          <p:cNvSpPr/>
          <p:nvPr/>
        </p:nvSpPr>
        <p:spPr>
          <a:xfrm>
            <a:off x="1573427" y="2357067"/>
            <a:ext cx="5564659" cy="1859662"/>
          </a:xfrm>
          <a:prstGeom prst="ellips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463379" y="4254875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400"/>
              </a:spcBef>
            </a:pPr>
            <a:r>
              <a:rPr lang="fr-FR" sz="2400" b="1" dirty="0" smtClean="0">
                <a:solidFill>
                  <a:schemeClr val="accent1"/>
                </a:solidFill>
              </a:rPr>
              <a:t>Enjeu</a:t>
            </a:r>
            <a:endParaRPr lang="fr-FR" sz="2400" b="1" dirty="0">
              <a:solidFill>
                <a:schemeClr val="accent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04683" y="1421320"/>
            <a:ext cx="83346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400"/>
              </a:spcBef>
            </a:pPr>
            <a:r>
              <a:rPr lang="fr-FR" sz="2400" dirty="0" smtClean="0"/>
              <a:t>Un conflit est une situation </a:t>
            </a:r>
            <a:r>
              <a:rPr lang="fr-FR" sz="2400" dirty="0"/>
              <a:t>d’opposition entre personnes ou groupes de personnes.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63378" y="4890113"/>
            <a:ext cx="80710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400"/>
              </a:spcBef>
            </a:pPr>
            <a:r>
              <a:rPr lang="fr-FR" sz="2400" dirty="0"/>
              <a:t>Un conflit nuit à la cohésion du groupe et à sa performance.</a:t>
            </a:r>
          </a:p>
        </p:txBody>
      </p:sp>
      <p:sp>
        <p:nvSpPr>
          <p:cNvPr id="20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chemeClr val="accent1"/>
                </a:solidFill>
              </a:rPr>
              <a:t>Définition</a:t>
            </a:r>
            <a:endParaRPr lang="fr-F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2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build="p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1"/>
                </a:solidFill>
              </a:rPr>
              <a:t>Les types de conflits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09135" y="1981200"/>
            <a:ext cx="3422822" cy="2502243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Selon la nature</a:t>
            </a:r>
          </a:p>
          <a:p>
            <a:r>
              <a:rPr lang="fr-FR" sz="2400" dirty="0" smtClean="0"/>
              <a:t>Conflit d’intérêt</a:t>
            </a:r>
          </a:p>
          <a:p>
            <a:r>
              <a:rPr lang="fr-FR" sz="2400" dirty="0" smtClean="0"/>
              <a:t>Conflit de pouvoir</a:t>
            </a:r>
          </a:p>
          <a:p>
            <a:r>
              <a:rPr lang="fr-FR" sz="2400" dirty="0" smtClean="0"/>
              <a:t>Conflit d’idéologie</a:t>
            </a:r>
          </a:p>
          <a:p>
            <a:r>
              <a:rPr lang="fr-FR" sz="2400" dirty="0" smtClean="0"/>
              <a:t>Conflit personnel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4572000" y="1985319"/>
            <a:ext cx="3422822" cy="2502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/>
              <a:t>Selon la forme</a:t>
            </a:r>
          </a:p>
          <a:p>
            <a:r>
              <a:rPr lang="fr-FR" sz="2400" dirty="0"/>
              <a:t>Conflit latent</a:t>
            </a:r>
          </a:p>
          <a:p>
            <a:r>
              <a:rPr lang="fr-FR" sz="2400" dirty="0"/>
              <a:t>Conflit larvé</a:t>
            </a:r>
          </a:p>
          <a:p>
            <a:r>
              <a:rPr lang="fr-FR" sz="2400" dirty="0"/>
              <a:t>Conflit ouvert</a:t>
            </a:r>
          </a:p>
        </p:txBody>
      </p:sp>
    </p:spTree>
    <p:extLst>
      <p:ext uri="{BB962C8B-B14F-4D97-AF65-F5344CB8AC3E}">
        <p14:creationId xmlns:p14="http://schemas.microsoft.com/office/powerpoint/2010/main" val="241417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1"/>
                </a:solidFill>
              </a:rPr>
              <a:t>Les attitudes dans un conflit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572529" y="1660355"/>
            <a:ext cx="3842951" cy="2310284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Coopératives</a:t>
            </a:r>
          </a:p>
          <a:p>
            <a:r>
              <a:rPr lang="fr-FR" sz="2400" dirty="0" smtClean="0"/>
              <a:t>La collaboration</a:t>
            </a:r>
          </a:p>
          <a:p>
            <a:r>
              <a:rPr lang="fr-FR" sz="2400" dirty="0" smtClean="0"/>
              <a:t>L’acceptation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4522572" y="1660355"/>
            <a:ext cx="4020065" cy="23102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 smtClean="0"/>
              <a:t>Non coopératives</a:t>
            </a:r>
            <a:endParaRPr lang="fr-FR" dirty="0"/>
          </a:p>
          <a:p>
            <a:r>
              <a:rPr lang="fr-FR" sz="2400" dirty="0" smtClean="0"/>
              <a:t>L’évitement</a:t>
            </a:r>
          </a:p>
          <a:p>
            <a:r>
              <a:rPr lang="fr-FR" sz="2400" dirty="0" smtClean="0"/>
              <a:t>La contestation, l’agressivité</a:t>
            </a:r>
            <a:endParaRPr lang="fr-FR" sz="2400" dirty="0"/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2868827" y="3534463"/>
            <a:ext cx="3842951" cy="1861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dirty="0" smtClean="0"/>
              <a:t>Mais aussi…</a:t>
            </a:r>
          </a:p>
          <a:p>
            <a:r>
              <a:rPr lang="fr-FR" sz="2400" dirty="0" smtClean="0"/>
              <a:t>La manipulation</a:t>
            </a:r>
          </a:p>
        </p:txBody>
      </p:sp>
    </p:spTree>
    <p:extLst>
      <p:ext uri="{BB962C8B-B14F-4D97-AF65-F5344CB8AC3E}">
        <p14:creationId xmlns:p14="http://schemas.microsoft.com/office/powerpoint/2010/main" val="81001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1"/>
                </a:solidFill>
              </a:rPr>
              <a:t>Le dépassement des conflits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Les modalités de dépassement</a:t>
            </a:r>
          </a:p>
          <a:p>
            <a:r>
              <a:rPr lang="fr-FR" dirty="0" smtClean="0"/>
              <a:t>La négociation</a:t>
            </a:r>
            <a:br>
              <a:rPr lang="fr-FR" dirty="0" smtClean="0"/>
            </a:br>
            <a:r>
              <a:rPr lang="fr-FR" sz="1800" dirty="0" smtClean="0">
                <a:sym typeface="Wingdings" panose="05000000000000000000" pitchFamily="2" charset="2"/>
              </a:rPr>
              <a:t></a:t>
            </a:r>
            <a:r>
              <a:rPr lang="fr-FR" sz="2400" dirty="0" smtClean="0">
                <a:sym typeface="Wingdings" panose="05000000000000000000" pitchFamily="2" charset="2"/>
              </a:rPr>
              <a:t> recherche d’un compromis</a:t>
            </a:r>
          </a:p>
          <a:p>
            <a:r>
              <a:rPr lang="fr-FR" dirty="0" smtClean="0">
                <a:sym typeface="Wingdings" panose="05000000000000000000" pitchFamily="2" charset="2"/>
              </a:rPr>
              <a:t>Le recours à des intervenants extérieurs</a:t>
            </a:r>
          </a:p>
          <a:p>
            <a:pPr lvl="1"/>
            <a:r>
              <a:rPr lang="fr-FR" sz="2400" dirty="0" smtClean="0">
                <a:sym typeface="Wingdings" panose="05000000000000000000" pitchFamily="2" charset="2"/>
              </a:rPr>
              <a:t>La médiation</a:t>
            </a:r>
          </a:p>
          <a:p>
            <a:pPr lvl="1"/>
            <a:r>
              <a:rPr lang="fr-FR" sz="2400" dirty="0" smtClean="0">
                <a:sym typeface="Wingdings" panose="05000000000000000000" pitchFamily="2" charset="2"/>
              </a:rPr>
              <a:t>Le recours hiérarchique</a:t>
            </a:r>
          </a:p>
          <a:p>
            <a:pPr lvl="1"/>
            <a:r>
              <a:rPr lang="fr-FR" sz="2400" dirty="0" smtClean="0">
                <a:sym typeface="Wingdings" panose="05000000000000000000" pitchFamily="2" charset="2"/>
              </a:rPr>
              <a:t>L’arbitrage</a:t>
            </a:r>
            <a:endParaRPr lang="fr-FR" sz="2400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242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1"/>
                </a:solidFill>
              </a:rPr>
              <a:t>Compétences demandées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fr-FR" sz="2400" dirty="0" smtClean="0"/>
              <a:t>Vous devez être capable de…</a:t>
            </a:r>
          </a:p>
          <a:p>
            <a:pPr>
              <a:spcBef>
                <a:spcPts val="1800"/>
              </a:spcBef>
            </a:pPr>
            <a:r>
              <a:rPr lang="fr-FR" sz="2400" dirty="0"/>
              <a:t>p</a:t>
            </a:r>
            <a:r>
              <a:rPr lang="fr-FR" sz="2400" dirty="0" smtClean="0"/>
              <a:t>ercevoir et expliquer la dégradation du climat relationnel en milieu de travail</a:t>
            </a:r>
          </a:p>
          <a:p>
            <a:pPr>
              <a:spcBef>
                <a:spcPts val="1800"/>
              </a:spcBef>
            </a:pPr>
            <a:r>
              <a:rPr lang="fr-FR" sz="2400" dirty="0"/>
              <a:t>q</a:t>
            </a:r>
            <a:r>
              <a:rPr lang="fr-FR" sz="2400" dirty="0" smtClean="0"/>
              <a:t>ualifier un conflit et en repérer les conséquences sur le groupe</a:t>
            </a:r>
          </a:p>
          <a:p>
            <a:pPr>
              <a:spcBef>
                <a:spcPts val="1800"/>
              </a:spcBef>
            </a:pPr>
            <a:r>
              <a:rPr lang="fr-FR" sz="2400" dirty="0"/>
              <a:t>p</a:t>
            </a:r>
            <a:r>
              <a:rPr lang="fr-FR" sz="2400" dirty="0" smtClean="0"/>
              <a:t>roposer des modalités de dépassement du conflit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069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ème-b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apo-bl.potx" id="{AFD68B74-573E-4328-B7CD-5A526EAA2B5B}" vid="{87AE5D31-4C87-4566-9FFA-FE82F272A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1130</TotalTime>
  <Words>124</Words>
  <Application>Microsoft Office PowerPoint</Application>
  <PresentationFormat>Affichage à l'écran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Thème-bl</vt:lpstr>
      <vt:lpstr>Les conflits</vt:lpstr>
      <vt:lpstr>Définition</vt:lpstr>
      <vt:lpstr>Les types de conflits</vt:lpstr>
      <vt:lpstr>Les attitudes dans un conflit</vt:lpstr>
      <vt:lpstr>Le dépassement des conflits</vt:lpstr>
      <vt:lpstr>Compétences demandées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Baccalauréat STMG Épreuve écrite de spécialité</dc:title>
  <dc:creator>Bernard Leconte</dc:creator>
  <cp:lastModifiedBy>Bernard Leconte</cp:lastModifiedBy>
  <cp:revision>71</cp:revision>
  <dcterms:created xsi:type="dcterms:W3CDTF">2015-12-05T14:08:11Z</dcterms:created>
  <dcterms:modified xsi:type="dcterms:W3CDTF">2016-01-26T17:02:42Z</dcterms:modified>
</cp:coreProperties>
</file>