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25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A41CA-0C69-440A-B891-BE195348B941}" type="datetimeFigureOut">
              <a:rPr lang="fr-FR" smtClean="0"/>
              <a:pPr/>
              <a:t>01/06/2013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N. CALDERONI / LTP Célony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364DB-9C05-4A67-8774-65D845447C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56294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C9FE6-B3A8-44F9-BD80-877B92134CCD}" type="datetimeFigureOut">
              <a:rPr lang="fr-FR" smtClean="0"/>
              <a:pPr/>
              <a:t>01/06/2013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N. CALDERONI / LTP Célony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E672D-47BF-4C94-9052-217FBCDA6B2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56834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CALDERONI / LTP Célony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N. CALDERONI / LTP Célony</a:t>
            </a: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N. CALDERONI / LTP Célony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EDA17B-36F1-4CF2-B3AC-2510A68CF819}" type="datetime1">
              <a:rPr lang="fr-FR" smtClean="0"/>
              <a:pPr/>
              <a:t>01/06/2013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fr-FR" smtClean="0"/>
              <a:t>N. CALDERONI / LTP Célony</a:t>
            </a:r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F4B419-2CA8-43F0-8122-977B28F94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F7CA-FD41-4879-8A82-627669409340}" type="datetime1">
              <a:rPr lang="fr-FR" smtClean="0"/>
              <a:pPr/>
              <a:t>01/06/2013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CALDERONI / LTP Célony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419-2CA8-43F0-8122-977B28F94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C4E-DF45-4ED9-9363-39B8FF2B5850}" type="datetime1">
              <a:rPr lang="fr-FR" smtClean="0"/>
              <a:pPr/>
              <a:t>01/06/2013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CALDERONI / LTP Célony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419-2CA8-43F0-8122-977B28F94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72D7EB-ED4C-4B0E-8D55-7BB956E5FA45}" type="datetime1">
              <a:rPr lang="fr-FR" smtClean="0"/>
              <a:pPr/>
              <a:t>01/06/2013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F4B419-2CA8-43F0-8122-977B28F948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N. CALDERONI / LTP Célony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58CB38-1AED-4D3B-91C7-79DEAF8A4395}" type="datetime1">
              <a:rPr lang="fr-FR" smtClean="0"/>
              <a:pPr/>
              <a:t>01/06/2013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fr-FR" smtClean="0"/>
              <a:t>N. CALDERONI / LTP Célony</a:t>
            </a:r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F4B419-2CA8-43F0-8122-977B28F94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98E0-16D3-4AE6-B322-AA0587D7607E}" type="datetime1">
              <a:rPr lang="fr-FR" smtClean="0"/>
              <a:pPr/>
              <a:t>01/06/2013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CALDERONI / LTP Célony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419-2CA8-43F0-8122-977B28F948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2B7D-6A12-4C0A-BE84-EB0C3688D2B8}" type="datetime1">
              <a:rPr lang="fr-FR" smtClean="0"/>
              <a:pPr/>
              <a:t>01/06/2013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CALDERONI / LTP Célony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419-2CA8-43F0-8122-977B28F948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4B2D29-9102-4E55-8DDC-8C9CAC758C3E}" type="datetime1">
              <a:rPr lang="fr-FR" smtClean="0"/>
              <a:pPr/>
              <a:t>01/06/2013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F4B419-2CA8-43F0-8122-977B28F948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N. CALDERONI / LTP Célony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A691-0CD9-4DAA-A81D-FE937F44EAD8}" type="datetime1">
              <a:rPr lang="fr-FR" smtClean="0"/>
              <a:pPr/>
              <a:t>01/06/2013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N. CALDERONI / LTP Célony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B419-2CA8-43F0-8122-977B28F94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6537E2-9F30-4E28-86EA-0B5EA4606433}" type="datetime1">
              <a:rPr lang="fr-FR" smtClean="0"/>
              <a:pPr/>
              <a:t>01/06/2013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F4B419-2CA8-43F0-8122-977B28F948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r-FR" smtClean="0"/>
              <a:t>N. CALDERONI / LTP Célony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49813C-A5AC-457B-BA59-37C931EB009C}" type="datetime1">
              <a:rPr lang="fr-FR" smtClean="0"/>
              <a:pPr/>
              <a:t>01/06/2013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F4B419-2CA8-43F0-8122-977B28F948F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r-FR" smtClean="0"/>
              <a:t>N. CALDERONI / LTP Célony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03B915-8BAA-4634-A31C-9E7BF4BC7E3C}" type="datetime1">
              <a:rPr lang="fr-FR" smtClean="0"/>
              <a:pPr/>
              <a:t>01/06/2013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N. CALDERONI / LTP Célony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F4B419-2CA8-43F0-8122-977B28F948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00232" y="1285860"/>
            <a:ext cx="6172200" cy="1894362"/>
          </a:xfrm>
        </p:spPr>
        <p:txBody>
          <a:bodyPr/>
          <a:lstStyle/>
          <a:p>
            <a:pPr algn="ctr"/>
            <a:r>
              <a:rPr lang="fr-FR" u="sng" dirty="0" smtClean="0"/>
              <a:t>PRAP :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57356" y="2928934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Prévention des Risques liés à l’Activité Physique.</a:t>
            </a:r>
            <a:endParaRPr lang="fr-FR" sz="32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5400000">
            <a:off x="6987497" y="3142963"/>
            <a:ext cx="3384376" cy="500066"/>
          </a:xfr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3570" y="6000768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b="1" dirty="0">
                <a:solidFill>
                  <a:schemeClr val="tx2"/>
                </a:solidFill>
              </a:rPr>
              <a:t>Année scolaire 2012/2013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00232" y="428604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IBC :</a:t>
            </a:r>
          </a:p>
          <a:p>
            <a:r>
              <a:rPr lang="fr-FR" sz="1400" dirty="0" smtClean="0"/>
              <a:t> Industrie Bâtiment Commerce</a:t>
            </a:r>
            <a:endParaRPr lang="fr-FR" sz="1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SOULEVER ET DEPLACER UNE CAISSE AVEC POIGNEES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4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Espace réservé du contenu 6" descr="IMGP248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DEPOSER AU SOL UNE CAISSE AVEC POIGNEES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48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Espace réservé du contenu 6" descr="IMGP248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ENTABLER BAS UNE CAISSE AVEC POIGNEES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4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514600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RECUPERER POUR DEPOSER AU SOL UNE CAISSE AVEC POIGNEES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49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Espace réservé du contenu 6" descr="IMGP249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SE POSITIONNER POUR TRANSPORTER UNE CAISSE SANS POIGNEES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49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Espace réservé du contenu 6" descr="IMGP249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SOULEVER UNE CAISSE SANS POIGNEES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4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Espace réservé du contenu 6" descr="IMGP249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352928" cy="796950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DEPLACER UNE CAISSE SANS POIGNEES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4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Espace réservé du contenu 6" descr="IMGP249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REPOSER AU SOL UNE CAISSE SANS POIGNEES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5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Espace réservé du contenu 6" descr="IMGP250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SE POSITIONNER POUR SOULEVER ET TRANSPORTER UN SEAU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5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514600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cap="all" dirty="0" smtClean="0">
                <a:latin typeface="Comic Sans MS" pitchFamily="66" charset="0"/>
              </a:rPr>
              <a:t>SE positionner pour soulever deux seaux</a:t>
            </a:r>
            <a:endParaRPr lang="fr-FR" b="1" u="sng" cap="all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5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514600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PRINCIPES DE BASE PRAP</a:t>
            </a:r>
            <a:endParaRPr lang="fr-FR" b="1" u="sng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sz="1200" b="1" dirty="0" smtClean="0"/>
              <a:t>1-SUPERPOSER LES CENTRES DE GRAVITE</a:t>
            </a:r>
            <a:endParaRPr lang="fr-FR" sz="1200" dirty="0" smtClean="0"/>
          </a:p>
          <a:p>
            <a:pPr>
              <a:buNone/>
            </a:pPr>
            <a:r>
              <a:rPr lang="fr-FR" sz="1000" dirty="0" smtClean="0"/>
              <a:t>Positionnement près de la charge</a:t>
            </a:r>
          </a:p>
          <a:p>
            <a:r>
              <a:rPr lang="fr-FR" sz="1200" b="1" dirty="0" smtClean="0"/>
              <a:t>2-ASSURER L’EQUILIBRE</a:t>
            </a:r>
            <a:endParaRPr lang="fr-FR" sz="1200" dirty="0" smtClean="0"/>
          </a:p>
          <a:p>
            <a:pPr>
              <a:buNone/>
            </a:pPr>
            <a:r>
              <a:rPr lang="fr-FR" sz="1000" dirty="0" smtClean="0"/>
              <a:t>Positionnement des pieds : écartés, en diagonale</a:t>
            </a:r>
          </a:p>
          <a:p>
            <a:r>
              <a:rPr lang="fr-FR" sz="1200" b="1" dirty="0" smtClean="0"/>
              <a:t>3-FIXER LA COLONNE VERTEBRALE</a:t>
            </a:r>
            <a:endParaRPr lang="fr-FR" sz="1200" dirty="0" smtClean="0"/>
          </a:p>
          <a:p>
            <a:pPr>
              <a:buNone/>
            </a:pPr>
            <a:r>
              <a:rPr lang="fr-FR" sz="1000" dirty="0" smtClean="0"/>
              <a:t>Respect des courbures naturelles</a:t>
            </a:r>
          </a:p>
          <a:p>
            <a:r>
              <a:rPr lang="fr-FR" sz="1200" b="1" dirty="0" smtClean="0"/>
              <a:t>4-ASSURER LES PRISES</a:t>
            </a:r>
            <a:endParaRPr lang="fr-FR" sz="1200" dirty="0" smtClean="0"/>
          </a:p>
          <a:p>
            <a:pPr>
              <a:buNone/>
            </a:pPr>
            <a:r>
              <a:rPr lang="fr-FR" sz="1000" dirty="0" smtClean="0"/>
              <a:t>Bonne tenue de la charge</a:t>
            </a:r>
            <a:endParaRPr lang="fr-FR" dirty="0" smtClean="0"/>
          </a:p>
          <a:p>
            <a:r>
              <a:rPr lang="fr-FR" sz="1200" b="1" dirty="0" smtClean="0"/>
              <a:t>5-TRAVAILLER AVEC LES CUISSES</a:t>
            </a:r>
            <a:endParaRPr lang="fr-FR" sz="1200" dirty="0" smtClean="0"/>
          </a:p>
          <a:p>
            <a:pPr>
              <a:buNone/>
            </a:pPr>
            <a:r>
              <a:rPr lang="fr-FR" sz="1000" dirty="0" smtClean="0"/>
              <a:t>Jambes fléchies, muscles puissants</a:t>
            </a:r>
          </a:p>
          <a:p>
            <a:r>
              <a:rPr lang="fr-FR" sz="1300" b="1" dirty="0" smtClean="0"/>
              <a:t>6-PORTER LA CHARGE BRAS TENDUS</a:t>
            </a:r>
            <a:endParaRPr lang="fr-FR" sz="1300" dirty="0" smtClean="0"/>
          </a:p>
          <a:p>
            <a:pPr>
              <a:buNone/>
            </a:pPr>
            <a:r>
              <a:rPr lang="fr-FR" sz="1100" dirty="0" smtClean="0"/>
              <a:t>Economie d’effort</a:t>
            </a:r>
            <a:endParaRPr lang="fr-FR" dirty="0" smtClean="0"/>
          </a:p>
          <a:p>
            <a:r>
              <a:rPr lang="fr-FR" sz="1200" b="1" dirty="0" smtClean="0"/>
              <a:t>7-DEPLACER LA CHARGE EN S’AIDANT DE LA CUISSE</a:t>
            </a:r>
            <a:endParaRPr lang="fr-FR" sz="1200" dirty="0" smtClean="0"/>
          </a:p>
          <a:p>
            <a:pPr>
              <a:buNone/>
            </a:pPr>
            <a:r>
              <a:rPr lang="fr-FR" sz="1000" dirty="0" smtClean="0"/>
              <a:t>Economie d’effort</a:t>
            </a:r>
          </a:p>
          <a:p>
            <a:pPr>
              <a:buNone/>
            </a:pPr>
            <a:endParaRPr lang="fr-FR" sz="1000" dirty="0" smtClean="0"/>
          </a:p>
          <a:p>
            <a:pPr>
              <a:buNone/>
            </a:pPr>
            <a:endParaRPr lang="fr-FR" sz="1000" dirty="0" smtClean="0"/>
          </a:p>
          <a:p>
            <a:pPr algn="ctr">
              <a:buNone/>
            </a:pPr>
            <a:r>
              <a:rPr lang="fr-FR" sz="1000" i="1" dirty="0" smtClean="0"/>
              <a:t>Source  INRS</a:t>
            </a:r>
            <a:endParaRPr lang="fr-FR" sz="1000" i="1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2240" y="2996952"/>
            <a:ext cx="3384376" cy="36004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cap="all" dirty="0" smtClean="0">
                <a:latin typeface="Comic Sans MS" pitchFamily="66" charset="0"/>
              </a:rPr>
              <a:t>Transporter deux seaux</a:t>
            </a:r>
            <a:endParaRPr lang="fr-FR" b="1" u="sng" cap="all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5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514600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SE POSITIONNER ET DEPOSER DEUX SEAUX AU SOL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5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514600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LEVER, TRANSPORTER UNE CHARGE A DEUX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5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Espace réservé du contenu 6" descr="IMGP250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85786" y="857232"/>
            <a:ext cx="63579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omic Sans MS" pitchFamily="66" charset="0"/>
              </a:rPr>
              <a:t>DIAPORAMA REALISE  </a:t>
            </a:r>
          </a:p>
          <a:p>
            <a:pPr algn="ctr"/>
            <a:endParaRPr lang="fr-FR" sz="3200" b="1" dirty="0" smtClean="0">
              <a:latin typeface="Comic Sans MS" pitchFamily="66" charset="0"/>
            </a:endParaRPr>
          </a:p>
          <a:p>
            <a:pPr algn="ctr"/>
            <a:r>
              <a:rPr lang="fr-FR" sz="3200" b="1" dirty="0" smtClean="0">
                <a:latin typeface="Comic Sans MS" pitchFamily="66" charset="0"/>
              </a:rPr>
              <a:t>AVEC LES ELEVES DE CAP</a:t>
            </a:r>
          </a:p>
          <a:p>
            <a:pPr algn="ctr"/>
            <a:endParaRPr lang="fr-FR" sz="3200" b="1" dirty="0">
              <a:latin typeface="Comic Sans MS" pitchFamily="66" charset="0"/>
            </a:endParaRPr>
          </a:p>
          <a:p>
            <a:pPr algn="ctr"/>
            <a:r>
              <a:rPr lang="fr-FR" sz="3200" b="1" dirty="0" smtClean="0">
                <a:latin typeface="Comic Sans MS" pitchFamily="66" charset="0"/>
              </a:rPr>
              <a:t> Petite Enfance 1</a:t>
            </a:r>
            <a:r>
              <a:rPr lang="fr-FR" sz="3200" b="1" baseline="30000" dirty="0" smtClean="0">
                <a:latin typeface="Comic Sans MS" pitchFamily="66" charset="0"/>
              </a:rPr>
              <a:t>ère</a:t>
            </a:r>
            <a:r>
              <a:rPr lang="fr-FR" sz="3200" b="1" dirty="0" smtClean="0">
                <a:latin typeface="Comic Sans MS" pitchFamily="66" charset="0"/>
              </a:rPr>
              <a:t> année.</a:t>
            </a:r>
          </a:p>
          <a:p>
            <a:pPr algn="ctr"/>
            <a:endParaRPr lang="fr-FR" sz="3200" b="1" dirty="0"/>
          </a:p>
          <a:p>
            <a:pPr algn="ctr"/>
            <a:endParaRPr lang="fr-FR" sz="3200" b="1" dirty="0" smtClean="0"/>
          </a:p>
          <a:p>
            <a:endParaRPr lang="fr-FR" dirty="0"/>
          </a:p>
          <a:p>
            <a:pPr algn="r"/>
            <a:r>
              <a:rPr lang="fr-FR" dirty="0" smtClean="0">
                <a:latin typeface="Comic Sans MS" pitchFamily="66" charset="0"/>
              </a:rPr>
              <a:t>Année Scolaire 2012/2013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fr-FR" sz="6000" b="1" u="sng" dirty="0" smtClean="0">
                <a:latin typeface="Comic Sans MS" pitchFamily="66" charset="0"/>
              </a:rPr>
              <a:t>Quelques gestes et postures</a:t>
            </a:r>
            <a:endParaRPr lang="fr-FR" sz="6000" b="1" u="sng" dirty="0">
              <a:latin typeface="Comic Sans MS" pitchFamily="66" charset="0"/>
            </a:endParaRPr>
          </a:p>
        </p:txBody>
      </p:sp>
      <p:pic>
        <p:nvPicPr>
          <p:cNvPr id="6" name="Picture 3" descr="Q:\poids le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6" y="2500306"/>
            <a:ext cx="3090888" cy="41290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flipH="1">
            <a:off x="642907" y="5737323"/>
            <a:ext cx="22860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i="1" dirty="0" smtClean="0"/>
              <a:t>Source : INRS</a:t>
            </a:r>
            <a:endParaRPr lang="fr-FR" sz="1000" i="1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  <p:sp>
        <p:nvSpPr>
          <p:cNvPr id="8" name="Ellipse 7"/>
          <p:cNvSpPr/>
          <p:nvPr/>
        </p:nvSpPr>
        <p:spPr>
          <a:xfrm>
            <a:off x="2051720" y="3212976"/>
            <a:ext cx="2304256" cy="1080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NON</a:t>
            </a:r>
            <a:endParaRPr lang="fr-FR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627784" y="5157192"/>
            <a:ext cx="2304256" cy="1080120"/>
          </a:xfrm>
          <a:prstGeom prst="ellipse">
            <a:avLst/>
          </a:prstGeom>
          <a:solidFill>
            <a:srgbClr val="00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OUI</a:t>
            </a:r>
            <a:endParaRPr lang="fr-FR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SUPERPOSER LES CENTRES DE GRAVITE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67025" y="3032125"/>
            <a:ext cx="2647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771800" y="5517232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 smtClean="0"/>
              <a:t>Source : INRS</a:t>
            </a:r>
            <a:endParaRPr lang="fr-FR" sz="1000" i="1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S’APPROCHER DE LA CHARGE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8" name="Espace réservé du contenu 7" descr="IMGP24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Espace réservé du contenu 9" descr="IMGP247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806243" y="3791035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ASSURER L’EQUILIBRE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5" name="Espace réservé du contenu 4" descr="IMGP247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Espace réservé du contenu 6" descr="IMGP2477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802253" y="3286979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MANIPULER LE MANNEQUIN </a:t>
            </a:r>
            <a:r>
              <a:rPr lang="fr-FR" b="1" i="1" u="sng" dirty="0" smtClean="0">
                <a:latin typeface="Comic Sans MS" pitchFamily="66" charset="0"/>
              </a:rPr>
              <a:t>« BEBERT » </a:t>
            </a:r>
            <a:r>
              <a:rPr lang="fr-FR" b="1" u="sng" dirty="0" smtClean="0">
                <a:latin typeface="Comic Sans MS" pitchFamily="66" charset="0"/>
              </a:rPr>
              <a:t>DE L’INRS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5" name="Espace réservé du contenu 4" descr="IMGP24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Espace réservé du contenu 6" descr="IMGP247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PORTER OBLIGATOIREMENT LES EPI</a:t>
            </a:r>
            <a:r>
              <a:rPr lang="fr-FR" dirty="0" smtClean="0">
                <a:latin typeface="Comic Sans MS" pitchFamily="66" charset="0"/>
              </a:rPr>
              <a:t/>
            </a:r>
            <a:br>
              <a:rPr lang="fr-FR" dirty="0" smtClean="0">
                <a:latin typeface="Comic Sans MS" pitchFamily="66" charset="0"/>
              </a:rPr>
            </a:br>
            <a:r>
              <a:rPr lang="fr-FR" i="1" dirty="0" smtClean="0">
                <a:latin typeface="Comic Sans MS" pitchFamily="66" charset="0"/>
              </a:rPr>
              <a:t>(Equipement de Protection Individuelle)</a:t>
            </a:r>
            <a:endParaRPr lang="fr-FR" i="1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4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514600"/>
            <a:ext cx="3657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u="sng" dirty="0" smtClean="0">
                <a:latin typeface="Comic Sans MS" pitchFamily="66" charset="0"/>
              </a:rPr>
              <a:t>SE POSITIONNER POUR TRANSPORTER UNE CAISSE AVEC POIGNEES</a:t>
            </a:r>
            <a:endParaRPr lang="fr-FR" b="1" u="sng" dirty="0">
              <a:latin typeface="Comic Sans MS" pitchFamily="66" charset="0"/>
            </a:endParaRPr>
          </a:p>
        </p:txBody>
      </p:sp>
      <p:pic>
        <p:nvPicPr>
          <p:cNvPr id="6" name="Espace réservé du contenu 5" descr="IMGP24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4600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Espace réservé du contenu 6" descr="IMGP248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2514600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 rot="5400000">
            <a:off x="6730245" y="3142963"/>
            <a:ext cx="3384376" cy="500066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sz="900" i="1" dirty="0" smtClean="0"/>
              <a:t>N. CALDERONI / LTP </a:t>
            </a:r>
            <a:r>
              <a:rPr lang="fr-FR" sz="900" i="1" dirty="0" err="1" smtClean="0"/>
              <a:t>Célony</a:t>
            </a:r>
            <a:r>
              <a:rPr lang="fr-FR" sz="900" i="1" dirty="0" smtClean="0"/>
              <a:t> / Académie Aix-Marseille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</TotalTime>
  <Words>404</Words>
  <Application>Microsoft Office PowerPoint</Application>
  <PresentationFormat>Affichage à l'écran (4:3)</PresentationFormat>
  <Paragraphs>83</Paragraphs>
  <Slides>23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Oriel</vt:lpstr>
      <vt:lpstr>PRAP :  </vt:lpstr>
      <vt:lpstr>PRINCIPES DE BASE PRAP</vt:lpstr>
      <vt:lpstr>Quelques gestes et postures</vt:lpstr>
      <vt:lpstr>SUPERPOSER LES CENTRES DE GRAVITE</vt:lpstr>
      <vt:lpstr>S’APPROCHER DE LA CHARGE</vt:lpstr>
      <vt:lpstr>ASSURER L’EQUILIBRE</vt:lpstr>
      <vt:lpstr>MANIPULER LE MANNEQUIN « BEBERT » DE L’INRS</vt:lpstr>
      <vt:lpstr>PORTER OBLIGATOIREMENT LES EPI (Equipement de Protection Individuelle)</vt:lpstr>
      <vt:lpstr>SE POSITIONNER POUR TRANSPORTER UNE CAISSE AVEC POIGNEES</vt:lpstr>
      <vt:lpstr>SOULEVER ET DEPLACER UNE CAISSE AVEC POIGNEES</vt:lpstr>
      <vt:lpstr>DEPOSER AU SOL UNE CAISSE AVEC POIGNEES</vt:lpstr>
      <vt:lpstr>ENTABLER BAS UNE CAISSE AVEC POIGNEES</vt:lpstr>
      <vt:lpstr>RECUPERER POUR DEPOSER AU SOL UNE CAISSE AVEC POIGNEES</vt:lpstr>
      <vt:lpstr>SE POSITIONNER POUR TRANSPORTER UNE CAISSE SANS POIGNEES</vt:lpstr>
      <vt:lpstr>SOULEVER UNE CAISSE SANS POIGNEES</vt:lpstr>
      <vt:lpstr>DEPLACER UNE CAISSE SANS POIGNEES</vt:lpstr>
      <vt:lpstr>REPOSER AU SOL UNE CAISSE SANS POIGNEES</vt:lpstr>
      <vt:lpstr>SE POSITIONNER POUR SOULEVER ET TRANSPORTER UN SEAU</vt:lpstr>
      <vt:lpstr>SE positionner pour soulever deux seaux</vt:lpstr>
      <vt:lpstr>Transporter deux seaux</vt:lpstr>
      <vt:lpstr>SE POSITIONNER ET DEPOSER DEUX SEAUX AU SOL</vt:lpstr>
      <vt:lpstr>LEVER, TRANSPORTER UNE CHARGE A DEUX</vt:lpstr>
      <vt:lpstr>Présentation PowerPoint</vt:lpstr>
    </vt:vector>
  </TitlesOfParts>
  <Company>calderoni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PRAP :</dc:title>
  <dc:creator>patrick calderoni</dc:creator>
  <cp:lastModifiedBy>val</cp:lastModifiedBy>
  <cp:revision>27</cp:revision>
  <dcterms:created xsi:type="dcterms:W3CDTF">2013-03-02T14:26:21Z</dcterms:created>
  <dcterms:modified xsi:type="dcterms:W3CDTF">2013-06-01T11:41:09Z</dcterms:modified>
</cp:coreProperties>
</file>