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64" r:id="rId3"/>
    <p:sldId id="257" r:id="rId4"/>
    <p:sldId id="269" r:id="rId5"/>
    <p:sldId id="258" r:id="rId6"/>
    <p:sldId id="259" r:id="rId7"/>
    <p:sldId id="260" r:id="rId8"/>
    <p:sldId id="261" r:id="rId9"/>
    <p:sldId id="262" r:id="rId10"/>
    <p:sldId id="263" r:id="rId11"/>
    <p:sldId id="265" r:id="rId12"/>
    <p:sldId id="268" r:id="rId13"/>
    <p:sldId id="267" r:id="rId14"/>
    <p:sldId id="266"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1003"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Modifiez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7E4BD04-E7C4-4EC1-B037-24F477298332}" type="datetimeFigureOut">
              <a:rPr lang="fr-FR" smtClean="0"/>
              <a:pPr/>
              <a:t>16/09/2013</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96A06F2-BA5F-496A-881A-744A8976EA7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7E4BD04-E7C4-4EC1-B037-24F477298332}" type="datetimeFigureOut">
              <a:rPr lang="fr-FR" smtClean="0"/>
              <a:pPr/>
              <a:t>16/09/2013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96A06F2-BA5F-496A-881A-744A8976EA71}" type="slidenum">
              <a:rPr lang="fr-FR" smtClean="0"/>
              <a:pPr/>
              <a:t>‹N°›</a:t>
            </a:fld>
            <a:endParaRPr lang="fr-FR"/>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67E4BD04-E7C4-4EC1-B037-24F477298332}" type="datetimeFigureOut">
              <a:rPr lang="fr-FR" smtClean="0"/>
              <a:pPr/>
              <a:t>16/09/2013</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96A06F2-BA5F-496A-881A-744A8976EA71}" type="slidenum">
              <a:rPr lang="fr-FR" smtClean="0"/>
              <a:pPr/>
              <a:t>‹N°›</a:t>
            </a:fld>
            <a:endParaRPr lang="fr-FR"/>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7E4BD04-E7C4-4EC1-B037-24F477298332}" type="datetimeFigureOut">
              <a:rPr lang="fr-FR" smtClean="0"/>
              <a:pPr/>
              <a:t>16/09/2013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96A06F2-BA5F-496A-881A-744A8976EA71}" type="slidenum">
              <a:rPr lang="fr-FR" smtClean="0"/>
              <a:pPr/>
              <a:t>‹N°›</a:t>
            </a:fld>
            <a:endParaRPr lang="fr-FR"/>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7E4BD04-E7C4-4EC1-B037-24F477298332}" type="datetimeFigureOut">
              <a:rPr lang="fr-FR" smtClean="0"/>
              <a:pPr/>
              <a:t>16/09/2013</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696A06F2-BA5F-496A-881A-744A8976EA7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67E4BD04-E7C4-4EC1-B037-24F477298332}" type="datetimeFigureOut">
              <a:rPr lang="fr-FR" smtClean="0"/>
              <a:pPr/>
              <a:t>16/09/2013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96A06F2-BA5F-496A-881A-744A8976EA71}" type="slidenum">
              <a:rPr lang="fr-FR" smtClean="0"/>
              <a:pPr/>
              <a:t>‹N°›</a:t>
            </a:fld>
            <a:endParaRPr lang="fr-FR"/>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67E4BD04-E7C4-4EC1-B037-24F477298332}" type="datetimeFigureOut">
              <a:rPr lang="fr-FR" smtClean="0"/>
              <a:pPr/>
              <a:t>16/09/2013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696A06F2-BA5F-496A-881A-744A8976EA71}" type="slidenum">
              <a:rPr lang="fr-FR" smtClean="0"/>
              <a:pPr/>
              <a:t>‹N°›</a:t>
            </a:fld>
            <a:endParaRPr lang="fr-FR"/>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67E4BD04-E7C4-4EC1-B037-24F477298332}" type="datetimeFigureOut">
              <a:rPr lang="fr-FR" smtClean="0"/>
              <a:pPr/>
              <a:t>16/09/2013</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696A06F2-BA5F-496A-881A-744A8976EA71}" type="slidenum">
              <a:rPr lang="fr-FR" smtClean="0"/>
              <a:pPr/>
              <a:t>‹N°›</a:t>
            </a:fld>
            <a:endParaRPr lang="fr-FR"/>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67E4BD04-E7C4-4EC1-B037-24F477298332}" type="datetimeFigureOut">
              <a:rPr lang="fr-FR" smtClean="0"/>
              <a:pPr/>
              <a:t>16/09/2013</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696A06F2-BA5F-496A-881A-744A8976EA71}" type="slidenum">
              <a:rPr lang="fr-FR" smtClean="0"/>
              <a:pPr/>
              <a:t>‹N°›</a:t>
            </a:fld>
            <a:endParaRPr lang="fr-FR"/>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67E4BD04-E7C4-4EC1-B037-24F477298332}" type="datetimeFigureOut">
              <a:rPr lang="fr-FR" smtClean="0"/>
              <a:pPr/>
              <a:t>16/09/2013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96A06F2-BA5F-496A-881A-744A8976EA71}" type="slidenum">
              <a:rPr lang="fr-FR" smtClean="0"/>
              <a:pPr/>
              <a:t>‹N°›</a:t>
            </a:fld>
            <a:endParaRPr lang="fr-FR"/>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Modifiez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Modifiez les styles du texte du masque</a:t>
            </a:r>
          </a:p>
        </p:txBody>
      </p:sp>
      <p:sp>
        <p:nvSpPr>
          <p:cNvPr id="5" name="Espace réservé de la date 4"/>
          <p:cNvSpPr>
            <a:spLocks noGrp="1"/>
          </p:cNvSpPr>
          <p:nvPr>
            <p:ph type="dt" sz="half" idx="10"/>
          </p:nvPr>
        </p:nvSpPr>
        <p:spPr/>
        <p:txBody>
          <a:bodyPr/>
          <a:lstStyle>
            <a:extLst/>
          </a:lstStyle>
          <a:p>
            <a:fld id="{67E4BD04-E7C4-4EC1-B037-24F477298332}" type="datetimeFigureOut">
              <a:rPr lang="fr-FR" smtClean="0"/>
              <a:pPr/>
              <a:t>16/09/2013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96A06F2-BA5F-496A-881A-744A8976EA71}"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Modifiez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7E4BD04-E7C4-4EC1-B037-24F477298332}" type="datetimeFigureOut">
              <a:rPr lang="fr-FR" smtClean="0"/>
              <a:pPr/>
              <a:t>16/09/2013</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96A06F2-BA5F-496A-881A-744A8976EA7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spd="slow">
    <p:wipe/>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357166"/>
            <a:ext cx="6400800" cy="5715040"/>
          </a:xfrm>
        </p:spPr>
        <p:txBody>
          <a:bodyPr/>
          <a:lstStyle/>
          <a:p>
            <a:endParaRPr lang="fr-FR" dirty="0" smtClean="0"/>
          </a:p>
          <a:p>
            <a:endParaRPr lang="fr-FR" dirty="0"/>
          </a:p>
          <a:p>
            <a:r>
              <a:rPr lang="fr-FR" sz="6000" dirty="0" smtClean="0">
                <a:latin typeface="Comic Sans MS" pitchFamily="66" charset="0"/>
              </a:rPr>
              <a:t>La trace écrite en cours d’espagnol</a:t>
            </a:r>
            <a:endParaRPr lang="fr-FR" sz="6000" dirty="0">
              <a:latin typeface="Comic Sans MS" pitchFamily="66" charset="0"/>
            </a:endParaRP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7992888" cy="1786210"/>
          </a:xfrm>
        </p:spPr>
        <p:txBody>
          <a:bodyPr>
            <a:normAutofit/>
          </a:bodyPr>
          <a:lstStyle/>
          <a:p>
            <a:r>
              <a:rPr lang="fr-FR" dirty="0" smtClean="0"/>
              <a:t>A partir du texte « </a:t>
            </a:r>
            <a:r>
              <a:rPr lang="fr-FR" i="1" dirty="0" smtClean="0"/>
              <a:t>Lo bien que </a:t>
            </a:r>
            <a:r>
              <a:rPr lang="fr-FR" i="1" dirty="0" err="1" smtClean="0"/>
              <a:t>lo</a:t>
            </a:r>
            <a:r>
              <a:rPr lang="fr-FR" i="1" dirty="0" smtClean="0"/>
              <a:t> </a:t>
            </a:r>
            <a:r>
              <a:rPr lang="fr-FR" i="1" dirty="0" err="1" smtClean="0"/>
              <a:t>estoy</a:t>
            </a:r>
            <a:r>
              <a:rPr lang="fr-FR" i="1" dirty="0" smtClean="0"/>
              <a:t> </a:t>
            </a:r>
            <a:r>
              <a:rPr lang="fr-FR" i="1" dirty="0" err="1" smtClean="0"/>
              <a:t>pasando</a:t>
            </a:r>
            <a:r>
              <a:rPr lang="fr-FR" dirty="0" smtClean="0"/>
              <a:t> », </a:t>
            </a:r>
            <a:r>
              <a:rPr lang="fr-FR" sz="3600" dirty="0" smtClean="0"/>
              <a:t>imaginer</a:t>
            </a:r>
            <a:r>
              <a:rPr lang="fr-FR" dirty="0" smtClean="0"/>
              <a:t> la trace écrite idéale.</a:t>
            </a:r>
            <a:endParaRPr lang="fr-FR" dirty="0"/>
          </a:p>
        </p:txBody>
      </p:sp>
      <p:pic>
        <p:nvPicPr>
          <p:cNvPr id="1026" name="Picture 2" descr="D:\Users\olica2ja\Pictures\2013-09-05 Trace écrite PSTG\Trace écrite PSTG 001.jpg"/>
          <p:cNvPicPr>
            <a:picLocks noGrp="1" noChangeAspect="1" noChangeArrowheads="1"/>
          </p:cNvPicPr>
          <p:nvPr>
            <p:ph idx="1"/>
          </p:nvPr>
        </p:nvPicPr>
        <p:blipFill>
          <a:blip r:embed="rId2" cstate="print"/>
          <a:stretch>
            <a:fillRect/>
          </a:stretch>
        </p:blipFill>
        <p:spPr bwMode="auto">
          <a:xfrm>
            <a:off x="1619672" y="2132856"/>
            <a:ext cx="5616624" cy="4531106"/>
          </a:xfrm>
          <a:prstGeom prst="rect">
            <a:avLst/>
          </a:prstGeom>
          <a:noFill/>
        </p:spPr>
      </p:pic>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394934315"/>
              </p:ext>
            </p:extLst>
          </p:nvPr>
        </p:nvGraphicFramePr>
        <p:xfrm>
          <a:off x="323529" y="404664"/>
          <a:ext cx="7848870" cy="6333300"/>
        </p:xfrm>
        <a:graphic>
          <a:graphicData uri="http://schemas.openxmlformats.org/drawingml/2006/table">
            <a:tbl>
              <a:tblPr/>
              <a:tblGrid>
                <a:gridCol w="2140483"/>
                <a:gridCol w="3514884"/>
                <a:gridCol w="2193503"/>
              </a:tblGrid>
              <a:tr h="6333300">
                <a:tc>
                  <a:txBody>
                    <a:bodyPr/>
                    <a:lstStyle/>
                    <a:p>
                      <a:pPr>
                        <a:lnSpc>
                          <a:spcPct val="115000"/>
                        </a:lnSpc>
                        <a:spcAft>
                          <a:spcPts val="0"/>
                        </a:spcAft>
                      </a:pPr>
                      <a:endParaRPr lang="fr-FR" sz="1200" dirty="0" smtClean="0">
                        <a:latin typeface="Comic Sans MS" pitchFamily="66" charset="0"/>
                        <a:ea typeface="Calibri"/>
                        <a:cs typeface="Times New Roman"/>
                      </a:endParaRPr>
                    </a:p>
                    <a:p>
                      <a:pPr>
                        <a:lnSpc>
                          <a:spcPct val="115000"/>
                        </a:lnSpc>
                        <a:spcAft>
                          <a:spcPts val="0"/>
                        </a:spcAft>
                      </a:pPr>
                      <a:endParaRPr lang="fr-FR" sz="1200" dirty="0" smtClean="0">
                        <a:latin typeface="Comic Sans MS" pitchFamily="66" charset="0"/>
                        <a:ea typeface="Calibri"/>
                        <a:cs typeface="Times New Roman"/>
                      </a:endParaRPr>
                    </a:p>
                    <a:p>
                      <a:pPr>
                        <a:lnSpc>
                          <a:spcPct val="115000"/>
                        </a:lnSpc>
                        <a:spcAft>
                          <a:spcPts val="0"/>
                        </a:spcAft>
                      </a:pPr>
                      <a:endParaRPr lang="fr-FR" sz="1200" dirty="0" smtClean="0">
                        <a:latin typeface="Comic Sans MS" pitchFamily="66" charset="0"/>
                        <a:ea typeface="Calibri"/>
                        <a:cs typeface="Times New Roman"/>
                      </a:endParaRPr>
                    </a:p>
                    <a:p>
                      <a:pPr>
                        <a:lnSpc>
                          <a:spcPct val="115000"/>
                        </a:lnSpc>
                        <a:spcAft>
                          <a:spcPts val="0"/>
                        </a:spcAft>
                      </a:pPr>
                      <a:endParaRPr lang="fr-FR" sz="1200" dirty="0" smtClean="0">
                        <a:latin typeface="Comic Sans MS" pitchFamily="66" charset="0"/>
                        <a:ea typeface="Calibri"/>
                        <a:cs typeface="Times New Roman"/>
                      </a:endParaRPr>
                    </a:p>
                    <a:p>
                      <a:pPr>
                        <a:lnSpc>
                          <a:spcPct val="115000"/>
                        </a:lnSpc>
                        <a:spcAft>
                          <a:spcPts val="0"/>
                        </a:spcAft>
                      </a:pPr>
                      <a:r>
                        <a:rPr lang="fr-FR" sz="1200" dirty="0" smtClean="0">
                          <a:latin typeface="Comic Sans MS" pitchFamily="66" charset="0"/>
                          <a:ea typeface="Calibri"/>
                          <a:cs typeface="Times New Roman"/>
                        </a:rPr>
                        <a:t>La</a:t>
                      </a:r>
                      <a:r>
                        <a:rPr lang="fr-FR" sz="1200" baseline="0" dirty="0" smtClean="0">
                          <a:latin typeface="Comic Sans MS" pitchFamily="66" charset="0"/>
                          <a:ea typeface="Calibri"/>
                          <a:cs typeface="Times New Roman"/>
                        </a:rPr>
                        <a:t> carta</a:t>
                      </a:r>
                    </a:p>
                    <a:p>
                      <a:pPr>
                        <a:lnSpc>
                          <a:spcPct val="115000"/>
                        </a:lnSpc>
                        <a:spcAft>
                          <a:spcPts val="0"/>
                        </a:spcAft>
                      </a:pPr>
                      <a:r>
                        <a:rPr lang="fr-FR" sz="1200" baseline="0" dirty="0" smtClean="0">
                          <a:latin typeface="Comic Sans MS" pitchFamily="66" charset="0"/>
                          <a:ea typeface="Calibri"/>
                          <a:cs typeface="Times New Roman"/>
                        </a:rPr>
                        <a:t>(A </a:t>
                      </a:r>
                      <a:r>
                        <a:rPr lang="fr-FR" sz="1200" baseline="0" dirty="0" err="1" smtClean="0">
                          <a:latin typeface="Comic Sans MS" pitchFamily="66" charset="0"/>
                          <a:ea typeface="Calibri"/>
                          <a:cs typeface="Times New Roman"/>
                        </a:rPr>
                        <a:t>pesar</a:t>
                      </a:r>
                      <a:r>
                        <a:rPr lang="fr-FR" sz="1200" baseline="0" dirty="0" smtClean="0">
                          <a:latin typeface="Comic Sans MS" pitchFamily="66" charset="0"/>
                          <a:ea typeface="Calibri"/>
                          <a:cs typeface="Times New Roman"/>
                        </a:rPr>
                        <a:t> de)</a:t>
                      </a:r>
                    </a:p>
                    <a:p>
                      <a:pPr>
                        <a:lnSpc>
                          <a:spcPct val="115000"/>
                        </a:lnSpc>
                        <a:spcAft>
                          <a:spcPts val="0"/>
                        </a:spcAft>
                      </a:pPr>
                      <a:r>
                        <a:rPr lang="fr-FR" sz="1200" baseline="0" dirty="0" smtClean="0">
                          <a:latin typeface="Comic Sans MS" pitchFamily="66" charset="0"/>
                          <a:ea typeface="Calibri"/>
                          <a:cs typeface="Times New Roman"/>
                        </a:rPr>
                        <a:t>La </a:t>
                      </a:r>
                      <a:r>
                        <a:rPr lang="fr-FR" sz="1200" baseline="0" dirty="0" err="1" smtClean="0">
                          <a:latin typeface="Comic Sans MS" pitchFamily="66" charset="0"/>
                          <a:ea typeface="Calibri"/>
                          <a:cs typeface="Times New Roman"/>
                        </a:rPr>
                        <a:t>maravilla</a:t>
                      </a:r>
                      <a:r>
                        <a:rPr lang="fr-FR" sz="1200" baseline="0" dirty="0" smtClean="0">
                          <a:latin typeface="Comic Sans MS" pitchFamily="66" charset="0"/>
                          <a:ea typeface="Calibri"/>
                          <a:cs typeface="Times New Roman"/>
                        </a:rPr>
                        <a:t> / </a:t>
                      </a:r>
                      <a:r>
                        <a:rPr lang="fr-FR" sz="1200" baseline="0" dirty="0" err="1" smtClean="0">
                          <a:latin typeface="Comic Sans MS" pitchFamily="66" charset="0"/>
                          <a:ea typeface="Calibri"/>
                          <a:cs typeface="Times New Roman"/>
                        </a:rPr>
                        <a:t>maravilloso</a:t>
                      </a:r>
                      <a:r>
                        <a:rPr lang="fr-FR" sz="1200" baseline="0" dirty="0" smtClean="0">
                          <a:latin typeface="Comic Sans MS" pitchFamily="66" charset="0"/>
                          <a:ea typeface="Calibri"/>
                          <a:cs typeface="Times New Roman"/>
                        </a:rPr>
                        <a:t>, a</a:t>
                      </a:r>
                    </a:p>
                    <a:p>
                      <a:pPr>
                        <a:lnSpc>
                          <a:spcPct val="115000"/>
                        </a:lnSpc>
                        <a:spcAft>
                          <a:spcPts val="0"/>
                        </a:spcAft>
                      </a:pPr>
                      <a:r>
                        <a:rPr lang="fr-FR" sz="1200" baseline="0" dirty="0" smtClean="0">
                          <a:latin typeface="Comic Sans MS" pitchFamily="66" charset="0"/>
                          <a:ea typeface="Calibri"/>
                          <a:cs typeface="Times New Roman"/>
                        </a:rPr>
                        <a:t>El </a:t>
                      </a:r>
                      <a:r>
                        <a:rPr lang="fr-FR" sz="1200" baseline="0" dirty="0" err="1" smtClean="0">
                          <a:latin typeface="Comic Sans MS" pitchFamily="66" charset="0"/>
                          <a:ea typeface="Calibri"/>
                          <a:cs typeface="Times New Roman"/>
                        </a:rPr>
                        <a:t>costarricense</a:t>
                      </a:r>
                      <a:r>
                        <a:rPr lang="fr-FR" sz="1200" baseline="0" dirty="0" smtClean="0">
                          <a:latin typeface="Comic Sans MS" pitchFamily="66" charset="0"/>
                          <a:ea typeface="Calibri"/>
                          <a:cs typeface="Times New Roman"/>
                        </a:rPr>
                        <a:t>= el habitante de Costa Rica</a:t>
                      </a:r>
                    </a:p>
                    <a:p>
                      <a:pPr>
                        <a:lnSpc>
                          <a:spcPct val="115000"/>
                        </a:lnSpc>
                        <a:spcAft>
                          <a:spcPts val="0"/>
                        </a:spcAft>
                      </a:pPr>
                      <a:r>
                        <a:rPr lang="fr-FR" sz="1200" baseline="0" dirty="0" err="1" smtClean="0">
                          <a:latin typeface="Comic Sans MS" pitchFamily="66" charset="0"/>
                          <a:ea typeface="Calibri"/>
                          <a:cs typeface="Times New Roman"/>
                        </a:rPr>
                        <a:t>Increíble</a:t>
                      </a:r>
                      <a:endParaRPr lang="fr-FR" sz="1200" baseline="0" dirty="0" smtClean="0">
                        <a:latin typeface="Comic Sans MS" pitchFamily="66" charset="0"/>
                        <a:ea typeface="Calibri"/>
                        <a:cs typeface="Times New Roman"/>
                      </a:endParaRPr>
                    </a:p>
                    <a:p>
                      <a:pPr>
                        <a:lnSpc>
                          <a:spcPct val="115000"/>
                        </a:lnSpc>
                        <a:spcAft>
                          <a:spcPts val="0"/>
                        </a:spcAft>
                      </a:pPr>
                      <a:r>
                        <a:rPr lang="fr-FR" sz="1200" baseline="0" dirty="0" smtClean="0">
                          <a:latin typeface="Comic Sans MS" pitchFamily="66" charset="0"/>
                          <a:ea typeface="Calibri"/>
                          <a:cs typeface="Times New Roman"/>
                        </a:rPr>
                        <a:t>El </a:t>
                      </a:r>
                      <a:r>
                        <a:rPr lang="fr-FR" sz="1200" baseline="0" dirty="0" err="1" smtClean="0">
                          <a:latin typeface="Comic Sans MS" pitchFamily="66" charset="0"/>
                          <a:ea typeface="Calibri"/>
                          <a:cs typeface="Times New Roman"/>
                        </a:rPr>
                        <a:t>árbol</a:t>
                      </a:r>
                      <a:r>
                        <a:rPr lang="fr-FR" sz="1200" baseline="0" dirty="0" smtClean="0">
                          <a:latin typeface="Comic Sans MS" pitchFamily="66" charset="0"/>
                          <a:ea typeface="Calibri"/>
                          <a:cs typeface="Times New Roman"/>
                        </a:rPr>
                        <a:t> / el </a:t>
                      </a:r>
                      <a:r>
                        <a:rPr lang="fr-FR" sz="1200" baseline="0" dirty="0" err="1" smtClean="0">
                          <a:latin typeface="Comic Sans MS" pitchFamily="66" charset="0"/>
                          <a:ea typeface="Calibri"/>
                          <a:cs typeface="Times New Roman"/>
                        </a:rPr>
                        <a:t>cocotero</a:t>
                      </a:r>
                      <a:endParaRPr lang="fr-FR" sz="1200" baseline="0" dirty="0" smtClean="0">
                        <a:latin typeface="Comic Sans MS" pitchFamily="66" charset="0"/>
                        <a:ea typeface="Calibri"/>
                        <a:cs typeface="Times New Roman"/>
                      </a:endParaRPr>
                    </a:p>
                    <a:p>
                      <a:pPr>
                        <a:lnSpc>
                          <a:spcPct val="115000"/>
                        </a:lnSpc>
                        <a:spcAft>
                          <a:spcPts val="0"/>
                        </a:spcAft>
                      </a:pPr>
                      <a:r>
                        <a:rPr lang="fr-FR" sz="1200" baseline="0" dirty="0" err="1" smtClean="0">
                          <a:latin typeface="Comic Sans MS" pitchFamily="66" charset="0"/>
                          <a:ea typeface="Calibri"/>
                          <a:cs typeface="Times New Roman"/>
                        </a:rPr>
                        <a:t>Cálido</a:t>
                      </a:r>
                      <a:r>
                        <a:rPr lang="fr-FR" sz="1200" baseline="0" dirty="0" smtClean="0">
                          <a:latin typeface="Comic Sans MS" pitchFamily="66" charset="0"/>
                          <a:ea typeface="Calibri"/>
                          <a:cs typeface="Times New Roman"/>
                        </a:rPr>
                        <a:t>, a</a:t>
                      </a:r>
                    </a:p>
                    <a:p>
                      <a:pPr>
                        <a:lnSpc>
                          <a:spcPct val="115000"/>
                        </a:lnSpc>
                        <a:spcAft>
                          <a:spcPts val="0"/>
                        </a:spcAft>
                      </a:pPr>
                      <a:r>
                        <a:rPr lang="fr-FR" sz="1200" baseline="0" dirty="0" err="1" smtClean="0">
                          <a:latin typeface="Comic Sans MS" pitchFamily="66" charset="0"/>
                          <a:ea typeface="Calibri"/>
                          <a:cs typeface="Times New Roman"/>
                        </a:rPr>
                        <a:t>Acogedor</a:t>
                      </a:r>
                      <a:r>
                        <a:rPr lang="fr-FR" sz="1200" baseline="0" dirty="0" smtClean="0">
                          <a:latin typeface="Comic Sans MS" pitchFamily="66" charset="0"/>
                          <a:ea typeface="Calibri"/>
                          <a:cs typeface="Times New Roman"/>
                        </a:rPr>
                        <a:t>, a = </a:t>
                      </a:r>
                      <a:r>
                        <a:rPr lang="fr-FR" sz="1200" baseline="0" dirty="0" err="1" smtClean="0">
                          <a:latin typeface="Comic Sans MS" pitchFamily="66" charset="0"/>
                          <a:ea typeface="Calibri"/>
                          <a:cs typeface="Times New Roman"/>
                        </a:rPr>
                        <a:t>hospitalario</a:t>
                      </a:r>
                      <a:r>
                        <a:rPr lang="fr-FR" sz="1200" baseline="0" dirty="0" smtClean="0">
                          <a:latin typeface="Comic Sans MS" pitchFamily="66" charset="0"/>
                          <a:ea typeface="Calibri"/>
                          <a:cs typeface="Times New Roman"/>
                        </a:rPr>
                        <a:t>, a</a:t>
                      </a:r>
                    </a:p>
                    <a:p>
                      <a:pPr>
                        <a:lnSpc>
                          <a:spcPct val="115000"/>
                        </a:lnSpc>
                        <a:spcAft>
                          <a:spcPts val="0"/>
                        </a:spcAft>
                      </a:pPr>
                      <a:r>
                        <a:rPr lang="fr-FR" sz="1200" baseline="0" dirty="0" smtClean="0">
                          <a:latin typeface="Comic Sans MS" pitchFamily="66" charset="0"/>
                          <a:ea typeface="Calibri"/>
                          <a:cs typeface="Times New Roman"/>
                        </a:rPr>
                        <a:t>La </a:t>
                      </a:r>
                      <a:r>
                        <a:rPr lang="fr-FR" sz="1200" baseline="0" dirty="0" err="1" smtClean="0">
                          <a:latin typeface="Comic Sans MS" pitchFamily="66" charset="0"/>
                          <a:ea typeface="Calibri"/>
                          <a:cs typeface="Times New Roman"/>
                        </a:rPr>
                        <a:t>despedida</a:t>
                      </a:r>
                      <a:endParaRPr lang="fr-FR" sz="1200" baseline="0" dirty="0" smtClean="0">
                        <a:latin typeface="Comic Sans MS" pitchFamily="66" charset="0"/>
                        <a:ea typeface="Calibri"/>
                        <a:cs typeface="Times New Roman"/>
                      </a:endParaRPr>
                    </a:p>
                    <a:p>
                      <a:pPr>
                        <a:lnSpc>
                          <a:spcPct val="115000"/>
                        </a:lnSpc>
                        <a:spcAft>
                          <a:spcPts val="0"/>
                        </a:spcAft>
                      </a:pPr>
                      <a:r>
                        <a:rPr lang="fr-FR" sz="1200" baseline="0" dirty="0" smtClean="0">
                          <a:latin typeface="Comic Sans MS" pitchFamily="66" charset="0"/>
                          <a:ea typeface="Calibri"/>
                          <a:cs typeface="Times New Roman"/>
                        </a:rPr>
                        <a:t>La </a:t>
                      </a:r>
                      <a:r>
                        <a:rPr lang="fr-FR" sz="1200" baseline="0" dirty="0" err="1" smtClean="0">
                          <a:latin typeface="Comic Sans MS" pitchFamily="66" charset="0"/>
                          <a:ea typeface="Calibri"/>
                          <a:cs typeface="Times New Roman"/>
                        </a:rPr>
                        <a:t>firma</a:t>
                      </a:r>
                      <a:endParaRPr lang="fr-FR" sz="1200" baseline="0" dirty="0" smtClean="0">
                        <a:latin typeface="Comic Sans MS" pitchFamily="66" charset="0"/>
                        <a:ea typeface="Calibri"/>
                        <a:cs typeface="Times New Roman"/>
                      </a:endParaRPr>
                    </a:p>
                    <a:p>
                      <a:pPr>
                        <a:lnSpc>
                          <a:spcPct val="115000"/>
                        </a:lnSpc>
                        <a:spcAft>
                          <a:spcPts val="0"/>
                        </a:spcAft>
                      </a:pPr>
                      <a:r>
                        <a:rPr lang="fr-FR" sz="1200" baseline="0" dirty="0" smtClean="0">
                          <a:latin typeface="Comic Sans MS" pitchFamily="66" charset="0"/>
                          <a:ea typeface="Calibri"/>
                          <a:cs typeface="Times New Roman"/>
                        </a:rPr>
                        <a:t>El </a:t>
                      </a:r>
                      <a:r>
                        <a:rPr lang="fr-FR" sz="1200" baseline="0" dirty="0" err="1" smtClean="0">
                          <a:latin typeface="Comic Sans MS" pitchFamily="66" charset="0"/>
                          <a:ea typeface="Calibri"/>
                          <a:cs typeface="Times New Roman"/>
                        </a:rPr>
                        <a:t>remitente</a:t>
                      </a:r>
                      <a:r>
                        <a:rPr lang="fr-FR" sz="1200" baseline="0" dirty="0" smtClean="0">
                          <a:latin typeface="Comic Sans MS" pitchFamily="66" charset="0"/>
                          <a:ea typeface="Calibri"/>
                          <a:cs typeface="Times New Roman"/>
                        </a:rPr>
                        <a:t> ≠ el </a:t>
                      </a:r>
                      <a:r>
                        <a:rPr lang="fr-FR" sz="1200" baseline="0" dirty="0" err="1" smtClean="0">
                          <a:latin typeface="Comic Sans MS" pitchFamily="66" charset="0"/>
                          <a:ea typeface="Calibri"/>
                          <a:cs typeface="Times New Roman"/>
                        </a:rPr>
                        <a:t>destinatario</a:t>
                      </a:r>
                      <a:endParaRPr lang="fr-FR" sz="1200" baseline="0" dirty="0" smtClean="0">
                        <a:latin typeface="Comic Sans MS" pitchFamily="66"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_tradnl" sz="1200" noProof="0" dirty="0" smtClean="0">
                          <a:latin typeface="Comic Sans MS" pitchFamily="66" charset="0"/>
                          <a:ea typeface="Calibri"/>
                          <a:cs typeface="Times New Roman"/>
                        </a:rPr>
                        <a:t>Jueves</a:t>
                      </a:r>
                      <a:r>
                        <a:rPr lang="es-ES_tradnl" sz="1200" baseline="0" noProof="0" dirty="0" smtClean="0">
                          <a:latin typeface="Comic Sans MS" pitchFamily="66" charset="0"/>
                          <a:ea typeface="Calibri"/>
                          <a:cs typeface="Times New Roman"/>
                        </a:rPr>
                        <a:t>, 12 de septiembre de 2013</a:t>
                      </a:r>
                    </a:p>
                    <a:p>
                      <a:pPr>
                        <a:lnSpc>
                          <a:spcPct val="115000"/>
                        </a:lnSpc>
                        <a:spcAft>
                          <a:spcPts val="0"/>
                        </a:spcAft>
                      </a:pPr>
                      <a:endParaRPr lang="es-ES_tradnl" sz="1200" baseline="0" noProof="0" dirty="0" smtClean="0">
                        <a:latin typeface="Comic Sans MS" pitchFamily="66" charset="0"/>
                        <a:ea typeface="Calibri"/>
                        <a:cs typeface="Times New Roman"/>
                      </a:endParaRPr>
                    </a:p>
                    <a:p>
                      <a:pPr algn="ctr">
                        <a:lnSpc>
                          <a:spcPct val="115000"/>
                        </a:lnSpc>
                        <a:spcAft>
                          <a:spcPts val="0"/>
                        </a:spcAft>
                      </a:pPr>
                      <a:r>
                        <a:rPr lang="es-ES_tradnl" sz="1200" b="0" u="sng" baseline="0" noProof="0" dirty="0" smtClean="0">
                          <a:effectLst>
                            <a:outerShdw blurRad="38100" dist="38100" dir="2700000" algn="tl">
                              <a:srgbClr val="000000">
                                <a:alpha val="43137"/>
                              </a:srgbClr>
                            </a:outerShdw>
                          </a:effectLst>
                          <a:latin typeface="Comic Sans MS" pitchFamily="66" charset="0"/>
                          <a:ea typeface="Calibri"/>
                          <a:cs typeface="Times New Roman"/>
                        </a:rPr>
                        <a:t>CE « Lo bien que lo estoy pasando »</a:t>
                      </a:r>
                    </a:p>
                    <a:p>
                      <a:pPr>
                        <a:lnSpc>
                          <a:spcPct val="115000"/>
                        </a:lnSpc>
                        <a:spcAft>
                          <a:spcPts val="0"/>
                        </a:spcAft>
                      </a:pPr>
                      <a:endParaRPr lang="es-ES_tradnl" sz="1200" baseline="0" noProof="0" dirty="0" smtClean="0">
                        <a:latin typeface="Comic Sans MS" pitchFamily="66" charset="0"/>
                        <a:ea typeface="Calibri"/>
                        <a:cs typeface="Times New Roman"/>
                      </a:endParaRPr>
                    </a:p>
                    <a:p>
                      <a:pPr>
                        <a:lnSpc>
                          <a:spcPct val="115000"/>
                        </a:lnSpc>
                        <a:spcAft>
                          <a:spcPts val="0"/>
                        </a:spcAft>
                      </a:pPr>
                      <a:r>
                        <a:rPr lang="es-ES_tradnl" sz="1200" baseline="0" noProof="0" dirty="0" smtClean="0">
                          <a:latin typeface="Comic Sans MS" pitchFamily="66" charset="0"/>
                          <a:ea typeface="Calibri"/>
                          <a:cs typeface="Times New Roman"/>
                        </a:rPr>
                        <a:t>El documento es </a:t>
                      </a:r>
                      <a:r>
                        <a:rPr lang="es-ES_tradnl" sz="1200" u="sng" baseline="0" noProof="0" dirty="0" smtClean="0">
                          <a:latin typeface="Comic Sans MS" pitchFamily="66" charset="0"/>
                          <a:ea typeface="Calibri"/>
                          <a:cs typeface="Times New Roman"/>
                        </a:rPr>
                        <a:t>una carta </a:t>
                      </a:r>
                      <a:r>
                        <a:rPr lang="es-ES_tradnl" sz="1200" baseline="0" noProof="0" dirty="0" smtClean="0">
                          <a:latin typeface="Comic Sans MS" pitchFamily="66" charset="0"/>
                          <a:ea typeface="Calibri"/>
                          <a:cs typeface="Times New Roman"/>
                        </a:rPr>
                        <a:t>puesto que consta de: </a:t>
                      </a:r>
                      <a:r>
                        <a:rPr lang="es-ES_tradnl" sz="1200" u="sng" baseline="0" noProof="0" dirty="0" smtClean="0">
                          <a:latin typeface="Comic Sans MS" pitchFamily="66" charset="0"/>
                          <a:ea typeface="Calibri"/>
                          <a:cs typeface="Times New Roman"/>
                        </a:rPr>
                        <a:t>la fecha </a:t>
                      </a:r>
                      <a:r>
                        <a:rPr lang="es-ES_tradnl" sz="1200" baseline="0" noProof="0" dirty="0" smtClean="0">
                          <a:latin typeface="Comic Sans MS" pitchFamily="66" charset="0"/>
                          <a:ea typeface="Calibri"/>
                          <a:cs typeface="Times New Roman"/>
                        </a:rPr>
                        <a:t>y el lugar de redacción, el saludo , la frase de </a:t>
                      </a:r>
                      <a:r>
                        <a:rPr lang="es-ES_tradnl" sz="1200" u="sng" baseline="0" noProof="0" dirty="0" smtClean="0">
                          <a:latin typeface="Comic Sans MS" pitchFamily="66" charset="0"/>
                          <a:ea typeface="Calibri"/>
                          <a:cs typeface="Times New Roman"/>
                        </a:rPr>
                        <a:t>despedida</a:t>
                      </a:r>
                      <a:r>
                        <a:rPr lang="es-ES_tradnl" sz="1200" baseline="0" noProof="0" dirty="0" smtClean="0">
                          <a:latin typeface="Comic Sans MS" pitchFamily="66" charset="0"/>
                          <a:ea typeface="Calibri"/>
                          <a:cs typeface="Times New Roman"/>
                        </a:rPr>
                        <a:t>, </a:t>
                      </a:r>
                      <a:r>
                        <a:rPr lang="es-ES_tradnl" sz="1200" u="sng" baseline="0" noProof="0" dirty="0" smtClean="0">
                          <a:latin typeface="Comic Sans MS" pitchFamily="66" charset="0"/>
                          <a:ea typeface="Calibri"/>
                          <a:cs typeface="Times New Roman"/>
                        </a:rPr>
                        <a:t>la firma del remitente </a:t>
                      </a:r>
                      <a:r>
                        <a:rPr lang="es-ES_tradnl" sz="1200" baseline="0" noProof="0" dirty="0" smtClean="0">
                          <a:latin typeface="Comic Sans MS" pitchFamily="66" charset="0"/>
                          <a:ea typeface="Calibri"/>
                          <a:cs typeface="Times New Roman"/>
                        </a:rPr>
                        <a:t>y el post-data.</a:t>
                      </a:r>
                    </a:p>
                    <a:p>
                      <a:pPr>
                        <a:lnSpc>
                          <a:spcPct val="115000"/>
                        </a:lnSpc>
                        <a:spcAft>
                          <a:spcPts val="0"/>
                        </a:spcAft>
                      </a:pPr>
                      <a:endParaRPr lang="es-ES_tradnl" sz="1200" baseline="0" noProof="0" dirty="0" smtClean="0">
                        <a:latin typeface="Comic Sans MS" pitchFamily="66" charset="0"/>
                        <a:ea typeface="Calibri"/>
                        <a:cs typeface="Times New Roman"/>
                      </a:endParaRPr>
                    </a:p>
                    <a:p>
                      <a:pPr>
                        <a:lnSpc>
                          <a:spcPct val="115000"/>
                        </a:lnSpc>
                        <a:spcAft>
                          <a:spcPts val="0"/>
                        </a:spcAft>
                      </a:pPr>
                      <a:r>
                        <a:rPr lang="es-ES_tradnl" sz="1200" baseline="0" noProof="0" dirty="0" smtClean="0">
                          <a:latin typeface="Comic Sans MS" pitchFamily="66" charset="0"/>
                          <a:ea typeface="Calibri"/>
                          <a:cs typeface="Times New Roman"/>
                        </a:rPr>
                        <a:t>Ariadna </a:t>
                      </a:r>
                      <a:r>
                        <a:rPr lang="es-ES_tradnl" sz="1200" u="sng" baseline="0" noProof="0" dirty="0" smtClean="0">
                          <a:solidFill>
                            <a:srgbClr val="FF0000"/>
                          </a:solidFill>
                          <a:latin typeface="Comic Sans MS" pitchFamily="66" charset="0"/>
                          <a:ea typeface="Calibri"/>
                          <a:cs typeface="Times New Roman"/>
                        </a:rPr>
                        <a:t>está de vacaciones </a:t>
                      </a:r>
                      <a:r>
                        <a:rPr lang="es-ES_tradnl" sz="1200" baseline="0" noProof="0" dirty="0" smtClean="0">
                          <a:latin typeface="Comic Sans MS" pitchFamily="66" charset="0"/>
                          <a:ea typeface="Calibri"/>
                          <a:cs typeface="Times New Roman"/>
                        </a:rPr>
                        <a:t>en Costa Rica y nos ofrece una visión idílica y </a:t>
                      </a:r>
                      <a:r>
                        <a:rPr lang="es-ES_tradnl" sz="1200" u="sng" baseline="0" noProof="0" dirty="0" smtClean="0">
                          <a:latin typeface="Comic Sans MS" pitchFamily="66" charset="0"/>
                          <a:ea typeface="Calibri"/>
                          <a:cs typeface="Times New Roman"/>
                        </a:rPr>
                        <a:t>maravillosa</a:t>
                      </a:r>
                      <a:r>
                        <a:rPr lang="es-ES_tradnl" sz="1200" baseline="0" noProof="0" dirty="0" smtClean="0">
                          <a:latin typeface="Comic Sans MS" pitchFamily="66" charset="0"/>
                          <a:ea typeface="Calibri"/>
                          <a:cs typeface="Times New Roman"/>
                        </a:rPr>
                        <a:t> de este país.</a:t>
                      </a:r>
                    </a:p>
                    <a:p>
                      <a:pPr>
                        <a:lnSpc>
                          <a:spcPct val="115000"/>
                        </a:lnSpc>
                        <a:spcAft>
                          <a:spcPts val="0"/>
                        </a:spcAft>
                      </a:pPr>
                      <a:endParaRPr lang="es-ES_tradnl" sz="1200" baseline="0" noProof="0" dirty="0" smtClean="0">
                        <a:latin typeface="Comic Sans MS" pitchFamily="66" charset="0"/>
                        <a:ea typeface="Calibri"/>
                        <a:cs typeface="Times New Roman"/>
                      </a:endParaRPr>
                    </a:p>
                    <a:p>
                      <a:pPr>
                        <a:lnSpc>
                          <a:spcPct val="115000"/>
                        </a:lnSpc>
                        <a:spcAft>
                          <a:spcPts val="0"/>
                        </a:spcAft>
                      </a:pPr>
                      <a:r>
                        <a:rPr lang="es-ES_tradnl" sz="1200" baseline="0" noProof="0" dirty="0" smtClean="0">
                          <a:latin typeface="Comic Sans MS" pitchFamily="66" charset="0"/>
                          <a:ea typeface="Calibri"/>
                          <a:cs typeface="Times New Roman"/>
                        </a:rPr>
                        <a:t>Allí, </a:t>
                      </a:r>
                      <a:r>
                        <a:rPr lang="es-ES_tradnl" sz="1200" baseline="0" noProof="0" dirty="0" smtClean="0">
                          <a:solidFill>
                            <a:srgbClr val="FF0000"/>
                          </a:solidFill>
                          <a:latin typeface="Comic Sans MS" pitchFamily="66" charset="0"/>
                          <a:ea typeface="Calibri"/>
                          <a:cs typeface="Times New Roman"/>
                        </a:rPr>
                        <a:t>se pasa el tiempo haciendo </a:t>
                      </a:r>
                      <a:r>
                        <a:rPr lang="es-ES_tradnl" sz="1200" u="sng" baseline="0" noProof="0" dirty="0" smtClean="0">
                          <a:latin typeface="Comic Sans MS" pitchFamily="66" charset="0"/>
                          <a:ea typeface="Calibri"/>
                          <a:cs typeface="Times New Roman"/>
                        </a:rPr>
                        <a:t>senderismo</a:t>
                      </a:r>
                      <a:r>
                        <a:rPr lang="es-ES_tradnl" sz="1200" baseline="0" noProof="0" dirty="0" smtClean="0">
                          <a:latin typeface="Comic Sans MS" pitchFamily="66" charset="0"/>
                          <a:ea typeface="Calibri"/>
                          <a:cs typeface="Times New Roman"/>
                        </a:rPr>
                        <a:t> en el valle central, </a:t>
                      </a:r>
                      <a:r>
                        <a:rPr lang="es-ES_tradnl" sz="1200" baseline="0" noProof="0" dirty="0" smtClean="0">
                          <a:solidFill>
                            <a:srgbClr val="FF0000"/>
                          </a:solidFill>
                          <a:latin typeface="Comic Sans MS" pitchFamily="66" charset="0"/>
                          <a:ea typeface="Calibri"/>
                          <a:cs typeface="Times New Roman"/>
                        </a:rPr>
                        <a:t>bañándose</a:t>
                      </a:r>
                      <a:r>
                        <a:rPr lang="es-ES_tradnl" sz="1200" baseline="0" noProof="0" dirty="0" smtClean="0">
                          <a:latin typeface="Comic Sans MS" pitchFamily="66" charset="0"/>
                          <a:ea typeface="Calibri"/>
                          <a:cs typeface="Times New Roman"/>
                        </a:rPr>
                        <a:t> en el mar Pacífico, </a:t>
                      </a:r>
                      <a:r>
                        <a:rPr lang="es-ES_tradnl" sz="1200" baseline="0" noProof="0" dirty="0" smtClean="0">
                          <a:solidFill>
                            <a:srgbClr val="FF0000"/>
                          </a:solidFill>
                          <a:latin typeface="Comic Sans MS" pitchFamily="66" charset="0"/>
                          <a:ea typeface="Calibri"/>
                          <a:cs typeface="Times New Roman"/>
                        </a:rPr>
                        <a:t>disfrutando</a:t>
                      </a:r>
                      <a:r>
                        <a:rPr lang="es-ES_tradnl" sz="1200" baseline="0" noProof="0" dirty="0" smtClean="0">
                          <a:latin typeface="Comic Sans MS" pitchFamily="66" charset="0"/>
                          <a:ea typeface="Calibri"/>
                          <a:cs typeface="Times New Roman"/>
                        </a:rPr>
                        <a:t> de las playas solitarias, </a:t>
                      </a:r>
                      <a:r>
                        <a:rPr lang="es-ES_tradnl" sz="1200" baseline="0" noProof="0" dirty="0" smtClean="0">
                          <a:solidFill>
                            <a:srgbClr val="FF0000"/>
                          </a:solidFill>
                          <a:latin typeface="Comic Sans MS" pitchFamily="66" charset="0"/>
                          <a:ea typeface="Calibri"/>
                          <a:cs typeface="Times New Roman"/>
                        </a:rPr>
                        <a:t>descubriendo</a:t>
                      </a:r>
                      <a:r>
                        <a:rPr lang="es-ES_tradnl" sz="1200" baseline="0" noProof="0" dirty="0" smtClean="0">
                          <a:latin typeface="Comic Sans MS" pitchFamily="66" charset="0"/>
                          <a:ea typeface="Calibri"/>
                          <a:cs typeface="Times New Roman"/>
                        </a:rPr>
                        <a:t> la fauna y haciendo </a:t>
                      </a:r>
                      <a:r>
                        <a:rPr lang="es-ES_tradnl" sz="1200" baseline="0" noProof="0" dirty="0" err="1" smtClean="0">
                          <a:latin typeface="Comic Sans MS" pitchFamily="66" charset="0"/>
                          <a:ea typeface="Calibri"/>
                          <a:cs typeface="Times New Roman"/>
                        </a:rPr>
                        <a:t>bodysurfing</a:t>
                      </a:r>
                      <a:r>
                        <a:rPr lang="es-ES_tradnl" sz="1200" baseline="0" noProof="0" dirty="0" smtClean="0">
                          <a:latin typeface="Comic Sans MS" pitchFamily="66" charset="0"/>
                          <a:ea typeface="Calibri"/>
                          <a:cs typeface="Times New Roman"/>
                        </a:rPr>
                        <a:t>.</a:t>
                      </a:r>
                      <a:endParaRPr lang="es-ES_tradnl" sz="1200" noProof="0" dirty="0">
                        <a:latin typeface="Comic Sans MS" pitchFamily="66"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200" dirty="0" smtClean="0">
                        <a:solidFill>
                          <a:srgbClr val="FF0000"/>
                        </a:solidFill>
                        <a:latin typeface="Comic Sans MS" pitchFamily="66" charset="0"/>
                        <a:ea typeface="Calibri"/>
                        <a:cs typeface="Times New Roman"/>
                      </a:endParaRPr>
                    </a:p>
                    <a:p>
                      <a:pPr>
                        <a:lnSpc>
                          <a:spcPct val="115000"/>
                        </a:lnSpc>
                        <a:spcAft>
                          <a:spcPts val="0"/>
                        </a:spcAft>
                      </a:pPr>
                      <a:endParaRPr lang="fr-FR" sz="1200" dirty="0" smtClean="0">
                        <a:solidFill>
                          <a:srgbClr val="FF0000"/>
                        </a:solidFill>
                        <a:latin typeface="Comic Sans MS" pitchFamily="66" charset="0"/>
                        <a:ea typeface="Calibri"/>
                        <a:cs typeface="Times New Roman"/>
                      </a:endParaRPr>
                    </a:p>
                    <a:p>
                      <a:pPr>
                        <a:lnSpc>
                          <a:spcPct val="115000"/>
                        </a:lnSpc>
                        <a:spcAft>
                          <a:spcPts val="0"/>
                        </a:spcAft>
                      </a:pPr>
                      <a:endParaRPr lang="fr-FR" sz="1200" dirty="0" smtClean="0">
                        <a:solidFill>
                          <a:srgbClr val="FF0000"/>
                        </a:solidFill>
                        <a:latin typeface="Comic Sans MS" pitchFamily="66" charset="0"/>
                        <a:ea typeface="Calibri"/>
                        <a:cs typeface="Times New Roman"/>
                      </a:endParaRPr>
                    </a:p>
                    <a:p>
                      <a:pPr>
                        <a:lnSpc>
                          <a:spcPct val="115000"/>
                        </a:lnSpc>
                        <a:spcAft>
                          <a:spcPts val="0"/>
                        </a:spcAft>
                      </a:pPr>
                      <a:endParaRPr lang="fr-FR" sz="1200" dirty="0" smtClean="0">
                        <a:solidFill>
                          <a:srgbClr val="FF0000"/>
                        </a:solidFill>
                        <a:latin typeface="Comic Sans MS" pitchFamily="66" charset="0"/>
                        <a:ea typeface="Calibri"/>
                        <a:cs typeface="Times New Roman"/>
                      </a:endParaRPr>
                    </a:p>
                    <a:p>
                      <a:pPr>
                        <a:lnSpc>
                          <a:spcPct val="115000"/>
                        </a:lnSpc>
                        <a:spcAft>
                          <a:spcPts val="0"/>
                        </a:spcAft>
                      </a:pPr>
                      <a:r>
                        <a:rPr lang="fr-FR" sz="1200" dirty="0" smtClean="0">
                          <a:solidFill>
                            <a:srgbClr val="FF0000"/>
                          </a:solidFill>
                          <a:latin typeface="Comic Sans MS" pitchFamily="66" charset="0"/>
                          <a:ea typeface="Calibri"/>
                          <a:cs typeface="Times New Roman"/>
                        </a:rPr>
                        <a:t>•</a:t>
                      </a:r>
                      <a:r>
                        <a:rPr lang="fr-FR" sz="1200" dirty="0" err="1" smtClean="0">
                          <a:solidFill>
                            <a:srgbClr val="FF0000"/>
                          </a:solidFill>
                          <a:latin typeface="Comic Sans MS" pitchFamily="66" charset="0"/>
                          <a:ea typeface="Calibri"/>
                          <a:cs typeface="Times New Roman"/>
                        </a:rPr>
                        <a:t>Pasarse</a:t>
                      </a:r>
                      <a:r>
                        <a:rPr lang="fr-FR" sz="1200" dirty="0" smtClean="0">
                          <a:solidFill>
                            <a:srgbClr val="FF0000"/>
                          </a:solidFill>
                          <a:latin typeface="Comic Sans MS" pitchFamily="66" charset="0"/>
                          <a:ea typeface="Calibri"/>
                          <a:cs typeface="Times New Roman"/>
                        </a:rPr>
                        <a:t> el </a:t>
                      </a:r>
                      <a:r>
                        <a:rPr lang="fr-FR" sz="1200" dirty="0" err="1" smtClean="0">
                          <a:solidFill>
                            <a:srgbClr val="FF0000"/>
                          </a:solidFill>
                          <a:latin typeface="Comic Sans MS" pitchFamily="66" charset="0"/>
                          <a:ea typeface="Calibri"/>
                          <a:cs typeface="Times New Roman"/>
                        </a:rPr>
                        <a:t>tiempo</a:t>
                      </a:r>
                      <a:r>
                        <a:rPr lang="fr-FR" sz="1200" dirty="0" smtClean="0">
                          <a:solidFill>
                            <a:srgbClr val="FF0000"/>
                          </a:solidFill>
                          <a:latin typeface="Comic Sans MS" pitchFamily="66" charset="0"/>
                          <a:ea typeface="Calibri"/>
                          <a:cs typeface="Times New Roman"/>
                        </a:rPr>
                        <a:t> +</a:t>
                      </a:r>
                      <a:r>
                        <a:rPr lang="fr-FR" sz="1200" baseline="0" dirty="0" smtClean="0">
                          <a:solidFill>
                            <a:srgbClr val="FF0000"/>
                          </a:solidFill>
                          <a:latin typeface="Comic Sans MS" pitchFamily="66" charset="0"/>
                          <a:ea typeface="Calibri"/>
                          <a:cs typeface="Times New Roman"/>
                        </a:rPr>
                        <a:t> gérondif</a:t>
                      </a:r>
                    </a:p>
                    <a:p>
                      <a:pPr>
                        <a:lnSpc>
                          <a:spcPct val="115000"/>
                        </a:lnSpc>
                        <a:spcAft>
                          <a:spcPts val="0"/>
                        </a:spcAft>
                      </a:pPr>
                      <a:endParaRPr lang="fr-FR" sz="1200" baseline="0" dirty="0" smtClean="0">
                        <a:solidFill>
                          <a:srgbClr val="FF0000"/>
                        </a:solidFill>
                        <a:latin typeface="Comic Sans MS" pitchFamily="66" charset="0"/>
                        <a:ea typeface="Calibri"/>
                        <a:cs typeface="Times New Roman"/>
                      </a:endParaRPr>
                    </a:p>
                    <a:p>
                      <a:pPr>
                        <a:lnSpc>
                          <a:spcPct val="115000"/>
                        </a:lnSpc>
                        <a:spcAft>
                          <a:spcPts val="0"/>
                        </a:spcAft>
                      </a:pPr>
                      <a:r>
                        <a:rPr lang="fr-FR" sz="1200" baseline="0" dirty="0" smtClean="0">
                          <a:solidFill>
                            <a:srgbClr val="FF0000"/>
                          </a:solidFill>
                          <a:latin typeface="Comic Sans MS" pitchFamily="66" charset="0"/>
                          <a:ea typeface="Calibri"/>
                          <a:cs typeface="Times New Roman"/>
                        </a:rPr>
                        <a:t>•</a:t>
                      </a:r>
                      <a:r>
                        <a:rPr lang="fr-FR" sz="1200" baseline="0" dirty="0" err="1" smtClean="0">
                          <a:solidFill>
                            <a:srgbClr val="FF0000"/>
                          </a:solidFill>
                          <a:latin typeface="Comic Sans MS" pitchFamily="66" charset="0"/>
                          <a:ea typeface="Calibri"/>
                          <a:cs typeface="Times New Roman"/>
                        </a:rPr>
                        <a:t>Estar</a:t>
                      </a:r>
                      <a:r>
                        <a:rPr lang="fr-FR" sz="1200" baseline="0" dirty="0" smtClean="0">
                          <a:solidFill>
                            <a:srgbClr val="FF0000"/>
                          </a:solidFill>
                          <a:latin typeface="Comic Sans MS" pitchFamily="66" charset="0"/>
                          <a:ea typeface="Calibri"/>
                          <a:cs typeface="Times New Roman"/>
                        </a:rPr>
                        <a:t> + CCL</a:t>
                      </a:r>
                    </a:p>
                    <a:p>
                      <a:pPr>
                        <a:lnSpc>
                          <a:spcPct val="115000"/>
                        </a:lnSpc>
                        <a:spcAft>
                          <a:spcPts val="0"/>
                        </a:spcAft>
                      </a:pPr>
                      <a:endParaRPr lang="fr-FR" sz="1200" dirty="0" smtClean="0">
                        <a:solidFill>
                          <a:srgbClr val="FF0000"/>
                        </a:solidFill>
                        <a:latin typeface="Comic Sans MS" pitchFamily="66" charset="0"/>
                        <a:ea typeface="Calibri"/>
                        <a:cs typeface="Times New Roman"/>
                      </a:endParaRPr>
                    </a:p>
                    <a:p>
                      <a:pPr>
                        <a:lnSpc>
                          <a:spcPct val="115000"/>
                        </a:lnSpc>
                        <a:spcAft>
                          <a:spcPts val="0"/>
                        </a:spcAft>
                      </a:pPr>
                      <a:endParaRPr lang="fr-FR" sz="1200" baseline="0" dirty="0" smtClean="0">
                        <a:latin typeface="Comic Sans MS" pitchFamily="66" charset="0"/>
                        <a:ea typeface="Calibri"/>
                        <a:cs typeface="Times New Roman"/>
                      </a:endParaRPr>
                    </a:p>
                    <a:p>
                      <a:pPr>
                        <a:lnSpc>
                          <a:spcPct val="115000"/>
                        </a:lnSpc>
                        <a:spcAft>
                          <a:spcPts val="0"/>
                        </a:spcAft>
                      </a:pPr>
                      <a:endParaRPr lang="fr-FR" sz="1200" baseline="0" dirty="0" smtClean="0">
                        <a:latin typeface="Comic Sans MS" pitchFamily="66" charset="0"/>
                        <a:ea typeface="Calibri"/>
                        <a:cs typeface="Times New Roman"/>
                      </a:endParaRPr>
                    </a:p>
                    <a:p>
                      <a:pPr>
                        <a:lnSpc>
                          <a:spcPct val="115000"/>
                        </a:lnSpc>
                        <a:spcAft>
                          <a:spcPts val="0"/>
                        </a:spcAft>
                      </a:pPr>
                      <a:endParaRPr lang="fr-FR" sz="1200" baseline="0" dirty="0" smtClean="0">
                        <a:latin typeface="Comic Sans MS" pitchFamily="66" charset="0"/>
                        <a:ea typeface="Calibri"/>
                        <a:cs typeface="Times New Roman"/>
                      </a:endParaRPr>
                    </a:p>
                    <a:p>
                      <a:pPr>
                        <a:lnSpc>
                          <a:spcPct val="115000"/>
                        </a:lnSpc>
                        <a:spcAft>
                          <a:spcPts val="0"/>
                        </a:spcAft>
                      </a:pPr>
                      <a:endParaRPr lang="fr-FR" sz="1200" baseline="0" dirty="0" smtClean="0">
                        <a:latin typeface="Comic Sans MS" pitchFamily="66" charset="0"/>
                        <a:ea typeface="Calibri"/>
                        <a:cs typeface="Times New Roman"/>
                      </a:endParaRPr>
                    </a:p>
                    <a:p>
                      <a:pPr>
                        <a:lnSpc>
                          <a:spcPct val="115000"/>
                        </a:lnSpc>
                        <a:spcAft>
                          <a:spcPts val="0"/>
                        </a:spcAft>
                      </a:pPr>
                      <a:endParaRPr lang="fr-FR" sz="1200" baseline="0" dirty="0" smtClean="0">
                        <a:latin typeface="Comic Sans MS" pitchFamily="66" charset="0"/>
                        <a:ea typeface="Calibri"/>
                        <a:cs typeface="Times New Roman"/>
                      </a:endParaRPr>
                    </a:p>
                    <a:p>
                      <a:pPr>
                        <a:lnSpc>
                          <a:spcPct val="115000"/>
                        </a:lnSpc>
                        <a:spcAft>
                          <a:spcPts val="0"/>
                        </a:spcAft>
                      </a:pPr>
                      <a:r>
                        <a:rPr lang="fr-FR" sz="1200" b="1" u="sng" baseline="0" dirty="0" smtClean="0">
                          <a:latin typeface="Comic Sans MS" pitchFamily="66" charset="0"/>
                          <a:ea typeface="Calibri"/>
                          <a:cs typeface="Times New Roman"/>
                        </a:rPr>
                        <a:t>Para el lunes:</a:t>
                      </a:r>
                    </a:p>
                    <a:p>
                      <a:pPr>
                        <a:lnSpc>
                          <a:spcPct val="115000"/>
                        </a:lnSpc>
                        <a:spcAft>
                          <a:spcPts val="0"/>
                        </a:spcAft>
                      </a:pPr>
                      <a:r>
                        <a:rPr lang="fr-FR" sz="1200" b="1" baseline="0" dirty="0" smtClean="0">
                          <a:solidFill>
                            <a:srgbClr val="00B050"/>
                          </a:solidFill>
                          <a:latin typeface="Comic Sans MS" pitchFamily="66" charset="0"/>
                          <a:ea typeface="Calibri"/>
                          <a:cs typeface="Times New Roman"/>
                        </a:rPr>
                        <a:t>EOC</a:t>
                      </a:r>
                    </a:p>
                    <a:p>
                      <a:pPr>
                        <a:lnSpc>
                          <a:spcPct val="115000"/>
                        </a:lnSpc>
                        <a:spcAft>
                          <a:spcPts val="0"/>
                        </a:spcAft>
                        <a:buFontTx/>
                        <a:buChar char="-"/>
                      </a:pPr>
                      <a:r>
                        <a:rPr lang="fr-FR" sz="1200" baseline="0" dirty="0" smtClean="0">
                          <a:latin typeface="Comic Sans MS" pitchFamily="66" charset="0"/>
                          <a:ea typeface="Calibri"/>
                          <a:cs typeface="Times New Roman"/>
                        </a:rPr>
                        <a:t> </a:t>
                      </a:r>
                      <a:r>
                        <a:rPr lang="fr-FR" sz="1200" baseline="0" dirty="0" err="1" smtClean="0">
                          <a:latin typeface="Comic Sans MS" pitchFamily="66" charset="0"/>
                          <a:ea typeface="Calibri"/>
                          <a:cs typeface="Times New Roman"/>
                        </a:rPr>
                        <a:t>Ser</a:t>
                      </a:r>
                      <a:r>
                        <a:rPr lang="fr-FR" sz="1200" baseline="0" dirty="0" smtClean="0">
                          <a:latin typeface="Comic Sans MS" pitchFamily="66" charset="0"/>
                          <a:ea typeface="Calibri"/>
                          <a:cs typeface="Times New Roman"/>
                        </a:rPr>
                        <a:t> </a:t>
                      </a:r>
                      <a:r>
                        <a:rPr lang="fr-FR" sz="1200" baseline="0" dirty="0" err="1" smtClean="0">
                          <a:latin typeface="Comic Sans MS" pitchFamily="66" charset="0"/>
                          <a:ea typeface="Calibri"/>
                          <a:cs typeface="Times New Roman"/>
                        </a:rPr>
                        <a:t>capaz</a:t>
                      </a:r>
                      <a:r>
                        <a:rPr lang="fr-FR" sz="1200" baseline="0" dirty="0" smtClean="0">
                          <a:latin typeface="Comic Sans MS" pitchFamily="66" charset="0"/>
                          <a:ea typeface="Calibri"/>
                          <a:cs typeface="Times New Roman"/>
                        </a:rPr>
                        <a:t> de </a:t>
                      </a:r>
                      <a:r>
                        <a:rPr lang="fr-FR" sz="1200" baseline="0" dirty="0" err="1" smtClean="0">
                          <a:latin typeface="Comic Sans MS" pitchFamily="66" charset="0"/>
                          <a:ea typeface="Calibri"/>
                          <a:cs typeface="Times New Roman"/>
                        </a:rPr>
                        <a:t>presentar</a:t>
                      </a:r>
                      <a:r>
                        <a:rPr lang="fr-FR" sz="1200" baseline="0" dirty="0" smtClean="0">
                          <a:latin typeface="Comic Sans MS" pitchFamily="66" charset="0"/>
                          <a:ea typeface="Calibri"/>
                          <a:cs typeface="Times New Roman"/>
                        </a:rPr>
                        <a:t> las </a:t>
                      </a:r>
                      <a:r>
                        <a:rPr lang="fr-FR" sz="1200" baseline="0" dirty="0" err="1" smtClean="0">
                          <a:latin typeface="Comic Sans MS" pitchFamily="66" charset="0"/>
                          <a:ea typeface="Calibri"/>
                          <a:cs typeface="Times New Roman"/>
                        </a:rPr>
                        <a:t>características</a:t>
                      </a:r>
                      <a:r>
                        <a:rPr lang="fr-FR" sz="1200" baseline="0" dirty="0" smtClean="0">
                          <a:latin typeface="Comic Sans MS" pitchFamily="66" charset="0"/>
                          <a:ea typeface="Calibri"/>
                          <a:cs typeface="Times New Roman"/>
                        </a:rPr>
                        <a:t> de Costa Rica </a:t>
                      </a:r>
                    </a:p>
                    <a:p>
                      <a:pPr>
                        <a:lnSpc>
                          <a:spcPct val="115000"/>
                        </a:lnSpc>
                        <a:spcAft>
                          <a:spcPts val="0"/>
                        </a:spcAft>
                        <a:buFontTx/>
                        <a:buNone/>
                      </a:pPr>
                      <a:r>
                        <a:rPr lang="fr-FR" sz="1200" baseline="0" dirty="0" smtClean="0">
                          <a:latin typeface="Comic Sans MS" pitchFamily="66" charset="0"/>
                          <a:ea typeface="Calibri"/>
                          <a:cs typeface="Times New Roman"/>
                        </a:rPr>
                        <a:t>– </a:t>
                      </a:r>
                      <a:r>
                        <a:rPr lang="fr-FR" sz="1200" baseline="0" dirty="0" err="1" smtClean="0">
                          <a:latin typeface="Comic Sans MS" pitchFamily="66" charset="0"/>
                          <a:ea typeface="Calibri"/>
                          <a:cs typeface="Times New Roman"/>
                        </a:rPr>
                        <a:t>Ser</a:t>
                      </a:r>
                      <a:r>
                        <a:rPr lang="fr-FR" sz="1200" baseline="0" dirty="0" smtClean="0">
                          <a:latin typeface="Comic Sans MS" pitchFamily="66" charset="0"/>
                          <a:ea typeface="Calibri"/>
                          <a:cs typeface="Times New Roman"/>
                        </a:rPr>
                        <a:t> </a:t>
                      </a:r>
                      <a:r>
                        <a:rPr lang="fr-FR" sz="1200" baseline="0" dirty="0" err="1" smtClean="0">
                          <a:latin typeface="Comic Sans MS" pitchFamily="66" charset="0"/>
                          <a:ea typeface="Calibri"/>
                          <a:cs typeface="Times New Roman"/>
                        </a:rPr>
                        <a:t>capaz</a:t>
                      </a:r>
                      <a:r>
                        <a:rPr lang="fr-FR" sz="1200" baseline="0" dirty="0" smtClean="0">
                          <a:latin typeface="Comic Sans MS" pitchFamily="66" charset="0"/>
                          <a:ea typeface="Calibri"/>
                          <a:cs typeface="Times New Roman"/>
                        </a:rPr>
                        <a:t> de </a:t>
                      </a:r>
                      <a:r>
                        <a:rPr lang="fr-FR" sz="1200" baseline="0" dirty="0" err="1" smtClean="0">
                          <a:latin typeface="Comic Sans MS" pitchFamily="66" charset="0"/>
                          <a:ea typeface="Calibri"/>
                          <a:cs typeface="Times New Roman"/>
                        </a:rPr>
                        <a:t>precisar</a:t>
                      </a:r>
                      <a:r>
                        <a:rPr lang="fr-FR" sz="1200" baseline="0" dirty="0" smtClean="0">
                          <a:latin typeface="Comic Sans MS" pitchFamily="66" charset="0"/>
                          <a:ea typeface="Calibri"/>
                          <a:cs typeface="Times New Roman"/>
                        </a:rPr>
                        <a:t> los </a:t>
                      </a:r>
                      <a:r>
                        <a:rPr lang="fr-FR" sz="1200" baseline="0" dirty="0" err="1" smtClean="0">
                          <a:latin typeface="Comic Sans MS" pitchFamily="66" charset="0"/>
                          <a:ea typeface="Calibri"/>
                          <a:cs typeface="Times New Roman"/>
                        </a:rPr>
                        <a:t>sentimientos</a:t>
                      </a:r>
                      <a:r>
                        <a:rPr lang="fr-FR" sz="1200" baseline="0" dirty="0" smtClean="0">
                          <a:latin typeface="Comic Sans MS" pitchFamily="66" charset="0"/>
                          <a:ea typeface="Calibri"/>
                          <a:cs typeface="Times New Roman"/>
                        </a:rPr>
                        <a:t> de </a:t>
                      </a:r>
                      <a:r>
                        <a:rPr lang="fr-FR" sz="1200" baseline="0" dirty="0" err="1" smtClean="0">
                          <a:latin typeface="Comic Sans MS" pitchFamily="66" charset="0"/>
                          <a:ea typeface="Calibri"/>
                          <a:cs typeface="Times New Roman"/>
                        </a:rPr>
                        <a:t>Ariadna</a:t>
                      </a:r>
                      <a:r>
                        <a:rPr lang="fr-FR" sz="1200" baseline="0" dirty="0" smtClean="0">
                          <a:latin typeface="Comic Sans MS" pitchFamily="66" charset="0"/>
                          <a:ea typeface="Calibri"/>
                          <a:cs typeface="Times New Roman"/>
                        </a:rPr>
                        <a:t>.</a:t>
                      </a:r>
                    </a:p>
                    <a:p>
                      <a:pPr>
                        <a:lnSpc>
                          <a:spcPct val="115000"/>
                        </a:lnSpc>
                        <a:spcAft>
                          <a:spcPts val="0"/>
                        </a:spcAft>
                        <a:buFontTx/>
                        <a:buNone/>
                      </a:pPr>
                      <a:endParaRPr lang="fr-FR" sz="1200" baseline="0" dirty="0" smtClean="0">
                        <a:latin typeface="Comic Sans MS" pitchFamily="66" charset="0"/>
                        <a:ea typeface="Calibri"/>
                        <a:cs typeface="Times New Roman"/>
                      </a:endParaRPr>
                    </a:p>
                    <a:p>
                      <a:pPr>
                        <a:lnSpc>
                          <a:spcPct val="115000"/>
                        </a:lnSpc>
                        <a:spcAft>
                          <a:spcPts val="0"/>
                        </a:spcAft>
                        <a:buFontTx/>
                        <a:buNone/>
                      </a:pPr>
                      <a:r>
                        <a:rPr lang="fr-FR" sz="1200" b="1" baseline="0" dirty="0" smtClean="0">
                          <a:solidFill>
                            <a:srgbClr val="00B050"/>
                          </a:solidFill>
                          <a:latin typeface="Comic Sans MS" pitchFamily="66" charset="0"/>
                          <a:ea typeface="Calibri"/>
                          <a:cs typeface="Times New Roman"/>
                        </a:rPr>
                        <a:t>EE </a:t>
                      </a:r>
                      <a:r>
                        <a:rPr lang="fr-FR" sz="1200" b="0" baseline="0" dirty="0" smtClean="0">
                          <a:solidFill>
                            <a:schemeClr val="tx1"/>
                          </a:solidFill>
                          <a:latin typeface="Comic Sans MS" pitchFamily="66" charset="0"/>
                          <a:ea typeface="Calibri"/>
                          <a:cs typeface="Times New Roman"/>
                        </a:rPr>
                        <a:t>(</a:t>
                      </a:r>
                      <a:r>
                        <a:rPr lang="fr-FR" sz="1200" baseline="0" dirty="0" smtClean="0">
                          <a:latin typeface="Comic Sans MS" pitchFamily="66" charset="0"/>
                          <a:ea typeface="Calibri"/>
                          <a:cs typeface="Times New Roman"/>
                        </a:rPr>
                        <a:t>en </a:t>
                      </a:r>
                      <a:r>
                        <a:rPr lang="fr-FR" sz="1200" baseline="0" dirty="0" err="1" smtClean="0">
                          <a:latin typeface="Comic Sans MS" pitchFamily="66" charset="0"/>
                          <a:ea typeface="Calibri"/>
                          <a:cs typeface="Times New Roman"/>
                        </a:rPr>
                        <a:t>una</a:t>
                      </a:r>
                      <a:r>
                        <a:rPr lang="fr-FR" sz="1200" baseline="0" dirty="0" smtClean="0">
                          <a:latin typeface="Comic Sans MS" pitchFamily="66" charset="0"/>
                          <a:ea typeface="Calibri"/>
                          <a:cs typeface="Times New Roman"/>
                        </a:rPr>
                        <a:t> </a:t>
                      </a:r>
                      <a:r>
                        <a:rPr lang="fr-FR" sz="1200" baseline="0" dirty="0" err="1" smtClean="0">
                          <a:latin typeface="Comic Sans MS" pitchFamily="66" charset="0"/>
                          <a:ea typeface="Calibri"/>
                          <a:cs typeface="Times New Roman"/>
                        </a:rPr>
                        <a:t>hoja</a:t>
                      </a:r>
                      <a:r>
                        <a:rPr lang="fr-FR" sz="1200" baseline="0" dirty="0" smtClean="0">
                          <a:latin typeface="Comic Sans MS" pitchFamily="66" charset="0"/>
                          <a:ea typeface="Calibri"/>
                          <a:cs typeface="Times New Roman"/>
                        </a:rPr>
                        <a:t> </a:t>
                      </a:r>
                      <a:r>
                        <a:rPr lang="fr-FR" sz="1200" baseline="0" dirty="0" err="1" smtClean="0">
                          <a:latin typeface="Comic Sans MS" pitchFamily="66" charset="0"/>
                          <a:ea typeface="Calibri"/>
                          <a:cs typeface="Times New Roman"/>
                        </a:rPr>
                        <a:t>suelta</a:t>
                      </a:r>
                      <a:r>
                        <a:rPr lang="fr-FR" sz="1200" baseline="0" dirty="0" smtClean="0">
                          <a:latin typeface="Comic Sans MS" pitchFamily="66" charset="0"/>
                          <a:ea typeface="Calibri"/>
                          <a:cs typeface="Times New Roman"/>
                        </a:rPr>
                        <a:t>)</a:t>
                      </a:r>
                    </a:p>
                    <a:p>
                      <a:pPr>
                        <a:lnSpc>
                          <a:spcPct val="115000"/>
                        </a:lnSpc>
                        <a:spcAft>
                          <a:spcPts val="0"/>
                        </a:spcAft>
                        <a:buFontTx/>
                        <a:buNone/>
                      </a:pPr>
                      <a:r>
                        <a:rPr lang="fr-FR" sz="1200" baseline="0" dirty="0" err="1" smtClean="0">
                          <a:latin typeface="Comic Sans MS" pitchFamily="66" charset="0"/>
                          <a:ea typeface="Calibri"/>
                          <a:cs typeface="Times New Roman"/>
                        </a:rPr>
                        <a:t>Nuria</a:t>
                      </a:r>
                      <a:r>
                        <a:rPr lang="fr-FR" sz="1200" baseline="0" dirty="0" smtClean="0">
                          <a:latin typeface="Comic Sans MS" pitchFamily="66" charset="0"/>
                          <a:ea typeface="Calibri"/>
                          <a:cs typeface="Times New Roman"/>
                        </a:rPr>
                        <a:t> </a:t>
                      </a:r>
                      <a:r>
                        <a:rPr lang="fr-FR" sz="1200" baseline="0" dirty="0" err="1" smtClean="0">
                          <a:latin typeface="Comic Sans MS" pitchFamily="66" charset="0"/>
                          <a:ea typeface="Calibri"/>
                          <a:cs typeface="Times New Roman"/>
                        </a:rPr>
                        <a:t>está</a:t>
                      </a:r>
                      <a:r>
                        <a:rPr lang="fr-FR" sz="1200" baseline="0" dirty="0" smtClean="0">
                          <a:latin typeface="Comic Sans MS" pitchFamily="66" charset="0"/>
                          <a:ea typeface="Calibri"/>
                          <a:cs typeface="Times New Roman"/>
                        </a:rPr>
                        <a:t> </a:t>
                      </a:r>
                      <a:r>
                        <a:rPr lang="fr-FR" sz="1200" baseline="0" dirty="0" err="1" smtClean="0">
                          <a:latin typeface="Comic Sans MS" pitchFamily="66" charset="0"/>
                          <a:ea typeface="Calibri"/>
                          <a:cs typeface="Times New Roman"/>
                        </a:rPr>
                        <a:t>pasando</a:t>
                      </a:r>
                      <a:r>
                        <a:rPr lang="fr-FR" sz="1200" baseline="0" dirty="0" smtClean="0">
                          <a:latin typeface="Comic Sans MS" pitchFamily="66" charset="0"/>
                          <a:ea typeface="Calibri"/>
                          <a:cs typeface="Times New Roman"/>
                        </a:rPr>
                        <a:t> sus </a:t>
                      </a:r>
                      <a:r>
                        <a:rPr lang="fr-FR" sz="1200" baseline="0" dirty="0" err="1" smtClean="0">
                          <a:latin typeface="Comic Sans MS" pitchFamily="66" charset="0"/>
                          <a:ea typeface="Calibri"/>
                          <a:cs typeface="Times New Roman"/>
                        </a:rPr>
                        <a:t>vacaciones</a:t>
                      </a:r>
                      <a:r>
                        <a:rPr lang="fr-FR" sz="1200" baseline="0" dirty="0" smtClean="0">
                          <a:latin typeface="Comic Sans MS" pitchFamily="66" charset="0"/>
                          <a:ea typeface="Calibri"/>
                          <a:cs typeface="Times New Roman"/>
                        </a:rPr>
                        <a:t> en España o </a:t>
                      </a:r>
                      <a:r>
                        <a:rPr lang="fr-FR" sz="1200" baseline="0" dirty="0" err="1" smtClean="0">
                          <a:latin typeface="Comic Sans MS" pitchFamily="66" charset="0"/>
                          <a:ea typeface="Calibri"/>
                          <a:cs typeface="Times New Roman"/>
                        </a:rPr>
                        <a:t>México</a:t>
                      </a:r>
                      <a:r>
                        <a:rPr lang="fr-FR" sz="1200" baseline="0" dirty="0" smtClean="0">
                          <a:latin typeface="Comic Sans MS" pitchFamily="66" charset="0"/>
                          <a:ea typeface="Calibri"/>
                          <a:cs typeface="Times New Roman"/>
                        </a:rPr>
                        <a:t> o… </a:t>
                      </a:r>
                      <a:r>
                        <a:rPr lang="fr-FR" sz="1200" baseline="0" dirty="0" err="1" smtClean="0">
                          <a:latin typeface="Comic Sans MS" pitchFamily="66" charset="0"/>
                          <a:ea typeface="Calibri"/>
                          <a:cs typeface="Times New Roman"/>
                        </a:rPr>
                        <a:t>Redacta</a:t>
                      </a:r>
                      <a:r>
                        <a:rPr lang="fr-FR" sz="1200" baseline="0" dirty="0" smtClean="0">
                          <a:latin typeface="Comic Sans MS" pitchFamily="66" charset="0"/>
                          <a:ea typeface="Calibri"/>
                          <a:cs typeface="Times New Roman"/>
                        </a:rPr>
                        <a:t> el </a:t>
                      </a:r>
                      <a:r>
                        <a:rPr lang="fr-FR" sz="1200" baseline="0" dirty="0" err="1" smtClean="0">
                          <a:latin typeface="Comic Sans MS" pitchFamily="66" charset="0"/>
                          <a:ea typeface="Calibri"/>
                          <a:cs typeface="Times New Roman"/>
                        </a:rPr>
                        <a:t>contenido</a:t>
                      </a:r>
                      <a:r>
                        <a:rPr lang="fr-FR" sz="1200" baseline="0" dirty="0" smtClean="0">
                          <a:latin typeface="Comic Sans MS" pitchFamily="66" charset="0"/>
                          <a:ea typeface="Calibri"/>
                          <a:cs typeface="Times New Roman"/>
                        </a:rPr>
                        <a:t> de la postal que le manda a </a:t>
                      </a:r>
                      <a:r>
                        <a:rPr lang="fr-FR" sz="1200" baseline="0" dirty="0" err="1" smtClean="0">
                          <a:latin typeface="Comic Sans MS" pitchFamily="66" charset="0"/>
                          <a:ea typeface="Calibri"/>
                          <a:cs typeface="Times New Roman"/>
                        </a:rPr>
                        <a:t>Ariadna</a:t>
                      </a:r>
                      <a:r>
                        <a:rPr lang="fr-FR" sz="1200" baseline="0" dirty="0" smtClean="0">
                          <a:latin typeface="Comic Sans MS" pitchFamily="66" charset="0"/>
                          <a:ea typeface="Calibri"/>
                          <a:cs typeface="Times New Roman"/>
                        </a:rPr>
                        <a:t>. 6 </a:t>
                      </a:r>
                      <a:r>
                        <a:rPr lang="fr-FR" sz="1200" baseline="0" dirty="0" err="1" smtClean="0">
                          <a:latin typeface="Comic Sans MS" pitchFamily="66" charset="0"/>
                          <a:ea typeface="Calibri"/>
                          <a:cs typeface="Times New Roman"/>
                        </a:rPr>
                        <a:t>líneas</a:t>
                      </a:r>
                      <a:endParaRPr lang="fr-FR" sz="1200" baseline="0" dirty="0" smtClean="0">
                        <a:latin typeface="Comic Sans MS" pitchFamily="66" charset="0"/>
                        <a:ea typeface="Calibri"/>
                        <a:cs typeface="Times New Roman"/>
                      </a:endParaRPr>
                    </a:p>
                    <a:p>
                      <a:pPr>
                        <a:lnSpc>
                          <a:spcPct val="115000"/>
                        </a:lnSpc>
                        <a:spcAft>
                          <a:spcPts val="0"/>
                        </a:spcAft>
                        <a:buFontTx/>
                        <a:buNone/>
                      </a:pPr>
                      <a:endParaRPr lang="fr-FR" sz="1200" dirty="0">
                        <a:latin typeface="Comic Sans MS" pitchFamily="66"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946450"/>
          </a:xfrm>
        </p:spPr>
        <p:txBody>
          <a:bodyPr/>
          <a:lstStyle/>
          <a:p>
            <a:r>
              <a:rPr lang="fr-FR" i="1" dirty="0" smtClean="0"/>
              <a:t>En résumé…la trace écrite est multiforme.</a:t>
            </a:r>
            <a:endParaRPr lang="fr-FR" i="1" dirty="0"/>
          </a:p>
        </p:txBody>
      </p:sp>
      <p:sp>
        <p:nvSpPr>
          <p:cNvPr id="3" name="Espace réservé du contenu 2"/>
          <p:cNvSpPr>
            <a:spLocks noGrp="1"/>
          </p:cNvSpPr>
          <p:nvPr>
            <p:ph idx="1"/>
          </p:nvPr>
        </p:nvSpPr>
        <p:spPr>
          <a:xfrm>
            <a:off x="457200" y="908720"/>
            <a:ext cx="8229600" cy="5217443"/>
          </a:xfrm>
        </p:spPr>
        <p:txBody>
          <a:bodyPr/>
          <a:lstStyle/>
          <a:p>
            <a:pPr marL="0" indent="0">
              <a:buNone/>
            </a:pPr>
            <a:endParaRPr lang="fr-FR" dirty="0"/>
          </a:p>
          <a:p>
            <a:pPr marL="0" indent="0">
              <a:buNone/>
            </a:pPr>
            <a:endParaRPr lang="fr-FR" dirty="0" smtClean="0"/>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3054778343"/>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7643192" cy="576064"/>
          </a:xfrm>
        </p:spPr>
        <p:txBody>
          <a:bodyPr>
            <a:normAutofit/>
          </a:bodyPr>
          <a:lstStyle/>
          <a:p>
            <a:r>
              <a:rPr lang="fr-FR" sz="3200" dirty="0" smtClean="0"/>
              <a:t>Au collège :</a:t>
            </a:r>
            <a:r>
              <a:rPr lang="fr-FR" sz="3200" dirty="0"/>
              <a:t> </a:t>
            </a:r>
            <a:r>
              <a:rPr lang="fr-FR" sz="3200" dirty="0" smtClean="0"/>
              <a:t>quelques conseils.</a:t>
            </a:r>
            <a:endParaRPr lang="fr-FR" sz="3200" dirty="0"/>
          </a:p>
        </p:txBody>
      </p:sp>
      <p:sp>
        <p:nvSpPr>
          <p:cNvPr id="3" name="Espace réservé du contenu 2"/>
          <p:cNvSpPr>
            <a:spLocks noGrp="1"/>
          </p:cNvSpPr>
          <p:nvPr>
            <p:ph idx="1"/>
          </p:nvPr>
        </p:nvSpPr>
        <p:spPr>
          <a:xfrm>
            <a:off x="107504" y="836712"/>
            <a:ext cx="7992888" cy="6021288"/>
          </a:xfrm>
        </p:spPr>
        <p:txBody>
          <a:bodyPr>
            <a:noAutofit/>
          </a:bodyPr>
          <a:lstStyle/>
          <a:p>
            <a:pPr lvl="0"/>
            <a:r>
              <a:rPr lang="fr-FR" sz="1800" dirty="0" smtClean="0"/>
              <a:t>Ne </a:t>
            </a:r>
            <a:r>
              <a:rPr lang="fr-FR" sz="1800" dirty="0"/>
              <a:t>faire mémoriser que ce qui a été écrit en classe. On ne peut pas demander aux élèves de mémoriser des phrases, une fiche ou un tableau à compléter à la maison. Il faut pour cela que le travail ait été au préalable corrigé en classe</a:t>
            </a:r>
            <a:r>
              <a:rPr lang="fr-FR" sz="1800" dirty="0" smtClean="0"/>
              <a:t>.</a:t>
            </a:r>
            <a:endParaRPr lang="fr-FR" sz="1800" dirty="0"/>
          </a:p>
          <a:p>
            <a:pPr lvl="0"/>
            <a:r>
              <a:rPr lang="fr-FR" sz="1800" dirty="0"/>
              <a:t>Ne pas faire écrire des verbes en colonne, c’est une perte de temps et les élèves risquent de les recopier avec des erreurs alors qu’ils ont des tableaux de conjugaison dans leur manuel scolaire vers lesquels on peut les renvoyer</a:t>
            </a:r>
            <a:r>
              <a:rPr lang="fr-FR" sz="1800" dirty="0" smtClean="0"/>
              <a:t>.</a:t>
            </a:r>
            <a:endParaRPr lang="fr-FR" sz="1800" dirty="0"/>
          </a:p>
          <a:p>
            <a:pPr lvl="0"/>
            <a:r>
              <a:rPr lang="fr-FR" sz="1800" dirty="0"/>
              <a:t>La trace écrite doit être brève: quelques mots de vocabulaire, deux ou trois phrases </a:t>
            </a:r>
            <a:r>
              <a:rPr lang="fr-FR" sz="1800" dirty="0" err="1"/>
              <a:t>modélisantes</a:t>
            </a:r>
            <a:r>
              <a:rPr lang="fr-FR" sz="1800" dirty="0"/>
              <a:t> fixant les faits de langue travaillés et une ou deux amorces à compléter. </a:t>
            </a:r>
          </a:p>
          <a:p>
            <a:pPr lvl="0"/>
            <a:r>
              <a:rPr lang="fr-FR" sz="1800" dirty="0"/>
              <a:t>Pour aider l’élève on pourra procéder à des changements de couleur, faire souligner, encadrer le vocabulaire nouveau à acquérir, les faits de langue, les irrégularités de la conjugaison. Expliciter ces codes en début d’année et les conserver par la suite</a:t>
            </a:r>
            <a:r>
              <a:rPr lang="fr-FR" sz="1800" dirty="0" smtClean="0"/>
              <a:t>.</a:t>
            </a:r>
            <a:endParaRPr lang="fr-FR" sz="1800" dirty="0"/>
          </a:p>
          <a:p>
            <a:pPr lvl="0"/>
            <a:r>
              <a:rPr lang="fr-FR" sz="1800" dirty="0"/>
              <a:t>Sur les photocopies des documents distribués on pourra également procéder à des repérages (personnages, lieu(x), marqueurs temporels, connecteurs logiques…) avec des feutres surligneurs de différentes couleurs.</a:t>
            </a:r>
          </a:p>
          <a:p>
            <a:pPr>
              <a:buNone/>
            </a:pPr>
            <a:r>
              <a:rPr lang="fr-FR" sz="1800" dirty="0" smtClean="0">
                <a:solidFill>
                  <a:srgbClr val="0070C0"/>
                </a:solidFill>
              </a:rPr>
              <a:t> </a:t>
            </a:r>
            <a:r>
              <a:rPr lang="fr-FR" sz="1800" dirty="0" smtClean="0">
                <a:cs typeface="Arial" pitchFamily="34" charset="0"/>
              </a:rPr>
              <a:t>        </a:t>
            </a:r>
          </a:p>
          <a:p>
            <a:pPr>
              <a:buNone/>
            </a:pPr>
            <a:endParaRPr lang="fr-FR" sz="1800" dirty="0" smtClean="0"/>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60648"/>
            <a:ext cx="7704856" cy="6408712"/>
          </a:xfrm>
        </p:spPr>
        <p:txBody>
          <a:bodyPr>
            <a:normAutofit lnSpcReduction="10000"/>
          </a:bodyPr>
          <a:lstStyle/>
          <a:p>
            <a:r>
              <a:rPr lang="fr-FR" dirty="0" smtClean="0"/>
              <a:t>quelques phrases </a:t>
            </a:r>
            <a:r>
              <a:rPr lang="fr-FR" dirty="0" err="1" smtClean="0"/>
              <a:t>modélisantes</a:t>
            </a:r>
            <a:r>
              <a:rPr lang="fr-FR" dirty="0" smtClean="0"/>
              <a:t> reprenant les faits de langue travaillés ce jour et à fixer ;</a:t>
            </a:r>
          </a:p>
          <a:p>
            <a:r>
              <a:rPr lang="fr-FR" dirty="0" smtClean="0"/>
              <a:t>quelques amorces qui permettront de réactiver les structures linguistiques et le lexique du cours tout en obligeant l’élève à se replonger activement dans le document étudié. Cela le conduit également vers une certaine autonomie dans la production écrite ;</a:t>
            </a:r>
          </a:p>
          <a:p>
            <a:r>
              <a:rPr lang="fr-FR" dirty="0" smtClean="0"/>
              <a:t>un tableau à entrées multiples qui permettra de synthétiser les informations délivrées dans le document à l’étude et de favoriser ainsi une reprise claire et concise ;</a:t>
            </a:r>
          </a:p>
          <a:p>
            <a:r>
              <a:rPr lang="fr-FR" dirty="0" smtClean="0"/>
              <a:t>Une fiche d’identité (pour présenter un personnage) ;</a:t>
            </a:r>
          </a:p>
          <a:p>
            <a:r>
              <a:rPr lang="fr-FR" dirty="0" smtClean="0"/>
              <a:t>La photocopie du document avec quelques repérages matérialisés.</a:t>
            </a:r>
          </a:p>
          <a:p>
            <a:endParaRPr lang="fr-FR" dirty="0" smtClean="0">
              <a:solidFill>
                <a:srgbClr val="0070C0"/>
              </a:solidFill>
            </a:endParaRPr>
          </a:p>
          <a:p>
            <a:endParaRPr lang="fr-FR" dirty="0" smtClean="0">
              <a:solidFill>
                <a:srgbClr val="0070C0"/>
              </a:solidFill>
            </a:endParaRPr>
          </a:p>
          <a:p>
            <a:endParaRPr lang="fr-FR" dirty="0" smtClean="0">
              <a:solidFill>
                <a:srgbClr val="0070C0"/>
              </a:solidFill>
            </a:endParaRPr>
          </a:p>
          <a:p>
            <a:endParaRPr lang="fr-FR" dirty="0" smtClean="0">
              <a:solidFill>
                <a:srgbClr val="0070C0"/>
              </a:solidFill>
            </a:endParaRPr>
          </a:p>
          <a:p>
            <a:endParaRPr lang="fr-FR" dirty="0" smtClean="0">
              <a:solidFill>
                <a:srgbClr val="0070C0"/>
              </a:solidFill>
            </a:endParaRPr>
          </a:p>
          <a:p>
            <a:endParaRPr lang="fr-FR" dirty="0" smtClean="0">
              <a:solidFill>
                <a:srgbClr val="0070C0"/>
              </a:solidFill>
            </a:endParaRPr>
          </a:p>
          <a:p>
            <a:endParaRPr lang="fr-FR" dirty="0" smtClean="0">
              <a:solidFill>
                <a:srgbClr val="0070C0"/>
              </a:solidFill>
            </a:endParaRPr>
          </a:p>
          <a:p>
            <a:endParaRPr lang="fr-FR" dirty="0"/>
          </a:p>
        </p:txBody>
      </p:sp>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3"/>
          <p:cNvSpPr>
            <a:spLocks noGrp="1"/>
          </p:cNvSpPr>
          <p:nvPr>
            <p:ph type="subTitle" idx="1"/>
          </p:nvPr>
        </p:nvSpPr>
        <p:spPr>
          <a:xfrm>
            <a:off x="3059832" y="476672"/>
            <a:ext cx="5760640" cy="5040560"/>
          </a:xfrm>
        </p:spPr>
        <p:txBody>
          <a:bodyPr>
            <a:normAutofit/>
          </a:bodyPr>
          <a:lstStyle/>
          <a:p>
            <a:pPr algn="l"/>
            <a:endParaRPr lang="fr-FR" sz="3600" dirty="0" smtClean="0"/>
          </a:p>
          <a:p>
            <a:pPr algn="l"/>
            <a:r>
              <a:rPr lang="fr-FR" sz="3600" dirty="0"/>
              <a:t>L</a:t>
            </a:r>
            <a:r>
              <a:rPr lang="fr-FR" sz="3600" dirty="0" smtClean="0"/>
              <a:t>a </a:t>
            </a:r>
            <a:r>
              <a:rPr lang="fr-FR" sz="3600" dirty="0"/>
              <a:t>trace écrite constitue une aide importante dans la progression des élèves mais </a:t>
            </a:r>
            <a:r>
              <a:rPr lang="fr-FR" sz="3600" dirty="0" smtClean="0"/>
              <a:t>c’est bien </a:t>
            </a:r>
            <a:r>
              <a:rPr lang="fr-FR" sz="3600" dirty="0"/>
              <a:t>en manipulant les mots et les nouvelles notions que l’élève s’approprie </a:t>
            </a:r>
            <a:r>
              <a:rPr lang="fr-FR" sz="3600"/>
              <a:t>une </a:t>
            </a:r>
            <a:r>
              <a:rPr lang="fr-FR" sz="3600" smtClean="0"/>
              <a:t>langue.</a:t>
            </a:r>
            <a:r>
              <a:rPr lang="fr-FR" dirty="0"/>
              <a:t>	</a:t>
            </a:r>
          </a:p>
          <a:p>
            <a:endParaRPr lang="fr-FR" dirty="0"/>
          </a:p>
        </p:txBody>
      </p:sp>
    </p:spTree>
    <p:extLst>
      <p:ext uri="{BB962C8B-B14F-4D97-AF65-F5344CB8AC3E}">
        <p14:creationId xmlns:p14="http://schemas.microsoft.com/office/powerpoint/2010/main" val="3961939742"/>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Comic Sans MS" pitchFamily="66" charset="0"/>
              </a:rPr>
              <a:t>Exemple d’un tableau désordonné</a:t>
            </a:r>
            <a:endParaRPr lang="fr-FR" dirty="0">
              <a:latin typeface="Comic Sans MS" pitchFamily="66" charset="0"/>
            </a:endParaRPr>
          </a:p>
        </p:txBody>
      </p:sp>
      <p:pic>
        <p:nvPicPr>
          <p:cNvPr id="4" name="il_fi" descr="http://us.123rf.com/400wm/400/400/alancotton/alancotton1208/alancotton120800034/15190405-un-tableau-tres-desordonne.jpg"/>
          <p:cNvPicPr>
            <a:picLocks noGrp="1"/>
          </p:cNvPicPr>
          <p:nvPr>
            <p:ph idx="1"/>
          </p:nvPr>
        </p:nvPicPr>
        <p:blipFill>
          <a:blip r:embed="rId2" cstate="print"/>
          <a:stretch>
            <a:fillRect/>
          </a:stretch>
        </p:blipFill>
        <p:spPr bwMode="auto">
          <a:xfrm>
            <a:off x="2051720" y="1916832"/>
            <a:ext cx="4680520" cy="4608512"/>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16632"/>
            <a:ext cx="7848872" cy="576064"/>
          </a:xfrm>
        </p:spPr>
        <p:txBody>
          <a:bodyPr>
            <a:normAutofit fontScale="90000"/>
          </a:bodyPr>
          <a:lstStyle/>
          <a:p>
            <a:r>
              <a:rPr lang="fr-FR" sz="3600" dirty="0" smtClean="0">
                <a:latin typeface="Comic Sans MS" pitchFamily="66" charset="0"/>
              </a:rPr>
              <a:t>Qu’est-ce qu’UNE trace écrite ?</a:t>
            </a:r>
            <a:endParaRPr lang="fr-FR" sz="3600" dirty="0">
              <a:latin typeface="Comic Sans MS" pitchFamily="66" charset="0"/>
            </a:endParaRPr>
          </a:p>
        </p:txBody>
      </p:sp>
      <p:sp>
        <p:nvSpPr>
          <p:cNvPr id="3" name="Espace réservé du contenu 2"/>
          <p:cNvSpPr>
            <a:spLocks noGrp="1"/>
          </p:cNvSpPr>
          <p:nvPr>
            <p:ph idx="1"/>
          </p:nvPr>
        </p:nvSpPr>
        <p:spPr>
          <a:xfrm>
            <a:off x="107504" y="836712"/>
            <a:ext cx="8064896" cy="5760640"/>
          </a:xfrm>
        </p:spPr>
        <p:txBody>
          <a:bodyPr>
            <a:noAutofit/>
          </a:bodyPr>
          <a:lstStyle/>
          <a:p>
            <a:pPr>
              <a:buFont typeface="Wingdings" pitchFamily="2" charset="2"/>
              <a:buChar char="Ø"/>
            </a:pPr>
            <a:r>
              <a:rPr lang="fr-FR" sz="2800" dirty="0" smtClean="0"/>
              <a:t>Les éléments que l’enseignant va noter au tableau tout au long de la séance ou/et à la fin du cours.</a:t>
            </a:r>
          </a:p>
          <a:p>
            <a:pPr>
              <a:buFont typeface="Wingdings" pitchFamily="2" charset="2"/>
              <a:buChar char="Ø"/>
            </a:pPr>
            <a:r>
              <a:rPr lang="fr-FR" sz="2800" dirty="0" smtClean="0"/>
              <a:t>L’enseignant fait des choix, ne note que ce qui lui semble formateur et utile.</a:t>
            </a:r>
          </a:p>
          <a:p>
            <a:pPr>
              <a:buFont typeface="Wingdings" pitchFamily="2" charset="2"/>
              <a:buChar char="Ø"/>
            </a:pPr>
            <a:r>
              <a:rPr lang="fr-FR" sz="2800" dirty="0" smtClean="0"/>
              <a:t>Les </a:t>
            </a:r>
            <a:r>
              <a:rPr lang="fr-FR" sz="2800" smtClean="0"/>
              <a:t>outils nécessaires </a:t>
            </a:r>
            <a:r>
              <a:rPr lang="fr-FR" sz="2800" dirty="0" smtClean="0"/>
              <a:t>aux élèves pour faciliter leurs prises de parole pendant la séance : lexique, formes verbales, tournures idiomatiques, faits de langue, des rappels grammaticaux. </a:t>
            </a:r>
            <a:endParaRPr lang="fr-FR" sz="2800" dirty="0" smtClean="0">
              <a:solidFill>
                <a:srgbClr val="0070C0"/>
              </a:solidFill>
            </a:endParaRPr>
          </a:p>
          <a:p>
            <a:pPr>
              <a:buFont typeface="Wingdings" pitchFamily="2" charset="2"/>
              <a:buChar char="Ø"/>
            </a:pPr>
            <a:r>
              <a:rPr lang="fr-FR" sz="2800" dirty="0" smtClean="0"/>
              <a:t>C'est un condensé succinct de ce qui a été dit, entendu, lu, vu, vécu pendant l’heure de cours.</a:t>
            </a:r>
            <a:br>
              <a:rPr lang="fr-FR" sz="2800" dirty="0" smtClean="0"/>
            </a:br>
            <a:endParaRPr lang="fr-FR" sz="2800" dirty="0" smtClean="0"/>
          </a:p>
          <a:p>
            <a:pPr>
              <a:buFont typeface="Wingdings" pitchFamily="2" charset="2"/>
              <a:buChar char="Ø"/>
            </a:pPr>
            <a:endParaRPr lang="fr-FR" sz="1800" dirty="0"/>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46050"/>
          </a:xfrm>
        </p:spPr>
        <p:txBody>
          <a:bodyPr>
            <a:normAutofit fontScale="90000"/>
          </a:bodyPr>
          <a:lstStyle/>
          <a:p>
            <a:endParaRPr lang="fr-FR" dirty="0"/>
          </a:p>
        </p:txBody>
      </p:sp>
      <p:sp>
        <p:nvSpPr>
          <p:cNvPr id="3" name="Espace réservé du contenu 2"/>
          <p:cNvSpPr>
            <a:spLocks noGrp="1"/>
          </p:cNvSpPr>
          <p:nvPr>
            <p:ph idx="1"/>
          </p:nvPr>
        </p:nvSpPr>
        <p:spPr>
          <a:xfrm>
            <a:off x="251520" y="1052736"/>
            <a:ext cx="7920880" cy="5544616"/>
          </a:xfrm>
        </p:spPr>
        <p:txBody>
          <a:bodyPr>
            <a:normAutofit fontScale="92500" lnSpcReduction="20000"/>
          </a:bodyPr>
          <a:lstStyle/>
          <a:p>
            <a:pPr>
              <a:buFont typeface="Wingdings" pitchFamily="2" charset="2"/>
              <a:buChar char="Ø"/>
            </a:pPr>
            <a:r>
              <a:rPr lang="fr-FR" dirty="0"/>
              <a:t>La trace écrite est le reflet des productions des élèves (orientées par le professeur). Elle ne peut être en aucun cas un résumé préparé à l'avance par l'enseignant. Cependant, l’anticiper, l’amener progressivement  à prendre forme est un des enjeux du rôle de l’enseignant.</a:t>
            </a:r>
            <a:r>
              <a:rPr lang="fr-FR" dirty="0">
                <a:solidFill>
                  <a:srgbClr val="00B050"/>
                </a:solidFill>
              </a:rPr>
              <a:t/>
            </a:r>
            <a:br>
              <a:rPr lang="fr-FR" dirty="0">
                <a:solidFill>
                  <a:srgbClr val="00B050"/>
                </a:solidFill>
              </a:rPr>
            </a:br>
            <a:endParaRPr lang="fr-FR" dirty="0"/>
          </a:p>
          <a:p>
            <a:pPr>
              <a:buFont typeface="Wingdings" pitchFamily="2" charset="2"/>
              <a:buChar char="Ø"/>
            </a:pPr>
            <a:r>
              <a:rPr lang="fr-FR" dirty="0"/>
              <a:t>Rédiger une trace écrite oblige à mémoriser ce qui a été dit précédemment, à le reformuler (entraînement à la prise de parole en continu), à hiérarchiser les informations, à les mettre en relation, à conceptualiser. Elle facilite l’apprentissage et rassure l’élève.</a:t>
            </a:r>
          </a:p>
          <a:p>
            <a:pPr>
              <a:buFontTx/>
              <a:buChar char="-"/>
            </a:pPr>
            <a:endParaRPr lang="fr-FR" dirty="0"/>
          </a:p>
          <a:p>
            <a:pPr>
              <a:buNone/>
            </a:pPr>
            <a:r>
              <a:rPr lang="fr-FR" dirty="0">
                <a:solidFill>
                  <a:srgbClr val="FF0000"/>
                </a:solidFill>
              </a:rPr>
              <a:t>!</a:t>
            </a:r>
            <a:r>
              <a:rPr lang="fr-FR" dirty="0"/>
              <a:t> L’enseignant doit veiller à soigner son écriture de façon à être bien lu et compris de tous ses élèves.</a:t>
            </a:r>
          </a:p>
        </p:txBody>
      </p:sp>
    </p:spTree>
    <p:extLst>
      <p:ext uri="{BB962C8B-B14F-4D97-AF65-F5344CB8AC3E}">
        <p14:creationId xmlns:p14="http://schemas.microsoft.com/office/powerpoint/2010/main" val="64730803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latin typeface="Comic Sans MS" pitchFamily="66" charset="0"/>
              </a:rPr>
              <a:t>Que peut-on écrire ? </a:t>
            </a:r>
            <a:endParaRPr lang="fr-FR" dirty="0">
              <a:latin typeface="Comic Sans MS" pitchFamily="66" charset="0"/>
            </a:endParaRPr>
          </a:p>
        </p:txBody>
      </p:sp>
      <p:sp>
        <p:nvSpPr>
          <p:cNvPr id="3" name="Espace réservé du contenu 2"/>
          <p:cNvSpPr>
            <a:spLocks noGrp="1"/>
          </p:cNvSpPr>
          <p:nvPr>
            <p:ph idx="1"/>
          </p:nvPr>
        </p:nvSpPr>
        <p:spPr/>
        <p:txBody>
          <a:bodyPr>
            <a:normAutofit/>
          </a:bodyPr>
          <a:lstStyle/>
          <a:p>
            <a:pPr>
              <a:buFontTx/>
              <a:buChar char="-"/>
            </a:pPr>
            <a:r>
              <a:rPr lang="fr-FR" dirty="0" smtClean="0">
                <a:latin typeface="Comic Sans MS" pitchFamily="66" charset="0"/>
              </a:rPr>
              <a:t>Du lexique d’expression</a:t>
            </a:r>
          </a:p>
          <a:p>
            <a:pPr>
              <a:buFontTx/>
              <a:buChar char="-"/>
            </a:pPr>
            <a:r>
              <a:rPr lang="fr-FR" dirty="0" smtClean="0">
                <a:latin typeface="Comic Sans MS" pitchFamily="66" charset="0"/>
              </a:rPr>
              <a:t>Du lexique de compréhension</a:t>
            </a:r>
          </a:p>
          <a:p>
            <a:pPr>
              <a:buFontTx/>
              <a:buChar char="-"/>
            </a:pPr>
            <a:r>
              <a:rPr lang="fr-FR" dirty="0" smtClean="0">
                <a:latin typeface="Comic Sans MS" pitchFamily="66" charset="0"/>
              </a:rPr>
              <a:t>Des formes verbales</a:t>
            </a:r>
          </a:p>
          <a:p>
            <a:pPr>
              <a:buFontTx/>
              <a:buChar char="-"/>
            </a:pPr>
            <a:r>
              <a:rPr lang="fr-FR" dirty="0" smtClean="0">
                <a:latin typeface="Comic Sans MS" pitchFamily="66" charset="0"/>
              </a:rPr>
              <a:t>Des amorces</a:t>
            </a:r>
          </a:p>
          <a:p>
            <a:pPr>
              <a:buFontTx/>
              <a:buChar char="-"/>
            </a:pPr>
            <a:r>
              <a:rPr lang="fr-FR" dirty="0" smtClean="0">
                <a:latin typeface="Comic Sans MS" pitchFamily="66" charset="0"/>
              </a:rPr>
              <a:t>Des phrases issues des productions des élèves.</a:t>
            </a:r>
          </a:p>
          <a:p>
            <a:pPr>
              <a:buFontTx/>
              <a:buChar char="-"/>
            </a:pPr>
            <a:r>
              <a:rPr lang="fr-FR" dirty="0" smtClean="0">
                <a:latin typeface="Comic Sans MS" pitchFamily="66" charset="0"/>
              </a:rPr>
              <a:t>La correction d’exercices</a:t>
            </a:r>
          </a:p>
          <a:p>
            <a:pPr>
              <a:buFontTx/>
              <a:buChar char="-"/>
            </a:pPr>
            <a:r>
              <a:rPr lang="fr-FR" dirty="0" smtClean="0">
                <a:latin typeface="Comic Sans MS" pitchFamily="66" charset="0"/>
              </a:rPr>
              <a:t>Des consignes</a:t>
            </a:r>
          </a:p>
          <a:p>
            <a:pPr>
              <a:buFontTx/>
              <a:buChar char="-"/>
            </a:pPr>
            <a:r>
              <a:rPr lang="fr-FR" dirty="0" smtClean="0">
                <a:latin typeface="Comic Sans MS" pitchFamily="66" charset="0"/>
              </a:rPr>
              <a:t>Les devoirs maison</a:t>
            </a:r>
          </a:p>
          <a:p>
            <a:pPr>
              <a:buFontTx/>
              <a:buChar char="-"/>
            </a:pPr>
            <a:r>
              <a:rPr lang="fr-FR" dirty="0" smtClean="0">
                <a:latin typeface="Comic Sans MS" pitchFamily="66" charset="0"/>
              </a:rPr>
              <a:t>…</a:t>
            </a:r>
          </a:p>
          <a:p>
            <a:pPr>
              <a:buFontTx/>
              <a:buChar char="-"/>
            </a:pPr>
            <a:endParaRPr lang="fr-FR" dirty="0"/>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Comic Sans MS" pitchFamily="66" charset="0"/>
              </a:rPr>
              <a:t>Quand prendre note de la trace écrite ? </a:t>
            </a:r>
            <a:endParaRPr lang="fr-FR" dirty="0">
              <a:solidFill>
                <a:srgbClr val="0070C0"/>
              </a:solidFill>
              <a:latin typeface="Comic Sans MS" pitchFamily="66" charset="0"/>
            </a:endParaRPr>
          </a:p>
        </p:txBody>
      </p:sp>
      <p:sp>
        <p:nvSpPr>
          <p:cNvPr id="3" name="Espace réservé du contenu 2"/>
          <p:cNvSpPr>
            <a:spLocks noGrp="1"/>
          </p:cNvSpPr>
          <p:nvPr>
            <p:ph idx="1"/>
          </p:nvPr>
        </p:nvSpPr>
        <p:spPr>
          <a:xfrm>
            <a:off x="457200" y="1772816"/>
            <a:ext cx="7715200" cy="4824536"/>
          </a:xfrm>
        </p:spPr>
        <p:txBody>
          <a:bodyPr>
            <a:normAutofit fontScale="92500" lnSpcReduction="20000"/>
          </a:bodyPr>
          <a:lstStyle/>
          <a:p>
            <a:pPr>
              <a:buFontTx/>
              <a:buChar char="-"/>
            </a:pPr>
            <a:r>
              <a:rPr lang="fr-FR" dirty="0" smtClean="0">
                <a:latin typeface="Comic Sans MS" pitchFamily="66" charset="0"/>
              </a:rPr>
              <a:t>10 minutes avant la fin de l’heure pour les élèves de collège ou en début de seconde. Cependant, le lexique ou les outils d’aide à l’expression sont restés au tableau tout au long de la séance. Les élèves les visualisent mais ne les noteront qu’en fin de séance après les avoir longtemps manipulés.</a:t>
            </a:r>
          </a:p>
          <a:p>
            <a:pPr>
              <a:buFontTx/>
              <a:buChar char="-"/>
            </a:pPr>
            <a:r>
              <a:rPr lang="fr-FR" dirty="0" smtClean="0">
                <a:latin typeface="Comic Sans MS" pitchFamily="66" charset="0"/>
              </a:rPr>
              <a:t>À l’issue des pauses récapitulatives qui rythment l’étude d’un document.</a:t>
            </a:r>
            <a:r>
              <a:rPr lang="fr-FR" b="1" dirty="0" smtClean="0"/>
              <a:t> </a:t>
            </a:r>
            <a:endParaRPr lang="fr-FR" dirty="0" smtClean="0">
              <a:latin typeface="Comic Sans MS" pitchFamily="66" charset="0"/>
            </a:endParaRPr>
          </a:p>
          <a:p>
            <a:pPr>
              <a:buFontTx/>
              <a:buChar char="-"/>
            </a:pPr>
            <a:r>
              <a:rPr lang="fr-FR" dirty="0" smtClean="0">
                <a:latin typeface="Comic Sans MS" pitchFamily="66" charset="0"/>
              </a:rPr>
              <a:t>Au fur et à mesure que le professeur écrit des données au tableau. Quand ce choix est retenu, l’enseignant veillera à ne pas interrompre trop fréquemment la prise de parole des élèves. </a:t>
            </a:r>
            <a:r>
              <a:rPr lang="fr-FR" u="sng" dirty="0" smtClean="0">
                <a:latin typeface="Comic Sans MS" pitchFamily="66" charset="0"/>
              </a:rPr>
              <a:t>Les pauses récapitulatives à l’oral priment et aident à la progression des élèves.</a:t>
            </a:r>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Comic Sans MS" pitchFamily="66" charset="0"/>
              </a:rPr>
              <a:t>Où faire noter la trace écrite ?</a:t>
            </a:r>
            <a:endParaRPr lang="fr-FR" dirty="0">
              <a:latin typeface="Comic Sans MS" pitchFamily="66" charset="0"/>
            </a:endParaRPr>
          </a:p>
        </p:txBody>
      </p:sp>
      <p:sp>
        <p:nvSpPr>
          <p:cNvPr id="3" name="Espace réservé du contenu 2"/>
          <p:cNvSpPr>
            <a:spLocks noGrp="1"/>
          </p:cNvSpPr>
          <p:nvPr>
            <p:ph idx="1"/>
          </p:nvPr>
        </p:nvSpPr>
        <p:spPr>
          <a:xfrm>
            <a:off x="457200" y="1484784"/>
            <a:ext cx="7715200" cy="5040560"/>
          </a:xfrm>
        </p:spPr>
        <p:txBody>
          <a:bodyPr>
            <a:normAutofit/>
          </a:bodyPr>
          <a:lstStyle/>
          <a:p>
            <a:pPr>
              <a:buFontTx/>
              <a:buChar char="-"/>
            </a:pPr>
            <a:endParaRPr lang="fr-FR" dirty="0" smtClean="0">
              <a:latin typeface="Comic Sans MS" pitchFamily="66" charset="0"/>
            </a:endParaRPr>
          </a:p>
          <a:p>
            <a:pPr>
              <a:buFontTx/>
              <a:buChar char="-"/>
            </a:pPr>
            <a:r>
              <a:rPr lang="fr-FR" dirty="0" smtClean="0">
                <a:latin typeface="Comic Sans MS" pitchFamily="66" charset="0"/>
              </a:rPr>
              <a:t>Sur un cahier : il facilite le travail de synthèse pendant les entraînements à l’expression écrite, il permet de revenir en classe sur un autre document, de renvoyer l’élève à une notion antérieure.</a:t>
            </a:r>
          </a:p>
          <a:p>
            <a:pPr>
              <a:buFontTx/>
              <a:buChar char="-"/>
            </a:pPr>
            <a:endParaRPr lang="fr-FR" dirty="0" smtClean="0">
              <a:latin typeface="Comic Sans MS" pitchFamily="66" charset="0"/>
            </a:endParaRPr>
          </a:p>
          <a:p>
            <a:pPr>
              <a:buNone/>
            </a:pPr>
            <a:endParaRPr lang="fr-FR" dirty="0" smtClean="0">
              <a:latin typeface="Comic Sans MS" pitchFamily="66" charset="0"/>
            </a:endParaRPr>
          </a:p>
          <a:p>
            <a:pPr>
              <a:buFontTx/>
              <a:buChar char="-"/>
            </a:pPr>
            <a:r>
              <a:rPr lang="fr-FR" dirty="0" smtClean="0">
                <a:latin typeface="Comic Sans MS" pitchFamily="66" charset="0"/>
              </a:rPr>
              <a:t>Sur les feuilles d’un classeur souple.</a:t>
            </a:r>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6000" dirty="0" smtClean="0">
                <a:latin typeface="Comic Sans MS" pitchFamily="66" charset="0"/>
              </a:rPr>
              <a:t>Comment serait le tableau idéal ?</a:t>
            </a:r>
          </a:p>
          <a:p>
            <a:pPr algn="ctr">
              <a:buNone/>
            </a:pPr>
            <a:r>
              <a:rPr lang="fr-FR" sz="6000" dirty="0" smtClean="0">
                <a:latin typeface="Comic Sans MS" pitchFamily="66" charset="0"/>
              </a:rPr>
              <a:t>Comment présenter chacune des parties ?</a:t>
            </a:r>
            <a:endParaRPr lang="fr-FR" sz="6000" dirty="0">
              <a:latin typeface="Comic Sans MS" pitchFamily="66" charset="0"/>
            </a:endParaRPr>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7715200" cy="5472608"/>
          </a:xfrm>
        </p:spPr>
        <p:txBody>
          <a:bodyPr>
            <a:normAutofit/>
          </a:bodyPr>
          <a:lstStyle/>
          <a:p>
            <a:pPr>
              <a:buNone/>
            </a:pPr>
            <a:r>
              <a:rPr lang="fr-FR" dirty="0" smtClean="0">
                <a:latin typeface="Comic Sans MS" pitchFamily="66" charset="0"/>
              </a:rPr>
              <a:t>Il peut comprendre :</a:t>
            </a:r>
          </a:p>
          <a:p>
            <a:pPr>
              <a:buFontTx/>
              <a:buChar char="-"/>
            </a:pPr>
            <a:r>
              <a:rPr lang="fr-FR" dirty="0" smtClean="0">
                <a:latin typeface="Comic Sans MS" pitchFamily="66" charset="0"/>
              </a:rPr>
              <a:t>La date</a:t>
            </a:r>
          </a:p>
          <a:p>
            <a:pPr>
              <a:buFontTx/>
              <a:buChar char="-"/>
            </a:pPr>
            <a:r>
              <a:rPr lang="fr-FR" dirty="0" smtClean="0">
                <a:latin typeface="Comic Sans MS" pitchFamily="66" charset="0"/>
              </a:rPr>
              <a:t>Le titre du document étudié assorti de la page du manuel et de l’abréviation de l’activité langagière travaillée.</a:t>
            </a:r>
          </a:p>
          <a:p>
            <a:pPr>
              <a:buFontTx/>
              <a:buChar char="-"/>
            </a:pPr>
            <a:r>
              <a:rPr lang="fr-FR" dirty="0" smtClean="0">
                <a:latin typeface="Comic Sans MS" pitchFamily="66" charset="0"/>
              </a:rPr>
              <a:t>Le lexique sur un des côtés.</a:t>
            </a:r>
          </a:p>
          <a:p>
            <a:pPr>
              <a:buFontTx/>
              <a:buChar char="-"/>
            </a:pPr>
            <a:r>
              <a:rPr lang="fr-FR" dirty="0" smtClean="0">
                <a:latin typeface="Comic Sans MS" pitchFamily="66" charset="0"/>
              </a:rPr>
              <a:t>Au centre, les amorces ou phrases complétées, un tableau récapitulatif comprenant les caractéristiques d’un personnage, d’un lieu, d’une anecdote.</a:t>
            </a:r>
          </a:p>
          <a:p>
            <a:pPr>
              <a:buFontTx/>
              <a:buChar char="-"/>
            </a:pPr>
            <a:r>
              <a:rPr lang="fr-FR" dirty="0" smtClean="0">
                <a:latin typeface="Comic Sans MS" pitchFamily="66" charset="0"/>
              </a:rPr>
              <a:t>Les points grammaticaux notés succinctement sur un autre côté ainsi que les devoirs maison.</a:t>
            </a:r>
          </a:p>
          <a:p>
            <a:pPr>
              <a:buFontTx/>
              <a:buChar char="-"/>
            </a:pPr>
            <a:endParaRPr lang="fr-FR" dirty="0"/>
          </a:p>
        </p:txBody>
      </p:sp>
    </p:spTree>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274</TotalTime>
  <Words>918</Words>
  <Application>Microsoft Office PowerPoint</Application>
  <PresentationFormat>Affichage à l'écran (4:3)</PresentationFormat>
  <Paragraphs>109</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Opulent</vt:lpstr>
      <vt:lpstr>Présentation PowerPoint</vt:lpstr>
      <vt:lpstr>Exemple d’un tableau désordonné</vt:lpstr>
      <vt:lpstr>Qu’est-ce qu’UNE trace écrite ?</vt:lpstr>
      <vt:lpstr>Présentation PowerPoint</vt:lpstr>
      <vt:lpstr>Que peut-on écrire ? </vt:lpstr>
      <vt:lpstr>Quand prendre note de la trace écrite ? </vt:lpstr>
      <vt:lpstr>Où faire noter la trace écrite ?</vt:lpstr>
      <vt:lpstr>Présentation PowerPoint</vt:lpstr>
      <vt:lpstr>Présentation PowerPoint</vt:lpstr>
      <vt:lpstr>A partir du texte « Lo bien que lo estoy pasando », imaginer la trace écrite idéale.</vt:lpstr>
      <vt:lpstr>Présentation PowerPoint</vt:lpstr>
      <vt:lpstr>En résumé…la trace écrite est multiforme.</vt:lpstr>
      <vt:lpstr>Au collège : quelques conseils.</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olica2ja</dc:creator>
  <cp:lastModifiedBy>Manou</cp:lastModifiedBy>
  <cp:revision>94</cp:revision>
  <dcterms:created xsi:type="dcterms:W3CDTF">2013-09-05T07:34:27Z</dcterms:created>
  <dcterms:modified xsi:type="dcterms:W3CDTF">2013-09-16T15:59:24Z</dcterms:modified>
</cp:coreProperties>
</file>