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1" r:id="rId3"/>
    <p:sldId id="283" r:id="rId4"/>
    <p:sldId id="285" r:id="rId5"/>
    <p:sldId id="284" r:id="rId6"/>
    <p:sldId id="287" r:id="rId7"/>
    <p:sldId id="279" r:id="rId8"/>
    <p:sldId id="259" r:id="rId9"/>
    <p:sldId id="288" r:id="rId10"/>
    <p:sldId id="260" r:id="rId11"/>
    <p:sldId id="265" r:id="rId12"/>
    <p:sldId id="262" r:id="rId13"/>
    <p:sldId id="289" r:id="rId14"/>
    <p:sldId id="263" r:id="rId15"/>
    <p:sldId id="264" r:id="rId16"/>
    <p:sldId id="270" r:id="rId17"/>
    <p:sldId id="269" r:id="rId18"/>
    <p:sldId id="266" r:id="rId19"/>
    <p:sldId id="290" r:id="rId20"/>
    <p:sldId id="274" r:id="rId21"/>
    <p:sldId id="271" r:id="rId22"/>
    <p:sldId id="272" r:id="rId23"/>
    <p:sldId id="273" r:id="rId24"/>
    <p:sldId id="276" r:id="rId25"/>
    <p:sldId id="277" r:id="rId26"/>
    <p:sldId id="278"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05.586"/>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0,'0'0,"0"0,24 0,1 0,-1 0,49 24,1-24,-1 0,24 25,1-25,-25 0,1 0,-1 0,0 0,-24 0,-24 0,-1 0,0 0,-24 0,49 0,24 0,-24 0,-24 0,24 0,-1 0,1 0,-49 0,49 0,-24 0,-25 0,24 0,0 0,-24 0,25 0,-1 0,1 0,-1 0,1 0,-1 0,-24 0,24 0,-24 0,25 0,-1 0,-24 0,25 0,-1 0,0 0,-24 0,25 0,-25 0,24 0,1 0,-25 0,24 0,-24 0,25 0,-25 0,48 0,-23 0,-1 0,1 0,-1 0,1 0,-25 0,24 0,-24 0,24 0,1 0,-1 0,-24-25,25 25,-1 0,-24 0</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6:17.970"/>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0-1,'24'0,"-24"0,0 0,25 0,-1 0,0 0,50 0,-25 0,-1 0,26 0,-26 0,1 0,49 0,-49 0,24 0,0 0,-24 0,0 0,0 0,0 0,-49 0,24 0,25 0,0 0,49 0,-25 0,25 0,-25 0,0 0,0 0,-48 0,24 0,-1 0,-48 0,25 0,-25 0,0 0,24 0,-24 0,49 0,-24 0,-1 0,25 0,-25 0,1 0,-1 0,-24 0,25 0,-25 0,24 0</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6:30.153"/>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1 0,'25'0,"-1"0,1 0,23 0,-23 24,24-24,-25 0,1 0,-1 0,0 0,25 0,24 0,-24 0,25 0,-26 25,26-25,-1 0,-24 0,24 0,-24 0,-25 0,1 0,-25 0,24 0,-24 0,25 0,-1 0,-24 0,24 0,25 0,-24 0,24 0,-1 0,1 0,-24 0,24 0,-1 0,-23 0,-1 0,1 0,-25 0,24 0,1 0,-1 0,25 0,-49 0,49 24,-49-24,24 0,-24 0,24 0,1 0,-25 0,24 0,-24 0,25 0,-25 0,0 0,24 0,1 0,-25 0,24 0,-24 0,24 0,1-24,-25 24,24 0</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11:21.869"/>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0 161,'0'0,"0"0,48 0,-24 0,-1 0,1 0,-24 0,24 0,0 0,-24 0,24 0,-24 0,24 0,0 0,0 0,0 0,0 0,0 0,-24 0,48 0,-48 0,24 0,-24 0,24 0,0-24,24 24,24 0,-24 0,48 0,-25-24,-23 24,24 0,-24-24,-24 24,0 0,0-24,0 24,-24 0,24 0,-24 0,72 0,0 0,0 0,-1 0,1-24,0 24,-24 0,-24 0,0 0,0 0,0 0,-24 0,24 0,0 0,0-24,-24 24,24 0,24 0,-24 0,24 0,0 0,0 0,-48 0,47 0,-23 0,0 0,-24 0,24 0,-24 0,24 0,-24 0,24 0,0 0,-24 0,24 0,-24 0,24 0,0 0,-24 0,0 0,24 0,-24 0,0 24,24-24,-24 24,0 0,0-24,24 0,-24 24,24-24,-24 0,24 0,-24 0,24 0,-24 0,24 0,0 0,-24 0,24 0,-24 0,0 0,24 0,0 0,-24 0,0 0,0 24,-24-24,24 24,-24-24,24 0,0 0,-24 0,0 0,24 0,-24 0,24 24,-24-24,24 0,-24 0,24 0,-24 0,24 0,-24 0,0 0,24 24,-24-24,24 0,0 0,-48 0,24 0,0 0,-24 0,0 0,24 0,1 0,-25 0,24 0,24 0,-24 0,24 0,-24 0,-24 0,24 0,0 0,-24 0</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11:28.967"/>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0 0</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0:57.916"/>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1 103,'24'0,"24"0,24-24,0 24,-23 0,-25 0,24-24,-48 0,24 24,0 0,0 0,-24 0,24 0,-24 0,24 0,-24 0,47 0,-23 0,0 0,24 0,-24 0,-24 0,24 0,-24 0,24 0,0 0,25 0,-1 0,24 0,-24 0,-24 0,0 0,0 0,-24 0</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1:30.910"/>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24,'0'0,"0"0,24 0,-24 0,24 0,0 0,-24 0,24 0,-24 0,0 0,24 0,0 0,-24 0,0 0,24 0,-24 24,0-24,0 24,24-24,-24 0,0 0,24 0,0 0,-24 0,24 0,-24 0,24 0,-1 0,1 0,24 0,-48 0,48 0,-48 0,48 0,-48 0,24-24,-24 24,24 0,-24 0,24 0,0 0,-24 0,24 0,-24 0,24 0,0 0,-24 0,24 0,0 0,0 0,-24 0,24 0,-24 0,24 0,0 0,-24 0,24 0,-24 0,24 0,-24 0,24 0,0 0,-24 0,24 0,-24 0,23 0,-23 0,0 0,24 0,0 0,-24 0,24 0,-24 24,0-24,0 0,24 0,0 0,-24 24,24 0,-24-24,0 0,24 0,-24 0,0 24,24-24,0 0,-24 24,0-24,24 24,-24-24,0 0,24 0,0 0,-24 0,24 0,-24 0,24 0,-24 0,24 0,0 0,0 0,0-24,0 24,-24 0,24 0,0 0,-24-24,0 24,24-24,24 0,-24 0,0 0,-1 24,1-24,-24 24,24-24</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1:51.006"/>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1822 222,'0'0,"0"-24,-24 0,24 24,-23 0,-1-24,24 24,0 0,-24 0,24 0,-24 0,0 0,24 0,-24 0,24 0,-24 0,24 0,-24 0,0 0,24 0,-24 0,0 0,0 0,-24 0,48 0,-24 0,-24 0,48 0,-24 0,24 0,-48-24,0 24,-24-24,1 24,23 0,-48-24,0 24,24-24,0 24,-24-24,48 24,-24 0,25-24,-1 24,48 0,-24 0,24 0,-48 0,24 0,0 0,-48 0,72 0,-24 0,-24 0,24 0,0 0,24 24,-24-24,24 0,-24 0,0 0,24 0,-24 0,24 0,-24 0,24 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3:30.956"/>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1 123,'0'0,"0"0,0 24,0-24,0 0,24 0,-24 23,24-23,-24 0,0 0,24 0,0 0,-24 0,24 0,-24 0,24 0,0 0,-24 24,0-24,24 0,48 0,-48 0,0-24,24 24,-24 0,0 0,0-23,-24 23,0 0,24 0,-24-24,25 24,-25 0,24-24,-24 24,24 0,0-24,-24 24,24 0,0-24,-1 24,-23 0,24-22,-24 22,24 0,-24 0,24 0,0 0,0 0,0 0,24 0,-24 0,-24 0,24 0,0 0,-24-24,24 24,0 0,0 0,0 0,-24 0,24 0,0 0,-24 0,24 0,0 0,0 0,-24 0,24 0,24 0,-24 0,0 0,23 0,-23 0,0 0,-24 0,24 0,0 0,1 0,-25 0,24 0,-24 0,24 0,-24 0,24 0,0 0,-24 0,24 0,0 0,0 0,0 0,-24 24,24-24,0 22,-24-22,24 0,-24 0,0 24,24-24,-24 0,24 24,0-24,-24 0,0 0,24 0,-24 24,0-24,24 24,0-24,-24 0,24 0,-24 0,24 0,-24 0,0 0,0 0</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3:35.059"/>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1,'0'0,"24"0,-24 0,24 0,0 0,-24 0,0 0,24 0,-24 0,24 0,47 0,1 0,24 0,-24 0,-24 0,0 0,-24 0,24 0,-48 0,24 0,-24 24,24-24,-24 0,24 0,0 0,0 0,24 0,-1 24,-23-24,24 24,-24-24,0 0,-24 0,24 24,-24-24,24 0,-24 24,0-24,24 0,0 0,-24 0,24 0,-24 0,24 0,0 24,-24-24,24 0,-24 0,24 0,-24 0,24 0,0 0,-24 0,24 0,-24 0,24 0,-24 0,48 0,-48 0,48 0,-48 0,24 0,-24 0,0 0,48 0,-25-24,1 0,24 24,-48-24,24 24,-24-24,0 24,0 0,0-24,0 24,0-24</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3:39.551"/>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1 168,'0'0,"0"0,24 0,0 0,-24 0,24 0,-24 0,24 0,-24 0,24 0,0 0,0 0,-24 0,24 0,0 0,-24 0,24 0,-24 0,24 0,0 0,-24 0,24 0,0 0,0 0,24 0,-24 0,-24-24,48 24,-48 0,24 0,-24 0,24-24,0 24,-24 0,23 0,-23 0,24 0,-24-24,24 24,-24-24,24 0,-24 24,0-24,24 24,-24-24,0 24,24 0,-24 0,24 0,-24 24,0-24,24 0,-24 0,0 24</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25.367"/>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0-1,'24'0,"-24"0,25 0,-25 0,24 24,1-24,-1 0,-24 0,49 25,-49-25,24 0,1 0,-1 0,-24 0,25 0,-25 0,48 0,-48 0,25 0,-25 0,24 0,1 0,-25 0,24 0,1 0,-1 0,-24 0,24 0,-24 0,25 0,-1 0,1 0,-25 0,24 0,-24 0,24 24,1-24,-25 0,24 0,1 0,-1 0,-24 0,25 0,-25 0,24 0,-24 0,49 0,-49 0,49 0,-49 0,24 0,1 0,-1 0,-24 0,24 0,-24 0,25-24,-25 24,24 0,1 0,-25 0,24 0,-24 0,49 0,-49 0,24-25,1 25,-1 0,-24 0,25 0,-25 0,24 0,0 0,-24 0,25 0,-25 0,24 0,-24 0,25 0,-1 0,-24 0,25 0,-25 0,24 0,0 0,-24 0,25 0,-1 0,1 0,-25 25,24-25,25 0,-25 0,1 0,-1 0,-24 0,49 0,-49 24,0-24,25 0,-25 0,24 0,0 0,-24 0</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09:23:48.740"/>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54,'24'0,"0"0,-24 0,24 0,-24 0,24 0,-24-51,24 51,-24 0,24 0,24 0,-48 0,24 0,-24 0,24 0,-1 0,1 0,0 0,0 0,0 0,0 0,0 0,-24 0,24 0,0 0,-24 0,24 0,-24 0,24 0,-24 0,24 0,0 0,-24 0,24 0,-24 0,48 51,-48-51,48 0,-48 0,24 51,0-51,0 0,-24 0,0 51,24-51,-24 0,24 0,-24 0,24 0,0 0,-24 0,24 0,-24 0,23 0,-23 0,24 0,0-51,0 51,-24 0,24 0,-24-51,0 51,24 0</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7:35.599"/>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4,'0'0,"48"0,24 0,-48 0,0 0,24 0,0 0,24 0,-1 0,-23 23,48-23,-24 0,0 0,-24 0,0 0,-24 0,0 0,24 0,-48 0,24 0,-24 0,48 0,-1 0,-23 0,0 0,24 0,-23 0,-1 0,24 0,-48 0,24 0,0 0,0 0,-24 0,24 0,-24 0,24 0,-24 0,48 0,-24 0,0 0,24 0,-24 0,-24 0,48 0,-48 0,24 0,-24 0,24 0,0-23,-24 23,24 0,-1 0,1 0,-24 0,24 0,0 0,0 0,-24 0,24 0,-24 0,24 0,0 0,-24 0,24 0,-24 0,24 23,-24-23,48 0,-48 0,24 0,24 0,-48 23,24-23,0 0,-24 0,24 0,-24 0,24 0,-24 23,24-23,0 0,-24 0,24 0,0 0,0 0,-24 0,24 0</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7:39.592"/>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9,'0'0,"0"0,0 0,24 0,0 0,0 0,24 0,-24 0,0 0,0 0,0 0,0 0,0 0,0 0,-24 0,24 0,24 0,-48 0,24 0,-24 0,24 0,-1 0,25 0,-24 0,0 0,0 0,-24 0,24 0,0 0,0 0,-24 0,24 0,0 0,0 0,0 0,24 0,0 0,0 0,0 0,0 0,0 0,-1 24,-47-24,48 0,-24 0,0 0,-24 0,24 0,-24 0,72 0,-48 0,24 0,-24 0,0 0,0 24,-24-24,24 0,0 0,-24 0,24 0,24 24,0-24,-24 0,24 0,-48 0,24 0,-24 0</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7:43.664"/>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1 49,'0'0,"0"0,0 0,0 0,0-23,24 23,0 0,-24 0,24 0,-24 0,24 0,-24 0,24 0,0 0,-24 0,24 0,0 0,0 0,0 0,-24 0,24 0,0 0,-24 0,24 0,-24 0,48 0,-48 0,24 0,0 0,0 0,1 0,-1 0,24 23,-48-23,24 0,23 0,-23 0,24 0,0 0,-24 0,24 0,-24 0,-24 0,24 0,0 0,0 0,-24 0,24 0,-24 0,24 0,0 0,-24 0,24 0,24 0,-48 0,24 0,48 0,-48 0,0 0,24-23,-25 23,1 0,49 0,-49 0,-24 0,48 0,-24 0,0 0,-24 0,24 0,-24 0,24 0,-24 0,24 0,-24-24,24 24,-24 0,24 0,-24 0,24 0,0 0,-24 0,24 0,-24 0,24 0,-24 0,24 0,0 0,-24 0,0 0,24 0,-24 24,0-24,24 0</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7:51.011"/>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54,'0'0,"23"0,1 0,-24 0,24 0,-24 0,24 0,0 0,-24 0,24 0,-24 0,24 0,0 0,0 0,0 0,24 0,-24 0,24 0,-24 0,24 0,-24 0,0 0,0 0,0 0,-24 0,24 0,0 0,0 0,0 0,-1 0,25 0,-24-24,0 24,24 0,-48 0,24 0,0 0,0 0,0 0,-24 0,24 0,0 0,-24 0,24 0,-24 0,48 0,-24 0,-24 0,48 0,-24 0,0 0,24 0,-48 0,24 0,0 0,0 0,0 0,-24 0,23 0,1 0,-24 0,0-24,24 24,0 0,0 0,0 0,0 0,0 0,0 0,0 0,0 0,-24 0,24 0,0 0,-24 0,24 0,-24 0,24 0,-24 0,48 0,-24 0,0 0,0 0,0 0,0 0,0 0,0 0,0 0,-24 0,24 0,-1 0,-23 0,24 0,-24 0,24 0,0 24,0-24,0 0,0 0,-24 0,24 0,0 0,0 24,-24-24,24 0,-24 0,0 0,24 0,0 0,-24 0,0 24,24-24,-24 0,24 0,-24 24,24-24,-24 24,24-24,-48 0,24 0,0-24,-24 24,24 0</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7:54.241"/>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1 0,'0'24,"0"-24,0 0,0 0,24 0,0 0,-24 0,24 24,-24-24,24 0,0 0,-24 0,24 0,0 0,0 0,0 0,0 0,0 0,0 0,0 0,24 0,-24 0,-24 0,24 0,1 0,-25 0,23 0,-23 0,24 0,0 0,-24 0,24 0,0 0,0 0,0 0,-24 0,48 0,-48 0,24 0,-24 0,24 0,0 0,-24 0,24 0,-24 0,24 0,-24 0,24 0,0 0,-24 0,24 0,-24 0,24 0,0 0,-24 0,24 24,-24-24,24 0,-24 0,24 0,0 0,-24 0,24 0,-24 0,24 0,0 0,0 0,-1 0,1 0,0 0,-24 0,24 0,0 0,-24 0,24 0,0 0,1 0,-25 0,24 24,0-24,0 0,0 0,-24 0,24 0,0 0,-24 0,24 0,-24 0,24 0,0 0,-24 0,24 0,0 0,0 0,-24 0,24 0,-24 0,24 0,-24 0,24 0,0 0,-24 0,24 0,-24 0</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7:57.501"/>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1 24,'0'0,"24"0,0 0,0 0,0 0,24 0,0 0,24 24,0 0,-24-24,0 0,-1 0,1 0,24 0,-24 0,-24 0,0 0,24 0,-24 0,0 0,0 0,0 0,0 0,-24 0,24 0,0 0,0 0,-24 0,48 0,-24 0,0 0,23 0,-23 0,0 0,24 0,24 0,-72 0,48 0,0 0,0 0,24 0,-48 0,24 0,0 0,0 0,-24 0,0 0,0 0,-24 0,23 0,1 0,0 0,-24 0,24 0,0 0,0 0,-24 0,24 0,-24 0,24 0,0 0,0 0,-24 0,24 0,0 0,0 0,-24 0,24 0,0 0,-24 0,24 0,-24 0,24 0,0-24,-24 24,24 0,-24 0,48 0,-48-24,24 24,24 0,-48 0,24 0,0 0,-1 0,-23 0,24 0,-24 0,24 0,-24-24,24 24,-24 0,24 0</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8:02.056"/>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0-1,'0'24,"0"-24,24 0,-24 0,24 0,-24 0,0 0,24 0,-1 0,-23 0,0 24,24-24,-24 0,24 0,0 0,-24 0,24 0,-24 0,24 0,-24 0,24 0,0 0,-24 23,24-23,-24 0,24 0,0 0,-24 0,24 0,0 0,-24 0,24 0,0 0,-24 0,24 0,-24 0,24 0,0 0,-24 0,24 0,-24 0,48 24,-48-24,24 0,0 0,0 24,-24-24,25 0,-25 0,24 0,-24 0,0 0,47 0,-47 24,0-24,0 0,24 0,-24 0,24 22,0 2,-24-24,0 0,24 0,0 0,0 0,-24 0,0 24,24-24,0 0,0 0,-24 0,24 0,0 0,0 0,-24 0,24 0,-24 0,24 0,0 0,0 0,0 0,0 0,-24 0,24 0,-24 0,24 0,0 0,-24 0,24 0,-24 0,24 0,-24 0,24 0</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8T11:08:05.270"/>
    </inkml:context>
    <inkml:brush xml:id="br0">
      <inkml:brushProperty name="width" value="0.23333" units="cm"/>
      <inkml:brushProperty name="height" value="0.46667" units="cm"/>
      <inkml:brushProperty name="color" value="#CCC1D9"/>
      <inkml:brushProperty name="tip" value="rectangle"/>
      <inkml:brushProperty name="rasterOp" value="maskPen"/>
      <inkml:brushProperty name="fitToCurve" value="1"/>
    </inkml:brush>
  </inkml:definitions>
  <inkml:trace contextRef="#ctx0" brushRef="#br0">0 141,'0'0,"24"0,-24 0,24 0,0 0,-24 0,24 0,-24 0,24 0,-24 0,24 0,0 0,0 0,-24 0,47 0,-47 0,48 0,-24 0,0 0,24 0,-24-24,0 24,0-24,24 24,-24 0,0 0,-24 0,24 0,0 0,0 0,-24-23,24 23,0 0,-24 0,24-23,-24 23,24 0,-24 0,48 0,0 0,-1 0,1-24,0 0,0 24,-48 0,24 0,-24 0,24 0,0 0,24 0,-48 0,24 0,-24 0,24 0,0 0,-24 0,24 0,-24 0,24 0,-24 0,24 0,-24 24,24-24,-24 0,24 0,-24 0,48 24,-48-24,24 0,-24 0,24 0,0 0,-24 23,24-23,-24 0,47 23,-47 1,24-24,-24 0,0 0,24 0,-24 24,0-24,24 0,-24 0,24 0,-24 23,24-23,-24 24,24-24,0 24,-24-24,24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27.925"/>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4,'0'0,"24"0,-24 0,49 0,-25 0,25 0,0 0,-25 0,1 0,-1 0,1 0,-1 0,0 0,1 0,-25 0,24 0,1 25,-1-25,1 0,-1 0,0 0,25 0,-49 0,25 0,-1 0,-24 0,25 0,-25 0,24 0,-24 0,24 0,1 0,-25 0,24 0,-24 0,25 0,-1 0,-24 0,25 0,-25 0,0 0,24 0,-24 0,24 0,1 0,-25 0,24 0,-24 0,25 0,-1 0,-24 0,24 0,-24 0,25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35.460"/>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0,'0'0,"49"0,48 0,1 49,0-49,-1 24,1-24,24 0,-24 0,73 0,0 0,-25 25,-48-25,-49 0,0 0,-49 0,24 0,49 0,-24 0,25 0,-1 0,0 0,25 0,-25 0,-24 0,0 0,-49 0,24 0,1 0,-25 0,24 0,-24 0,49 0,-49 0,24 0,-24 0,25 0,-1 0,1 0,-25 0,24 0,-24 0,24 0,1 0,-25 0,24 0,1 0,-1 0,1 0,-25 0,24 0,0 0,-24 0,25 0,-25 0,24 0,-24 0,25 0,-1 0,-24 0,25 0</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41.575"/>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1 5,'25'25,"-1"-25,1 0,-1 0,25 0,-25 0,50 0,-26 0,26 0,-50 0,49 0,-48-25,24 25,-25 0,1 0,-25 0,24 0,0 0,-24 0,25 0,-1 0,-24 0,25 0,24 0,-25 0,0 0,25 25,0-25,-25 0,25 0,0 0,-24 0,23 0,1 0,-24 0,-1 0,-24 0,25 0,-25 0,48 0,-48 0,25 0,-1 0,1 0,-1 0,25 0,0 0,0 0,24 0,-24 0,-25 0,1 0,23 0,-48 0,49 0,-24 0,-1 0,-24 0,25 0,-25 0,24 0,-24 0,24 0,1 0,-25 0,24 0,-24 0,25 0,-1 24,1-24,-25 0,48 0,-23 0,24 0,-1 0,-23 0,-25 0,24-24,1 24,-25 0,24 0,-24 0,25 0,-1 0,0 0,1 0,24 0,0 0,-25 0,0 0,50 0,-25 0,-1 0,-23 0,-1 0,25 0,-49 24,0-24,24 0,1 0,-25 0,24 0,1 0,-1 0,-24 0,25 25,-25-25,24 0,-24 0</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55.085"/>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93,'0'0,"0"0,0 0,0 0,0 0,24 0,1 0,23 0,1 0,-24 0,24 24,24-24,-24 0,-25 25,25-25,0 0,-49 0,24 0,-24 0,49 0,-25 0,1 0,24 0,24-25,-24 25,-25-24,50 24,-26-25,-48 25,25 0,-1 0,-24 0,25 0,-25 0,24 0,0 0,25-24,-24 24,-1 0,1 0,48 0,-73 0,24 0,1 0,-1 0,-24 0,25 0,-1 0,0-24,25 24,-24 0,24 0,-1 0,-23 0,24 0,-1 0,1 0,-24 0,-1 0,1 0,-25 0,24 0,0 0,-24 0,25 0,-1 0,1 0,-25 0,24 0,-24 0,25 0,-25 0,0 0,24 0,-24 24</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5:59.468"/>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0,'24'0,"-24"24,0-24,49 0,-24 0,-1 0,1 25,-25-25,24 0,49 0,25 0,0 0,24 24,0-24,-24 0,-50 0,50 0,-73 0,-25 0,24 0,0 0,-24 0,25 0,-25 0,24 0</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6:03.540"/>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0 2,'0'0,"49"24,-25-24,25 0,0 0,24 0,0 0,1 0,-25 0,24 0,-24 0,0 0,-1 0,1 0,0 0,-25 0,50 0,-50 0,1 0,-1 0,25 0,-25 0,25 0,0 0,0 0,-25 0,1 0,24 0,-1 0,-48 0,49 0,-49 0,25 0,23 0,-23 0,24 0,0 0,-1 0,26 0,-25 0,-1 0,26 0,-25 0,24 0,-24 0,-25 0,25 0,0 0,-25 0,1 0,23 0,-48 0,25 0,48 0,-48 0,23 0,1 0,25 0,-50 25,25-25,0 0,24 0,-24 24,-25-24,25 0,0 0,0 0,-25 0,1 0,-1 0,0 0,-24 0,25 0</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28.36041" units="1/cm"/>
          <inkml:channelProperty channel="Y" name="resolution" value="28.34646" units="1/cm"/>
        </inkml:channelProperties>
      </inkml:inkSource>
      <inkml:timestamp xml:id="ts0" timeString="2012-01-21T15:56:07.986"/>
    </inkml:context>
    <inkml:brush xml:id="br0">
      <inkml:brushProperty name="width" value="0.23333" units="cm"/>
      <inkml:brushProperty name="height" value="0.46667" units="cm"/>
      <inkml:brushProperty name="color" value="#FFFF00"/>
      <inkml:brushProperty name="tip" value="rectangle"/>
      <inkml:brushProperty name="rasterOp" value="maskPen"/>
      <inkml:brushProperty name="fitToCurve" value="1"/>
    </inkml:brush>
  </inkml:definitions>
  <inkml:trace contextRef="#ctx0" brushRef="#br0">1-1,'0'0,"0"0,25 0,-25 24,24-24,25 25,-25-25,1 0,24 0,-25 0,0 0,-24 0,25 0,-25 0,49 0,0 0,-25 0,25 0,0 0,-25 0,25 0,-25 0,25 24,-49-24,25 0,-1 0,-24 0,24 0,-24 0,25 0,24 0,-25 0,25 0,24 24,1-24,-1 0,-24 0,0 25,-1-25,-23 0,-25 0,24 0,1 0,-25 0,24 0,-24 0,24 0,-24 0,49 0,-49 0,49 0,-49 0,25 0,-1 0,0 0,-24 0,25 0,-1 0,1 0,-25 0,24 0,-24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C9EC2-7904-4E54-8AB8-A4B27A0C889E}" type="datetimeFigureOut">
              <a:rPr lang="fr-FR" smtClean="0"/>
              <a:pPr/>
              <a:t>04/11/2013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4B2B17-267F-49C3-A8AA-ABC650333DFF}" type="slidenum">
              <a:rPr lang="fr-FR" smtClean="0"/>
              <a:pPr/>
              <a:t>‹N°›</a:t>
            </a:fld>
            <a:endParaRPr lang="fr-FR"/>
          </a:p>
        </p:txBody>
      </p:sp>
    </p:spTree>
    <p:extLst>
      <p:ext uri="{BB962C8B-B14F-4D97-AF65-F5344CB8AC3E}">
        <p14:creationId xmlns:p14="http://schemas.microsoft.com/office/powerpoint/2010/main" val="247930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8</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10</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11</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12</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14</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15</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16</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17</a:t>
            </a:fld>
            <a:endParaRPr lang="fr-FR"/>
          </a:p>
        </p:txBody>
      </p:sp>
    </p:spTree>
    <p:extLst>
      <p:ext uri="{BB962C8B-B14F-4D97-AF65-F5344CB8AC3E}">
        <p14:creationId xmlns:p14="http://schemas.microsoft.com/office/powerpoint/2010/main" val="3421160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4B2B17-267F-49C3-A8AA-ABC650333DFF}" type="slidenum">
              <a:rPr lang="fr-FR" smtClean="0"/>
              <a:pPr/>
              <a:t>18</a:t>
            </a:fld>
            <a:endParaRPr lang="fr-FR"/>
          </a:p>
        </p:txBody>
      </p:sp>
    </p:spTree>
    <p:extLst>
      <p:ext uri="{BB962C8B-B14F-4D97-AF65-F5344CB8AC3E}">
        <p14:creationId xmlns:p14="http://schemas.microsoft.com/office/powerpoint/2010/main" val="342116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374626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40167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276529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166960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1932285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386951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148165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369304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361082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388530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F201885-5B76-4431-A9DD-76FF50CFC8F4}" type="datetimeFigureOut">
              <a:rPr lang="fr-FR" smtClean="0"/>
              <a:pPr/>
              <a:t>04/11/2013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D701C2-BC82-4AC6-A1BE-25509103F20F}" type="slidenum">
              <a:rPr lang="fr-FR" smtClean="0"/>
              <a:pPr/>
              <a:t>‹N°›</a:t>
            </a:fld>
            <a:endParaRPr lang="fr-FR"/>
          </a:p>
        </p:txBody>
      </p:sp>
    </p:spTree>
    <p:extLst>
      <p:ext uri="{BB962C8B-B14F-4D97-AF65-F5344CB8AC3E}">
        <p14:creationId xmlns:p14="http://schemas.microsoft.com/office/powerpoint/2010/main" val="27432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01885-5B76-4431-A9DD-76FF50CFC8F4}" type="datetimeFigureOut">
              <a:rPr lang="fr-FR" smtClean="0"/>
              <a:pPr/>
              <a:t>04/11/2013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701C2-BC82-4AC6-A1BE-25509103F20F}" type="slidenum">
              <a:rPr lang="fr-FR" smtClean="0"/>
              <a:pPr/>
              <a:t>‹N°›</a:t>
            </a:fld>
            <a:endParaRPr lang="fr-FR"/>
          </a:p>
        </p:txBody>
      </p:sp>
    </p:spTree>
    <p:extLst>
      <p:ext uri="{BB962C8B-B14F-4D97-AF65-F5344CB8AC3E}">
        <p14:creationId xmlns:p14="http://schemas.microsoft.com/office/powerpoint/2010/main" val="1329124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0.emf"/><Relationship Id="rId26" Type="http://schemas.openxmlformats.org/officeDocument/2006/relationships/image" Target="../media/image14.emf"/><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18.emf"/><Relationship Id="rId42" Type="http://schemas.openxmlformats.org/officeDocument/2006/relationships/image" Target="../media/image22.emf"/><Relationship Id="rId7" Type="http://schemas.openxmlformats.org/officeDocument/2006/relationships/customXml" Target="../ink/ink3.xml"/><Relationship Id="rId2" Type="http://schemas.openxmlformats.org/officeDocument/2006/relationships/notesSlide" Target="../notesSlides/notesSlide2.xml"/><Relationship Id="rId16" Type="http://schemas.openxmlformats.org/officeDocument/2006/relationships/image" Target="../media/image9.emf"/><Relationship Id="rId20" Type="http://schemas.openxmlformats.org/officeDocument/2006/relationships/image" Target="../media/image11.emf"/><Relationship Id="rId29" Type="http://schemas.openxmlformats.org/officeDocument/2006/relationships/customXml" Target="../ink/ink14.xml"/><Relationship Id="rId41"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customXml" Target="../ink/ink5.xml"/><Relationship Id="rId24" Type="http://schemas.openxmlformats.org/officeDocument/2006/relationships/image" Target="../media/image13.emf"/><Relationship Id="rId32" Type="http://schemas.openxmlformats.org/officeDocument/2006/relationships/image" Target="../media/image17.emf"/><Relationship Id="rId37" Type="http://schemas.openxmlformats.org/officeDocument/2006/relationships/customXml" Target="../ink/ink18.xml"/><Relationship Id="rId40" Type="http://schemas.openxmlformats.org/officeDocument/2006/relationships/image" Target="../media/image21.emf"/><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5.emf"/><Relationship Id="rId36" Type="http://schemas.openxmlformats.org/officeDocument/2006/relationships/image" Target="../media/image19.emf"/><Relationship Id="rId10" Type="http://schemas.openxmlformats.org/officeDocument/2006/relationships/image" Target="../media/image6.emf"/><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3.emf"/><Relationship Id="rId9" Type="http://schemas.openxmlformats.org/officeDocument/2006/relationships/customXml" Target="../ink/ink4.xml"/><Relationship Id="rId14" Type="http://schemas.openxmlformats.org/officeDocument/2006/relationships/image" Target="../media/image8.emf"/><Relationship Id="rId22" Type="http://schemas.openxmlformats.org/officeDocument/2006/relationships/image" Target="../media/image12.emf"/><Relationship Id="rId27" Type="http://schemas.openxmlformats.org/officeDocument/2006/relationships/customXml" Target="../ink/ink13.xml"/><Relationship Id="rId30" Type="http://schemas.openxmlformats.org/officeDocument/2006/relationships/image" Target="../media/image16.emf"/><Relationship Id="rId35" Type="http://schemas.openxmlformats.org/officeDocument/2006/relationships/customXml" Target="../ink/ink17.xml"/><Relationship Id="rId8" Type="http://schemas.openxmlformats.org/officeDocument/2006/relationships/image" Target="../media/image5.emf"/><Relationship Id="rId3" Type="http://schemas.openxmlformats.org/officeDocument/2006/relationships/customXml" Target="../ink/ink1.xml"/><Relationship Id="rId12" Type="http://schemas.openxmlformats.org/officeDocument/2006/relationships/image" Target="../media/image7.emf"/><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0.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5.emf"/><Relationship Id="rId13" Type="http://schemas.openxmlformats.org/officeDocument/2006/relationships/customXml" Target="../ink/ink26.xml"/><Relationship Id="rId18" Type="http://schemas.openxmlformats.org/officeDocument/2006/relationships/image" Target="../media/image30.emf"/><Relationship Id="rId3" Type="http://schemas.openxmlformats.org/officeDocument/2006/relationships/customXml" Target="../ink/ink21.xml"/><Relationship Id="rId7" Type="http://schemas.openxmlformats.org/officeDocument/2006/relationships/customXml" Target="../ink/ink23.xml"/><Relationship Id="rId12" Type="http://schemas.openxmlformats.org/officeDocument/2006/relationships/image" Target="../media/image27.emf"/><Relationship Id="rId17" Type="http://schemas.openxmlformats.org/officeDocument/2006/relationships/customXml" Target="../ink/ink28.xml"/><Relationship Id="rId2" Type="http://schemas.openxmlformats.org/officeDocument/2006/relationships/notesSlide" Target="../notesSlides/notesSlide6.xml"/><Relationship Id="rId16" Type="http://schemas.openxmlformats.org/officeDocument/2006/relationships/image" Target="../media/image29.emf"/><Relationship Id="rId1" Type="http://schemas.openxmlformats.org/officeDocument/2006/relationships/slideLayout" Target="../slideLayouts/slideLayout2.xml"/><Relationship Id="rId6" Type="http://schemas.openxmlformats.org/officeDocument/2006/relationships/image" Target="../media/image24.emf"/><Relationship Id="rId11" Type="http://schemas.openxmlformats.org/officeDocument/2006/relationships/customXml" Target="../ink/ink25.xml"/><Relationship Id="rId5" Type="http://schemas.openxmlformats.org/officeDocument/2006/relationships/customXml" Target="../ink/ink22.xml"/><Relationship Id="rId15" Type="http://schemas.openxmlformats.org/officeDocument/2006/relationships/customXml" Target="../ink/ink27.xml"/><Relationship Id="rId10" Type="http://schemas.openxmlformats.org/officeDocument/2006/relationships/image" Target="../media/image26.emf"/><Relationship Id="rId4" Type="http://schemas.openxmlformats.org/officeDocument/2006/relationships/image" Target="../media/image23.emf"/><Relationship Id="rId9" Type="http://schemas.openxmlformats.org/officeDocument/2006/relationships/customXml" Target="../ink/ink24.xml"/><Relationship Id="rId14" Type="http://schemas.openxmlformats.org/officeDocument/2006/relationships/image" Target="../media/image28.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2">
            <a:schemeClr val="accent3"/>
          </a:lnRef>
          <a:fillRef idx="1">
            <a:schemeClr val="lt1"/>
          </a:fillRef>
          <a:effectRef idx="0">
            <a:schemeClr val="accent3"/>
          </a:effectRef>
          <a:fontRef idx="minor">
            <a:schemeClr val="dk1"/>
          </a:fontRef>
        </p:style>
        <p:txBody>
          <a:bodyPr/>
          <a:lstStyle/>
          <a:p>
            <a:r>
              <a:rPr lang="fr-FR" dirty="0" smtClean="0"/>
              <a:t>Pétrone, </a:t>
            </a:r>
            <a:r>
              <a:rPr lang="fr-FR" i="1" dirty="0" smtClean="0"/>
              <a:t>Le Satiricon</a:t>
            </a:r>
            <a:endParaRPr lang="fr-FR" i="1" dirty="0"/>
          </a:p>
        </p:txBody>
      </p:sp>
      <p:sp>
        <p:nvSpPr>
          <p:cNvPr id="3" name="Sous-titre 2"/>
          <p:cNvSpPr>
            <a:spLocks noGrp="1"/>
          </p:cNvSpPr>
          <p:nvPr>
            <p:ph type="subTitle" idx="1"/>
          </p:nvPr>
        </p:nvSpPr>
        <p:spPr/>
        <p:txBody>
          <a:bodyPr/>
          <a:lstStyle/>
          <a:p>
            <a:endParaRPr lang="fr-FR" dirty="0" smtClean="0"/>
          </a:p>
          <a:p>
            <a:r>
              <a:rPr lang="fr-FR" dirty="0" smtClean="0">
                <a:solidFill>
                  <a:schemeClr val="tx1"/>
                </a:solidFill>
              </a:rPr>
              <a:t>Lire aujourd’hui une œuvre latine</a:t>
            </a:r>
          </a:p>
          <a:p>
            <a:endParaRPr lang="fr-FR" dirty="0"/>
          </a:p>
        </p:txBody>
      </p:sp>
    </p:spTree>
    <p:extLst>
      <p:ext uri="{BB962C8B-B14F-4D97-AF65-F5344CB8AC3E}">
        <p14:creationId xmlns:p14="http://schemas.microsoft.com/office/powerpoint/2010/main" val="3627658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27537" y="116632"/>
            <a:ext cx="8229600" cy="346050"/>
          </a:xfrm>
        </p:spPr>
        <p:txBody>
          <a:bodyPr>
            <a:noAutofit/>
          </a:bodyPr>
          <a:lstStyle/>
          <a:p>
            <a:r>
              <a:rPr lang="fr-FR" sz="2000" b="1" dirty="0" smtClean="0">
                <a:sym typeface="Wingdings" pitchFamily="2" charset="2"/>
              </a:rPr>
              <a:t>Une description: </a:t>
            </a:r>
            <a:r>
              <a:rPr lang="fr-FR" sz="2000" b="1" dirty="0" smtClean="0"/>
              <a:t> </a:t>
            </a:r>
            <a:r>
              <a:rPr lang="fr-FR" sz="2000" b="1" dirty="0" err="1" smtClean="0"/>
              <a:t>Encolpe</a:t>
            </a:r>
            <a:r>
              <a:rPr lang="fr-FR" sz="2000" b="1" dirty="0" smtClean="0"/>
              <a:t> découvre l’entrée de la maison de </a:t>
            </a:r>
            <a:r>
              <a:rPr lang="fr-FR" sz="2000" b="1" dirty="0" err="1" smtClean="0"/>
              <a:t>Trimalchion</a:t>
            </a:r>
            <a:endParaRPr lang="fr-FR" sz="2000" b="1"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noProof="1" smtClean="0">
                <a:latin typeface="Comic Sans MS" pitchFamily="66" charset="0"/>
              </a:rPr>
              <a:t>   Sequi</a:t>
            </a:r>
            <a:r>
              <a:rPr lang="fr-FR" sz="1400" u="sng" noProof="1" smtClean="0">
                <a:solidFill>
                  <a:srgbClr val="FF0000"/>
                </a:solidFill>
                <a:latin typeface="Comic Sans MS" pitchFamily="66" charset="0"/>
              </a:rPr>
              <a:t>mur</a:t>
            </a:r>
            <a:r>
              <a:rPr lang="fr-FR" sz="1400" noProof="1" smtClean="0">
                <a:latin typeface="Comic Sans MS" pitchFamily="66" charset="0"/>
              </a:rPr>
              <a:t> </a:t>
            </a:r>
            <a:r>
              <a:rPr lang="fr-FR" sz="1400" u="sng" noProof="1" smtClean="0">
                <a:solidFill>
                  <a:srgbClr val="FF0000"/>
                </a:solidFill>
                <a:latin typeface="Comic Sans MS" pitchFamily="66" charset="0"/>
              </a:rPr>
              <a:t>nos</a:t>
            </a:r>
            <a:r>
              <a:rPr lang="fr-FR" sz="1400" noProof="1" smtClean="0">
                <a:latin typeface="Comic Sans MS" pitchFamily="66" charset="0"/>
              </a:rPr>
              <a:t> admiratione iam saturi et cum Agamemnone ad ianuam perueni</a:t>
            </a:r>
            <a:r>
              <a:rPr lang="fr-FR" sz="1400" u="sng" noProof="1" smtClean="0">
                <a:solidFill>
                  <a:srgbClr val="FF0000"/>
                </a:solidFill>
                <a:latin typeface="Comic Sans MS" pitchFamily="66" charset="0"/>
              </a:rPr>
              <a:t>mus</a:t>
            </a:r>
            <a:r>
              <a:rPr lang="fr-FR" sz="1400" noProof="1" smtClean="0">
                <a:latin typeface="Comic Sans MS" pitchFamily="66" charset="0"/>
              </a:rPr>
              <a:t>, in cuius poste libellus erat cum hac inscriptione fixus: </a:t>
            </a:r>
            <a:r>
              <a:rPr lang="fr-FR" sz="1400" i="1" noProof="1" smtClean="0">
                <a:latin typeface="Comic Sans MS" pitchFamily="66" charset="0"/>
              </a:rPr>
              <a:t>QVISQVIS SERVVS SINE DOMINICO IVSSV FORAS EXIERIT ACCIPIET PLAGAS CENTVM</a:t>
            </a:r>
            <a:r>
              <a:rPr lang="fr-FR" sz="1400" noProof="1" smtClean="0">
                <a:latin typeface="Comic Sans MS" pitchFamily="66" charset="0"/>
              </a:rPr>
              <a:t>. In aditu autem ipso stabat ostiarius prasinatus, cerasino succinctus cingulo, atque in lance argentea pisum purgabat. Super limen autem cauea pendebat aurea in qua pica uaria intrantes salutabat.</a:t>
            </a:r>
          </a:p>
          <a:p>
            <a:pPr marL="0" indent="0" algn="just">
              <a:lnSpc>
                <a:spcPct val="130000"/>
              </a:lnSpc>
              <a:buNone/>
            </a:pPr>
            <a:r>
              <a:rPr lang="fr-FR" sz="1400" noProof="1" smtClean="0">
                <a:latin typeface="Comic Sans MS" pitchFamily="66" charset="0"/>
              </a:rPr>
              <a:t>     Ceterum </a:t>
            </a:r>
            <a:r>
              <a:rPr lang="fr-FR" sz="1400" u="sng" noProof="1" smtClean="0">
                <a:solidFill>
                  <a:srgbClr val="FF0000"/>
                </a:solidFill>
                <a:latin typeface="Comic Sans MS" pitchFamily="66" charset="0"/>
              </a:rPr>
              <a:t>ego</a:t>
            </a:r>
            <a:r>
              <a:rPr lang="fr-FR" sz="1400" noProof="1" smtClean="0">
                <a:latin typeface="Comic Sans MS" pitchFamily="66" charset="0"/>
              </a:rPr>
              <a:t> dum omnia stupe</a:t>
            </a:r>
            <a:r>
              <a:rPr lang="fr-FR" sz="1400" u="sng" noProof="1" smtClean="0">
                <a:solidFill>
                  <a:srgbClr val="FF0000"/>
                </a:solidFill>
                <a:latin typeface="Comic Sans MS" pitchFamily="66" charset="0"/>
              </a:rPr>
              <a:t>o</a:t>
            </a:r>
            <a:r>
              <a:rPr lang="fr-FR" sz="1400" noProof="1" smtClean="0">
                <a:latin typeface="Comic Sans MS" pitchFamily="66" charset="0"/>
              </a:rPr>
              <a:t>, paene resupinatus crura </a:t>
            </a:r>
            <a:r>
              <a:rPr lang="fr-FR" sz="1400" u="sng" noProof="1" smtClean="0">
                <a:solidFill>
                  <a:srgbClr val="FF0000"/>
                </a:solidFill>
                <a:latin typeface="Comic Sans MS" pitchFamily="66" charset="0"/>
              </a:rPr>
              <a:t>mea</a:t>
            </a:r>
            <a:r>
              <a:rPr lang="fr-FR" sz="1400" noProof="1" smtClean="0">
                <a:latin typeface="Comic Sans MS" pitchFamily="66" charset="0"/>
              </a:rPr>
              <a:t> freg</a:t>
            </a:r>
            <a:r>
              <a:rPr lang="fr-FR" sz="1400" u="sng" noProof="1" smtClean="0">
                <a:solidFill>
                  <a:srgbClr val="FF0000"/>
                </a:solidFill>
                <a:latin typeface="Comic Sans MS" pitchFamily="66" charset="0"/>
              </a:rPr>
              <a:t>i</a:t>
            </a:r>
            <a:r>
              <a:rPr lang="fr-FR" sz="1400" noProof="1" smtClean="0">
                <a:latin typeface="Comic Sans MS" pitchFamily="66" charset="0"/>
              </a:rPr>
              <a:t>. Ad sinistram enim intrantibus non longe ab ostiarii cella canis ingens, catena uinctus, in pariete erat pictus superque quadrata littera scriptum : </a:t>
            </a:r>
            <a:r>
              <a:rPr lang="fr-FR" sz="1400" i="1" noProof="1" smtClean="0">
                <a:latin typeface="Comic Sans MS" pitchFamily="66" charset="0"/>
              </a:rPr>
              <a:t>CAVE CANEM</a:t>
            </a:r>
            <a:r>
              <a:rPr lang="fr-FR" sz="1400" noProof="1" smtClean="0">
                <a:latin typeface="Comic Sans MS" pitchFamily="66" charset="0"/>
              </a:rPr>
              <a:t>. Et collegae quidem </a:t>
            </a:r>
            <a:r>
              <a:rPr lang="fr-FR" sz="1400" u="sng" noProof="1" smtClean="0">
                <a:solidFill>
                  <a:srgbClr val="FF0000"/>
                </a:solidFill>
                <a:latin typeface="Comic Sans MS" pitchFamily="66" charset="0"/>
              </a:rPr>
              <a:t>mei</a:t>
            </a:r>
            <a:r>
              <a:rPr lang="fr-FR" sz="1400" noProof="1" smtClean="0">
                <a:latin typeface="Comic Sans MS" pitchFamily="66" charset="0"/>
              </a:rPr>
              <a:t> riserunt. </a:t>
            </a:r>
            <a:r>
              <a:rPr lang="fr-FR" sz="1400" u="sng" noProof="1" smtClean="0">
                <a:solidFill>
                  <a:srgbClr val="FF0000"/>
                </a:solidFill>
                <a:latin typeface="Comic Sans MS" pitchFamily="66" charset="0"/>
              </a:rPr>
              <a:t>Ego</a:t>
            </a:r>
            <a:r>
              <a:rPr lang="fr-FR" sz="1400" noProof="1" smtClean="0">
                <a:latin typeface="Comic Sans MS" pitchFamily="66" charset="0"/>
              </a:rPr>
              <a:t> autem collecto spiritu non destit</a:t>
            </a:r>
            <a:r>
              <a:rPr lang="fr-FR" sz="1400" u="sng" noProof="1" smtClean="0">
                <a:solidFill>
                  <a:srgbClr val="FF0000"/>
                </a:solidFill>
                <a:latin typeface="Comic Sans MS" pitchFamily="66" charset="0"/>
              </a:rPr>
              <a:t>i</a:t>
            </a:r>
            <a:r>
              <a:rPr lang="fr-FR" sz="1400" noProof="1" smtClean="0">
                <a:latin typeface="Comic Sans MS" pitchFamily="66" charset="0"/>
              </a:rPr>
              <a:t> totum parientem persequi. Erat autem uenalicium cum titulis pictis, et ipse Trimalchio capillatus caduceum tenebat  Mineruaque ducente Romam intrabat. Hinc quemadmodum ratiocinari didicisset, deinque dispensator factus esset, omnia diligenter curiosus pictor cum inscriptione reddiderat. In deficiente uero iam porticu leuatum mento in tribunal excelsum Mercurius rapiebat. Praesto erat Fortuna cornu abundanti copiosa et tres Parcae aurea pensa torquentes. Notau</a:t>
            </a:r>
            <a:r>
              <a:rPr lang="fr-FR" sz="1400" u="sng" noProof="1" smtClean="0">
                <a:solidFill>
                  <a:srgbClr val="FF0000"/>
                </a:solidFill>
                <a:latin typeface="Comic Sans MS" pitchFamily="66" charset="0"/>
              </a:rPr>
              <a:t>i</a:t>
            </a:r>
            <a:r>
              <a:rPr lang="fr-FR" sz="1400" noProof="1" smtClean="0">
                <a:latin typeface="Comic Sans MS" pitchFamily="66" charset="0"/>
              </a:rPr>
              <a:t> etiam in porticu gregem cursorum cum magistro se exercentem. Praeterea grande armarium in angulo uid</a:t>
            </a:r>
            <a:r>
              <a:rPr lang="fr-FR" sz="1400" u="sng" noProof="1" smtClean="0">
                <a:solidFill>
                  <a:srgbClr val="FF0000"/>
                </a:solidFill>
                <a:latin typeface="Comic Sans MS" pitchFamily="66" charset="0"/>
              </a:rPr>
              <a:t>i</a:t>
            </a:r>
            <a:r>
              <a:rPr lang="fr-FR" sz="1400" noProof="1" smtClean="0">
                <a:latin typeface="Comic Sans MS" pitchFamily="66" charset="0"/>
              </a:rPr>
              <a:t>, in cuius aedicula erant Lares argentei positi Venerisque signum marmoreum et pyxis aurea non pusilla, in qua barbam ipsius conditam esse dicebant. Interrogare ergo atriensem coep</a:t>
            </a:r>
            <a:r>
              <a:rPr lang="fr-FR" sz="1400" u="sng" noProof="1" smtClean="0">
                <a:solidFill>
                  <a:srgbClr val="FF0000"/>
                </a:solidFill>
                <a:latin typeface="Comic Sans MS" pitchFamily="66" charset="0"/>
              </a:rPr>
              <a:t>i</a:t>
            </a:r>
            <a:r>
              <a:rPr lang="fr-FR" sz="1400" noProof="1" smtClean="0">
                <a:latin typeface="Comic Sans MS" pitchFamily="66" charset="0"/>
              </a:rPr>
              <a:t>, quas in medio picturas haberent. « </a:t>
            </a:r>
            <a:r>
              <a:rPr lang="fr-FR" sz="1400" i="1" noProof="1" smtClean="0">
                <a:latin typeface="Comic Sans MS" pitchFamily="66" charset="0"/>
              </a:rPr>
              <a:t>Iliada</a:t>
            </a:r>
            <a:r>
              <a:rPr lang="fr-FR" sz="1400" noProof="1" smtClean="0">
                <a:latin typeface="Comic Sans MS" pitchFamily="66" charset="0"/>
              </a:rPr>
              <a:t> et </a:t>
            </a:r>
            <a:r>
              <a:rPr lang="fr-FR" sz="1400" i="1" noProof="1" smtClean="0">
                <a:latin typeface="Comic Sans MS" pitchFamily="66" charset="0"/>
              </a:rPr>
              <a:t>Odyssia</a:t>
            </a:r>
            <a:r>
              <a:rPr lang="fr-FR" sz="1400" noProof="1" smtClean="0">
                <a:latin typeface="Comic Sans MS" pitchFamily="66" charset="0"/>
              </a:rPr>
              <a:t>n, inquit, ac Laenatis gladiatorium munus ».</a:t>
            </a:r>
          </a:p>
          <a:p>
            <a:pPr marL="0" indent="0" algn="just">
              <a:lnSpc>
                <a:spcPct val="130000"/>
              </a:lnSpc>
              <a:buNone/>
            </a:pPr>
            <a:endParaRPr lang="fr-FR" sz="1400" noProof="1" smtClean="0">
              <a:latin typeface="Comic Sans MS" pitchFamily="66" charset="0"/>
            </a:endParaRPr>
          </a:p>
          <a:p>
            <a:pPr marL="0" indent="0" algn="just">
              <a:lnSpc>
                <a:spcPct val="130000"/>
              </a:lnSpc>
              <a:buNone/>
            </a:pPr>
            <a:r>
              <a:rPr lang="fr-FR" sz="1400" noProof="1" smtClean="0">
                <a:latin typeface="Comic Sans MS" pitchFamily="66" charset="0"/>
              </a:rPr>
              <a:t>La présence du narrateur-personnage</a:t>
            </a:r>
            <a:r>
              <a:rPr lang="fr-FR" sz="1400" noProof="1">
                <a:latin typeface="Comic Sans MS" pitchFamily="66" charset="0"/>
              </a:rPr>
              <a:t>…    </a:t>
            </a:r>
            <a:r>
              <a:rPr lang="fr-FR" sz="1400" noProof="1" smtClean="0">
                <a:latin typeface="Comic Sans MS" pitchFamily="66" charset="0"/>
              </a:rPr>
              <a:t>    /  sur le seuil / dont le regard            / se </a:t>
            </a:r>
            <a:r>
              <a:rPr lang="fr-FR" sz="1400" noProof="1">
                <a:latin typeface="Comic Sans MS" pitchFamily="66" charset="0"/>
              </a:rPr>
              <a:t>déplace. </a:t>
            </a:r>
          </a:p>
          <a:p>
            <a:pPr marL="0" indent="0">
              <a:lnSpc>
                <a:spcPct val="130000"/>
              </a:lnSpc>
              <a:buNone/>
            </a:pPr>
            <a:r>
              <a:rPr lang="fr-FR" sz="1000" b="1" noProof="1">
                <a:latin typeface="Comic Sans MS" pitchFamily="66" charset="0"/>
              </a:rPr>
              <a:t> </a:t>
            </a:r>
            <a:r>
              <a:rPr lang="fr-FR" sz="1000" b="1" noProof="1" smtClean="0">
                <a:latin typeface="Comic Sans MS" pitchFamily="66" charset="0"/>
              </a:rPr>
              <a:t>          (</a:t>
            </a:r>
            <a:r>
              <a:rPr lang="fr-FR" sz="1000" b="1" noProof="1">
                <a:latin typeface="Comic Sans MS" pitchFamily="66" charset="0"/>
              </a:rPr>
              <a:t>marques des premières personnes</a:t>
            </a:r>
            <a:r>
              <a:rPr lang="fr-FR" sz="1000" b="1" noProof="1" smtClean="0">
                <a:latin typeface="Comic Sans MS" pitchFamily="66" charset="0"/>
              </a:rPr>
              <a:t>)                                    (verbes de perception visuelle)     (</a:t>
            </a:r>
            <a:r>
              <a:rPr lang="fr-FR" sz="1000" b="1" noProof="1">
                <a:latin typeface="Comic Sans MS" pitchFamily="66" charset="0"/>
              </a:rPr>
              <a:t>repères spatiaux)</a:t>
            </a:r>
          </a:p>
          <a:p>
            <a:pPr marL="0" indent="0" algn="just">
              <a:lnSpc>
                <a:spcPct val="130000"/>
              </a:lnSpc>
              <a:buNone/>
            </a:pPr>
            <a:endParaRPr lang="fr-FR" sz="1200" b="1" noProof="1" smtClean="0">
              <a:latin typeface="Comic Sans MS" pitchFamily="66" charset="0"/>
            </a:endParaRPr>
          </a:p>
        </p:txBody>
      </p:sp>
      <mc:AlternateContent xmlns:mc="http://schemas.openxmlformats.org/markup-compatibility/2006" xmlns:p14="http://schemas.microsoft.com/office/powerpoint/2010/main">
        <mc:Choice Requires="p14">
          <p:contentPart p14:bwMode="auto" r:id="rId3">
            <p14:nvContentPartPr>
              <p14:cNvPr id="2" name="Encre 1"/>
              <p14:cNvContentPartPr/>
              <p14:nvPr/>
            </p14:nvContentPartPr>
            <p14:xfrm>
              <a:off x="5635966" y="738554"/>
              <a:ext cx="756360" cy="28080"/>
            </p14:xfrm>
          </p:contentPart>
        </mc:Choice>
        <mc:Fallback xmlns="">
          <p:pic>
            <p:nvPicPr>
              <p:cNvPr id="2" name="Encre 1"/>
              <p:cNvPicPr/>
              <p:nvPr/>
            </p:nvPicPr>
            <p:blipFill>
              <a:blip r:embed="rId4" cstate="print"/>
              <a:stretch>
                <a:fillRect/>
              </a:stretch>
            </p:blipFill>
            <p:spPr>
              <a:xfrm>
                <a:off x="5593846" y="654674"/>
                <a:ext cx="84060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Encre 3"/>
              <p14:cNvContentPartPr/>
              <p14:nvPr/>
            </p14:nvContentPartPr>
            <p14:xfrm>
              <a:off x="3956566" y="1275314"/>
              <a:ext cx="633240" cy="29520"/>
            </p14:xfrm>
          </p:contentPart>
        </mc:Choice>
        <mc:Fallback xmlns="">
          <p:pic>
            <p:nvPicPr>
              <p:cNvPr id="4" name="Encre 3"/>
              <p:cNvPicPr/>
              <p:nvPr/>
            </p:nvPicPr>
            <p:blipFill>
              <a:blip r:embed="rId6" cstate="print"/>
              <a:stretch>
                <a:fillRect/>
              </a:stretch>
            </p:blipFill>
            <p:spPr>
              <a:xfrm>
                <a:off x="3914446" y="1191074"/>
                <a:ext cx="717480" cy="1976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Encre 5"/>
              <p14:cNvContentPartPr/>
              <p14:nvPr/>
            </p14:nvContentPartPr>
            <p14:xfrm>
              <a:off x="5196406" y="1326074"/>
              <a:ext cx="360720" cy="19440"/>
            </p14:xfrm>
          </p:contentPart>
        </mc:Choice>
        <mc:Fallback xmlns="">
          <p:pic>
            <p:nvPicPr>
              <p:cNvPr id="6" name="Encre 5"/>
              <p:cNvPicPr/>
              <p:nvPr/>
            </p:nvPicPr>
            <p:blipFill>
              <a:blip r:embed="rId8" cstate="print"/>
              <a:stretch>
                <a:fillRect/>
              </a:stretch>
            </p:blipFill>
            <p:spPr>
              <a:xfrm>
                <a:off x="5154286" y="1242194"/>
                <a:ext cx="444960" cy="1872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Encre 6"/>
              <p14:cNvContentPartPr/>
              <p14:nvPr/>
            </p14:nvContentPartPr>
            <p14:xfrm>
              <a:off x="5679886" y="1547474"/>
              <a:ext cx="950400" cy="38160"/>
            </p14:xfrm>
          </p:contentPart>
        </mc:Choice>
        <mc:Fallback xmlns="">
          <p:pic>
            <p:nvPicPr>
              <p:cNvPr id="7" name="Encre 6"/>
              <p:cNvPicPr/>
              <p:nvPr/>
            </p:nvPicPr>
            <p:blipFill>
              <a:blip r:embed="rId10" cstate="print"/>
              <a:stretch>
                <a:fillRect/>
              </a:stretch>
            </p:blipFill>
            <p:spPr>
              <a:xfrm>
                <a:off x="5637766" y="1463594"/>
                <a:ext cx="1034280" cy="2059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Encre 7"/>
              <p14:cNvContentPartPr/>
              <p14:nvPr/>
            </p14:nvContentPartPr>
            <p14:xfrm>
              <a:off x="7042126" y="2134634"/>
              <a:ext cx="1073520" cy="28800"/>
            </p14:xfrm>
          </p:contentPart>
        </mc:Choice>
        <mc:Fallback xmlns="">
          <p:pic>
            <p:nvPicPr>
              <p:cNvPr id="8" name="Encre 7"/>
              <p:cNvPicPr/>
              <p:nvPr/>
            </p:nvPicPr>
            <p:blipFill>
              <a:blip r:embed="rId12" cstate="print"/>
              <a:stretch>
                <a:fillRect/>
              </a:stretch>
            </p:blipFill>
            <p:spPr>
              <a:xfrm>
                <a:off x="7000366" y="2050754"/>
                <a:ext cx="1157400" cy="1965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Encre 8"/>
              <p14:cNvContentPartPr/>
              <p14:nvPr/>
            </p14:nvContentPartPr>
            <p14:xfrm>
              <a:off x="6093166" y="2428394"/>
              <a:ext cx="712440" cy="52200"/>
            </p14:xfrm>
          </p:contentPart>
        </mc:Choice>
        <mc:Fallback xmlns="">
          <p:pic>
            <p:nvPicPr>
              <p:cNvPr id="9" name="Encre 8"/>
              <p:cNvPicPr/>
              <p:nvPr/>
            </p:nvPicPr>
            <p:blipFill>
              <a:blip r:embed="rId14" cstate="print"/>
              <a:stretch>
                <a:fillRect/>
              </a:stretch>
            </p:blipFill>
            <p:spPr>
              <a:xfrm>
                <a:off x="6051046" y="2344154"/>
                <a:ext cx="79668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 name="Encre 9"/>
              <p14:cNvContentPartPr/>
              <p14:nvPr/>
            </p14:nvContentPartPr>
            <p14:xfrm>
              <a:off x="8282326" y="3270794"/>
              <a:ext cx="378360" cy="27360"/>
            </p14:xfrm>
          </p:contentPart>
        </mc:Choice>
        <mc:Fallback xmlns="">
          <p:pic>
            <p:nvPicPr>
              <p:cNvPr id="10" name="Encre 9"/>
              <p:cNvPicPr/>
              <p:nvPr/>
            </p:nvPicPr>
            <p:blipFill>
              <a:blip r:embed="rId16" cstate="print"/>
              <a:stretch>
                <a:fillRect/>
              </a:stretch>
            </p:blipFill>
            <p:spPr>
              <a:xfrm>
                <a:off x="8240206" y="3186914"/>
                <a:ext cx="462600" cy="1951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1" name="Encre 10"/>
              <p14:cNvContentPartPr/>
              <p14:nvPr/>
            </p14:nvContentPartPr>
            <p14:xfrm>
              <a:off x="3666406" y="3815114"/>
              <a:ext cx="1099440" cy="28800"/>
            </p14:xfrm>
          </p:contentPart>
        </mc:Choice>
        <mc:Fallback xmlns="">
          <p:pic>
            <p:nvPicPr>
              <p:cNvPr id="11" name="Encre 10"/>
              <p:cNvPicPr/>
              <p:nvPr/>
            </p:nvPicPr>
            <p:blipFill>
              <a:blip r:embed="rId18" cstate="print"/>
              <a:stretch>
                <a:fillRect/>
              </a:stretch>
            </p:blipFill>
            <p:spPr>
              <a:xfrm>
                <a:off x="3624286" y="3731234"/>
                <a:ext cx="118368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2" name="Encre 11"/>
              <p14:cNvContentPartPr/>
              <p14:nvPr/>
            </p14:nvContentPartPr>
            <p14:xfrm>
              <a:off x="5749726" y="3851474"/>
              <a:ext cx="581040" cy="47880"/>
            </p14:xfrm>
          </p:contentPart>
        </mc:Choice>
        <mc:Fallback xmlns="">
          <p:pic>
            <p:nvPicPr>
              <p:cNvPr id="12" name="Encre 11"/>
              <p:cNvPicPr/>
              <p:nvPr/>
            </p:nvPicPr>
            <p:blipFill>
              <a:blip r:embed="rId20" cstate="print"/>
              <a:stretch>
                <a:fillRect/>
              </a:stretch>
            </p:blipFill>
            <p:spPr>
              <a:xfrm>
                <a:off x="5707966" y="3767234"/>
                <a:ext cx="6649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3" name="Encre 12"/>
              <p14:cNvContentPartPr/>
              <p14:nvPr/>
            </p14:nvContentPartPr>
            <p14:xfrm>
              <a:off x="2892766" y="4660394"/>
              <a:ext cx="712440" cy="0"/>
            </p14:xfrm>
          </p:contentPart>
        </mc:Choice>
        <mc:Fallback xmlns="">
          <p:pic>
            <p:nvPicPr>
              <p:cNvPr id="13" name="Encre 12"/>
              <p:cNvPicPr/>
              <p:nvPr/>
            </p:nvPicPr>
            <p:blipFill>
              <a:blip r:embed="rId22"/>
              <a:stretch>
                <a:fillRect/>
              </a:stretch>
            </p:blipFill>
            <p:spPr>
              <a:xfrm>
                <a:off x="0" y="0"/>
                <a:ext cx="712440" cy="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5" name="Encre 14"/>
              <p14:cNvContentPartPr/>
              <p14:nvPr/>
            </p14:nvContentPartPr>
            <p14:xfrm>
              <a:off x="2883406" y="4642394"/>
              <a:ext cx="686520" cy="28440"/>
            </p14:xfrm>
          </p:contentPart>
        </mc:Choice>
        <mc:Fallback xmlns="">
          <p:pic>
            <p:nvPicPr>
              <p:cNvPr id="15" name="Encre 14"/>
              <p:cNvPicPr/>
              <p:nvPr/>
            </p:nvPicPr>
            <p:blipFill>
              <a:blip r:embed="rId24" cstate="print"/>
              <a:stretch>
                <a:fillRect/>
              </a:stretch>
            </p:blipFill>
            <p:spPr>
              <a:xfrm>
                <a:off x="2841646" y="4558514"/>
                <a:ext cx="770400" cy="1962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4" name="Encre 13"/>
              <p14:cNvContentPartPr/>
              <p14:nvPr/>
            </p14:nvContentPartPr>
            <p14:xfrm>
              <a:off x="3433442" y="4341641"/>
              <a:ext cx="897840" cy="79560"/>
            </p14:xfrm>
          </p:contentPart>
        </mc:Choice>
        <mc:Fallback xmlns="">
          <p:pic>
            <p:nvPicPr>
              <p:cNvPr id="14" name="Encre 13"/>
              <p:cNvPicPr/>
              <p:nvPr/>
            </p:nvPicPr>
            <p:blipFill>
              <a:blip r:embed="rId26" cstate="print"/>
              <a:stretch>
                <a:fillRect/>
              </a:stretch>
            </p:blipFill>
            <p:spPr>
              <a:xfrm>
                <a:off x="3391322" y="4257761"/>
                <a:ext cx="981720" cy="2473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6" name="Encre 15"/>
              <p14:cNvContentPartPr/>
              <p14:nvPr/>
            </p14:nvContentPartPr>
            <p14:xfrm>
              <a:off x="10153202" y="3623081"/>
              <a:ext cx="360" cy="360"/>
            </p14:xfrm>
          </p:contentPart>
        </mc:Choice>
        <mc:Fallback xmlns="">
          <p:pic>
            <p:nvPicPr>
              <p:cNvPr id="16" name="Encre 15"/>
              <p:cNvPicPr/>
              <p:nvPr/>
            </p:nvPicPr>
            <p:blipFill>
              <a:blip r:embed="rId28" cstate="print"/>
              <a:stretch>
                <a:fillRect/>
              </a:stretch>
            </p:blipFill>
            <p:spPr>
              <a:xfrm>
                <a:off x="10111442" y="3539201"/>
                <a:ext cx="84240" cy="168120"/>
              </a:xfrm>
              <a:prstGeom prst="rect">
                <a:avLst/>
              </a:prstGeom>
            </p:spPr>
          </p:pic>
        </mc:Fallback>
      </mc:AlternateContent>
      <p:sp>
        <p:nvSpPr>
          <p:cNvPr id="17" name="Rectangle 16"/>
          <p:cNvSpPr/>
          <p:nvPr/>
        </p:nvSpPr>
        <p:spPr>
          <a:xfrm>
            <a:off x="3776546" y="6118003"/>
            <a:ext cx="360040"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p14="http://schemas.microsoft.com/office/powerpoint/2010/main">
        <mc:Choice Requires="p14">
          <p:contentPart p14:bwMode="auto" r:id="rId29">
            <p14:nvContentPartPr>
              <p14:cNvPr id="20" name="Encre 19"/>
              <p14:cNvContentPartPr/>
              <p14:nvPr/>
            </p14:nvContentPartPr>
            <p14:xfrm>
              <a:off x="8449433" y="6121127"/>
              <a:ext cx="354960" cy="37440"/>
            </p14:xfrm>
          </p:contentPart>
        </mc:Choice>
        <mc:Fallback xmlns="">
          <p:pic>
            <p:nvPicPr>
              <p:cNvPr id="20" name="Encre 19"/>
              <p:cNvPicPr/>
              <p:nvPr/>
            </p:nvPicPr>
            <p:blipFill>
              <a:blip r:embed="rId30" cstate="print"/>
              <a:stretch>
                <a:fillRect/>
              </a:stretch>
            </p:blipFill>
            <p:spPr>
              <a:xfrm>
                <a:off x="8407673" y="6037247"/>
                <a:ext cx="438480" cy="2052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1" name="Encre 20"/>
              <p14:cNvContentPartPr/>
              <p14:nvPr/>
            </p14:nvContentPartPr>
            <p14:xfrm>
              <a:off x="3131402" y="2156563"/>
              <a:ext cx="586800" cy="69840"/>
            </p14:xfrm>
          </p:contentPart>
        </mc:Choice>
        <mc:Fallback xmlns="">
          <p:pic>
            <p:nvPicPr>
              <p:cNvPr id="21" name="Encre 20"/>
              <p:cNvPicPr/>
              <p:nvPr/>
            </p:nvPicPr>
            <p:blipFill>
              <a:blip r:embed="rId32" cstate="print"/>
              <a:stretch>
                <a:fillRect/>
              </a:stretch>
            </p:blipFill>
            <p:spPr>
              <a:xfrm>
                <a:off x="3089282" y="2072683"/>
                <a:ext cx="671040" cy="2376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Encre 21"/>
              <p14:cNvContentPartPr/>
              <p14:nvPr/>
            </p14:nvContentPartPr>
            <p14:xfrm>
              <a:off x="3053282" y="2128483"/>
              <a:ext cx="656280" cy="80280"/>
            </p14:xfrm>
          </p:contentPart>
        </mc:Choice>
        <mc:Fallback xmlns="">
          <p:pic>
            <p:nvPicPr>
              <p:cNvPr id="22" name="Encre 21"/>
              <p:cNvPicPr/>
              <p:nvPr/>
            </p:nvPicPr>
            <p:blipFill>
              <a:blip r:embed="rId34" cstate="print"/>
              <a:stretch>
                <a:fillRect/>
              </a:stretch>
            </p:blipFill>
            <p:spPr>
              <a:xfrm>
                <a:off x="3011522" y="2044603"/>
                <a:ext cx="740160" cy="24804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5" name="Encre 24"/>
              <p14:cNvContentPartPr/>
              <p14:nvPr/>
            </p14:nvContentPartPr>
            <p14:xfrm>
              <a:off x="3700202" y="2965843"/>
              <a:ext cx="665640" cy="72000"/>
            </p14:xfrm>
          </p:contentPart>
        </mc:Choice>
        <mc:Fallback xmlns="">
          <p:pic>
            <p:nvPicPr>
              <p:cNvPr id="25" name="Encre 24"/>
              <p:cNvPicPr/>
              <p:nvPr/>
            </p:nvPicPr>
            <p:blipFill>
              <a:blip r:embed="rId36" cstate="print"/>
              <a:stretch>
                <a:fillRect/>
              </a:stretch>
            </p:blipFill>
            <p:spPr>
              <a:xfrm>
                <a:off x="3658442" y="2881603"/>
                <a:ext cx="749160" cy="2404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6" name="Encre 25"/>
              <p14:cNvContentPartPr/>
              <p14:nvPr/>
            </p14:nvContentPartPr>
            <p14:xfrm>
              <a:off x="2268842" y="4373083"/>
              <a:ext cx="552960" cy="56520"/>
            </p14:xfrm>
          </p:contentPart>
        </mc:Choice>
        <mc:Fallback xmlns="">
          <p:pic>
            <p:nvPicPr>
              <p:cNvPr id="26" name="Encre 25"/>
              <p:cNvPicPr/>
              <p:nvPr/>
            </p:nvPicPr>
            <p:blipFill>
              <a:blip r:embed="rId38" cstate="print"/>
              <a:stretch>
                <a:fillRect/>
              </a:stretch>
            </p:blipFill>
            <p:spPr>
              <a:xfrm>
                <a:off x="2226722" y="4289203"/>
                <a:ext cx="637200" cy="2246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7" name="Encre 26"/>
              <p14:cNvContentPartPr/>
              <p14:nvPr/>
            </p14:nvContentPartPr>
            <p14:xfrm>
              <a:off x="3717482" y="4649563"/>
              <a:ext cx="268200" cy="60840"/>
            </p14:xfrm>
          </p:contentPart>
        </mc:Choice>
        <mc:Fallback xmlns="">
          <p:pic>
            <p:nvPicPr>
              <p:cNvPr id="27" name="Encre 26"/>
              <p:cNvPicPr/>
              <p:nvPr/>
            </p:nvPicPr>
            <p:blipFill>
              <a:blip r:embed="rId40" cstate="print"/>
              <a:stretch>
                <a:fillRect/>
              </a:stretch>
            </p:blipFill>
            <p:spPr>
              <a:xfrm>
                <a:off x="3675722" y="4565683"/>
                <a:ext cx="352080" cy="2286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8" name="Encre 27"/>
              <p14:cNvContentPartPr/>
              <p14:nvPr/>
            </p14:nvContentPartPr>
            <p14:xfrm>
              <a:off x="6805606" y="6092469"/>
              <a:ext cx="362520" cy="57316"/>
            </p14:xfrm>
          </p:contentPart>
        </mc:Choice>
        <mc:Fallback xmlns="">
          <p:pic>
            <p:nvPicPr>
              <p:cNvPr id="28" name="Encre 27"/>
              <p:cNvPicPr/>
              <p:nvPr/>
            </p:nvPicPr>
            <p:blipFill>
              <a:blip r:embed="rId42" cstate="print"/>
              <a:stretch>
                <a:fillRect/>
              </a:stretch>
            </p:blipFill>
            <p:spPr>
              <a:xfrm>
                <a:off x="6763486" y="6008478"/>
                <a:ext cx="446760" cy="225299"/>
              </a:xfrm>
              <a:prstGeom prst="rect">
                <a:avLst/>
              </a:prstGeom>
            </p:spPr>
          </p:pic>
        </mc:Fallback>
      </mc:AlternateContent>
      <p:sp>
        <p:nvSpPr>
          <p:cNvPr id="30" name="Ellipse 29"/>
          <p:cNvSpPr/>
          <p:nvPr/>
        </p:nvSpPr>
        <p:spPr>
          <a:xfrm>
            <a:off x="5557126" y="620688"/>
            <a:ext cx="892260" cy="28803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p:cNvSpPr/>
          <p:nvPr/>
        </p:nvSpPr>
        <p:spPr>
          <a:xfrm>
            <a:off x="3851582" y="1146058"/>
            <a:ext cx="1705544" cy="28803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p:cNvSpPr/>
          <p:nvPr/>
        </p:nvSpPr>
        <p:spPr>
          <a:xfrm>
            <a:off x="5568016" y="1422538"/>
            <a:ext cx="1164224" cy="28803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a:off x="4357368" y="6005769"/>
            <a:ext cx="1019398" cy="28803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61248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2400" b="1" dirty="0" smtClean="0">
                <a:sym typeface="Wingdings" pitchFamily="2" charset="2"/>
              </a:rPr>
              <a:t> Un regard subjugué</a:t>
            </a:r>
            <a:endParaRPr lang="fr-FR" sz="2400" b="1"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solidFill>
                  <a:srgbClr val="00B050"/>
                </a:solidFill>
                <a:latin typeface="Comic Sans MS" pitchFamily="66" charset="0"/>
              </a:rPr>
              <a:t>admiratione</a:t>
            </a:r>
            <a:r>
              <a:rPr lang="fr-FR" sz="1400" dirty="0">
                <a:latin typeface="Comic Sans MS" pitchFamily="66" charset="0"/>
              </a:rPr>
              <a:t> </a:t>
            </a:r>
            <a:r>
              <a:rPr lang="fr-FR" sz="1400" dirty="0" err="1">
                <a:solidFill>
                  <a:srgbClr val="FF0000"/>
                </a:solidFill>
                <a:latin typeface="Comic Sans MS" pitchFamily="66" charset="0"/>
              </a:rPr>
              <a:t>iam</a:t>
            </a:r>
            <a:r>
              <a:rPr lang="fr-FR" sz="1400" dirty="0">
                <a:latin typeface="Comic Sans MS" pitchFamily="66" charset="0"/>
              </a:rPr>
              <a:t> </a:t>
            </a:r>
            <a:r>
              <a:rPr lang="fr-FR" sz="1400" dirty="0" err="1">
                <a:solidFill>
                  <a:srgbClr val="FF0000"/>
                </a:solidFill>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solidFill>
                  <a:srgbClr val="FF0000"/>
                </a:solidFill>
                <a:latin typeface="Comic Sans MS" pitchFamily="66" charset="0"/>
              </a:rPr>
              <a:t>omnia</a:t>
            </a:r>
            <a:r>
              <a:rPr lang="fr-FR" sz="1400" dirty="0">
                <a:solidFill>
                  <a:srgbClr val="00B050"/>
                </a:solidFill>
                <a:latin typeface="Comic Sans MS" pitchFamily="66" charset="0"/>
              </a:rPr>
              <a:t> </a:t>
            </a:r>
            <a:r>
              <a:rPr lang="fr-FR" sz="1400" dirty="0" err="1">
                <a:solidFill>
                  <a:srgbClr val="00B050"/>
                </a:solidFill>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a:t>
            </a:r>
            <a:r>
              <a:rPr lang="fr-FR" sz="1400" dirty="0">
                <a:solidFill>
                  <a:srgbClr val="00B050"/>
                </a:solidFill>
                <a:latin typeface="Comic Sans MS" pitchFamily="66" charset="0"/>
              </a:rPr>
              <a:t>non </a:t>
            </a:r>
            <a:r>
              <a:rPr lang="fr-FR" sz="1400" dirty="0" err="1">
                <a:solidFill>
                  <a:srgbClr val="00B050"/>
                </a:solidFill>
                <a:latin typeface="Comic Sans MS" pitchFamily="66" charset="0"/>
              </a:rPr>
              <a:t>destiti</a:t>
            </a:r>
            <a:r>
              <a:rPr lang="fr-FR" sz="1400" dirty="0">
                <a:solidFill>
                  <a:srgbClr val="00B050"/>
                </a:solidFill>
                <a:latin typeface="Comic Sans MS" pitchFamily="66" charset="0"/>
              </a:rPr>
              <a:t> </a:t>
            </a:r>
            <a:r>
              <a:rPr lang="fr-FR" sz="1400" dirty="0" err="1">
                <a:solidFill>
                  <a:srgbClr val="FF0000"/>
                </a:solidFill>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solidFill>
                  <a:srgbClr val="FF0000"/>
                </a:solidFill>
                <a:latin typeface="Comic Sans MS" pitchFamily="66" charset="0"/>
              </a:rPr>
              <a:t>per</a:t>
            </a:r>
            <a:r>
              <a:rPr lang="fr-FR" sz="1400" dirty="0" err="1">
                <a:solidFill>
                  <a:srgbClr val="00B050"/>
                </a:solidFill>
                <a:latin typeface="Comic Sans MS" pitchFamily="66" charset="0"/>
              </a:rPr>
              <a:t>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dirty="0" err="1">
                <a:latin typeface="Comic Sans MS" pitchFamily="66" charset="0"/>
              </a:rPr>
              <a:t>caduceum</a:t>
            </a:r>
            <a:r>
              <a:rPr lang="fr-FR" sz="1400" dirty="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dirty="0" smtClean="0">
                <a:latin typeface="Comic Sans MS" pitchFamily="66" charset="0"/>
              </a:rPr>
              <a:t> </a:t>
            </a:r>
            <a:r>
              <a:rPr lang="fr-FR" sz="1400" dirty="0" err="1" smtClean="0">
                <a:latin typeface="Comic Sans MS" pitchFamily="66" charset="0"/>
              </a:rPr>
              <a:t>Mineruaque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Fortuna cornu </a:t>
            </a:r>
            <a:r>
              <a:rPr lang="fr-FR" sz="1400" dirty="0" err="1">
                <a:latin typeface="Comic Sans MS" pitchFamily="66" charset="0"/>
              </a:rPr>
              <a:t>abundanti</a:t>
            </a:r>
            <a:r>
              <a:rPr lang="fr-FR" sz="1400" dirty="0">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latin typeface="Comic Sans MS" pitchFamily="66" charset="0"/>
              </a:rPr>
              <a:t>tres</a:t>
            </a:r>
            <a:r>
              <a:rPr lang="fr-FR" sz="1400" dirty="0">
                <a:latin typeface="Comic Sans MS" pitchFamily="66" charset="0"/>
              </a:rPr>
              <a:t> </a:t>
            </a:r>
            <a:r>
              <a:rPr lang="fr-FR" sz="1400" dirty="0" err="1">
                <a:latin typeface="Comic Sans MS" pitchFamily="66" charset="0"/>
              </a:rPr>
              <a:t>Parcae</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pensa </a:t>
            </a:r>
            <a:r>
              <a:rPr lang="fr-FR" sz="1400" dirty="0" err="1">
                <a:latin typeface="Comic Sans MS" pitchFamily="66" charset="0"/>
              </a:rPr>
              <a:t>torquentes</a:t>
            </a:r>
            <a:r>
              <a:rPr lang="fr-FR" sz="1400" dirty="0">
                <a:latin typeface="Comic Sans MS" pitchFamily="66" charset="0"/>
              </a:rPr>
              <a:t>. </a:t>
            </a:r>
            <a:r>
              <a:rPr lang="fr-FR" sz="1400" dirty="0" err="1">
                <a:solidFill>
                  <a:srgbClr val="00B050"/>
                </a:solidFill>
                <a:latin typeface="Comic Sans MS" pitchFamily="66" charset="0"/>
              </a:rPr>
              <a:t>Notaui</a:t>
            </a:r>
            <a:r>
              <a:rPr lang="fr-FR" sz="1400" dirty="0">
                <a:latin typeface="Comic Sans MS" pitchFamily="66" charset="0"/>
              </a:rPr>
              <a:t> </a:t>
            </a:r>
            <a:r>
              <a:rPr lang="fr-FR" sz="1400" dirty="0" err="1">
                <a:solidFill>
                  <a:srgbClr val="FF0000"/>
                </a:solidFill>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solidFill>
                  <a:srgbClr val="FF0000"/>
                </a:solidFill>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a:t>
            </a:r>
            <a:r>
              <a:rPr lang="fr-FR" sz="1400" b="1" dirty="0">
                <a:solidFill>
                  <a:srgbClr val="7030A0"/>
                </a:solidFill>
                <a:latin typeface="Comic Sans MS" pitchFamily="66" charset="0"/>
              </a:rPr>
              <a:t>in </a:t>
            </a:r>
            <a:r>
              <a:rPr lang="fr-FR" sz="1400" b="1" dirty="0" err="1">
                <a:solidFill>
                  <a:srgbClr val="7030A0"/>
                </a:solidFill>
                <a:latin typeface="Comic Sans MS" pitchFamily="66" charset="0"/>
              </a:rPr>
              <a:t>cuius</a:t>
            </a:r>
            <a:r>
              <a:rPr lang="fr-FR" sz="1400" b="1" dirty="0">
                <a:solidFill>
                  <a:srgbClr val="7030A0"/>
                </a:solidFill>
                <a:latin typeface="Comic Sans MS" pitchFamily="66" charset="0"/>
              </a:rPr>
              <a:t> </a:t>
            </a:r>
            <a:r>
              <a:rPr lang="fr-FR" sz="1400" b="1" dirty="0" err="1">
                <a:solidFill>
                  <a:srgbClr val="7030A0"/>
                </a:solidFill>
                <a:latin typeface="Comic Sans MS" pitchFamily="66" charset="0"/>
              </a:rPr>
              <a:t>aedicula</a:t>
            </a:r>
            <a:r>
              <a:rPr lang="fr-FR" sz="1400" b="1" dirty="0">
                <a:solidFill>
                  <a:srgbClr val="7030A0"/>
                </a:solidFill>
                <a:latin typeface="Comic Sans MS" pitchFamily="66" charset="0"/>
              </a:rPr>
              <a:t> </a:t>
            </a:r>
            <a:r>
              <a:rPr lang="fr-FR" sz="1400" dirty="0" err="1">
                <a:latin typeface="Comic Sans MS" pitchFamily="66" charset="0"/>
              </a:rPr>
              <a:t>erant</a:t>
            </a:r>
            <a:r>
              <a:rPr lang="fr-FR" sz="1400" dirty="0">
                <a:latin typeface="Comic Sans MS" pitchFamily="66" charset="0"/>
              </a:rPr>
              <a:t> Lares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a:t>
            </a:r>
            <a:r>
              <a:rPr lang="fr-FR" sz="1400" b="1" dirty="0" err="1">
                <a:solidFill>
                  <a:srgbClr val="7030A0"/>
                </a:solidFill>
                <a:latin typeface="Comic Sans MS" pitchFamily="66" charset="0"/>
              </a:rPr>
              <a:t>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a:t>
            </a:r>
            <a:r>
              <a:rPr lang="fr-FR" sz="1400" b="1" dirty="0">
                <a:solidFill>
                  <a:srgbClr val="7030A0"/>
                </a:solidFill>
                <a:latin typeface="Comic Sans MS" pitchFamily="66" charset="0"/>
              </a:rPr>
              <a:t>et</a:t>
            </a:r>
            <a:r>
              <a:rPr lang="fr-FR" sz="1400" dirty="0">
                <a:latin typeface="Comic Sans MS" pitchFamily="66" charset="0"/>
              </a:rPr>
              <a: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a:t>
            </a:r>
            <a:r>
              <a:rPr lang="fr-FR" sz="1400" b="1" dirty="0">
                <a:solidFill>
                  <a:srgbClr val="7030A0"/>
                </a:solidFill>
                <a:latin typeface="Comic Sans MS" pitchFamily="66" charset="0"/>
              </a:rPr>
              <a:t>in qua</a:t>
            </a:r>
            <a:r>
              <a:rPr lang="fr-FR" sz="1400" b="1" dirty="0">
                <a:latin typeface="Comic Sans MS" pitchFamily="66" charset="0"/>
              </a:rPr>
              <a:t>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endParaRPr lang="fr-FR" sz="1400" dirty="0">
              <a:latin typeface="Comic Sans MS" pitchFamily="66" charset="0"/>
            </a:endParaRPr>
          </a:p>
          <a:p>
            <a:pPr marL="0" indent="0" algn="just">
              <a:lnSpc>
                <a:spcPct val="130000"/>
              </a:lnSpc>
              <a:buNone/>
            </a:pPr>
            <a:endParaRPr lang="fr-FR" sz="1400" dirty="0" smtClean="0">
              <a:solidFill>
                <a:srgbClr val="00B050"/>
              </a:solidFill>
              <a:latin typeface="Comic Sans MS" pitchFamily="66" charset="0"/>
            </a:endParaRPr>
          </a:p>
          <a:p>
            <a:pPr marL="0" indent="0" algn="just">
              <a:lnSpc>
                <a:spcPct val="130000"/>
              </a:lnSpc>
              <a:buNone/>
            </a:pPr>
            <a:endParaRPr lang="fr-FR" sz="1400" dirty="0" smtClean="0">
              <a:latin typeface="Comic Sans MS" pitchFamily="66" charset="0"/>
            </a:endParaRPr>
          </a:p>
          <a:p>
            <a:pPr marL="0" indent="0">
              <a:lnSpc>
                <a:spcPct val="130000"/>
              </a:lnSpc>
              <a:buNone/>
            </a:pPr>
            <a:r>
              <a:rPr lang="fr-FR" sz="1400" dirty="0" smtClean="0">
                <a:latin typeface="Comic Sans MS" pitchFamily="66" charset="0"/>
              </a:rPr>
              <a:t>Lexique</a:t>
            </a:r>
            <a:r>
              <a:rPr lang="fr-FR" sz="1400" dirty="0" smtClean="0">
                <a:solidFill>
                  <a:srgbClr val="7030A0"/>
                </a:solidFill>
                <a:latin typeface="Comic Sans MS" pitchFamily="66" charset="0"/>
              </a:rPr>
              <a:t>                    </a:t>
            </a:r>
            <a:r>
              <a:rPr lang="fr-FR" sz="1400" dirty="0" smtClean="0">
                <a:latin typeface="Comic Sans MS" pitchFamily="66" charset="0"/>
              </a:rPr>
              <a:t>Intensifs</a:t>
            </a:r>
            <a:r>
              <a:rPr lang="fr-FR" sz="1400" dirty="0" smtClean="0">
                <a:solidFill>
                  <a:srgbClr val="7030A0"/>
                </a:solidFill>
                <a:latin typeface="Comic Sans MS" pitchFamily="66" charset="0"/>
              </a:rPr>
              <a:t>             </a:t>
            </a:r>
            <a:r>
              <a:rPr lang="fr-FR" sz="1400" dirty="0" smtClean="0">
                <a:solidFill>
                  <a:schemeClr val="tx1"/>
                </a:solidFill>
                <a:latin typeface="Comic Sans MS" pitchFamily="66" charset="0"/>
              </a:rPr>
              <a:t>Rôle de la </a:t>
            </a:r>
            <a:r>
              <a:rPr lang="fr-FR" sz="1400" dirty="0">
                <a:latin typeface="Comic Sans MS" pitchFamily="66" charset="0"/>
              </a:rPr>
              <a:t>d</a:t>
            </a:r>
            <a:r>
              <a:rPr lang="fr-FR" sz="1400" dirty="0" smtClean="0">
                <a:latin typeface="Comic Sans MS" pitchFamily="66" charset="0"/>
              </a:rPr>
              <a:t>ramatisation</a:t>
            </a:r>
            <a:r>
              <a:rPr lang="fr-FR" sz="1400" dirty="0" smtClean="0">
                <a:solidFill>
                  <a:srgbClr val="7030A0"/>
                </a:solidFill>
                <a:latin typeface="Comic Sans MS" pitchFamily="66" charset="0"/>
              </a:rPr>
              <a:t>             </a:t>
            </a:r>
            <a:r>
              <a:rPr lang="fr-FR" sz="1400" dirty="0" smtClean="0">
                <a:latin typeface="Comic Sans MS" pitchFamily="66" charset="0"/>
              </a:rPr>
              <a:t>Accumulation des relatives</a:t>
            </a:r>
            <a:endParaRPr lang="fr-FR" sz="1400" dirty="0">
              <a:latin typeface="Comic Sans MS" pitchFamily="66" charset="0"/>
            </a:endParaRPr>
          </a:p>
          <a:p>
            <a:pPr marL="0" indent="0" algn="just">
              <a:lnSpc>
                <a:spcPct val="130000"/>
              </a:lnSpc>
              <a:buNone/>
            </a:pPr>
            <a:endParaRPr lang="fr-FR" sz="1400" dirty="0">
              <a:latin typeface="Comic Sans MS" pitchFamily="66" charset="0"/>
            </a:endParaRPr>
          </a:p>
          <a:p>
            <a:pPr marL="0" indent="0" algn="just">
              <a:lnSpc>
                <a:spcPct val="130000"/>
              </a:lnSpc>
              <a:buNone/>
            </a:pPr>
            <a:endParaRPr lang="fr-FR" sz="1400" dirty="0" smtClean="0">
              <a:latin typeface="Comic Sans MS" pitchFamily="66" charset="0"/>
            </a:endParaRPr>
          </a:p>
        </p:txBody>
      </p:sp>
      <p:cxnSp>
        <p:nvCxnSpPr>
          <p:cNvPr id="20" name="Connecteur droit 19"/>
          <p:cNvCxnSpPr/>
          <p:nvPr/>
        </p:nvCxnSpPr>
        <p:spPr>
          <a:xfrm>
            <a:off x="539552" y="2060848"/>
            <a:ext cx="80648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539552" y="2060848"/>
            <a:ext cx="0" cy="10801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8604448" y="2060848"/>
            <a:ext cx="0" cy="7920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H="1">
            <a:off x="4427984" y="2852936"/>
            <a:ext cx="41764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4427984" y="2852936"/>
            <a:ext cx="0" cy="2880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H="1">
            <a:off x="539552" y="3140968"/>
            <a:ext cx="388843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995936" y="6250812"/>
            <a:ext cx="1152128" cy="675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683568" y="6250812"/>
            <a:ext cx="432048" cy="54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411760" y="6285020"/>
            <a:ext cx="432048" cy="540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7164288" y="6236599"/>
            <a:ext cx="432048" cy="5400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67057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2400" b="1" dirty="0" smtClean="0">
                <a:sym typeface="Wingdings" pitchFamily="2" charset="2"/>
              </a:rPr>
              <a:t> </a:t>
            </a:r>
            <a:r>
              <a:rPr lang="fr-FR" sz="2400" b="1" dirty="0" smtClean="0"/>
              <a:t>Deux inscriptions qui attirent l’attention d’</a:t>
            </a:r>
            <a:r>
              <a:rPr lang="fr-FR" sz="2400" b="1" dirty="0" err="1" smtClean="0"/>
              <a:t>Encolpe</a:t>
            </a:r>
            <a:endParaRPr lang="fr-FR" sz="2400" b="1"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latin typeface="Comic Sans MS" pitchFamily="66" charset="0"/>
              </a:rPr>
              <a:t>admiratione</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b="1" i="1" dirty="0">
                <a:solidFill>
                  <a:srgbClr val="00B050"/>
                </a:solidFill>
                <a:latin typeface="Comic Sans MS" pitchFamily="66" charset="0"/>
              </a:rPr>
              <a:t>QVISQVIS</a:t>
            </a:r>
            <a:r>
              <a:rPr lang="fr-FR" sz="1400" i="1" dirty="0">
                <a:solidFill>
                  <a:srgbClr val="00B050"/>
                </a:solidFill>
                <a:latin typeface="Comic Sans MS" pitchFamily="66" charset="0"/>
              </a:rPr>
              <a:t> </a:t>
            </a:r>
            <a:r>
              <a:rPr lang="fr-FR" sz="1400" i="1" dirty="0" smtClean="0">
                <a:solidFill>
                  <a:srgbClr val="00B050"/>
                </a:solidFill>
                <a:latin typeface="Comic Sans MS" pitchFamily="66" charset="0"/>
              </a:rPr>
              <a:t>SERVVS </a:t>
            </a:r>
            <a:r>
              <a:rPr lang="fr-FR" sz="1400" i="1" dirty="0">
                <a:solidFill>
                  <a:srgbClr val="00B050"/>
                </a:solidFill>
                <a:latin typeface="Comic Sans MS" pitchFamily="66" charset="0"/>
              </a:rPr>
              <a:t>SINE DOMINICO IVSSV FORAS </a:t>
            </a:r>
            <a:r>
              <a:rPr lang="fr-FR" sz="1400" b="1" i="1" dirty="0">
                <a:solidFill>
                  <a:srgbClr val="00B050"/>
                </a:solidFill>
                <a:latin typeface="Comic Sans MS" pitchFamily="66" charset="0"/>
              </a:rPr>
              <a:t>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a:t>
            </a:r>
            <a:r>
              <a:rPr lang="fr-FR" sz="1400" dirty="0" err="1">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t>
            </a:r>
            <a:r>
              <a:rPr lang="fr-FR" sz="1400" dirty="0">
                <a:solidFill>
                  <a:srgbClr val="7030A0"/>
                </a:solidFill>
                <a:latin typeface="Comic Sans MS" pitchFamily="66" charset="0"/>
              </a:rPr>
              <a:t>Ad </a:t>
            </a:r>
            <a:r>
              <a:rPr lang="fr-FR" sz="1400" dirty="0" err="1">
                <a:solidFill>
                  <a:srgbClr val="7030A0"/>
                </a:solidFill>
                <a:latin typeface="Comic Sans MS" pitchFamily="66" charset="0"/>
              </a:rPr>
              <a:t>sinistram</a:t>
            </a:r>
            <a:r>
              <a:rPr lang="fr-FR" sz="1400" dirty="0">
                <a:solidFill>
                  <a:srgbClr val="7030A0"/>
                </a:solidFill>
                <a:latin typeface="Comic Sans MS" pitchFamily="66" charset="0"/>
              </a:rPr>
              <a:t> </a:t>
            </a:r>
            <a:r>
              <a:rPr lang="fr-FR" sz="1400" dirty="0" err="1">
                <a:solidFill>
                  <a:srgbClr val="7030A0"/>
                </a:solidFill>
                <a:latin typeface="Comic Sans MS" pitchFamily="66" charset="0"/>
              </a:rPr>
              <a:t>enim</a:t>
            </a:r>
            <a:r>
              <a:rPr lang="fr-FR" sz="1400" dirty="0">
                <a:solidFill>
                  <a:srgbClr val="7030A0"/>
                </a:solidFill>
                <a:latin typeface="Comic Sans MS" pitchFamily="66" charset="0"/>
              </a:rPr>
              <a:t> </a:t>
            </a:r>
            <a:r>
              <a:rPr lang="fr-FR" sz="1400" dirty="0" err="1">
                <a:solidFill>
                  <a:srgbClr val="7030A0"/>
                </a:solidFill>
                <a:latin typeface="Comic Sans MS" pitchFamily="66" charset="0"/>
              </a:rPr>
              <a:t>intrantibus</a:t>
            </a:r>
            <a:r>
              <a:rPr lang="fr-FR" sz="1400" dirty="0">
                <a:solidFill>
                  <a:srgbClr val="7030A0"/>
                </a:solidFill>
                <a:latin typeface="Comic Sans MS" pitchFamily="66" charset="0"/>
              </a:rPr>
              <a:t> non longe ab </a:t>
            </a:r>
            <a:r>
              <a:rPr lang="fr-FR" sz="1400" dirty="0" err="1">
                <a:solidFill>
                  <a:srgbClr val="7030A0"/>
                </a:solidFill>
                <a:latin typeface="Comic Sans MS" pitchFamily="66" charset="0"/>
              </a:rPr>
              <a:t>ostiarii</a:t>
            </a:r>
            <a:r>
              <a:rPr lang="fr-FR" sz="1400" dirty="0">
                <a:solidFill>
                  <a:srgbClr val="7030A0"/>
                </a:solidFill>
                <a:latin typeface="Comic Sans MS" pitchFamily="66" charset="0"/>
              </a:rPr>
              <a:t> cella </a:t>
            </a:r>
            <a:r>
              <a:rPr lang="fr-FR" sz="1400" dirty="0" err="1">
                <a:solidFill>
                  <a:srgbClr val="7030A0"/>
                </a:solidFill>
                <a:latin typeface="Comic Sans MS" pitchFamily="66" charset="0"/>
              </a:rPr>
              <a:t>canis</a:t>
            </a:r>
            <a:r>
              <a:rPr lang="fr-FR" sz="1400" dirty="0">
                <a:solidFill>
                  <a:srgbClr val="7030A0"/>
                </a:solidFill>
                <a:latin typeface="Comic Sans MS" pitchFamily="66" charset="0"/>
              </a:rPr>
              <a:t> </a:t>
            </a:r>
            <a:r>
              <a:rPr lang="fr-FR" sz="1400" b="1" dirty="0" err="1">
                <a:solidFill>
                  <a:srgbClr val="7030A0"/>
                </a:solidFill>
                <a:latin typeface="Comic Sans MS" pitchFamily="66" charset="0"/>
              </a:rPr>
              <a:t>ingens</a:t>
            </a:r>
            <a:r>
              <a:rPr lang="fr-FR" sz="1400" dirty="0">
                <a:solidFill>
                  <a:srgbClr val="7030A0"/>
                </a:solidFill>
                <a:latin typeface="Comic Sans MS" pitchFamily="66" charset="0"/>
              </a:rPr>
              <a:t>, </a:t>
            </a:r>
            <a:r>
              <a:rPr lang="fr-FR" sz="1400" b="1" dirty="0" err="1">
                <a:solidFill>
                  <a:srgbClr val="7030A0"/>
                </a:solidFill>
                <a:latin typeface="Comic Sans MS" pitchFamily="66" charset="0"/>
              </a:rPr>
              <a:t>catena</a:t>
            </a:r>
            <a:r>
              <a:rPr lang="fr-FR" sz="1400" b="1" dirty="0">
                <a:solidFill>
                  <a:srgbClr val="7030A0"/>
                </a:solidFill>
                <a:latin typeface="Comic Sans MS" pitchFamily="66" charset="0"/>
              </a:rPr>
              <a:t> </a:t>
            </a:r>
            <a:r>
              <a:rPr lang="fr-FR" sz="1400" b="1" dirty="0" err="1">
                <a:solidFill>
                  <a:srgbClr val="7030A0"/>
                </a:solidFill>
                <a:latin typeface="Comic Sans MS" pitchFamily="66" charset="0"/>
              </a:rPr>
              <a:t>uinctus</a:t>
            </a:r>
            <a:r>
              <a:rPr lang="fr-FR" sz="1400" dirty="0">
                <a:solidFill>
                  <a:srgbClr val="7030A0"/>
                </a:solidFill>
                <a:latin typeface="Comic Sans MS" pitchFamily="66" charset="0"/>
              </a:rPr>
              <a:t>, in </a:t>
            </a:r>
            <a:r>
              <a:rPr lang="fr-FR" sz="1400" dirty="0" err="1">
                <a:solidFill>
                  <a:srgbClr val="7030A0"/>
                </a:solidFill>
                <a:latin typeface="Comic Sans MS" pitchFamily="66" charset="0"/>
              </a:rPr>
              <a:t>pariete</a:t>
            </a:r>
            <a:r>
              <a:rPr lang="fr-FR" sz="1400" dirty="0">
                <a:solidFill>
                  <a:srgbClr val="7030A0"/>
                </a:solidFill>
                <a:latin typeface="Comic Sans MS" pitchFamily="66" charset="0"/>
              </a:rPr>
              <a:t> erat </a:t>
            </a:r>
            <a:r>
              <a:rPr lang="fr-FR" sz="1400" dirty="0" err="1">
                <a:solidFill>
                  <a:srgbClr val="7030A0"/>
                </a:solidFill>
                <a:latin typeface="Comic Sans MS" pitchFamily="66" charset="0"/>
              </a:rPr>
              <a:t>pictus</a:t>
            </a:r>
            <a:r>
              <a:rPr lang="fr-FR" sz="1400" dirty="0">
                <a:solidFill>
                  <a:srgbClr val="7030A0"/>
                </a:solidFill>
                <a:latin typeface="Comic Sans MS" pitchFamily="66" charset="0"/>
              </a:rPr>
              <a:t> </a:t>
            </a:r>
            <a:r>
              <a:rPr lang="fr-FR" sz="1400" dirty="0" err="1">
                <a:solidFill>
                  <a:srgbClr val="7030A0"/>
                </a:solidFill>
                <a:latin typeface="Comic Sans MS" pitchFamily="66" charset="0"/>
              </a:rPr>
              <a:t>superque</a:t>
            </a:r>
            <a:r>
              <a:rPr lang="fr-FR" sz="1400" dirty="0">
                <a:solidFill>
                  <a:srgbClr val="7030A0"/>
                </a:solidFill>
                <a:latin typeface="Comic Sans MS" pitchFamily="66" charset="0"/>
              </a:rPr>
              <a:t> </a:t>
            </a:r>
            <a:r>
              <a:rPr lang="fr-FR" sz="1400" dirty="0" err="1">
                <a:solidFill>
                  <a:srgbClr val="7030A0"/>
                </a:solidFill>
                <a:latin typeface="Comic Sans MS" pitchFamily="66" charset="0"/>
              </a:rPr>
              <a:t>quadrata</a:t>
            </a:r>
            <a:r>
              <a:rPr lang="fr-FR" sz="1400" dirty="0">
                <a:solidFill>
                  <a:srgbClr val="7030A0"/>
                </a:solidFill>
                <a:latin typeface="Comic Sans MS" pitchFamily="66" charset="0"/>
              </a:rPr>
              <a:t> </a:t>
            </a:r>
            <a:r>
              <a:rPr lang="fr-FR" sz="1400" dirty="0" err="1">
                <a:solidFill>
                  <a:srgbClr val="7030A0"/>
                </a:solidFill>
                <a:latin typeface="Comic Sans MS" pitchFamily="66" charset="0"/>
              </a:rPr>
              <a:t>littera</a:t>
            </a:r>
            <a:r>
              <a:rPr lang="fr-FR" sz="1400" dirty="0">
                <a:solidFill>
                  <a:srgbClr val="7030A0"/>
                </a:solidFill>
                <a:latin typeface="Comic Sans MS" pitchFamily="66" charset="0"/>
              </a:rPr>
              <a:t> </a:t>
            </a:r>
            <a:r>
              <a:rPr lang="fr-FR" sz="1400" dirty="0" err="1">
                <a:solidFill>
                  <a:srgbClr val="7030A0"/>
                </a:solidFill>
                <a:latin typeface="Comic Sans MS" pitchFamily="66" charset="0"/>
              </a:rPr>
              <a:t>scriptum</a:t>
            </a:r>
            <a:r>
              <a:rPr lang="fr-FR" sz="1400" dirty="0">
                <a:solidFill>
                  <a:srgbClr val="7030A0"/>
                </a:solidFill>
                <a:latin typeface="Comic Sans MS" pitchFamily="66" charset="0"/>
              </a:rPr>
              <a:t> : </a:t>
            </a:r>
            <a:r>
              <a:rPr lang="fr-FR" sz="1400" b="1" i="1" dirty="0">
                <a:solidFill>
                  <a:srgbClr val="7030A0"/>
                </a:solidFill>
                <a:latin typeface="Comic Sans MS" pitchFamily="66" charset="0"/>
              </a:rPr>
              <a:t>CAVE</a:t>
            </a:r>
            <a:r>
              <a:rPr lang="fr-FR" sz="1400" i="1" dirty="0">
                <a:solidFill>
                  <a:srgbClr val="7030A0"/>
                </a:solidFill>
                <a:latin typeface="Comic Sans MS" pitchFamily="66" charset="0"/>
              </a:rPr>
              <a:t>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non </a:t>
            </a:r>
            <a:r>
              <a:rPr lang="fr-FR" sz="1400" dirty="0" err="1">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dirty="0" err="1">
                <a:latin typeface="Comic Sans MS" pitchFamily="66" charset="0"/>
              </a:rPr>
              <a:t>caduceum</a:t>
            </a:r>
            <a:r>
              <a:rPr lang="fr-FR" sz="1400" dirty="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dirty="0" smtClean="0">
                <a:latin typeface="Comic Sans MS" pitchFamily="66" charset="0"/>
              </a:rPr>
              <a:t> </a:t>
            </a:r>
            <a:r>
              <a:rPr lang="fr-FR" sz="1400" dirty="0" err="1" smtClean="0">
                <a:latin typeface="Comic Sans MS" pitchFamily="66" charset="0"/>
              </a:rPr>
              <a:t>Mineruaque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Fortuna cornu </a:t>
            </a:r>
            <a:r>
              <a:rPr lang="fr-FR" sz="1400" dirty="0" err="1">
                <a:latin typeface="Comic Sans MS" pitchFamily="66" charset="0"/>
              </a:rPr>
              <a:t>abundanti</a:t>
            </a:r>
            <a:r>
              <a:rPr lang="fr-FR" sz="1400" dirty="0">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latin typeface="Comic Sans MS" pitchFamily="66" charset="0"/>
              </a:rPr>
              <a:t>tres</a:t>
            </a:r>
            <a:r>
              <a:rPr lang="fr-FR" sz="1400" dirty="0">
                <a:latin typeface="Comic Sans MS" pitchFamily="66" charset="0"/>
              </a:rPr>
              <a:t> </a:t>
            </a:r>
            <a:r>
              <a:rPr lang="fr-FR" sz="1400" dirty="0" err="1">
                <a:latin typeface="Comic Sans MS" pitchFamily="66" charset="0"/>
              </a:rPr>
              <a:t>Parcae</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pensa </a:t>
            </a:r>
            <a:r>
              <a:rPr lang="fr-FR" sz="1400" dirty="0" err="1">
                <a:latin typeface="Comic Sans MS" pitchFamily="66" charset="0"/>
              </a:rPr>
              <a:t>torquentes</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Lares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et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in qua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p>
          <a:p>
            <a:pPr marL="0" indent="0">
              <a:lnSpc>
                <a:spcPct val="130000"/>
              </a:lnSpc>
              <a:buNone/>
            </a:pPr>
            <a:r>
              <a:rPr lang="fr-FR" sz="1400" dirty="0" smtClean="0">
                <a:latin typeface="Comic Sans MS" pitchFamily="66" charset="0"/>
              </a:rPr>
              <a:t>       L’inscription liminaire : relatif indéfini + futur + lexique hyperbolique </a:t>
            </a:r>
          </a:p>
          <a:p>
            <a:pPr marL="0" indent="0">
              <a:lnSpc>
                <a:spcPct val="130000"/>
              </a:lnSpc>
              <a:buNone/>
            </a:pPr>
            <a:r>
              <a:rPr lang="fr-FR" sz="1400" dirty="0" smtClean="0">
                <a:latin typeface="Comic Sans MS" pitchFamily="66" charset="0"/>
              </a:rPr>
              <a:t>                                                       </a:t>
            </a:r>
            <a:r>
              <a:rPr lang="fr-FR" sz="1400" dirty="0" smtClean="0">
                <a:latin typeface="Comic Sans MS" pitchFamily="66" charset="0"/>
                <a:sym typeface="Wingdings" pitchFamily="2" charset="2"/>
              </a:rPr>
              <a:t></a:t>
            </a:r>
            <a:r>
              <a:rPr lang="fr-FR" sz="1400" dirty="0" smtClean="0">
                <a:latin typeface="Comic Sans MS" pitchFamily="66" charset="0"/>
              </a:rPr>
              <a:t>une mise en garde menaçante              </a:t>
            </a:r>
            <a:r>
              <a:rPr lang="fr-FR" sz="1300" dirty="0" smtClean="0">
                <a:latin typeface="Comic Sans MS" pitchFamily="66" charset="0"/>
              </a:rPr>
              <a:t>       </a:t>
            </a:r>
          </a:p>
          <a:p>
            <a:pPr marL="0" indent="0">
              <a:lnSpc>
                <a:spcPct val="130000"/>
              </a:lnSpc>
              <a:buNone/>
            </a:pPr>
            <a:r>
              <a:rPr lang="fr-FR" sz="1400" dirty="0" smtClean="0">
                <a:latin typeface="Comic Sans MS" pitchFamily="66" charset="0"/>
              </a:rPr>
              <a:t>     Le chien : </a:t>
            </a:r>
            <a:r>
              <a:rPr lang="fr-FR" sz="1300" dirty="0" smtClean="0">
                <a:latin typeface="Comic Sans MS" pitchFamily="66" charset="0"/>
              </a:rPr>
              <a:t>une menace </a:t>
            </a:r>
            <a:r>
              <a:rPr lang="fr-FR" sz="1400" dirty="0" smtClean="0">
                <a:latin typeface="Comic Sans MS" pitchFamily="66" charset="0"/>
              </a:rPr>
              <a:t>(impératif/expansions descriptives)  </a:t>
            </a:r>
            <a:r>
              <a:rPr lang="fr-FR" sz="1300" dirty="0" smtClean="0">
                <a:latin typeface="Comic Sans MS" pitchFamily="66" charset="0"/>
              </a:rPr>
              <a:t>qui prendra son </a:t>
            </a:r>
            <a:r>
              <a:rPr lang="fr-FR" sz="1300" u="sng" dirty="0" smtClean="0">
                <a:latin typeface="Comic Sans MS" pitchFamily="66" charset="0"/>
              </a:rPr>
              <a:t>sens à la fin de la </a:t>
            </a:r>
            <a:r>
              <a:rPr lang="fr-FR" sz="1300" u="sng" dirty="0" err="1" smtClean="0">
                <a:latin typeface="Comic Sans MS" pitchFamily="66" charset="0"/>
              </a:rPr>
              <a:t>cena</a:t>
            </a:r>
            <a:r>
              <a:rPr lang="fr-FR" sz="1300" dirty="0" smtClean="0">
                <a:latin typeface="Comic Sans MS" pitchFamily="66" charset="0"/>
              </a:rPr>
              <a:t> </a:t>
            </a:r>
            <a:r>
              <a:rPr lang="fr-FR" sz="1400" dirty="0" smtClean="0">
                <a:latin typeface="Comic Sans MS" pitchFamily="66" charset="0"/>
              </a:rPr>
              <a:t>                         			  </a:t>
            </a:r>
            <a:r>
              <a:rPr lang="fr-FR" sz="1400" dirty="0" smtClean="0">
                <a:latin typeface="Comic Sans MS" pitchFamily="66" charset="0"/>
                <a:sym typeface="Wingdings" pitchFamily="2" charset="2"/>
              </a:rPr>
              <a:t></a:t>
            </a:r>
            <a:r>
              <a:rPr lang="fr-FR" sz="1400" dirty="0" smtClean="0">
                <a:latin typeface="Comic Sans MS" pitchFamily="66" charset="0"/>
              </a:rPr>
              <a:t>un nouveau Cerbère à l’entrée</a:t>
            </a:r>
            <a:endParaRPr lang="fr-FR" sz="1400" dirty="0">
              <a:latin typeface="Comic Sans MS" pitchFamily="66" charset="0"/>
            </a:endParaRPr>
          </a:p>
          <a:p>
            <a:pPr marL="0" indent="0" algn="just">
              <a:lnSpc>
                <a:spcPct val="130000"/>
              </a:lnSpc>
              <a:buNone/>
            </a:pPr>
            <a:endParaRPr lang="fr-FR" sz="1400" dirty="0" smtClean="0">
              <a:latin typeface="Comic Sans MS" pitchFamily="66" charset="0"/>
            </a:endParaRPr>
          </a:p>
        </p:txBody>
      </p:sp>
      <p:sp>
        <p:nvSpPr>
          <p:cNvPr id="4" name="Rectangle 3"/>
          <p:cNvSpPr/>
          <p:nvPr/>
        </p:nvSpPr>
        <p:spPr>
          <a:xfrm>
            <a:off x="321798" y="5860821"/>
            <a:ext cx="432048" cy="4571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 </a:t>
            </a:r>
            <a:endParaRPr lang="fr-FR" dirty="0"/>
          </a:p>
        </p:txBody>
      </p:sp>
      <p:sp>
        <p:nvSpPr>
          <p:cNvPr id="6" name="Rectangle 5"/>
          <p:cNvSpPr/>
          <p:nvPr/>
        </p:nvSpPr>
        <p:spPr>
          <a:xfrm>
            <a:off x="323528" y="6409858"/>
            <a:ext cx="432048" cy="5400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p>
        </p:txBody>
      </p:sp>
    </p:spTree>
    <p:extLst>
      <p:ext uri="{BB962C8B-B14F-4D97-AF65-F5344CB8AC3E}">
        <p14:creationId xmlns:p14="http://schemas.microsoft.com/office/powerpoint/2010/main" val="2278113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Bilan du premier parcours</a:t>
            </a:r>
            <a:r>
              <a:rPr lang="fr-FR" dirty="0" smtClean="0"/>
              <a:t>  </a:t>
            </a:r>
            <a:endParaRPr lang="fr-FR" dirty="0"/>
          </a:p>
        </p:txBody>
      </p:sp>
      <p:sp>
        <p:nvSpPr>
          <p:cNvPr id="3" name="Espace réservé du contenu 2"/>
          <p:cNvSpPr>
            <a:spLocks noGrp="1"/>
          </p:cNvSpPr>
          <p:nvPr>
            <p:ph idx="1"/>
          </p:nvPr>
        </p:nvSpPr>
        <p:spPr>
          <a:xfrm>
            <a:off x="539552" y="1268760"/>
            <a:ext cx="8229600" cy="5285184"/>
          </a:xfrm>
          <a:solidFill>
            <a:schemeClr val="bg1"/>
          </a:solidFill>
          <a:ln>
            <a:solidFill>
              <a:srgbClr val="92D050"/>
            </a:solidFill>
          </a:ln>
        </p:spPr>
        <p:txBody>
          <a:bodyPr>
            <a:normAutofit fontScale="85000" lnSpcReduction="20000"/>
          </a:bodyPr>
          <a:lstStyle/>
          <a:p>
            <a:pPr marL="0" indent="0" algn="ctr">
              <a:buNone/>
            </a:pPr>
            <a:r>
              <a:rPr lang="fr-FR" sz="2800" dirty="0" smtClean="0">
                <a:solidFill>
                  <a:srgbClr val="FF0000"/>
                </a:solidFill>
              </a:rPr>
              <a:t>Les stratégies descriptives et leurs enjeux</a:t>
            </a:r>
          </a:p>
          <a:p>
            <a:pPr marL="0" indent="0">
              <a:buNone/>
            </a:pPr>
            <a:r>
              <a:rPr lang="fr-FR" sz="2800" u="sng" dirty="0" smtClean="0">
                <a:solidFill>
                  <a:srgbClr val="FF0000"/>
                </a:solidFill>
              </a:rPr>
              <a:t>I- De la fascination …</a:t>
            </a:r>
          </a:p>
          <a:p>
            <a:r>
              <a:rPr lang="fr-FR" sz="2800" dirty="0">
                <a:solidFill>
                  <a:srgbClr val="00B0F0"/>
                </a:solidFill>
              </a:rPr>
              <a:t>U</a:t>
            </a:r>
            <a:r>
              <a:rPr lang="fr-FR" sz="2800" dirty="0" smtClean="0">
                <a:solidFill>
                  <a:srgbClr val="00B0F0"/>
                </a:solidFill>
              </a:rPr>
              <a:t>ne description subjective</a:t>
            </a:r>
          </a:p>
          <a:p>
            <a:pPr marL="0" indent="0">
              <a:buNone/>
            </a:pPr>
            <a:r>
              <a:rPr lang="fr-FR" sz="2800" dirty="0" smtClean="0"/>
              <a:t>      - la présence du « </a:t>
            </a:r>
            <a:r>
              <a:rPr lang="fr-FR" sz="2800" b="1" dirty="0" smtClean="0"/>
              <a:t>je</a:t>
            </a:r>
            <a:r>
              <a:rPr lang="fr-FR" sz="2800" dirty="0" smtClean="0"/>
              <a:t> »</a:t>
            </a:r>
          </a:p>
          <a:p>
            <a:pPr marL="0" indent="0">
              <a:buNone/>
            </a:pPr>
            <a:r>
              <a:rPr lang="fr-FR" sz="2800" dirty="0" smtClean="0"/>
              <a:t>      - qui </a:t>
            </a:r>
            <a:r>
              <a:rPr lang="fr-FR" sz="2800" b="1" dirty="0" smtClean="0"/>
              <a:t>regarde</a:t>
            </a:r>
          </a:p>
          <a:p>
            <a:pPr marL="0" indent="0">
              <a:buNone/>
            </a:pPr>
            <a:r>
              <a:rPr lang="fr-FR" sz="2800" dirty="0" smtClean="0"/>
              <a:t>      - </a:t>
            </a:r>
            <a:r>
              <a:rPr lang="fr-FR" sz="2800" b="1" dirty="0" smtClean="0"/>
              <a:t>subjugué</a:t>
            </a:r>
            <a:r>
              <a:rPr lang="fr-FR" sz="2800" dirty="0" smtClean="0"/>
              <a:t> par le lieu</a:t>
            </a:r>
          </a:p>
          <a:p>
            <a:pPr marL="0" indent="0">
              <a:buNone/>
            </a:pPr>
            <a:endParaRPr lang="fr-FR" sz="2800" dirty="0" smtClean="0"/>
          </a:p>
          <a:p>
            <a:r>
              <a:rPr lang="fr-FR" sz="2800" dirty="0" smtClean="0"/>
              <a:t> </a:t>
            </a:r>
            <a:r>
              <a:rPr lang="fr-FR" sz="2800" dirty="0" smtClean="0">
                <a:solidFill>
                  <a:srgbClr val="00B0F0"/>
                </a:solidFill>
              </a:rPr>
              <a:t>Une description prise en charge</a:t>
            </a:r>
          </a:p>
          <a:p>
            <a:pPr marL="0" indent="0">
              <a:buNone/>
            </a:pPr>
            <a:r>
              <a:rPr lang="fr-FR" sz="2800" dirty="0" smtClean="0"/>
              <a:t>      - par un personnage qui entre pour la </a:t>
            </a:r>
            <a:r>
              <a:rPr lang="fr-FR" sz="2800" b="1" dirty="0" smtClean="0"/>
              <a:t>première fois </a:t>
            </a:r>
            <a:r>
              <a:rPr lang="fr-FR" sz="2800" dirty="0" smtClean="0"/>
              <a:t>chez </a:t>
            </a:r>
            <a:r>
              <a:rPr lang="fr-FR" sz="2800" dirty="0" err="1" smtClean="0"/>
              <a:t>Trimalchion</a:t>
            </a:r>
            <a:r>
              <a:rPr lang="fr-FR" sz="2800" dirty="0" smtClean="0"/>
              <a:t> </a:t>
            </a:r>
            <a:r>
              <a:rPr lang="fr-FR" sz="2800" dirty="0" smtClean="0">
                <a:sym typeface="Wingdings" pitchFamily="2" charset="2"/>
              </a:rPr>
              <a:t> un </a:t>
            </a:r>
            <a:r>
              <a:rPr lang="fr-FR" sz="2800" b="1" dirty="0" smtClean="0">
                <a:sym typeface="Wingdings" pitchFamily="2" charset="2"/>
              </a:rPr>
              <a:t>double du lecteur</a:t>
            </a:r>
            <a:r>
              <a:rPr lang="fr-FR" sz="2800" b="1" dirty="0" smtClean="0"/>
              <a:t> </a:t>
            </a:r>
          </a:p>
          <a:p>
            <a:pPr marL="0" indent="0">
              <a:buNone/>
            </a:pPr>
            <a:r>
              <a:rPr lang="fr-FR" sz="2800" dirty="0" smtClean="0"/>
              <a:t>      - par un personnage qui </a:t>
            </a:r>
            <a:r>
              <a:rPr lang="fr-FR" sz="2800" b="1" dirty="0" smtClean="0"/>
              <a:t>ne connaît pas les codes </a:t>
            </a:r>
            <a:r>
              <a:rPr lang="fr-FR" sz="2800" dirty="0" smtClean="0"/>
              <a:t>du monde des affranchis </a:t>
            </a:r>
            <a:r>
              <a:rPr lang="fr-FR" sz="2800" dirty="0" smtClean="0">
                <a:sym typeface="Wingdings" pitchFamily="2" charset="2"/>
              </a:rPr>
              <a:t> un personnage qui </a:t>
            </a:r>
            <a:r>
              <a:rPr lang="fr-FR" sz="2800" b="1" dirty="0" smtClean="0">
                <a:sym typeface="Wingdings" pitchFamily="2" charset="2"/>
              </a:rPr>
              <a:t>se fait piéger</a:t>
            </a:r>
          </a:p>
          <a:p>
            <a:pPr marL="0" indent="0">
              <a:buNone/>
            </a:pPr>
            <a:r>
              <a:rPr lang="fr-FR" sz="2800" dirty="0" smtClean="0">
                <a:sym typeface="Wingdings" pitchFamily="2" charset="2"/>
              </a:rPr>
              <a:t>      </a:t>
            </a:r>
            <a:r>
              <a:rPr lang="fr-FR" sz="2800" dirty="0" smtClean="0"/>
              <a:t>- </a:t>
            </a:r>
            <a:r>
              <a:rPr lang="fr-FR" sz="2800" dirty="0" smtClean="0">
                <a:solidFill>
                  <a:prstClr val="black"/>
                </a:solidFill>
              </a:rPr>
              <a:t>par un personnage qui entre dans un « labyrinthe » </a:t>
            </a:r>
            <a:r>
              <a:rPr lang="fr-FR" sz="2800" dirty="0" smtClean="0">
                <a:solidFill>
                  <a:prstClr val="black"/>
                </a:solidFill>
                <a:sym typeface="Wingdings" pitchFamily="2" charset="2"/>
              </a:rPr>
              <a:t> le motif signifiant du </a:t>
            </a:r>
            <a:r>
              <a:rPr lang="fr-FR" sz="2800" b="1" dirty="0" smtClean="0">
                <a:solidFill>
                  <a:prstClr val="black"/>
                </a:solidFill>
                <a:sym typeface="Wingdings" pitchFamily="2" charset="2"/>
              </a:rPr>
              <a:t>seuil</a:t>
            </a:r>
          </a:p>
          <a:p>
            <a:pPr marL="0" indent="0">
              <a:buNone/>
            </a:pPr>
            <a:endParaRPr lang="fr-FR" dirty="0"/>
          </a:p>
          <a:p>
            <a:pPr marL="457200" lvl="1" indent="0">
              <a:buNone/>
            </a:pPr>
            <a:endParaRPr lang="fr-FR" dirty="0" smtClean="0">
              <a:sym typeface="Wingdings" pitchFamily="2" charset="2"/>
            </a:endParaRPr>
          </a:p>
          <a:p>
            <a:pPr lvl="1">
              <a:buFont typeface="Arial" pitchFamily="34" charset="0"/>
              <a:buChar char="•"/>
            </a:pPr>
            <a:endParaRPr lang="fr-FR" dirty="0"/>
          </a:p>
          <a:p>
            <a:pPr lvl="1"/>
            <a:endParaRPr lang="fr-FR" dirty="0"/>
          </a:p>
        </p:txBody>
      </p:sp>
    </p:spTree>
    <p:extLst>
      <p:ext uri="{BB962C8B-B14F-4D97-AF65-F5344CB8AC3E}">
        <p14:creationId xmlns:p14="http://schemas.microsoft.com/office/powerpoint/2010/main" val="3080025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3200" dirty="0" smtClean="0">
                <a:sym typeface="Wingdings" pitchFamily="2" charset="2"/>
              </a:rPr>
              <a:t> </a:t>
            </a:r>
            <a:r>
              <a:rPr lang="fr-FR" sz="3200" dirty="0" smtClean="0"/>
              <a:t>Ce que représentent les fresques</a:t>
            </a:r>
            <a:endParaRPr lang="fr-FR" sz="3200"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latin typeface="Comic Sans MS" pitchFamily="66" charset="0"/>
              </a:rPr>
              <a:t>admiratione</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a:t>
            </a:r>
            <a:r>
              <a:rPr lang="fr-FR" sz="1400" dirty="0" err="1">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non </a:t>
            </a:r>
            <a:r>
              <a:rPr lang="fr-FR" sz="1400" dirty="0" err="1">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dirty="0" err="1">
                <a:solidFill>
                  <a:schemeClr val="tx1"/>
                </a:solidFill>
                <a:latin typeface="Comic Sans MS" pitchFamily="66" charset="0"/>
              </a:rPr>
              <a:t>caduceum</a:t>
            </a:r>
            <a:r>
              <a:rPr lang="fr-FR" sz="1400" dirty="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dirty="0" smtClean="0">
                <a:latin typeface="Comic Sans MS" pitchFamily="66" charset="0"/>
              </a:rPr>
              <a:t> </a:t>
            </a:r>
            <a:r>
              <a:rPr lang="fr-FR" sz="1400" dirty="0" err="1" smtClean="0">
                <a:solidFill>
                  <a:schemeClr val="tx1"/>
                </a:solidFill>
                <a:latin typeface="Comic Sans MS" pitchFamily="66" charset="0"/>
              </a:rPr>
              <a:t>Minerua</a:t>
            </a:r>
            <a:r>
              <a:rPr lang="fr-FR" sz="1400" dirty="0" err="1" smtClean="0">
                <a:latin typeface="Comic Sans MS" pitchFamily="66" charset="0"/>
              </a:rPr>
              <a:t>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solidFill>
                  <a:schemeClr val="tx1"/>
                </a:solidFill>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a:t>
            </a:r>
            <a:r>
              <a:rPr lang="fr-FR" sz="1400" dirty="0">
                <a:solidFill>
                  <a:schemeClr val="tx1"/>
                </a:solidFill>
                <a:latin typeface="Comic Sans MS" pitchFamily="66" charset="0"/>
              </a:rPr>
              <a:t>Fortuna </a:t>
            </a:r>
            <a:r>
              <a:rPr lang="fr-FR" sz="1400" dirty="0">
                <a:latin typeface="Comic Sans MS" pitchFamily="66" charset="0"/>
              </a:rPr>
              <a:t>cornu </a:t>
            </a:r>
            <a:r>
              <a:rPr lang="fr-FR" sz="1400" dirty="0" err="1">
                <a:latin typeface="Comic Sans MS" pitchFamily="66" charset="0"/>
              </a:rPr>
              <a:t>abundanti</a:t>
            </a:r>
            <a:r>
              <a:rPr lang="fr-FR" sz="1400" dirty="0">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solidFill>
                  <a:schemeClr val="tx1"/>
                </a:solidFill>
                <a:latin typeface="Comic Sans MS" pitchFamily="66" charset="0"/>
              </a:rPr>
              <a:t>tres</a:t>
            </a:r>
            <a:r>
              <a:rPr lang="fr-FR" sz="1400" dirty="0">
                <a:solidFill>
                  <a:schemeClr val="tx1"/>
                </a:solidFill>
                <a:latin typeface="Comic Sans MS" pitchFamily="66" charset="0"/>
              </a:rPr>
              <a:t> </a:t>
            </a:r>
            <a:r>
              <a:rPr lang="fr-FR" sz="1400" dirty="0" err="1">
                <a:solidFill>
                  <a:schemeClr val="tx1"/>
                </a:solidFill>
                <a:latin typeface="Comic Sans MS" pitchFamily="66" charset="0"/>
              </a:rPr>
              <a:t>Parcae</a:t>
            </a:r>
            <a:r>
              <a:rPr lang="fr-FR" sz="1400" dirty="0">
                <a:solidFill>
                  <a:schemeClr val="tx1"/>
                </a:solidFill>
                <a:latin typeface="Comic Sans MS" pitchFamily="66" charset="0"/>
              </a:rPr>
              <a:t> </a:t>
            </a:r>
            <a:r>
              <a:rPr lang="fr-FR" sz="1400" dirty="0" err="1">
                <a:latin typeface="Comic Sans MS" pitchFamily="66" charset="0"/>
              </a:rPr>
              <a:t>aurea</a:t>
            </a:r>
            <a:r>
              <a:rPr lang="fr-FR" sz="1400" dirty="0">
                <a:latin typeface="Comic Sans MS" pitchFamily="66" charset="0"/>
              </a:rPr>
              <a:t> pensa </a:t>
            </a:r>
            <a:r>
              <a:rPr lang="fr-FR" sz="1400" dirty="0" err="1">
                <a:latin typeface="Comic Sans MS" pitchFamily="66" charset="0"/>
              </a:rPr>
              <a:t>torquentes</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a:t>
            </a:r>
            <a:r>
              <a:rPr lang="fr-FR" sz="1400" dirty="0">
                <a:solidFill>
                  <a:schemeClr val="tx1"/>
                </a:solidFill>
                <a:latin typeface="Comic Sans MS" pitchFamily="66" charset="0"/>
              </a:rPr>
              <a:t>Lares</a:t>
            </a:r>
            <a:r>
              <a:rPr lang="fr-FR" sz="1400" dirty="0">
                <a:latin typeface="Comic Sans MS" pitchFamily="66" charset="0"/>
              </a:rPr>
              <a:t>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solidFill>
                  <a:schemeClr val="tx1"/>
                </a:solidFill>
                <a:latin typeface="Comic Sans MS" pitchFamily="66" charset="0"/>
              </a:rPr>
              <a:t>Veneris</a:t>
            </a:r>
            <a:r>
              <a:rPr lang="fr-FR" sz="1400" dirty="0" err="1">
                <a:latin typeface="Comic Sans MS" pitchFamily="66" charset="0"/>
              </a:rPr>
              <a:t>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et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in qua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p>
          <a:p>
            <a:pPr marL="0" indent="0" algn="just">
              <a:lnSpc>
                <a:spcPct val="130000"/>
              </a:lnSpc>
              <a:buNone/>
            </a:pPr>
            <a:endParaRPr lang="fr-FR" sz="800" dirty="0">
              <a:latin typeface="Comic Sans MS" pitchFamily="66" charset="0"/>
            </a:endParaRPr>
          </a:p>
          <a:p>
            <a:pPr marL="0" indent="0" algn="just">
              <a:lnSpc>
                <a:spcPct val="130000"/>
              </a:lnSpc>
              <a:buNone/>
            </a:pPr>
            <a:r>
              <a:rPr lang="fr-FR" sz="1400" dirty="0" smtClean="0">
                <a:latin typeface="Comic Sans MS" pitchFamily="66" charset="0"/>
              </a:rPr>
              <a:t>De l’esclave vendu                  …               au trésorier          …        à l’affranchi couvert d’honneurs     </a:t>
            </a:r>
          </a:p>
          <a:p>
            <a:pPr marL="0" indent="0" algn="ctr">
              <a:lnSpc>
                <a:spcPct val="130000"/>
              </a:lnSpc>
              <a:buNone/>
            </a:pPr>
            <a:r>
              <a:rPr lang="fr-FR" sz="1400" b="1" dirty="0" smtClean="0">
                <a:solidFill>
                  <a:schemeClr val="tx1"/>
                </a:solidFill>
                <a:latin typeface="Comic Sans MS" pitchFamily="66" charset="0"/>
                <a:sym typeface="Wingdings" pitchFamily="2" charset="2"/>
              </a:rPr>
              <a:t>le parcours exemplaire d’un esclave : une biographie reconstituée en images</a:t>
            </a:r>
            <a:r>
              <a:rPr lang="fr-FR" sz="1400" b="1" u="sng" dirty="0" smtClean="0">
                <a:solidFill>
                  <a:srgbClr val="7030A0"/>
                </a:solidFill>
                <a:latin typeface="Comic Sans MS" pitchFamily="66" charset="0"/>
              </a:rPr>
              <a:t> </a:t>
            </a:r>
          </a:p>
          <a:p>
            <a:pPr marL="0" indent="0" algn="just">
              <a:lnSpc>
                <a:spcPct val="130000"/>
              </a:lnSpc>
              <a:buNone/>
            </a:pPr>
            <a:endParaRPr lang="fr-FR" sz="1400" dirty="0" smtClean="0">
              <a:latin typeface="Comic Sans MS" pitchFamily="66" charset="0"/>
            </a:endParaRPr>
          </a:p>
        </p:txBody>
      </p:sp>
      <p:sp>
        <p:nvSpPr>
          <p:cNvPr id="2" name="Rectangle 1"/>
          <p:cNvSpPr/>
          <p:nvPr/>
        </p:nvSpPr>
        <p:spPr>
          <a:xfrm>
            <a:off x="5508104" y="2924944"/>
            <a:ext cx="2448272" cy="2160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539552" y="3140968"/>
            <a:ext cx="1872208" cy="28803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1763688" y="3429000"/>
            <a:ext cx="1800200"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355976" y="3429000"/>
            <a:ext cx="208823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827584" y="5885949"/>
            <a:ext cx="1260140" cy="20734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139952" y="5888839"/>
            <a:ext cx="792088" cy="2073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6084168" y="5888839"/>
            <a:ext cx="2520280" cy="20734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7668344" y="3717032"/>
            <a:ext cx="1008112"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539552" y="3971443"/>
            <a:ext cx="792088" cy="24964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27122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3200" dirty="0" smtClean="0">
                <a:sym typeface="Wingdings" pitchFamily="2" charset="2"/>
              </a:rPr>
              <a:t> des motifs récurrents?</a:t>
            </a:r>
            <a:endParaRPr lang="fr-FR" sz="3200" dirty="0"/>
          </a:p>
        </p:txBody>
      </p:sp>
      <p:sp>
        <p:nvSpPr>
          <p:cNvPr id="3" name="Espace réservé du contenu 2"/>
          <p:cNvSpPr>
            <a:spLocks noGrp="1"/>
          </p:cNvSpPr>
          <p:nvPr>
            <p:ph idx="1"/>
          </p:nvPr>
        </p:nvSpPr>
        <p:spPr>
          <a:xfrm>
            <a:off x="467544" y="548680"/>
            <a:ext cx="8229600" cy="5112568"/>
          </a:xfrm>
          <a:ln>
            <a:solidFill>
              <a:srgbClr val="00B0F0"/>
            </a:solidFill>
          </a:ln>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latin typeface="Comic Sans MS" pitchFamily="66" charset="0"/>
              </a:rPr>
              <a:t>admiratione</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solidFill>
                  <a:srgbClr val="FF0000"/>
                </a:solidFill>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solidFill>
                  <a:srgbClr val="FF0000"/>
                </a:solidFill>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a:t>
            </a:r>
            <a:r>
              <a:rPr lang="fr-FR" sz="1400" dirty="0" err="1">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non </a:t>
            </a:r>
            <a:r>
              <a:rPr lang="fr-FR" sz="1400" dirty="0" err="1">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dirty="0" err="1">
                <a:latin typeface="Comic Sans MS" pitchFamily="66" charset="0"/>
              </a:rPr>
              <a:t>caduceum</a:t>
            </a:r>
            <a:r>
              <a:rPr lang="fr-FR" sz="1400" dirty="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dirty="0" smtClean="0">
                <a:latin typeface="Comic Sans MS" pitchFamily="66" charset="0"/>
              </a:rPr>
              <a:t> </a:t>
            </a:r>
            <a:r>
              <a:rPr lang="fr-FR" sz="1400" dirty="0" err="1" smtClean="0">
                <a:latin typeface="Comic Sans MS" pitchFamily="66" charset="0"/>
              </a:rPr>
              <a:t>Mineruaque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Fortuna cornu</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abundanti</a:t>
            </a:r>
            <a:r>
              <a:rPr lang="fr-FR" sz="1400" dirty="0">
                <a:solidFill>
                  <a:srgbClr val="FF0000"/>
                </a:solidFill>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latin typeface="Comic Sans MS" pitchFamily="66" charset="0"/>
              </a:rPr>
              <a:t>tres</a:t>
            </a:r>
            <a:r>
              <a:rPr lang="fr-FR" sz="1400" dirty="0">
                <a:latin typeface="Comic Sans MS" pitchFamily="66" charset="0"/>
              </a:rPr>
              <a:t> </a:t>
            </a:r>
            <a:r>
              <a:rPr lang="fr-FR" sz="1400" dirty="0" err="1">
                <a:latin typeface="Comic Sans MS" pitchFamily="66" charset="0"/>
              </a:rPr>
              <a:t>Parcae</a:t>
            </a:r>
            <a:r>
              <a:rPr lang="fr-FR" sz="1400" dirty="0">
                <a:latin typeface="Comic Sans MS" pitchFamily="66" charset="0"/>
              </a:rPr>
              <a:t> </a:t>
            </a:r>
            <a:r>
              <a:rPr lang="fr-FR" sz="1400" dirty="0" err="1">
                <a:solidFill>
                  <a:srgbClr val="FF0000"/>
                </a:solidFill>
                <a:latin typeface="Comic Sans MS" pitchFamily="66" charset="0"/>
              </a:rPr>
              <a:t>aurea</a:t>
            </a:r>
            <a:r>
              <a:rPr lang="fr-FR" sz="1400" dirty="0">
                <a:solidFill>
                  <a:srgbClr val="FF0000"/>
                </a:solidFill>
                <a:latin typeface="Comic Sans MS" pitchFamily="66" charset="0"/>
              </a:rPr>
              <a:t> </a:t>
            </a:r>
            <a:r>
              <a:rPr lang="fr-FR" sz="1400" dirty="0">
                <a:latin typeface="Comic Sans MS" pitchFamily="66" charset="0"/>
              </a:rPr>
              <a:t>pensa</a:t>
            </a:r>
            <a:r>
              <a:rPr lang="fr-FR" sz="1400" dirty="0">
                <a:solidFill>
                  <a:srgbClr val="FF0000"/>
                </a:solidFill>
                <a:latin typeface="Comic Sans MS" pitchFamily="66" charset="0"/>
              </a:rPr>
              <a:t> </a:t>
            </a:r>
            <a:r>
              <a:rPr lang="fr-FR" sz="1400" dirty="0" err="1">
                <a:latin typeface="Comic Sans MS" pitchFamily="66" charset="0"/>
              </a:rPr>
              <a:t>torquentes</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Lares</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argentei</a:t>
            </a:r>
            <a:r>
              <a:rPr lang="fr-FR" sz="1400" dirty="0">
                <a:solidFill>
                  <a:srgbClr val="FF0000"/>
                </a:solidFill>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Venerisque</a:t>
            </a:r>
            <a:r>
              <a:rPr lang="fr-FR" sz="1400" dirty="0">
                <a:latin typeface="Comic Sans MS" pitchFamily="66" charset="0"/>
              </a:rPr>
              <a:t> </a:t>
            </a:r>
            <a:r>
              <a:rPr lang="fr-FR" sz="1400" dirty="0" err="1">
                <a:latin typeface="Comic Sans MS" pitchFamily="66" charset="0"/>
              </a:rPr>
              <a:t>signum</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marmoreum</a:t>
            </a:r>
            <a:r>
              <a:rPr lang="fr-FR" sz="1400" dirty="0">
                <a:solidFill>
                  <a:srgbClr val="FF0000"/>
                </a:solidFill>
                <a:latin typeface="Comic Sans MS" pitchFamily="66" charset="0"/>
              </a:rPr>
              <a:t> </a:t>
            </a:r>
            <a:r>
              <a:rPr lang="fr-FR" sz="1400" dirty="0">
                <a:latin typeface="Comic Sans MS" pitchFamily="66" charset="0"/>
              </a:rPr>
              <a:t>et </a:t>
            </a:r>
            <a:r>
              <a:rPr lang="fr-FR" sz="1400" dirty="0" err="1">
                <a:latin typeface="Comic Sans MS" pitchFamily="66" charset="0"/>
              </a:rPr>
              <a:t>pyxis</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aurea</a:t>
            </a:r>
            <a:r>
              <a:rPr lang="fr-FR" sz="1400" dirty="0">
                <a:solidFill>
                  <a:srgbClr val="FF0000"/>
                </a:solidFill>
                <a:latin typeface="Comic Sans MS" pitchFamily="66" charset="0"/>
              </a:rPr>
              <a:t> </a:t>
            </a:r>
            <a:r>
              <a:rPr lang="fr-FR" sz="1400" dirty="0">
                <a:latin typeface="Comic Sans MS" pitchFamily="66" charset="0"/>
              </a:rPr>
              <a:t>non pusilla, in qua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endParaRPr lang="fr-FR" sz="1400" b="1" dirty="0">
              <a:latin typeface="Comic Sans MS" pitchFamily="66" charset="0"/>
            </a:endParaRPr>
          </a:p>
          <a:p>
            <a:pPr marL="0" indent="0" algn="just">
              <a:lnSpc>
                <a:spcPct val="130000"/>
              </a:lnSpc>
              <a:buNone/>
            </a:pPr>
            <a:r>
              <a:rPr lang="fr-FR" sz="1400" dirty="0" smtClean="0">
                <a:latin typeface="Comic Sans MS" pitchFamily="66" charset="0"/>
              </a:rPr>
              <a:t>        La présence des </a:t>
            </a:r>
            <a:r>
              <a:rPr lang="fr-FR" sz="1400" dirty="0" smtClean="0">
                <a:solidFill>
                  <a:schemeClr val="tx1"/>
                </a:solidFill>
                <a:latin typeface="Comic Sans MS" pitchFamily="66" charset="0"/>
              </a:rPr>
              <a:t>dieux </a:t>
            </a:r>
            <a:r>
              <a:rPr lang="fr-FR" sz="1400" dirty="0" smtClean="0">
                <a:latin typeface="Comic Sans MS" pitchFamily="66" charset="0"/>
              </a:rPr>
              <a:t>                                                                  Le rôle des </a:t>
            </a:r>
            <a:r>
              <a:rPr lang="fr-FR" sz="1400" dirty="0" smtClean="0">
                <a:solidFill>
                  <a:srgbClr val="FF0000"/>
                </a:solidFill>
                <a:latin typeface="Comic Sans MS" pitchFamily="66" charset="0"/>
              </a:rPr>
              <a:t>épithètes</a:t>
            </a:r>
          </a:p>
          <a:p>
            <a:pPr marL="0" indent="0" algn="just">
              <a:lnSpc>
                <a:spcPct val="130000"/>
              </a:lnSpc>
              <a:buNone/>
            </a:pPr>
            <a:r>
              <a:rPr lang="fr-FR" sz="1400" dirty="0" smtClean="0">
                <a:solidFill>
                  <a:srgbClr val="FF0000"/>
                </a:solidFill>
                <a:latin typeface="Comic Sans MS" pitchFamily="66" charset="0"/>
              </a:rPr>
              <a:t> </a:t>
            </a:r>
            <a:r>
              <a:rPr lang="fr-FR" sz="1400" dirty="0" smtClean="0">
                <a:solidFill>
                  <a:schemeClr val="tx1"/>
                </a:solidFill>
                <a:latin typeface="Comic Sans MS" pitchFamily="66" charset="0"/>
                <a:sym typeface="Wingdings" pitchFamily="2" charset="2"/>
              </a:rPr>
              <a:t> un affranchi béni des dieux                                                       une richesse ostentatoire </a:t>
            </a:r>
          </a:p>
          <a:p>
            <a:pPr marL="0" indent="0" algn="just">
              <a:lnSpc>
                <a:spcPct val="130000"/>
              </a:lnSpc>
              <a:buNone/>
            </a:pPr>
            <a:r>
              <a:rPr lang="fr-FR" sz="1400" b="1" dirty="0" smtClean="0">
                <a:solidFill>
                  <a:schemeClr val="tx1"/>
                </a:solidFill>
                <a:latin typeface="Comic Sans MS" pitchFamily="66" charset="0"/>
                <a:sym typeface="Wingdings" pitchFamily="2" charset="2"/>
              </a:rPr>
              <a:t></a:t>
            </a:r>
            <a:r>
              <a:rPr lang="fr-FR" sz="1400" dirty="0" smtClean="0">
                <a:solidFill>
                  <a:schemeClr val="tx1"/>
                </a:solidFill>
                <a:latin typeface="Comic Sans MS" pitchFamily="66" charset="0"/>
                <a:sym typeface="Wingdings" pitchFamily="2" charset="2"/>
              </a:rPr>
              <a:t> </a:t>
            </a:r>
            <a:r>
              <a:rPr lang="fr-FR" sz="1300" b="1" dirty="0" smtClean="0">
                <a:solidFill>
                  <a:schemeClr val="tx1"/>
                </a:solidFill>
                <a:latin typeface="Comic Sans MS" pitchFamily="66" charset="0"/>
                <a:sym typeface="Wingdings" pitchFamily="2" charset="2"/>
              </a:rPr>
              <a:t>Des fresques à la gloire de </a:t>
            </a:r>
            <a:r>
              <a:rPr lang="fr-FR" sz="1300" b="1" dirty="0" err="1" smtClean="0">
                <a:solidFill>
                  <a:schemeClr val="tx1"/>
                </a:solidFill>
                <a:latin typeface="Comic Sans MS" pitchFamily="66" charset="0"/>
                <a:sym typeface="Wingdings" pitchFamily="2" charset="2"/>
              </a:rPr>
              <a:t>Trimalchion</a:t>
            </a:r>
            <a:r>
              <a:rPr lang="fr-FR" sz="1300" b="1" dirty="0" smtClean="0">
                <a:solidFill>
                  <a:schemeClr val="tx1"/>
                </a:solidFill>
                <a:latin typeface="Comic Sans MS" pitchFamily="66" charset="0"/>
                <a:sym typeface="Wingdings" pitchFamily="2" charset="2"/>
              </a:rPr>
              <a:t> : Une biographie fabriquée pour célébrer sa réussite</a:t>
            </a:r>
            <a:endParaRPr lang="fr-FR" sz="1300" b="1" dirty="0" smtClean="0">
              <a:solidFill>
                <a:schemeClr val="tx1"/>
              </a:solidFill>
              <a:latin typeface="Comic Sans MS" pitchFamily="66" charset="0"/>
            </a:endParaRPr>
          </a:p>
        </p:txBody>
      </p:sp>
      <mc:AlternateContent xmlns:mc="http://schemas.openxmlformats.org/markup-compatibility/2006" xmlns:p14="http://schemas.microsoft.com/office/powerpoint/2010/main">
        <mc:Choice Requires="p14">
          <p:contentPart p14:bwMode="auto" r:id="rId3">
            <p14:nvContentPartPr>
              <p14:cNvPr id="4" name="Encre 3"/>
              <p14:cNvContentPartPr/>
              <p14:nvPr/>
            </p14:nvContentPartPr>
            <p14:xfrm>
              <a:off x="2648282" y="3276761"/>
              <a:ext cx="803160" cy="28440"/>
            </p14:xfrm>
          </p:contentPart>
        </mc:Choice>
        <mc:Fallback xmlns="">
          <p:pic>
            <p:nvPicPr>
              <p:cNvPr id="4" name="Encre 3"/>
              <p:cNvPicPr/>
              <p:nvPr/>
            </p:nvPicPr>
            <p:blipFill>
              <a:blip r:embed="rId4" cstate="print"/>
              <a:stretch>
                <a:fillRect/>
              </a:stretch>
            </p:blipFill>
            <p:spPr>
              <a:xfrm>
                <a:off x="2606162" y="3192521"/>
                <a:ext cx="88704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Encre 5"/>
              <p14:cNvContentPartPr/>
              <p14:nvPr/>
            </p14:nvContentPartPr>
            <p14:xfrm>
              <a:off x="2631002" y="6156041"/>
              <a:ext cx="596160" cy="30960"/>
            </p14:xfrm>
          </p:contentPart>
        </mc:Choice>
        <mc:Fallback xmlns="">
          <p:pic>
            <p:nvPicPr>
              <p:cNvPr id="6" name="Encre 5"/>
              <p:cNvPicPr/>
              <p:nvPr/>
            </p:nvPicPr>
            <p:blipFill>
              <a:blip r:embed="rId6" cstate="print"/>
              <a:stretch>
                <a:fillRect/>
              </a:stretch>
            </p:blipFill>
            <p:spPr>
              <a:xfrm>
                <a:off x="2588882" y="6072161"/>
                <a:ext cx="680040" cy="198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Encre 6"/>
              <p14:cNvContentPartPr/>
              <p14:nvPr/>
            </p14:nvContentPartPr>
            <p14:xfrm>
              <a:off x="4623242" y="3294401"/>
              <a:ext cx="639720" cy="23040"/>
            </p14:xfrm>
          </p:contentPart>
        </mc:Choice>
        <mc:Fallback xmlns="">
          <p:pic>
            <p:nvPicPr>
              <p:cNvPr id="7" name="Encre 6"/>
              <p:cNvPicPr/>
              <p:nvPr/>
            </p:nvPicPr>
            <p:blipFill>
              <a:blip r:embed="rId8" cstate="print"/>
              <a:stretch>
                <a:fillRect/>
              </a:stretch>
            </p:blipFill>
            <p:spPr>
              <a:xfrm>
                <a:off x="4581482" y="3210521"/>
                <a:ext cx="723240" cy="191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Encre 7"/>
              <p14:cNvContentPartPr/>
              <p14:nvPr/>
            </p14:nvContentPartPr>
            <p14:xfrm>
              <a:off x="1406282" y="4095401"/>
              <a:ext cx="828360" cy="45720"/>
            </p14:xfrm>
          </p:contentPart>
        </mc:Choice>
        <mc:Fallback xmlns="">
          <p:pic>
            <p:nvPicPr>
              <p:cNvPr id="8" name="Encre 7"/>
              <p:cNvPicPr/>
              <p:nvPr/>
            </p:nvPicPr>
            <p:blipFill>
              <a:blip r:embed="rId10" cstate="print"/>
              <a:stretch>
                <a:fillRect/>
              </a:stretch>
            </p:blipFill>
            <p:spPr>
              <a:xfrm>
                <a:off x="1364162" y="4011521"/>
                <a:ext cx="91260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Encre 8"/>
              <p14:cNvContentPartPr/>
              <p14:nvPr/>
            </p14:nvContentPartPr>
            <p14:xfrm>
              <a:off x="4217882" y="4088921"/>
              <a:ext cx="605160" cy="38880"/>
            </p14:xfrm>
          </p:contentPart>
        </mc:Choice>
        <mc:Fallback xmlns="">
          <p:pic>
            <p:nvPicPr>
              <p:cNvPr id="9" name="Encre 8"/>
              <p:cNvPicPr/>
              <p:nvPr/>
            </p:nvPicPr>
            <p:blipFill>
              <a:blip r:embed="rId12" cstate="print"/>
              <a:stretch>
                <a:fillRect/>
              </a:stretch>
            </p:blipFill>
            <p:spPr>
              <a:xfrm>
                <a:off x="4176122" y="4005041"/>
                <a:ext cx="688680" cy="2066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Encre 9"/>
              <p14:cNvContentPartPr/>
              <p14:nvPr/>
            </p14:nvContentPartPr>
            <p14:xfrm>
              <a:off x="7194002" y="4123481"/>
              <a:ext cx="880560" cy="31320"/>
            </p14:xfrm>
          </p:contentPart>
        </mc:Choice>
        <mc:Fallback xmlns="">
          <p:pic>
            <p:nvPicPr>
              <p:cNvPr id="10" name="Encre 9"/>
              <p:cNvPicPr/>
              <p:nvPr/>
            </p:nvPicPr>
            <p:blipFill>
              <a:blip r:embed="rId14" cstate="print"/>
              <a:stretch>
                <a:fillRect/>
              </a:stretch>
            </p:blipFill>
            <p:spPr>
              <a:xfrm>
                <a:off x="7152242" y="4039601"/>
                <a:ext cx="964440" cy="1990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Encre 10"/>
              <p14:cNvContentPartPr/>
              <p14:nvPr/>
            </p14:nvContentPartPr>
            <p14:xfrm>
              <a:off x="5952362" y="4606961"/>
              <a:ext cx="475200" cy="77760"/>
            </p14:xfrm>
          </p:contentPart>
        </mc:Choice>
        <mc:Fallback xmlns="">
          <p:pic>
            <p:nvPicPr>
              <p:cNvPr id="11" name="Encre 10"/>
              <p:cNvPicPr/>
              <p:nvPr/>
            </p:nvPicPr>
            <p:blipFill>
              <a:blip r:embed="rId16" cstate="print"/>
              <a:stretch>
                <a:fillRect/>
              </a:stretch>
            </p:blipFill>
            <p:spPr>
              <a:xfrm>
                <a:off x="5910242" y="4522721"/>
                <a:ext cx="559080" cy="2462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2" name="Encre 11"/>
              <p14:cNvContentPartPr/>
              <p14:nvPr/>
            </p14:nvContentPartPr>
            <p14:xfrm>
              <a:off x="7729322" y="4632881"/>
              <a:ext cx="612720" cy="77040"/>
            </p14:xfrm>
          </p:contentPart>
        </mc:Choice>
        <mc:Fallback xmlns="">
          <p:pic>
            <p:nvPicPr>
              <p:cNvPr id="12" name="Encre 11"/>
              <p:cNvPicPr/>
              <p:nvPr/>
            </p:nvPicPr>
            <p:blipFill>
              <a:blip r:embed="rId18" cstate="print"/>
              <a:stretch>
                <a:fillRect/>
              </a:stretch>
            </p:blipFill>
            <p:spPr>
              <a:xfrm>
                <a:off x="7687202" y="4548641"/>
                <a:ext cx="696960" cy="245520"/>
              </a:xfrm>
              <a:prstGeom prst="rect">
                <a:avLst/>
              </a:prstGeom>
            </p:spPr>
          </p:pic>
        </mc:Fallback>
      </mc:AlternateContent>
    </p:spTree>
    <p:extLst>
      <p:ext uri="{BB962C8B-B14F-4D97-AF65-F5344CB8AC3E}">
        <p14:creationId xmlns:p14="http://schemas.microsoft.com/office/powerpoint/2010/main" val="1958437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3200" dirty="0" smtClean="0">
                <a:sym typeface="Wingdings" pitchFamily="2" charset="2"/>
              </a:rPr>
              <a:t>une autre interprétation du regard d’</a:t>
            </a:r>
            <a:r>
              <a:rPr lang="fr-FR" sz="3200" dirty="0" err="1" smtClean="0">
                <a:sym typeface="Wingdings" pitchFamily="2" charset="2"/>
              </a:rPr>
              <a:t>Encolpe</a:t>
            </a:r>
            <a:endParaRPr lang="fr-FR" sz="3200"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u="sng" dirty="0" err="1">
                <a:solidFill>
                  <a:srgbClr val="FF0000"/>
                </a:solidFill>
                <a:latin typeface="Comic Sans MS" pitchFamily="66" charset="0"/>
              </a:rPr>
              <a:t>admiratione</a:t>
            </a:r>
            <a:r>
              <a:rPr lang="fr-FR" sz="1400" u="sng" dirty="0">
                <a:solidFill>
                  <a:srgbClr val="FF0000"/>
                </a:solidFill>
                <a:latin typeface="Comic Sans MS" pitchFamily="66" charset="0"/>
              </a:rPr>
              <a:t> </a:t>
            </a:r>
            <a:r>
              <a:rPr lang="fr-FR" sz="1400" u="sng" dirty="0" err="1">
                <a:solidFill>
                  <a:srgbClr val="FF0000"/>
                </a:solidFill>
                <a:latin typeface="Comic Sans MS" pitchFamily="66" charset="0"/>
              </a:rPr>
              <a:t>iam</a:t>
            </a:r>
            <a:r>
              <a:rPr lang="fr-FR" sz="1400" u="sng" dirty="0">
                <a:solidFill>
                  <a:srgbClr val="FF0000"/>
                </a:solidFill>
                <a:latin typeface="Comic Sans MS" pitchFamily="66" charset="0"/>
              </a:rPr>
              <a:t> </a:t>
            </a:r>
            <a:r>
              <a:rPr lang="fr-FR" sz="1400" u="sng" dirty="0" err="1">
                <a:solidFill>
                  <a:srgbClr val="FF0000"/>
                </a:solidFill>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u="sng" dirty="0" err="1">
                <a:solidFill>
                  <a:srgbClr val="FF0000"/>
                </a:solidFill>
                <a:latin typeface="Comic Sans MS" pitchFamily="66" charset="0"/>
              </a:rPr>
              <a:t>omnia</a:t>
            </a:r>
            <a:r>
              <a:rPr lang="fr-FR" sz="1400" u="sng" dirty="0">
                <a:solidFill>
                  <a:srgbClr val="FF0000"/>
                </a:solidFill>
                <a:latin typeface="Comic Sans MS" pitchFamily="66" charset="0"/>
              </a:rPr>
              <a:t> </a:t>
            </a:r>
            <a:r>
              <a:rPr lang="fr-FR" sz="1400" u="sng" dirty="0" err="1">
                <a:solidFill>
                  <a:srgbClr val="FF0000"/>
                </a:solidFill>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a:t>
            </a:r>
            <a:r>
              <a:rPr lang="fr-FR" sz="1400" u="sng" dirty="0">
                <a:solidFill>
                  <a:srgbClr val="FF0000"/>
                </a:solidFill>
                <a:latin typeface="Comic Sans MS" pitchFamily="66" charset="0"/>
              </a:rPr>
              <a:t>non </a:t>
            </a:r>
            <a:r>
              <a:rPr lang="fr-FR" sz="1400" u="sng" dirty="0" err="1">
                <a:solidFill>
                  <a:srgbClr val="FF0000"/>
                </a:solidFill>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u="sng" dirty="0" err="1">
                <a:solidFill>
                  <a:srgbClr val="FF0000"/>
                </a:solidFill>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dirty="0" err="1">
                <a:latin typeface="Comic Sans MS" pitchFamily="66" charset="0"/>
              </a:rPr>
              <a:t>caduceum</a:t>
            </a:r>
            <a:r>
              <a:rPr lang="fr-FR" sz="1400" dirty="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dirty="0" smtClean="0">
                <a:latin typeface="Comic Sans MS" pitchFamily="66" charset="0"/>
              </a:rPr>
              <a:t> </a:t>
            </a:r>
            <a:r>
              <a:rPr lang="fr-FR" sz="1400" dirty="0" err="1" smtClean="0">
                <a:latin typeface="Comic Sans MS" pitchFamily="66" charset="0"/>
              </a:rPr>
              <a:t>Mineruaque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Fortuna cornu </a:t>
            </a:r>
            <a:r>
              <a:rPr lang="fr-FR" sz="1400" dirty="0" err="1">
                <a:latin typeface="Comic Sans MS" pitchFamily="66" charset="0"/>
              </a:rPr>
              <a:t>abundanti</a:t>
            </a:r>
            <a:r>
              <a:rPr lang="fr-FR" sz="1400" dirty="0">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latin typeface="Comic Sans MS" pitchFamily="66" charset="0"/>
              </a:rPr>
              <a:t>tres</a:t>
            </a:r>
            <a:r>
              <a:rPr lang="fr-FR" sz="1400" dirty="0">
                <a:latin typeface="Comic Sans MS" pitchFamily="66" charset="0"/>
              </a:rPr>
              <a:t> </a:t>
            </a:r>
            <a:r>
              <a:rPr lang="fr-FR" sz="1400" dirty="0" err="1">
                <a:latin typeface="Comic Sans MS" pitchFamily="66" charset="0"/>
              </a:rPr>
              <a:t>Parcae</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pensa </a:t>
            </a:r>
            <a:r>
              <a:rPr lang="fr-FR" sz="1400" dirty="0" err="1">
                <a:latin typeface="Comic Sans MS" pitchFamily="66" charset="0"/>
              </a:rPr>
              <a:t>torquentes</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Lares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et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in qua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p>
          <a:p>
            <a:pPr marL="0" indent="0" algn="just">
              <a:lnSpc>
                <a:spcPct val="130000"/>
              </a:lnSpc>
              <a:buNone/>
            </a:pPr>
            <a:r>
              <a:rPr lang="fr-FR" sz="1400" dirty="0" smtClean="0">
                <a:latin typeface="Comic Sans MS" pitchFamily="66" charset="0"/>
              </a:rPr>
              <a:t>Mise en relation avec la scène précédente </a:t>
            </a:r>
            <a:r>
              <a:rPr lang="fr-FR" sz="1400" dirty="0" smtClean="0">
                <a:latin typeface="Comic Sans MS" pitchFamily="66" charset="0"/>
                <a:sym typeface="Wingdings" pitchFamily="2" charset="2"/>
              </a:rPr>
              <a:t> Relecture de « </a:t>
            </a:r>
            <a:r>
              <a:rPr lang="fr-FR" sz="1400" dirty="0" err="1" smtClean="0">
                <a:latin typeface="Comic Sans MS" pitchFamily="66" charset="0"/>
                <a:sym typeface="Wingdings" pitchFamily="2" charset="2"/>
              </a:rPr>
              <a:t>admiratione</a:t>
            </a:r>
            <a:r>
              <a:rPr lang="fr-FR" sz="1400" dirty="0" smtClean="0">
                <a:latin typeface="Comic Sans MS" pitchFamily="66" charset="0"/>
                <a:sym typeface="Wingdings" pitchFamily="2" charset="2"/>
              </a:rPr>
              <a:t> jam </a:t>
            </a:r>
            <a:r>
              <a:rPr lang="fr-FR" sz="1400" dirty="0" err="1" smtClean="0">
                <a:latin typeface="Comic Sans MS" pitchFamily="66" charset="0"/>
                <a:sym typeface="Wingdings" pitchFamily="2" charset="2"/>
              </a:rPr>
              <a:t>saturi</a:t>
            </a:r>
            <a:r>
              <a:rPr lang="fr-FR" sz="1400" dirty="0" smtClean="0">
                <a:latin typeface="Comic Sans MS" pitchFamily="66" charset="0"/>
                <a:sym typeface="Wingdings" pitchFamily="2" charset="2"/>
              </a:rPr>
              <a:t> » </a:t>
            </a:r>
            <a:r>
              <a:rPr lang="fr-FR" sz="1400" dirty="0" smtClean="0">
                <a:latin typeface="Comic Sans MS" pitchFamily="66" charset="0"/>
              </a:rPr>
              <a:t>Relecture des autres </a:t>
            </a:r>
            <a:r>
              <a:rPr lang="fr-FR" sz="1400" dirty="0" smtClean="0">
                <a:solidFill>
                  <a:srgbClr val="FF0000"/>
                </a:solidFill>
                <a:latin typeface="Comic Sans MS" pitchFamily="66" charset="0"/>
              </a:rPr>
              <a:t>marques de la fascination.</a:t>
            </a:r>
          </a:p>
          <a:p>
            <a:pPr marL="0" indent="0" algn="just">
              <a:lnSpc>
                <a:spcPct val="130000"/>
              </a:lnSpc>
              <a:buNone/>
            </a:pPr>
            <a:r>
              <a:rPr lang="fr-FR" sz="1400" b="1" dirty="0" smtClean="0">
                <a:solidFill>
                  <a:srgbClr val="FF0000"/>
                </a:solidFill>
                <a:latin typeface="Comic Sans MS" pitchFamily="66" charset="0"/>
                <a:sym typeface="Wingdings" pitchFamily="2" charset="2"/>
              </a:rPr>
              <a:t>                             </a:t>
            </a:r>
            <a:r>
              <a:rPr lang="fr-FR" sz="1400" b="1" dirty="0" smtClean="0">
                <a:solidFill>
                  <a:schemeClr val="tx1"/>
                </a:solidFill>
                <a:latin typeface="Comic Sans MS" pitchFamily="66" charset="0"/>
                <a:sym typeface="Wingdings" pitchFamily="2" charset="2"/>
              </a:rPr>
              <a:t></a:t>
            </a:r>
            <a:r>
              <a:rPr lang="fr-FR" sz="1400" b="1" dirty="0" smtClean="0">
                <a:latin typeface="Comic Sans MS" pitchFamily="66" charset="0"/>
              </a:rPr>
              <a:t>De la fascination à l’amplification distanciée</a:t>
            </a:r>
            <a:endParaRPr lang="fr-FR" sz="1400" b="1" dirty="0">
              <a:latin typeface="Comic Sans MS" pitchFamily="66" charset="0"/>
            </a:endParaRPr>
          </a:p>
          <a:p>
            <a:pPr marL="0" indent="0" algn="just">
              <a:lnSpc>
                <a:spcPct val="130000"/>
              </a:lnSpc>
              <a:buNone/>
            </a:pPr>
            <a:endParaRPr lang="fr-FR" sz="1400" dirty="0" smtClean="0">
              <a:solidFill>
                <a:srgbClr val="FF0000"/>
              </a:solidFill>
              <a:latin typeface="Comic Sans MS" pitchFamily="66" charset="0"/>
            </a:endParaRPr>
          </a:p>
        </p:txBody>
      </p:sp>
    </p:spTree>
    <p:extLst>
      <p:ext uri="{BB962C8B-B14F-4D97-AF65-F5344CB8AC3E}">
        <p14:creationId xmlns:p14="http://schemas.microsoft.com/office/powerpoint/2010/main" val="1202170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3200" b="1" dirty="0" smtClean="0">
                <a:sym typeface="Wingdings" pitchFamily="2" charset="2"/>
              </a:rPr>
              <a:t> </a:t>
            </a:r>
            <a:r>
              <a:rPr lang="fr-FR" sz="2400" b="1" dirty="0" smtClean="0">
                <a:sym typeface="Wingdings" pitchFamily="2" charset="2"/>
              </a:rPr>
              <a:t>Ce qui choque un </a:t>
            </a:r>
            <a:r>
              <a:rPr lang="fr-FR" sz="2400" b="1" dirty="0" err="1" smtClean="0">
                <a:sym typeface="Wingdings" pitchFamily="2" charset="2"/>
              </a:rPr>
              <a:t>ingenuus</a:t>
            </a:r>
            <a:r>
              <a:rPr lang="fr-FR" sz="2400" b="1" dirty="0" smtClean="0">
                <a:sym typeface="Wingdings" pitchFamily="2" charset="2"/>
              </a:rPr>
              <a:t> dans cette « biographie » </a:t>
            </a:r>
            <a:endParaRPr lang="fr-FR" sz="2400" b="1"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latin typeface="Comic Sans MS" pitchFamily="66" charset="0"/>
              </a:rPr>
              <a:t>admiratione</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a:t>
            </a:r>
            <a:r>
              <a:rPr lang="fr-FR" sz="1400" dirty="0" err="1">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non </a:t>
            </a:r>
            <a:r>
              <a:rPr lang="fr-FR" sz="1400" dirty="0" err="1">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u="sng" dirty="0" err="1">
                <a:solidFill>
                  <a:srgbClr val="00B050"/>
                </a:solidFill>
                <a:latin typeface="Comic Sans MS" pitchFamily="66" charset="0"/>
              </a:rPr>
              <a:t>caduceum</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tenebat</a:t>
            </a:r>
            <a:r>
              <a:rPr lang="fr-FR" sz="1400" u="sng" dirty="0">
                <a:solidFill>
                  <a:srgbClr val="00B050"/>
                </a:solidFill>
                <a:latin typeface="Comic Sans MS" pitchFamily="66" charset="0"/>
              </a:rPr>
              <a:t> </a:t>
            </a:r>
            <a:r>
              <a:rPr lang="fr-FR" sz="1400" u="sng" dirty="0" err="1" smtClean="0">
                <a:solidFill>
                  <a:srgbClr val="00B050"/>
                </a:solidFill>
                <a:latin typeface="Comic Sans MS" pitchFamily="66" charset="0"/>
              </a:rPr>
              <a:t>Mineruaque</a:t>
            </a:r>
            <a:r>
              <a:rPr lang="fr-FR" sz="1400" u="sng" dirty="0" smtClean="0">
                <a:solidFill>
                  <a:srgbClr val="00B050"/>
                </a:solidFill>
                <a:latin typeface="Comic Sans MS" pitchFamily="66" charset="0"/>
              </a:rPr>
              <a:t> </a:t>
            </a:r>
            <a:r>
              <a:rPr lang="fr-FR" sz="1400" u="sng" dirty="0" err="1">
                <a:solidFill>
                  <a:srgbClr val="00B050"/>
                </a:solidFill>
                <a:latin typeface="Comic Sans MS" pitchFamily="66" charset="0"/>
              </a:rPr>
              <a:t>ducente</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Romam</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u="sng" dirty="0" err="1">
                <a:solidFill>
                  <a:srgbClr val="00B050"/>
                </a:solidFill>
                <a:latin typeface="Comic Sans MS" pitchFamily="66" charset="0"/>
              </a:rPr>
              <a:t>leuatum</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mento</a:t>
            </a:r>
            <a:r>
              <a:rPr lang="fr-FR" sz="1400" u="sng" dirty="0">
                <a:solidFill>
                  <a:srgbClr val="00B050"/>
                </a:solidFill>
                <a:latin typeface="Comic Sans MS" pitchFamily="66" charset="0"/>
              </a:rPr>
              <a:t> in tribunal </a:t>
            </a:r>
            <a:r>
              <a:rPr lang="fr-FR" sz="1400" u="sng" dirty="0" err="1">
                <a:solidFill>
                  <a:srgbClr val="00B050"/>
                </a:solidFill>
                <a:latin typeface="Comic Sans MS" pitchFamily="66" charset="0"/>
              </a:rPr>
              <a:t>excelsum</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Mercurius</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rapiebat</a:t>
            </a:r>
            <a:r>
              <a:rPr lang="fr-FR" sz="1400" u="sng" dirty="0">
                <a:solidFill>
                  <a:srgbClr val="00B050"/>
                </a:solidFill>
                <a:latin typeface="Comic Sans MS" pitchFamily="66" charset="0"/>
              </a:rPr>
              <a:t>. </a:t>
            </a:r>
            <a:r>
              <a:rPr lang="fr-FR" sz="1400" dirty="0" err="1">
                <a:latin typeface="Comic Sans MS" pitchFamily="66" charset="0"/>
              </a:rPr>
              <a:t>Praesto</a:t>
            </a:r>
            <a:r>
              <a:rPr lang="fr-FR" sz="1400" dirty="0">
                <a:latin typeface="Comic Sans MS" pitchFamily="66" charset="0"/>
              </a:rPr>
              <a:t> erat </a:t>
            </a:r>
            <a:r>
              <a:rPr lang="fr-FR" sz="1400" u="sng" dirty="0">
                <a:solidFill>
                  <a:schemeClr val="tx1"/>
                </a:solidFill>
                <a:latin typeface="Comic Sans MS" pitchFamily="66" charset="0"/>
              </a:rPr>
              <a:t>Fortuna cornu </a:t>
            </a:r>
            <a:r>
              <a:rPr lang="fr-FR" sz="1400" u="sng" dirty="0" err="1">
                <a:solidFill>
                  <a:schemeClr val="tx1"/>
                </a:solidFill>
                <a:latin typeface="Comic Sans MS" pitchFamily="66" charset="0"/>
              </a:rPr>
              <a:t>abundanti</a:t>
            </a:r>
            <a:r>
              <a:rPr lang="fr-FR" sz="1400" u="sng" dirty="0">
                <a:solidFill>
                  <a:schemeClr val="tx1"/>
                </a:solidFill>
                <a:latin typeface="Comic Sans MS" pitchFamily="66" charset="0"/>
              </a:rPr>
              <a:t> </a:t>
            </a:r>
            <a:r>
              <a:rPr lang="fr-FR" sz="1400" u="sng" dirty="0" err="1">
                <a:solidFill>
                  <a:schemeClr val="tx1"/>
                </a:solidFill>
                <a:latin typeface="Comic Sans MS" pitchFamily="66" charset="0"/>
              </a:rPr>
              <a:t>copiosa</a:t>
            </a:r>
            <a:r>
              <a:rPr lang="fr-FR" sz="1400" dirty="0">
                <a:solidFill>
                  <a:schemeClr val="tx1"/>
                </a:solidFill>
                <a:latin typeface="Comic Sans MS" pitchFamily="66" charset="0"/>
              </a:rPr>
              <a:t> </a:t>
            </a:r>
            <a:r>
              <a:rPr lang="fr-FR" sz="1400" dirty="0">
                <a:latin typeface="Comic Sans MS" pitchFamily="66" charset="0"/>
              </a:rPr>
              <a:t>et </a:t>
            </a:r>
            <a:r>
              <a:rPr lang="fr-FR" sz="1400" u="sng" dirty="0" err="1">
                <a:solidFill>
                  <a:schemeClr val="tx1"/>
                </a:solidFill>
                <a:latin typeface="Comic Sans MS" pitchFamily="66" charset="0"/>
              </a:rPr>
              <a:t>tres</a:t>
            </a:r>
            <a:r>
              <a:rPr lang="fr-FR" sz="1400" u="sng" dirty="0">
                <a:solidFill>
                  <a:schemeClr val="tx1"/>
                </a:solidFill>
                <a:latin typeface="Comic Sans MS" pitchFamily="66" charset="0"/>
              </a:rPr>
              <a:t> </a:t>
            </a:r>
            <a:r>
              <a:rPr lang="fr-FR" sz="1400" u="sng" dirty="0" err="1">
                <a:solidFill>
                  <a:schemeClr val="tx1"/>
                </a:solidFill>
                <a:latin typeface="Comic Sans MS" pitchFamily="66" charset="0"/>
              </a:rPr>
              <a:t>Parcae</a:t>
            </a:r>
            <a:r>
              <a:rPr lang="fr-FR" sz="1400" u="sng" dirty="0">
                <a:solidFill>
                  <a:schemeClr val="tx1"/>
                </a:solidFill>
                <a:latin typeface="Comic Sans MS" pitchFamily="66" charset="0"/>
              </a:rPr>
              <a:t> </a:t>
            </a:r>
            <a:r>
              <a:rPr lang="fr-FR" sz="1400" u="sng" dirty="0" err="1">
                <a:solidFill>
                  <a:schemeClr val="tx1"/>
                </a:solidFill>
                <a:latin typeface="Comic Sans MS" pitchFamily="66" charset="0"/>
              </a:rPr>
              <a:t>aurea</a:t>
            </a:r>
            <a:r>
              <a:rPr lang="fr-FR" sz="1400" u="sng" dirty="0">
                <a:solidFill>
                  <a:schemeClr val="tx1"/>
                </a:solidFill>
                <a:latin typeface="Comic Sans MS" pitchFamily="66" charset="0"/>
              </a:rPr>
              <a:t> pensa </a:t>
            </a:r>
            <a:r>
              <a:rPr lang="fr-FR" sz="1400" u="sng" dirty="0" err="1">
                <a:solidFill>
                  <a:schemeClr val="tx1"/>
                </a:solidFill>
                <a:latin typeface="Comic Sans MS" pitchFamily="66" charset="0"/>
              </a:rPr>
              <a:t>torquentes</a:t>
            </a:r>
            <a:r>
              <a:rPr lang="fr-FR" sz="1400" dirty="0">
                <a:solidFill>
                  <a:schemeClr val="tx1"/>
                </a:solidFill>
                <a:latin typeface="Comic Sans MS" pitchFamily="66" charset="0"/>
              </a:rPr>
              <a:t>.</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Lares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et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in qua </a:t>
            </a:r>
            <a:r>
              <a:rPr lang="fr-FR" sz="1400" u="sng" dirty="0" err="1">
                <a:solidFill>
                  <a:srgbClr val="00B050"/>
                </a:solidFill>
                <a:latin typeface="Comic Sans MS" pitchFamily="66" charset="0"/>
              </a:rPr>
              <a:t>barbam</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ipsius</a:t>
            </a:r>
            <a:r>
              <a:rPr lang="fr-FR" sz="1400" u="sng" dirty="0">
                <a:solidFill>
                  <a:srgbClr val="00B050"/>
                </a:solidFill>
                <a:latin typeface="Comic Sans MS" pitchFamily="66" charset="0"/>
              </a:rPr>
              <a:t> </a:t>
            </a:r>
            <a:r>
              <a:rPr lang="fr-FR" sz="1400" u="sng" dirty="0" err="1">
                <a:solidFill>
                  <a:srgbClr val="00B050"/>
                </a:solidFill>
                <a:latin typeface="Comic Sans MS" pitchFamily="66" charset="0"/>
              </a:rPr>
              <a:t>conditam</a:t>
            </a:r>
            <a:r>
              <a:rPr lang="fr-FR" sz="1400" u="sng" dirty="0">
                <a:solidFill>
                  <a:srgbClr val="00B050"/>
                </a:solidFill>
                <a:latin typeface="Comic Sans MS" pitchFamily="66" charset="0"/>
              </a:rPr>
              <a:t> esse </a:t>
            </a:r>
            <a:r>
              <a:rPr lang="fr-FR" sz="1400" u="sng" dirty="0" err="1">
                <a:solidFill>
                  <a:srgbClr val="00B050"/>
                </a:solidFill>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p>
        </p:txBody>
      </p:sp>
      <p:sp>
        <p:nvSpPr>
          <p:cNvPr id="4" name="Parenthèses 3"/>
          <p:cNvSpPr/>
          <p:nvPr/>
        </p:nvSpPr>
        <p:spPr>
          <a:xfrm>
            <a:off x="2267744" y="3140968"/>
            <a:ext cx="4680520" cy="288032"/>
          </a:xfrm>
          <a:prstGeom prst="bracketPair">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Parenthèse ouvrante 7"/>
          <p:cNvSpPr/>
          <p:nvPr/>
        </p:nvSpPr>
        <p:spPr>
          <a:xfrm>
            <a:off x="5472100" y="3717032"/>
            <a:ext cx="72008" cy="288032"/>
          </a:xfrm>
          <a:prstGeom prst="leftBracket">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Parenthèse fermante 8"/>
          <p:cNvSpPr/>
          <p:nvPr/>
        </p:nvSpPr>
        <p:spPr>
          <a:xfrm>
            <a:off x="2195736" y="4005064"/>
            <a:ext cx="45719" cy="216024"/>
          </a:xfrm>
          <a:prstGeom prst="rightBracket">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Parenthèses 12"/>
          <p:cNvSpPr/>
          <p:nvPr/>
        </p:nvSpPr>
        <p:spPr>
          <a:xfrm>
            <a:off x="645988" y="5969849"/>
            <a:ext cx="216024" cy="216024"/>
          </a:xfrm>
          <a:prstGeom prst="bracketPair">
            <a:avLst/>
          </a:prstGeom>
          <a:noFill/>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fr-FR" dirty="0" smtClean="0">
                <a:solidFill>
                  <a:srgbClr val="92D050"/>
                </a:solidFill>
              </a:rPr>
              <a:t>…</a:t>
            </a:r>
            <a:endParaRPr lang="fr-FR" dirty="0">
              <a:solidFill>
                <a:srgbClr val="92D050"/>
              </a:solidFill>
            </a:endParaRPr>
          </a:p>
        </p:txBody>
      </p:sp>
      <p:sp>
        <p:nvSpPr>
          <p:cNvPr id="14" name="Parenthèses 13"/>
          <p:cNvSpPr/>
          <p:nvPr/>
        </p:nvSpPr>
        <p:spPr>
          <a:xfrm>
            <a:off x="4355976" y="4798381"/>
            <a:ext cx="3170509" cy="288032"/>
          </a:xfrm>
          <a:prstGeom prst="bracketPair">
            <a:avLst/>
          </a:prstGeom>
          <a:noFill/>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 name="Rectangle 1"/>
          <p:cNvSpPr/>
          <p:nvPr/>
        </p:nvSpPr>
        <p:spPr>
          <a:xfrm>
            <a:off x="862012" y="5891656"/>
            <a:ext cx="7886451" cy="695575"/>
          </a:xfrm>
          <a:prstGeom prst="rect">
            <a:avLst/>
          </a:prstGeom>
        </p:spPr>
        <p:txBody>
          <a:bodyPr wrap="square">
            <a:spAutoFit/>
          </a:bodyPr>
          <a:lstStyle/>
          <a:p>
            <a:pPr lvl="0" algn="just">
              <a:lnSpc>
                <a:spcPct val="130000"/>
              </a:lnSpc>
              <a:spcBef>
                <a:spcPct val="20000"/>
              </a:spcBef>
            </a:pPr>
            <a:r>
              <a:rPr lang="fr-FR" sz="1400" dirty="0">
                <a:solidFill>
                  <a:prstClr val="black"/>
                </a:solidFill>
                <a:latin typeface="Comic Sans MS" pitchFamily="66" charset="0"/>
              </a:rPr>
              <a:t>Trois détails  qui révèlent </a:t>
            </a:r>
            <a:endParaRPr lang="fr-FR" sz="1400" dirty="0" smtClean="0">
              <a:solidFill>
                <a:prstClr val="black"/>
              </a:solidFill>
              <a:latin typeface="Comic Sans MS" pitchFamily="66" charset="0"/>
            </a:endParaRPr>
          </a:p>
          <a:p>
            <a:pPr lvl="0" algn="just">
              <a:lnSpc>
                <a:spcPct val="130000"/>
              </a:lnSpc>
              <a:spcBef>
                <a:spcPct val="20000"/>
              </a:spcBef>
            </a:pPr>
            <a:r>
              <a:rPr lang="fr-FR" sz="1400" b="1" dirty="0">
                <a:solidFill>
                  <a:prstClr val="black"/>
                </a:solidFill>
                <a:latin typeface="Comic Sans MS" pitchFamily="66" charset="0"/>
              </a:rPr>
              <a:t> </a:t>
            </a:r>
            <a:r>
              <a:rPr lang="fr-FR" sz="1400" b="1" dirty="0" smtClean="0">
                <a:solidFill>
                  <a:prstClr val="black"/>
                </a:solidFill>
                <a:latin typeface="Comic Sans MS" pitchFamily="66" charset="0"/>
              </a:rPr>
              <a:t>                </a:t>
            </a:r>
            <a:r>
              <a:rPr lang="fr-FR" sz="1400" b="1" dirty="0" smtClean="0">
                <a:solidFill>
                  <a:prstClr val="black"/>
                </a:solidFill>
                <a:latin typeface="Comic Sans MS" pitchFamily="66" charset="0"/>
                <a:sym typeface="Wingdings" pitchFamily="2" charset="2"/>
              </a:rPr>
              <a:t> </a:t>
            </a:r>
            <a:r>
              <a:rPr lang="fr-FR" sz="1400" b="1" dirty="0" smtClean="0">
                <a:solidFill>
                  <a:prstClr val="black"/>
                </a:solidFill>
                <a:latin typeface="Comic Sans MS" pitchFamily="66" charset="0"/>
              </a:rPr>
              <a:t>la </a:t>
            </a:r>
            <a:r>
              <a:rPr lang="fr-FR" sz="1400" b="1" dirty="0">
                <a:solidFill>
                  <a:prstClr val="black"/>
                </a:solidFill>
                <a:latin typeface="Comic Sans MS" pitchFamily="66" charset="0"/>
              </a:rPr>
              <a:t>fatuité et le fantasme de </a:t>
            </a:r>
            <a:r>
              <a:rPr lang="fr-FR" sz="1400" b="1" dirty="0" err="1" smtClean="0">
                <a:solidFill>
                  <a:prstClr val="black"/>
                </a:solidFill>
                <a:latin typeface="Comic Sans MS" pitchFamily="66" charset="0"/>
              </a:rPr>
              <a:t>Trimalchion</a:t>
            </a:r>
            <a:r>
              <a:rPr lang="fr-FR" sz="1400" b="1" dirty="0" smtClean="0">
                <a:solidFill>
                  <a:prstClr val="black"/>
                </a:solidFill>
                <a:latin typeface="Comic Sans MS" pitchFamily="66" charset="0"/>
              </a:rPr>
              <a:t>: la reconnaissance publique  </a:t>
            </a:r>
            <a:endParaRPr lang="fr-FR" sz="1400" b="1" dirty="0">
              <a:solidFill>
                <a:prstClr val="black"/>
              </a:solidFill>
              <a:latin typeface="Comic Sans MS" pitchFamily="66" charset="0"/>
            </a:endParaRPr>
          </a:p>
        </p:txBody>
      </p:sp>
    </p:spTree>
    <p:extLst>
      <p:ext uri="{BB962C8B-B14F-4D97-AF65-F5344CB8AC3E}">
        <p14:creationId xmlns:p14="http://schemas.microsoft.com/office/powerpoint/2010/main" val="2563387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346050"/>
          </a:xfrm>
        </p:spPr>
        <p:txBody>
          <a:bodyPr>
            <a:noAutofit/>
          </a:bodyPr>
          <a:lstStyle/>
          <a:p>
            <a:r>
              <a:rPr lang="fr-FR" sz="3200" dirty="0" smtClean="0">
                <a:sym typeface="Wingdings" pitchFamily="2" charset="2"/>
              </a:rPr>
              <a:t> Ce qui nourrit encore l’ironie d’</a:t>
            </a:r>
            <a:r>
              <a:rPr lang="fr-FR" sz="3200" dirty="0" err="1" smtClean="0">
                <a:sym typeface="Wingdings" pitchFamily="2" charset="2"/>
              </a:rPr>
              <a:t>Encolpe</a:t>
            </a:r>
            <a:endParaRPr lang="fr-FR" sz="3200" dirty="0"/>
          </a:p>
        </p:txBody>
      </p:sp>
      <p:sp>
        <p:nvSpPr>
          <p:cNvPr id="3" name="Espace réservé du contenu 2"/>
          <p:cNvSpPr>
            <a:spLocks noGrp="1"/>
          </p:cNvSpPr>
          <p:nvPr>
            <p:ph idx="1"/>
          </p:nvPr>
        </p:nvSpPr>
        <p:spPr>
          <a:xfrm>
            <a:off x="467544" y="548680"/>
            <a:ext cx="8229600" cy="511256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latin typeface="Comic Sans MS" pitchFamily="66" charset="0"/>
              </a:rPr>
              <a:t>admiratione</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solidFill>
                  <a:srgbClr val="FF0000"/>
                </a:solidFill>
                <a:latin typeface="Comic Sans MS" pitchFamily="66" charset="0"/>
              </a:rPr>
              <a:t>ostiarius</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prasinatus</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cerasino</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succinctus</a:t>
            </a:r>
            <a:r>
              <a:rPr lang="fr-FR" sz="1400" dirty="0">
                <a:solidFill>
                  <a:srgbClr val="FF0000"/>
                </a:solidFill>
                <a:latin typeface="Comic Sans MS" pitchFamily="66" charset="0"/>
              </a:rPr>
              <a:t> </a:t>
            </a:r>
            <a:r>
              <a:rPr lang="fr-FR" sz="1400" dirty="0" err="1">
                <a:solidFill>
                  <a:srgbClr val="FF0000"/>
                </a:solidFill>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a:t>
            </a:r>
            <a:r>
              <a:rPr lang="fr-FR" sz="1400" dirty="0" err="1">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non </a:t>
            </a:r>
            <a:r>
              <a:rPr lang="fr-FR" sz="1400" dirty="0" err="1">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u="sng" dirty="0" err="1" smtClean="0">
                <a:solidFill>
                  <a:srgbClr val="00B050"/>
                </a:solidFill>
                <a:latin typeface="Comic Sans MS" pitchFamily="66" charset="0"/>
              </a:rPr>
              <a:t>caduceum</a:t>
            </a:r>
            <a:r>
              <a:rPr lang="fr-FR" sz="1400" dirty="0" smtClean="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u="sng" dirty="0" err="1" smtClean="0">
                <a:solidFill>
                  <a:srgbClr val="00B050"/>
                </a:solidFill>
                <a:latin typeface="Comic Sans MS" pitchFamily="66" charset="0"/>
              </a:rPr>
              <a:t>Minerua</a:t>
            </a:r>
            <a:r>
              <a:rPr lang="fr-FR" sz="1400" b="1" i="1" dirty="0" err="1" smtClean="0">
                <a:solidFill>
                  <a:srgbClr val="00B050"/>
                </a:solidFill>
                <a:latin typeface="Comic Sans MS" pitchFamily="66" charset="0"/>
              </a:rPr>
              <a:t>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Fortuna cornu </a:t>
            </a:r>
            <a:r>
              <a:rPr lang="fr-FR" sz="1400" dirty="0" err="1">
                <a:latin typeface="Comic Sans MS" pitchFamily="66" charset="0"/>
              </a:rPr>
              <a:t>abundanti</a:t>
            </a:r>
            <a:r>
              <a:rPr lang="fr-FR" sz="1400" dirty="0">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latin typeface="Comic Sans MS" pitchFamily="66" charset="0"/>
              </a:rPr>
              <a:t>tres</a:t>
            </a:r>
            <a:r>
              <a:rPr lang="fr-FR" sz="1400" dirty="0">
                <a:latin typeface="Comic Sans MS" pitchFamily="66" charset="0"/>
              </a:rPr>
              <a:t> </a:t>
            </a:r>
            <a:r>
              <a:rPr lang="fr-FR" sz="1400" dirty="0" err="1">
                <a:latin typeface="Comic Sans MS" pitchFamily="66" charset="0"/>
              </a:rPr>
              <a:t>Parcae</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pensa </a:t>
            </a:r>
            <a:r>
              <a:rPr lang="fr-FR" sz="1400" dirty="0" err="1">
                <a:latin typeface="Comic Sans MS" pitchFamily="66" charset="0"/>
              </a:rPr>
              <a:t>torquentes</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Lares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et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in qua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b="1"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b="1" dirty="0" err="1">
                <a:latin typeface="Comic Sans MS" pitchFamily="66" charset="0"/>
              </a:rPr>
              <a:t>quas</a:t>
            </a:r>
            <a:r>
              <a:rPr lang="fr-FR" sz="1400" b="1" dirty="0">
                <a:latin typeface="Comic Sans MS" pitchFamily="66" charset="0"/>
              </a:rPr>
              <a:t> in medio </a:t>
            </a:r>
            <a:r>
              <a:rPr lang="fr-FR" sz="1400" b="1" dirty="0" err="1">
                <a:latin typeface="Comic Sans MS" pitchFamily="66" charset="0"/>
              </a:rPr>
              <a:t>picturas</a:t>
            </a:r>
            <a:r>
              <a:rPr lang="fr-FR" sz="1400" b="1" dirty="0">
                <a:latin typeface="Comic Sans MS" pitchFamily="66" charset="0"/>
              </a:rPr>
              <a:t> </a:t>
            </a:r>
            <a:r>
              <a:rPr lang="fr-FR" sz="1400" b="1" dirty="0" err="1" smtClean="0">
                <a:latin typeface="Comic Sans MS" pitchFamily="66" charset="0"/>
              </a:rPr>
              <a:t>haberent</a:t>
            </a:r>
            <a:r>
              <a:rPr lang="fr-FR" sz="1400" dirty="0" smtClean="0">
                <a:latin typeface="Comic Sans MS" pitchFamily="66" charset="0"/>
              </a:rPr>
              <a:t>. « </a:t>
            </a:r>
            <a:r>
              <a:rPr lang="fr-FR" sz="1400" i="1" dirty="0" err="1" smtClean="0">
                <a:solidFill>
                  <a:srgbClr val="00B050"/>
                </a:solidFill>
                <a:latin typeface="Comic Sans MS" pitchFamily="66" charset="0"/>
              </a:rPr>
              <a:t>Iliada</a:t>
            </a:r>
            <a:r>
              <a:rPr lang="fr-FR" sz="1400" dirty="0" smtClean="0">
                <a:solidFill>
                  <a:srgbClr val="00B050"/>
                </a:solidFill>
                <a:latin typeface="Comic Sans MS" pitchFamily="66" charset="0"/>
              </a:rPr>
              <a:t> </a:t>
            </a:r>
            <a:r>
              <a:rPr lang="fr-FR" sz="1400" dirty="0">
                <a:solidFill>
                  <a:srgbClr val="00B050"/>
                </a:solidFill>
                <a:latin typeface="Comic Sans MS" pitchFamily="66" charset="0"/>
              </a:rPr>
              <a:t>et </a:t>
            </a:r>
            <a:r>
              <a:rPr lang="fr-FR" sz="1400" i="1" dirty="0" err="1">
                <a:solidFill>
                  <a:srgbClr val="00B050"/>
                </a:solidFill>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b="1" i="1" dirty="0" err="1">
                <a:solidFill>
                  <a:srgbClr val="00B050"/>
                </a:solidFill>
                <a:latin typeface="Comic Sans MS" pitchFamily="66" charset="0"/>
              </a:rPr>
              <a:t>ac</a:t>
            </a:r>
            <a:r>
              <a:rPr lang="fr-FR" sz="1400" dirty="0">
                <a:latin typeface="Comic Sans MS" pitchFamily="66" charset="0"/>
              </a:rPr>
              <a:t> </a:t>
            </a:r>
            <a:r>
              <a:rPr lang="fr-FR" sz="1400" dirty="0" err="1">
                <a:solidFill>
                  <a:srgbClr val="00B050"/>
                </a:solidFill>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endParaRPr lang="fr-FR" sz="1400" dirty="0" smtClean="0">
              <a:solidFill>
                <a:srgbClr val="FF0000"/>
              </a:solidFill>
              <a:latin typeface="Comic Sans MS" pitchFamily="66" charset="0"/>
            </a:endParaRPr>
          </a:p>
          <a:p>
            <a:pPr marL="0" indent="0" algn="just">
              <a:lnSpc>
                <a:spcPct val="130000"/>
              </a:lnSpc>
              <a:buNone/>
            </a:pPr>
            <a:r>
              <a:rPr lang="fr-FR" sz="1400" dirty="0" smtClean="0">
                <a:solidFill>
                  <a:srgbClr val="FF0000"/>
                </a:solidFill>
                <a:latin typeface="Comic Sans MS" pitchFamily="66" charset="0"/>
              </a:rPr>
              <a:t>Un personnage tape-à-l’œil</a:t>
            </a:r>
            <a:r>
              <a:rPr lang="fr-FR" sz="1400" dirty="0" smtClean="0">
                <a:latin typeface="Comic Sans MS" pitchFamily="66" charset="0"/>
              </a:rPr>
              <a:t>          </a:t>
            </a:r>
            <a:r>
              <a:rPr lang="fr-FR" sz="1400" b="1" dirty="0" smtClean="0">
                <a:solidFill>
                  <a:srgbClr val="00B050"/>
                </a:solidFill>
                <a:latin typeface="Comic Sans MS" pitchFamily="66" charset="0"/>
              </a:rPr>
              <a:t>L’étalage d’une « culture de pacotille</a:t>
            </a:r>
            <a:r>
              <a:rPr lang="fr-FR" sz="1400" dirty="0" smtClean="0">
                <a:latin typeface="Comic Sans MS" pitchFamily="66" charset="0"/>
              </a:rPr>
              <a:t> </a:t>
            </a:r>
            <a:r>
              <a:rPr lang="fr-FR" sz="1400" dirty="0" smtClean="0">
                <a:solidFill>
                  <a:srgbClr val="00B050"/>
                </a:solidFill>
                <a:latin typeface="Comic Sans MS" pitchFamily="66" charset="0"/>
              </a:rPr>
              <a:t>»</a:t>
            </a:r>
          </a:p>
          <a:p>
            <a:pPr marL="0" indent="0" algn="just">
              <a:lnSpc>
                <a:spcPct val="130000"/>
              </a:lnSpc>
              <a:buNone/>
            </a:pPr>
            <a:r>
              <a:rPr lang="fr-FR" sz="1400" dirty="0">
                <a:latin typeface="Comic Sans MS" pitchFamily="66" charset="0"/>
              </a:rPr>
              <a:t>(chiasme et jeu de couleurs) </a:t>
            </a:r>
            <a:r>
              <a:rPr lang="fr-FR" sz="1400" dirty="0" smtClean="0">
                <a:latin typeface="Comic Sans MS" pitchFamily="66" charset="0"/>
              </a:rPr>
              <a:t>        (</a:t>
            </a:r>
            <a:r>
              <a:rPr lang="fr-FR" sz="1400" dirty="0">
                <a:latin typeface="Comic Sans MS" pitchFamily="66" charset="0"/>
              </a:rPr>
              <a:t>méli-mélo mythologique et culturel</a:t>
            </a:r>
            <a:r>
              <a:rPr lang="fr-FR" sz="1400" dirty="0" smtClean="0">
                <a:latin typeface="Comic Sans MS" pitchFamily="66" charset="0"/>
              </a:rPr>
              <a:t>)</a:t>
            </a:r>
          </a:p>
          <a:p>
            <a:pPr marL="0" indent="0" algn="ctr">
              <a:lnSpc>
                <a:spcPct val="130000"/>
              </a:lnSpc>
              <a:buNone/>
            </a:pPr>
            <a:r>
              <a:rPr lang="fr-FR" sz="1800" b="1" dirty="0" smtClean="0">
                <a:latin typeface="Comic Sans MS" pitchFamily="66" charset="0"/>
                <a:sym typeface="Wingdings" pitchFamily="2" charset="2"/>
              </a:rPr>
              <a:t></a:t>
            </a:r>
            <a:r>
              <a:rPr lang="fr-FR" sz="1400" b="1" dirty="0" smtClean="0">
                <a:latin typeface="Comic Sans MS" pitchFamily="66" charset="0"/>
                <a:sym typeface="Wingdings" pitchFamily="2" charset="2"/>
              </a:rPr>
              <a:t> Le triomphe de l’apparence</a:t>
            </a:r>
            <a:endParaRPr lang="fr-FR" sz="1400" b="1" dirty="0" smtClean="0">
              <a:latin typeface="Comic Sans MS" pitchFamily="66" charset="0"/>
            </a:endParaRPr>
          </a:p>
        </p:txBody>
      </p:sp>
      <p:sp>
        <p:nvSpPr>
          <p:cNvPr id="4" name="Flèche courbée vers le haut 3"/>
          <p:cNvSpPr/>
          <p:nvPr/>
        </p:nvSpPr>
        <p:spPr>
          <a:xfrm>
            <a:off x="3059832" y="3429000"/>
            <a:ext cx="1080120" cy="288032"/>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e haut 6"/>
          <p:cNvSpPr/>
          <p:nvPr/>
        </p:nvSpPr>
        <p:spPr>
          <a:xfrm>
            <a:off x="6012160" y="5373216"/>
            <a:ext cx="2304256" cy="432048"/>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176740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r>
              <a:rPr lang="fr-FR" sz="3600" b="1" dirty="0" smtClean="0">
                <a:solidFill>
                  <a:srgbClr val="FF0000"/>
                </a:solidFill>
              </a:rPr>
              <a:t>Bilan du second parcours</a:t>
            </a:r>
            <a:r>
              <a:rPr lang="fr-FR" sz="3600" b="1" dirty="0" smtClean="0"/>
              <a:t>  </a:t>
            </a:r>
            <a:endParaRPr lang="fr-FR" sz="3600" b="1" dirty="0"/>
          </a:p>
        </p:txBody>
      </p:sp>
      <p:sp>
        <p:nvSpPr>
          <p:cNvPr id="3" name="Espace réservé du contenu 2"/>
          <p:cNvSpPr>
            <a:spLocks noGrp="1"/>
          </p:cNvSpPr>
          <p:nvPr>
            <p:ph sz="half" idx="1"/>
          </p:nvPr>
        </p:nvSpPr>
        <p:spPr>
          <a:xfrm>
            <a:off x="457200" y="1600200"/>
            <a:ext cx="2386608" cy="4525963"/>
          </a:xfrm>
          <a:solidFill>
            <a:schemeClr val="bg1"/>
          </a:solidFill>
          <a:ln>
            <a:solidFill>
              <a:srgbClr val="92D050"/>
            </a:solidFill>
          </a:ln>
        </p:spPr>
        <p:txBody>
          <a:bodyPr>
            <a:normAutofit fontScale="40000" lnSpcReduction="20000"/>
          </a:bodyPr>
          <a:lstStyle/>
          <a:p>
            <a:pPr marL="0" indent="0" algn="ctr">
              <a:buNone/>
            </a:pPr>
            <a:r>
              <a:rPr lang="fr-FR" sz="3500" u="sng" dirty="0" smtClean="0">
                <a:solidFill>
                  <a:srgbClr val="FF0000"/>
                </a:solidFill>
              </a:rPr>
              <a:t>Les stratégies descriptives et leurs enjeux</a:t>
            </a:r>
          </a:p>
          <a:p>
            <a:pPr marL="0" indent="0">
              <a:buNone/>
            </a:pPr>
            <a:endParaRPr lang="fr-FR" sz="3500" u="sng" dirty="0" smtClean="0">
              <a:solidFill>
                <a:srgbClr val="FF0000"/>
              </a:solidFill>
            </a:endParaRPr>
          </a:p>
          <a:p>
            <a:pPr marL="0" indent="0">
              <a:buNone/>
            </a:pPr>
            <a:r>
              <a:rPr lang="fr-FR" sz="3500" u="sng" dirty="0" smtClean="0">
                <a:solidFill>
                  <a:srgbClr val="FF0000"/>
                </a:solidFill>
              </a:rPr>
              <a:t>I- De la fascination …</a:t>
            </a:r>
          </a:p>
          <a:p>
            <a:r>
              <a:rPr lang="fr-FR" sz="3500" dirty="0">
                <a:solidFill>
                  <a:srgbClr val="00B0F0"/>
                </a:solidFill>
              </a:rPr>
              <a:t>U</a:t>
            </a:r>
            <a:r>
              <a:rPr lang="fr-FR" sz="3500" dirty="0" smtClean="0">
                <a:solidFill>
                  <a:srgbClr val="00B0F0"/>
                </a:solidFill>
              </a:rPr>
              <a:t>ne description subjective</a:t>
            </a:r>
          </a:p>
          <a:p>
            <a:pPr marL="0" indent="0">
              <a:buNone/>
            </a:pPr>
            <a:r>
              <a:rPr lang="fr-FR" sz="3500" dirty="0" smtClean="0"/>
              <a:t>      - la présence du « </a:t>
            </a:r>
            <a:r>
              <a:rPr lang="fr-FR" sz="3500" b="1" dirty="0" smtClean="0"/>
              <a:t>je</a:t>
            </a:r>
            <a:r>
              <a:rPr lang="fr-FR" sz="3500" dirty="0" smtClean="0"/>
              <a:t> »</a:t>
            </a:r>
          </a:p>
          <a:p>
            <a:pPr marL="0" indent="0">
              <a:buNone/>
            </a:pPr>
            <a:r>
              <a:rPr lang="fr-FR" sz="3500" dirty="0" smtClean="0"/>
              <a:t>      - qui </a:t>
            </a:r>
            <a:r>
              <a:rPr lang="fr-FR" sz="3500" b="1" dirty="0" smtClean="0"/>
              <a:t>regarde</a:t>
            </a:r>
          </a:p>
          <a:p>
            <a:pPr marL="0" indent="0">
              <a:buNone/>
            </a:pPr>
            <a:r>
              <a:rPr lang="fr-FR" sz="3500" dirty="0" smtClean="0"/>
              <a:t>      - </a:t>
            </a:r>
            <a:r>
              <a:rPr lang="fr-FR" sz="3500" b="1" dirty="0" smtClean="0"/>
              <a:t>subjugué</a:t>
            </a:r>
            <a:r>
              <a:rPr lang="fr-FR" sz="3500" dirty="0" smtClean="0"/>
              <a:t> par le lieu</a:t>
            </a:r>
          </a:p>
          <a:p>
            <a:pPr marL="0" indent="0">
              <a:buNone/>
            </a:pPr>
            <a:endParaRPr lang="fr-FR" sz="3500" dirty="0" smtClean="0"/>
          </a:p>
          <a:p>
            <a:r>
              <a:rPr lang="fr-FR" sz="3500" dirty="0" smtClean="0"/>
              <a:t> </a:t>
            </a:r>
            <a:r>
              <a:rPr lang="fr-FR" sz="3500" dirty="0" smtClean="0">
                <a:solidFill>
                  <a:srgbClr val="00B0F0"/>
                </a:solidFill>
              </a:rPr>
              <a:t>Une description prise en charge</a:t>
            </a:r>
          </a:p>
          <a:p>
            <a:pPr marL="0" indent="0">
              <a:buNone/>
            </a:pPr>
            <a:r>
              <a:rPr lang="fr-FR" sz="3500" dirty="0" smtClean="0"/>
              <a:t>      - par un personnage qui entre pour la </a:t>
            </a:r>
            <a:r>
              <a:rPr lang="fr-FR" sz="3500" b="1" dirty="0" smtClean="0"/>
              <a:t>première fois </a:t>
            </a:r>
            <a:r>
              <a:rPr lang="fr-FR" sz="3500" dirty="0" smtClean="0"/>
              <a:t>chez </a:t>
            </a:r>
            <a:r>
              <a:rPr lang="fr-FR" sz="3500" dirty="0" err="1" smtClean="0"/>
              <a:t>Trimalchion</a:t>
            </a:r>
            <a:r>
              <a:rPr lang="fr-FR" sz="3500" dirty="0" smtClean="0"/>
              <a:t> </a:t>
            </a:r>
            <a:r>
              <a:rPr lang="fr-FR" sz="3500" dirty="0" smtClean="0">
                <a:sym typeface="Wingdings" pitchFamily="2" charset="2"/>
              </a:rPr>
              <a:t> un </a:t>
            </a:r>
            <a:r>
              <a:rPr lang="fr-FR" sz="3500" b="1" dirty="0" smtClean="0">
                <a:sym typeface="Wingdings" pitchFamily="2" charset="2"/>
              </a:rPr>
              <a:t>double du lecteur</a:t>
            </a:r>
            <a:r>
              <a:rPr lang="fr-FR" sz="3500" b="1" dirty="0" smtClean="0"/>
              <a:t> </a:t>
            </a:r>
          </a:p>
          <a:p>
            <a:pPr marL="0" indent="0">
              <a:buNone/>
            </a:pPr>
            <a:r>
              <a:rPr lang="fr-FR" sz="3500" dirty="0" smtClean="0"/>
              <a:t>      - par un personnage qui </a:t>
            </a:r>
            <a:r>
              <a:rPr lang="fr-FR" sz="3500" b="1" dirty="0" smtClean="0"/>
              <a:t>ne connaît pas les codes </a:t>
            </a:r>
            <a:r>
              <a:rPr lang="fr-FR" sz="3500" dirty="0" smtClean="0"/>
              <a:t>du monde des affranchis </a:t>
            </a:r>
            <a:r>
              <a:rPr lang="fr-FR" sz="3500" dirty="0" smtClean="0">
                <a:sym typeface="Wingdings" pitchFamily="2" charset="2"/>
              </a:rPr>
              <a:t> un personnage qui </a:t>
            </a:r>
            <a:r>
              <a:rPr lang="fr-FR" sz="3500" b="1" dirty="0" smtClean="0">
                <a:sym typeface="Wingdings" pitchFamily="2" charset="2"/>
              </a:rPr>
              <a:t>se fait piéger</a:t>
            </a:r>
          </a:p>
          <a:p>
            <a:pPr marL="0" indent="0">
              <a:buNone/>
            </a:pPr>
            <a:r>
              <a:rPr lang="fr-FR" sz="3500" dirty="0" smtClean="0">
                <a:sym typeface="Wingdings" pitchFamily="2" charset="2"/>
              </a:rPr>
              <a:t>      </a:t>
            </a:r>
            <a:r>
              <a:rPr lang="fr-FR" sz="3500" dirty="0" smtClean="0"/>
              <a:t>- </a:t>
            </a:r>
            <a:r>
              <a:rPr lang="fr-FR" sz="3500" dirty="0" smtClean="0">
                <a:solidFill>
                  <a:prstClr val="black"/>
                </a:solidFill>
              </a:rPr>
              <a:t>par un personnage qui entre dans un « labyrinthe » </a:t>
            </a:r>
            <a:r>
              <a:rPr lang="fr-FR" sz="3500" dirty="0" smtClean="0">
                <a:solidFill>
                  <a:prstClr val="black"/>
                </a:solidFill>
                <a:sym typeface="Wingdings" pitchFamily="2" charset="2"/>
              </a:rPr>
              <a:t> le motif signifiant du </a:t>
            </a:r>
            <a:r>
              <a:rPr lang="fr-FR" sz="3500" b="1" dirty="0" smtClean="0">
                <a:solidFill>
                  <a:prstClr val="black"/>
                </a:solidFill>
                <a:sym typeface="Wingdings" pitchFamily="2" charset="2"/>
              </a:rPr>
              <a:t>seuil</a:t>
            </a:r>
          </a:p>
          <a:p>
            <a:pPr marL="0" indent="0">
              <a:buNone/>
            </a:pPr>
            <a:endParaRPr lang="fr-FR" dirty="0"/>
          </a:p>
          <a:p>
            <a:pPr marL="457200" lvl="1" indent="0">
              <a:buNone/>
            </a:pPr>
            <a:endParaRPr lang="fr-FR" dirty="0" smtClean="0">
              <a:sym typeface="Wingdings" pitchFamily="2" charset="2"/>
            </a:endParaRPr>
          </a:p>
          <a:p>
            <a:pPr lvl="1">
              <a:buFont typeface="Arial" pitchFamily="34" charset="0"/>
              <a:buChar char="•"/>
            </a:pPr>
            <a:endParaRPr lang="fr-FR" dirty="0"/>
          </a:p>
          <a:p>
            <a:pPr lvl="1"/>
            <a:endParaRPr lang="fr-FR" dirty="0"/>
          </a:p>
        </p:txBody>
      </p:sp>
      <p:sp>
        <p:nvSpPr>
          <p:cNvPr id="4" name="Espace réservé du contenu 3"/>
          <p:cNvSpPr>
            <a:spLocks noGrp="1"/>
          </p:cNvSpPr>
          <p:nvPr>
            <p:ph sz="half" idx="2"/>
          </p:nvPr>
        </p:nvSpPr>
        <p:spPr>
          <a:xfrm>
            <a:off x="2915816" y="908720"/>
            <a:ext cx="5770984" cy="5760640"/>
          </a:xfrm>
        </p:spPr>
        <p:txBody>
          <a:bodyPr>
            <a:normAutofit fontScale="40000" lnSpcReduction="20000"/>
          </a:bodyPr>
          <a:lstStyle/>
          <a:p>
            <a:pPr marL="0" indent="0">
              <a:buNone/>
            </a:pPr>
            <a:endParaRPr lang="fr-FR" sz="6700" u="sng" dirty="0" smtClean="0">
              <a:solidFill>
                <a:srgbClr val="FF0000"/>
              </a:solidFill>
            </a:endParaRPr>
          </a:p>
          <a:p>
            <a:pPr marL="0" indent="0">
              <a:buNone/>
            </a:pPr>
            <a:r>
              <a:rPr lang="fr-FR" sz="6700" u="sng" dirty="0" smtClean="0">
                <a:solidFill>
                  <a:srgbClr val="FF0000"/>
                </a:solidFill>
              </a:rPr>
              <a:t>II- … à la démystification </a:t>
            </a:r>
          </a:p>
          <a:p>
            <a:r>
              <a:rPr lang="fr-FR" sz="6700" dirty="0" smtClean="0">
                <a:solidFill>
                  <a:srgbClr val="00B0F0"/>
                </a:solidFill>
              </a:rPr>
              <a:t>Une biographie reconstituée en images</a:t>
            </a:r>
          </a:p>
          <a:p>
            <a:pPr marL="0" indent="0">
              <a:buNone/>
            </a:pPr>
            <a:r>
              <a:rPr lang="fr-FR" sz="6700" dirty="0" smtClean="0">
                <a:solidFill>
                  <a:srgbClr val="00B0F0"/>
                </a:solidFill>
              </a:rPr>
              <a:t>     </a:t>
            </a:r>
            <a:r>
              <a:rPr lang="fr-FR" sz="6700" dirty="0" smtClean="0"/>
              <a:t>- une itinéraire exemplaire</a:t>
            </a:r>
          </a:p>
          <a:p>
            <a:pPr marL="0" indent="0">
              <a:buNone/>
            </a:pPr>
            <a:r>
              <a:rPr lang="fr-FR" sz="6700" dirty="0" smtClean="0"/>
              <a:t>     - un nouveau parvenu</a:t>
            </a:r>
          </a:p>
          <a:p>
            <a:r>
              <a:rPr lang="fr-FR" sz="6700" dirty="0" smtClean="0">
                <a:solidFill>
                  <a:srgbClr val="00B0F0"/>
                </a:solidFill>
              </a:rPr>
              <a:t>Une biographie problématique</a:t>
            </a:r>
          </a:p>
          <a:p>
            <a:pPr marL="0" indent="0">
              <a:buNone/>
            </a:pPr>
            <a:r>
              <a:rPr lang="fr-FR" sz="6700" dirty="0" smtClean="0">
                <a:solidFill>
                  <a:srgbClr val="00B0F0"/>
                </a:solidFill>
              </a:rPr>
              <a:t>     </a:t>
            </a:r>
            <a:r>
              <a:rPr lang="fr-FR" sz="6700" dirty="0" smtClean="0"/>
              <a:t>- la mise en scène d’ « un conte de fées » </a:t>
            </a:r>
          </a:p>
          <a:p>
            <a:pPr marL="0" indent="0">
              <a:buNone/>
            </a:pPr>
            <a:r>
              <a:rPr lang="fr-FR" sz="6700" dirty="0" smtClean="0"/>
              <a:t>     - le fantasme d’un affranchi qui veut être un </a:t>
            </a:r>
            <a:r>
              <a:rPr lang="fr-FR" sz="6700" dirty="0" err="1" smtClean="0"/>
              <a:t>ingenuus</a:t>
            </a:r>
            <a:endParaRPr lang="fr-FR" sz="6700" dirty="0"/>
          </a:p>
          <a:p>
            <a:pPr marL="0" indent="0">
              <a:buNone/>
            </a:pPr>
            <a:r>
              <a:rPr lang="fr-FR" sz="6700" dirty="0" smtClean="0"/>
              <a:t>     - un </a:t>
            </a:r>
            <a:r>
              <a:rPr lang="fr-FR" sz="6700" dirty="0" err="1" smtClean="0"/>
              <a:t>ingenuus</a:t>
            </a:r>
            <a:r>
              <a:rPr lang="fr-FR" sz="6700" dirty="0" smtClean="0"/>
              <a:t> ironique qui ne voit qu’un affranchi, lequel étale son argent et son inculture.</a:t>
            </a:r>
          </a:p>
          <a:p>
            <a:pPr marL="0" indent="0">
              <a:buNone/>
            </a:pPr>
            <a:endParaRPr lang="fr-FR" sz="5400" dirty="0">
              <a:solidFill>
                <a:srgbClr val="00B0F0"/>
              </a:solidFill>
            </a:endParaRPr>
          </a:p>
        </p:txBody>
      </p:sp>
    </p:spTree>
    <p:extLst>
      <p:ext uri="{BB962C8B-B14F-4D97-AF65-F5344CB8AC3E}">
        <p14:creationId xmlns:p14="http://schemas.microsoft.com/office/powerpoint/2010/main" val="2524402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340768"/>
            <a:ext cx="7772400" cy="1470025"/>
          </a:xfrm>
        </p:spPr>
        <p:style>
          <a:lnRef idx="2">
            <a:schemeClr val="accent3"/>
          </a:lnRef>
          <a:fillRef idx="1">
            <a:schemeClr val="lt1"/>
          </a:fillRef>
          <a:effectRef idx="0">
            <a:schemeClr val="accent3"/>
          </a:effectRef>
          <a:fontRef idx="minor">
            <a:schemeClr val="dk1"/>
          </a:fontRef>
        </p:style>
        <p:txBody>
          <a:bodyPr/>
          <a:lstStyle/>
          <a:p>
            <a:r>
              <a:rPr lang="fr-FR" dirty="0" smtClean="0"/>
              <a:t>Pétrone, </a:t>
            </a:r>
            <a:r>
              <a:rPr lang="fr-FR" i="1" dirty="0" smtClean="0"/>
              <a:t>Le Satiricon</a:t>
            </a:r>
            <a:endParaRPr lang="fr-FR" i="1" dirty="0"/>
          </a:p>
        </p:txBody>
      </p:sp>
      <p:sp>
        <p:nvSpPr>
          <p:cNvPr id="3" name="Sous-titre 2"/>
          <p:cNvSpPr>
            <a:spLocks noGrp="1"/>
          </p:cNvSpPr>
          <p:nvPr>
            <p:ph type="subTitle" idx="1"/>
          </p:nvPr>
        </p:nvSpPr>
        <p:spPr>
          <a:xfrm>
            <a:off x="683568" y="3068960"/>
            <a:ext cx="7776864" cy="2569840"/>
          </a:xfrm>
        </p:spPr>
        <p:txBody>
          <a:bodyPr>
            <a:normAutofit fontScale="85000" lnSpcReduction="20000"/>
          </a:bodyPr>
          <a:lstStyle/>
          <a:p>
            <a:endParaRPr lang="fr-FR" dirty="0" smtClean="0"/>
          </a:p>
          <a:p>
            <a:r>
              <a:rPr lang="fr-FR" dirty="0" smtClean="0">
                <a:solidFill>
                  <a:schemeClr val="tx2"/>
                </a:solidFill>
                <a:latin typeface="Arial Black" pitchFamily="34" charset="0"/>
              </a:rPr>
              <a:t>Modernité littéraire</a:t>
            </a:r>
          </a:p>
          <a:p>
            <a:endParaRPr lang="fr-FR" dirty="0">
              <a:solidFill>
                <a:schemeClr val="tx2"/>
              </a:solidFill>
            </a:endParaRPr>
          </a:p>
          <a:p>
            <a:r>
              <a:rPr lang="fr-FR" dirty="0" smtClean="0">
                <a:solidFill>
                  <a:schemeClr val="tx2"/>
                </a:solidFill>
              </a:rPr>
              <a:t>Le roman ou la dégradation de l’épopée</a:t>
            </a:r>
          </a:p>
          <a:p>
            <a:pPr algn="l"/>
            <a:r>
              <a:rPr lang="fr-FR" dirty="0" smtClean="0">
                <a:solidFill>
                  <a:schemeClr val="tx2"/>
                </a:solidFill>
              </a:rPr>
              <a:t>             La fracture entre le personnage et le monde</a:t>
            </a:r>
          </a:p>
          <a:p>
            <a:pPr algn="l"/>
            <a:r>
              <a:rPr lang="fr-FR" dirty="0" smtClean="0">
                <a:solidFill>
                  <a:schemeClr val="tx2"/>
                </a:solidFill>
              </a:rPr>
              <a:t>             Le regard critique du narrateur</a:t>
            </a:r>
          </a:p>
          <a:p>
            <a:pPr algn="l"/>
            <a:endParaRPr lang="fr-FR" dirty="0" smtClean="0">
              <a:solidFill>
                <a:schemeClr val="tx2"/>
              </a:solidFill>
            </a:endParaRPr>
          </a:p>
          <a:p>
            <a:endParaRPr lang="fr-FR" dirty="0"/>
          </a:p>
        </p:txBody>
      </p:sp>
      <p:sp>
        <p:nvSpPr>
          <p:cNvPr id="5" name="Flèche droite 4"/>
          <p:cNvSpPr/>
          <p:nvPr/>
        </p:nvSpPr>
        <p:spPr>
          <a:xfrm>
            <a:off x="827584" y="4437112"/>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827584" y="4869160"/>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827584" y="5301208"/>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827584" y="3356992"/>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1217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1340768"/>
            <a:ext cx="7772400" cy="3312368"/>
          </a:xfrm>
        </p:spPr>
        <p:style>
          <a:lnRef idx="2">
            <a:schemeClr val="accent3"/>
          </a:lnRef>
          <a:fillRef idx="1">
            <a:schemeClr val="lt1"/>
          </a:fillRef>
          <a:effectRef idx="0">
            <a:schemeClr val="accent3"/>
          </a:effectRef>
          <a:fontRef idx="minor">
            <a:schemeClr val="dk1"/>
          </a:fontRef>
        </p:style>
        <p:txBody>
          <a:bodyPr>
            <a:normAutofit/>
          </a:bodyPr>
          <a:lstStyle/>
          <a:p>
            <a:r>
              <a:rPr lang="fr-FR" i="1" dirty="0" smtClean="0"/>
              <a:t>Le Satiricon</a:t>
            </a:r>
            <a:r>
              <a:rPr lang="fr-FR" i="1" smtClean="0"/>
              <a:t/>
            </a:r>
            <a:br>
              <a:rPr lang="fr-FR" i="1" smtClean="0"/>
            </a:br>
            <a:r>
              <a:rPr lang="fr-FR" i="1" smtClean="0"/>
              <a:t>Prolongement du texte n°2</a:t>
            </a:r>
            <a:r>
              <a:rPr lang="fr-FR" dirty="0" smtClean="0"/>
              <a:t/>
            </a:r>
            <a:br>
              <a:rPr lang="fr-FR" dirty="0" smtClean="0"/>
            </a:br>
            <a:r>
              <a:rPr lang="fr-FR" dirty="0" smtClean="0"/>
              <a:t>TEXTES COMPLEMENTAIRES</a:t>
            </a:r>
            <a:endParaRPr lang="fr-FR" dirty="0"/>
          </a:p>
        </p:txBody>
      </p:sp>
      <p:sp>
        <p:nvSpPr>
          <p:cNvPr id="5" name="Sous-titre 4"/>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542673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4624"/>
            <a:ext cx="8229600" cy="216024"/>
          </a:xfrm>
        </p:spPr>
        <p:txBody>
          <a:bodyPr>
            <a:noAutofit/>
          </a:bodyPr>
          <a:lstStyle/>
          <a:p>
            <a:r>
              <a:rPr lang="fr-FR" sz="1400" dirty="0" smtClean="0"/>
              <a:t/>
            </a:r>
            <a:br>
              <a:rPr lang="fr-FR" sz="1400" dirty="0" smtClean="0"/>
            </a:br>
            <a:r>
              <a:rPr lang="fr-FR" sz="1400" dirty="0" smtClean="0">
                <a:latin typeface="Arial Black" pitchFamily="34" charset="0"/>
              </a:rPr>
              <a:t>La </a:t>
            </a:r>
            <a:r>
              <a:rPr lang="fr-FR" sz="1400" dirty="0">
                <a:latin typeface="Arial Black" pitchFamily="34" charset="0"/>
              </a:rPr>
              <a:t>culture</a:t>
            </a:r>
            <a:br>
              <a:rPr lang="fr-FR" sz="1400" dirty="0">
                <a:latin typeface="Arial Black" pitchFamily="34" charset="0"/>
              </a:rPr>
            </a:br>
            <a:endParaRPr lang="fr-FR" sz="1400" dirty="0">
              <a:latin typeface="Arial Black" pitchFamily="34" charset="0"/>
            </a:endParaRPr>
          </a:p>
        </p:txBody>
      </p:sp>
      <p:sp>
        <p:nvSpPr>
          <p:cNvPr id="3" name="Espace réservé du contenu 2"/>
          <p:cNvSpPr>
            <a:spLocks noGrp="1"/>
          </p:cNvSpPr>
          <p:nvPr>
            <p:ph idx="1"/>
          </p:nvPr>
        </p:nvSpPr>
        <p:spPr>
          <a:xfrm>
            <a:off x="457200" y="404664"/>
            <a:ext cx="8229600" cy="6336704"/>
          </a:xfrm>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marL="0" indent="0">
              <a:buNone/>
            </a:pPr>
            <a:endParaRPr lang="fr-FR" sz="1900" dirty="0" smtClean="0">
              <a:latin typeface="Times New Roman" pitchFamily="18" charset="0"/>
              <a:cs typeface="Times New Roman" pitchFamily="18" charset="0"/>
            </a:endParaRPr>
          </a:p>
          <a:p>
            <a:pPr marL="0" indent="0">
              <a:buNone/>
            </a:pPr>
            <a:r>
              <a:rPr lang="fr-FR" sz="1900" dirty="0" smtClean="0">
                <a:latin typeface="Times New Roman" pitchFamily="18" charset="0"/>
                <a:cs typeface="Times New Roman" pitchFamily="18" charset="0"/>
              </a:rPr>
              <a:t>«</a:t>
            </a:r>
            <a:r>
              <a:rPr lang="fr-FR" sz="1900" dirty="0">
                <a:latin typeface="Times New Roman" pitchFamily="18" charset="0"/>
                <a:cs typeface="Times New Roman" pitchFamily="18" charset="0"/>
              </a:rPr>
              <a:t> … </a:t>
            </a:r>
            <a:r>
              <a:rPr lang="fr-FR" sz="1900" i="1" dirty="0">
                <a:latin typeface="Arial Black" pitchFamily="34" charset="0"/>
                <a:cs typeface="Times New Roman" pitchFamily="18" charset="0"/>
              </a:rPr>
              <a:t>à force de littérature, tu es devenu cinglé</a:t>
            </a:r>
            <a:r>
              <a:rPr lang="fr-FR" sz="1900" dirty="0">
                <a:latin typeface="Arial Black" pitchFamily="34" charset="0"/>
                <a:cs typeface="Times New Roman" pitchFamily="18" charset="0"/>
              </a:rPr>
              <a:t>.</a:t>
            </a:r>
            <a:r>
              <a:rPr lang="fr-FR" sz="1900" dirty="0">
                <a:latin typeface="Times New Roman" pitchFamily="18" charset="0"/>
                <a:cs typeface="Times New Roman" pitchFamily="18" charset="0"/>
              </a:rPr>
              <a:t> </a:t>
            </a:r>
            <a:r>
              <a:rPr lang="fr-FR" sz="1900" dirty="0" smtClean="0">
                <a:latin typeface="Times New Roman" pitchFamily="18" charset="0"/>
                <a:cs typeface="Times New Roman" pitchFamily="18" charset="0"/>
              </a:rPr>
              <a:t>»</a:t>
            </a:r>
            <a:r>
              <a:rPr lang="fr-FR" sz="2000" dirty="0">
                <a:latin typeface="Comic Sans MS" pitchFamily="66" charset="0"/>
                <a:cs typeface="Times New Roman" pitchFamily="18" charset="0"/>
              </a:rPr>
              <a:t> (</a:t>
            </a:r>
            <a:r>
              <a:rPr lang="fr-FR" sz="2000" i="1" dirty="0" err="1">
                <a:latin typeface="Comic Sans MS" pitchFamily="66" charset="0"/>
                <a:cs typeface="Times New Roman" pitchFamily="18" charset="0"/>
              </a:rPr>
              <a:t>Herméros</a:t>
            </a:r>
            <a:r>
              <a:rPr lang="fr-FR" sz="2000" i="1" dirty="0">
                <a:latin typeface="Comic Sans MS" pitchFamily="66" charset="0"/>
                <a:cs typeface="Times New Roman" pitchFamily="18" charset="0"/>
              </a:rPr>
              <a:t> à Agamemnon, après le discours d’</a:t>
            </a:r>
            <a:r>
              <a:rPr lang="fr-FR" sz="2000" i="1" dirty="0" err="1">
                <a:latin typeface="Comic Sans MS" pitchFamily="66" charset="0"/>
                <a:cs typeface="Times New Roman" pitchFamily="18" charset="0"/>
              </a:rPr>
              <a:t>Echion</a:t>
            </a:r>
            <a:r>
              <a:rPr lang="fr-FR" sz="2000" i="1" dirty="0">
                <a:latin typeface="Comic Sans MS" pitchFamily="66" charset="0"/>
                <a:cs typeface="Times New Roman" pitchFamily="18" charset="0"/>
              </a:rPr>
              <a:t>, le chiffonnier</a:t>
            </a:r>
            <a:r>
              <a:rPr lang="fr-FR" sz="2000" i="1" dirty="0" smtClean="0">
                <a:latin typeface="Comic Sans MS" pitchFamily="66" charset="0"/>
                <a:cs typeface="Times New Roman" pitchFamily="18" charset="0"/>
              </a:rPr>
              <a:t>)</a:t>
            </a:r>
            <a:endParaRPr lang="fr-FR" sz="1900" dirty="0">
              <a:latin typeface="Times New Roman" pitchFamily="18" charset="0"/>
              <a:cs typeface="Times New Roman" pitchFamily="18" charset="0"/>
            </a:endParaRPr>
          </a:p>
          <a:p>
            <a:pPr marL="0" indent="0">
              <a:lnSpc>
                <a:spcPct val="120000"/>
              </a:lnSpc>
              <a:buNone/>
            </a:pPr>
            <a:r>
              <a:rPr lang="fr-FR" sz="1800" dirty="0" smtClean="0">
                <a:latin typeface="Comic Sans MS" pitchFamily="66" charset="0"/>
                <a:cs typeface="Times New Roman" pitchFamily="18" charset="0"/>
              </a:rPr>
              <a:t>« </a:t>
            </a:r>
            <a:r>
              <a:rPr lang="fr-FR" sz="1800" dirty="0">
                <a:latin typeface="Comic Sans MS" pitchFamily="66" charset="0"/>
                <a:cs typeface="Times New Roman" pitchFamily="18" charset="0"/>
              </a:rPr>
              <a:t>Tu m'as l'air de dire, </a:t>
            </a:r>
            <a:r>
              <a:rPr lang="fr-FR" sz="1800" dirty="0" err="1">
                <a:latin typeface="Comic Sans MS" pitchFamily="66" charset="0"/>
                <a:cs typeface="Times New Roman" pitchFamily="18" charset="0"/>
              </a:rPr>
              <a:t>Agamernnon</a:t>
            </a:r>
            <a:r>
              <a:rPr lang="fr-FR" sz="1800" dirty="0">
                <a:latin typeface="Comic Sans MS" pitchFamily="66" charset="0"/>
                <a:cs typeface="Times New Roman" pitchFamily="18" charset="0"/>
              </a:rPr>
              <a:t> " Qu'est-ce que cet individu assommant nous raconte là? " Mais c'est parce que toi, qui sais causer, tu ne causes pas. Tu n'es pas des nôtres, pour cette raison, tu te moques de la façon de parler des pauvres diables. Nous savons que, à force de littérature, tu es devenu cinglé. » […] puis parlant de son petit esclave protégé  : « Quant à la littérature, il s'en est assez barbouillé. S'il renâcle, j'ai l'intention de lui faire apprendre un métier : coiffeur, crieur, ou au moins avocat — cela, seul </a:t>
            </a:r>
            <a:r>
              <a:rPr lang="fr-FR" sz="1800" dirty="0" err="1">
                <a:latin typeface="Comic Sans MS" pitchFamily="66" charset="0"/>
                <a:cs typeface="Times New Roman" pitchFamily="18" charset="0"/>
              </a:rPr>
              <a:t>Orcus</a:t>
            </a:r>
            <a:r>
              <a:rPr lang="fr-FR" sz="1800" dirty="0">
                <a:latin typeface="Comic Sans MS" pitchFamily="66" charset="0"/>
                <a:cs typeface="Times New Roman" pitchFamily="18" charset="0"/>
              </a:rPr>
              <a:t> pourra le lui ôter. </a:t>
            </a:r>
            <a:r>
              <a:rPr lang="fr-FR" sz="1800" b="1" dirty="0">
                <a:latin typeface="Comic Sans MS" pitchFamily="66" charset="0"/>
                <a:cs typeface="Times New Roman" pitchFamily="18" charset="0"/>
              </a:rPr>
              <a:t>(46)</a:t>
            </a:r>
            <a:endParaRPr lang="fr-FR" sz="1800" dirty="0">
              <a:latin typeface="Comic Sans MS" pitchFamily="66" charset="0"/>
              <a:cs typeface="Times New Roman" pitchFamily="18" charset="0"/>
            </a:endParaRPr>
          </a:p>
          <a:p>
            <a:pPr marL="0" indent="0">
              <a:buNone/>
            </a:pPr>
            <a:r>
              <a:rPr lang="fr-FR" sz="1800" b="1" dirty="0">
                <a:latin typeface="Times New Roman" pitchFamily="18" charset="0"/>
                <a:cs typeface="Times New Roman" pitchFamily="18" charset="0"/>
              </a:rPr>
              <a:t> </a:t>
            </a:r>
            <a:endParaRPr lang="fr-FR" sz="1800" dirty="0">
              <a:latin typeface="Times New Roman" pitchFamily="18" charset="0"/>
              <a:cs typeface="Times New Roman" pitchFamily="18" charset="0"/>
            </a:endParaRPr>
          </a:p>
          <a:p>
            <a:pPr marL="0" indent="0">
              <a:buNone/>
            </a:pPr>
            <a:r>
              <a:rPr lang="fr-FR" sz="1900" b="1" dirty="0">
                <a:latin typeface="Times New Roman" pitchFamily="18" charset="0"/>
                <a:cs typeface="Times New Roman" pitchFamily="18" charset="0"/>
              </a:rPr>
              <a:t>« </a:t>
            </a:r>
            <a:r>
              <a:rPr lang="fr-FR" sz="1900" i="1" dirty="0">
                <a:latin typeface="Arial Black" pitchFamily="34" charset="0"/>
                <a:cs typeface="Times New Roman" pitchFamily="18" charset="0"/>
              </a:rPr>
              <a:t>J'ai trois bibliothèques</a:t>
            </a:r>
            <a:r>
              <a:rPr lang="fr-FR" sz="1900" b="1" dirty="0">
                <a:latin typeface="Times New Roman" pitchFamily="18" charset="0"/>
                <a:cs typeface="Times New Roman" pitchFamily="18" charset="0"/>
              </a:rPr>
              <a:t>… » :</a:t>
            </a:r>
            <a:endParaRPr lang="fr-FR" sz="1900" dirty="0">
              <a:latin typeface="Times New Roman" pitchFamily="18" charset="0"/>
              <a:cs typeface="Times New Roman" pitchFamily="18" charset="0"/>
            </a:endParaRPr>
          </a:p>
          <a:p>
            <a:pPr marL="0" indent="0">
              <a:buNone/>
            </a:pPr>
            <a:r>
              <a:rPr lang="fr-FR" sz="1800" dirty="0">
                <a:latin typeface="Comic Sans MS" pitchFamily="66" charset="0"/>
                <a:cs typeface="Times New Roman" pitchFamily="18" charset="0"/>
              </a:rPr>
              <a:t>   </a:t>
            </a:r>
            <a:r>
              <a:rPr lang="fr-FR" sz="1900" dirty="0">
                <a:latin typeface="Comic Sans MS" pitchFamily="66" charset="0"/>
                <a:cs typeface="Times New Roman" pitchFamily="18" charset="0"/>
              </a:rPr>
              <a:t>J'ai trois bibliothèques, une grecque, l'autre latine. Dis-moi donc, je te prie, le thème de ta déclamation?» Et comme Agamemnon commençait : « Un pauvre et un riche étaient ennemis... », </a:t>
            </a:r>
            <a:r>
              <a:rPr lang="fr-FR" sz="1900" dirty="0" err="1">
                <a:latin typeface="Comic Sans MS" pitchFamily="66" charset="0"/>
                <a:cs typeface="Times New Roman" pitchFamily="18" charset="0"/>
              </a:rPr>
              <a:t>Trimalchion</a:t>
            </a:r>
            <a:r>
              <a:rPr lang="fr-FR" sz="1900" dirty="0">
                <a:latin typeface="Comic Sans MS" pitchFamily="66" charset="0"/>
                <a:cs typeface="Times New Roman" pitchFamily="18" charset="0"/>
              </a:rPr>
              <a:t> s'écria : « Qu'est-ce qu'un pauvre? — Joli », dit Agamemnon, et il se mit à exposer je ne sais quelle controverse. Aussitôt, </a:t>
            </a:r>
            <a:r>
              <a:rPr lang="fr-FR" sz="1900" dirty="0" err="1">
                <a:latin typeface="Comic Sans MS" pitchFamily="66" charset="0"/>
                <a:cs typeface="Times New Roman" pitchFamily="18" charset="0"/>
              </a:rPr>
              <a:t>Trimalchion</a:t>
            </a:r>
            <a:r>
              <a:rPr lang="fr-FR" sz="1900" dirty="0">
                <a:latin typeface="Comic Sans MS" pitchFamily="66" charset="0"/>
                <a:cs typeface="Times New Roman" pitchFamily="18" charset="0"/>
              </a:rPr>
              <a:t> : « Si, dit-il, c'est un fait qui est arrivé, ce n'est pas une controverse; si ce n'est pas arrivé, ce n'est rien. » Nous, nous saluons ces gentillesses et d'autres encore, avec les plus grands compliments; alors, lui : « Dis-moi, Agamemnon, mon bien cher ami, est-ce que tu connais bien les douze travaux d'Hercule, ou l'histoire d'Ulysse, quand le Cyclope lui a tordu le pouce dans une pince? Je lisais tout ça dans Homère, quand j'étais petit. </a:t>
            </a:r>
            <a:r>
              <a:rPr lang="fr-FR" sz="1900" b="1" dirty="0">
                <a:latin typeface="Comic Sans MS" pitchFamily="66" charset="0"/>
                <a:cs typeface="Times New Roman" pitchFamily="18" charset="0"/>
              </a:rPr>
              <a:t>(48)</a:t>
            </a:r>
            <a:endParaRPr lang="fr-FR" sz="1900" dirty="0">
              <a:latin typeface="Comic Sans MS" pitchFamily="66" charset="0"/>
              <a:cs typeface="Times New Roman" pitchFamily="18" charset="0"/>
            </a:endParaRPr>
          </a:p>
          <a:p>
            <a:pPr marL="0" indent="0">
              <a:buNone/>
            </a:pPr>
            <a:r>
              <a:rPr lang="fr-FR" sz="1600" b="1" dirty="0">
                <a:latin typeface="Times New Roman" pitchFamily="18" charset="0"/>
                <a:cs typeface="Times New Roman" pitchFamily="18" charset="0"/>
              </a:rPr>
              <a:t> </a:t>
            </a:r>
            <a:endParaRPr lang="fr-FR" sz="1600" dirty="0">
              <a:latin typeface="Times New Roman" pitchFamily="18" charset="0"/>
              <a:cs typeface="Times New Roman" pitchFamily="18" charset="0"/>
            </a:endParaRPr>
          </a:p>
          <a:p>
            <a:pPr marL="0" indent="0">
              <a:buNone/>
            </a:pPr>
            <a:r>
              <a:rPr lang="fr-FR" sz="1900" b="1" dirty="0">
                <a:latin typeface="Times New Roman" pitchFamily="18" charset="0"/>
                <a:cs typeface="Times New Roman" pitchFamily="18" charset="0"/>
              </a:rPr>
              <a:t>« </a:t>
            </a:r>
            <a:r>
              <a:rPr lang="fr-FR" sz="1900" i="1" dirty="0">
                <a:latin typeface="Arial Black" pitchFamily="34" charset="0"/>
                <a:cs typeface="Times New Roman" pitchFamily="18" charset="0"/>
              </a:rPr>
              <a:t>L’argenterie est ma grande passion</a:t>
            </a:r>
            <a:r>
              <a:rPr lang="fr-FR" sz="1900" b="1" dirty="0">
                <a:latin typeface="Times New Roman" pitchFamily="18" charset="0"/>
                <a:cs typeface="Times New Roman" pitchFamily="18" charset="0"/>
              </a:rPr>
              <a:t>… »</a:t>
            </a:r>
            <a:endParaRPr lang="fr-FR" sz="1900" dirty="0">
              <a:latin typeface="Times New Roman" pitchFamily="18" charset="0"/>
              <a:cs typeface="Times New Roman" pitchFamily="18" charset="0"/>
            </a:endParaRPr>
          </a:p>
          <a:p>
            <a:pPr marL="0" indent="0">
              <a:buNone/>
            </a:pPr>
            <a:r>
              <a:rPr lang="fr-FR" sz="1800" dirty="0">
                <a:latin typeface="Comic Sans MS" pitchFamily="66" charset="0"/>
                <a:cs typeface="Times New Roman" pitchFamily="18" charset="0"/>
              </a:rPr>
              <a:t>   « L'argenterie, à moi, est ma grande pas­sion. J'ai des coupes qui contiennent une urne » </a:t>
            </a:r>
            <a:r>
              <a:rPr lang="fr-FR" sz="1800" i="1" dirty="0">
                <a:latin typeface="Comic Sans MS" pitchFamily="66" charset="0"/>
                <a:cs typeface="Times New Roman" pitchFamily="18" charset="0"/>
              </a:rPr>
              <a:t>(Lacune. Restituer sans doute : </a:t>
            </a:r>
            <a:r>
              <a:rPr lang="fr-FR" sz="1800" dirty="0">
                <a:latin typeface="Comic Sans MS" pitchFamily="66" charset="0"/>
                <a:cs typeface="Times New Roman" pitchFamily="18" charset="0"/>
              </a:rPr>
              <a:t>sur les côtés, on </a:t>
            </a:r>
            <a:r>
              <a:rPr lang="fr-FR" sz="1800" i="1" dirty="0">
                <a:latin typeface="Comic Sans MS" pitchFamily="66" charset="0"/>
                <a:cs typeface="Times New Roman" pitchFamily="18" charset="0"/>
              </a:rPr>
              <a:t>voit.) </a:t>
            </a:r>
            <a:r>
              <a:rPr lang="fr-FR" sz="1800" dirty="0">
                <a:latin typeface="Comic Sans MS" pitchFamily="66" charset="0"/>
                <a:cs typeface="Times New Roman" pitchFamily="18" charset="0"/>
              </a:rPr>
              <a:t>« ...Comment Cassandre tua ses enfants, et les petits sont à terre, morts, de telle façon qu'ils ont l'air vivants</a:t>
            </a:r>
            <a:r>
              <a:rPr lang="fr-FR" sz="1800" baseline="30000" dirty="0">
                <a:latin typeface="Comic Sans MS" pitchFamily="66" charset="0"/>
                <a:cs typeface="Times New Roman" pitchFamily="18" charset="0"/>
              </a:rPr>
              <a:t>2</a:t>
            </a:r>
            <a:r>
              <a:rPr lang="fr-FR" sz="1800" dirty="0">
                <a:latin typeface="Comic Sans MS" pitchFamily="66" charset="0"/>
                <a:cs typeface="Times New Roman" pitchFamily="18" charset="0"/>
              </a:rPr>
              <a:t>. J'ai un pot à vin, que j'ai hérité d'un de mes patrons, où l'on voit Dédale enfer­mant Niobé dans le cheval de Troie. Les combats d'</a:t>
            </a:r>
            <a:r>
              <a:rPr lang="fr-FR" sz="1800" dirty="0" err="1">
                <a:latin typeface="Comic Sans MS" pitchFamily="66" charset="0"/>
                <a:cs typeface="Times New Roman" pitchFamily="18" charset="0"/>
              </a:rPr>
              <a:t>Herméros</a:t>
            </a:r>
            <a:r>
              <a:rPr lang="fr-FR" sz="1800" dirty="0">
                <a:latin typeface="Comic Sans MS" pitchFamily="66" charset="0"/>
                <a:cs typeface="Times New Roman" pitchFamily="18" charset="0"/>
              </a:rPr>
              <a:t> et de </a:t>
            </a:r>
            <a:r>
              <a:rPr lang="fr-FR" sz="1800" dirty="0" err="1">
                <a:latin typeface="Comic Sans MS" pitchFamily="66" charset="0"/>
                <a:cs typeface="Times New Roman" pitchFamily="18" charset="0"/>
              </a:rPr>
              <a:t>Pétraitès</a:t>
            </a:r>
            <a:r>
              <a:rPr lang="fr-FR" sz="1800" dirty="0">
                <a:latin typeface="Comic Sans MS" pitchFamily="66" charset="0"/>
                <a:cs typeface="Times New Roman" pitchFamily="18" charset="0"/>
              </a:rPr>
              <a:t> , je les ai sur des coupes, et tout en massif. Je ne vendrais pas à prix d’or la connaissance que j’ai de tout cela. » </a:t>
            </a:r>
            <a:r>
              <a:rPr lang="fr-FR" sz="1800" b="1" dirty="0">
                <a:latin typeface="Comic Sans MS" pitchFamily="66" charset="0"/>
                <a:cs typeface="Times New Roman" pitchFamily="18" charset="0"/>
              </a:rPr>
              <a:t>(51)</a:t>
            </a:r>
            <a:endParaRPr lang="fr-FR" sz="1800" dirty="0">
              <a:latin typeface="Comic Sans MS" pitchFamily="66" charset="0"/>
              <a:cs typeface="Times New Roman" pitchFamily="18" charset="0"/>
            </a:endParaRPr>
          </a:p>
          <a:p>
            <a:pPr marL="0" indent="0">
              <a:buNone/>
            </a:pPr>
            <a:r>
              <a:rPr lang="fr-FR" sz="1600" b="1" dirty="0">
                <a:latin typeface="Times New Roman" pitchFamily="18" charset="0"/>
                <a:cs typeface="Times New Roman" pitchFamily="18" charset="0"/>
              </a:rPr>
              <a:t> </a:t>
            </a:r>
            <a:endParaRPr lang="fr-FR" sz="1600" dirty="0">
              <a:latin typeface="Times New Roman" pitchFamily="18" charset="0"/>
              <a:cs typeface="Times New Roman" pitchFamily="18" charset="0"/>
            </a:endParaRPr>
          </a:p>
          <a:p>
            <a:pPr marL="0" indent="0">
              <a:buNone/>
            </a:pPr>
            <a:r>
              <a:rPr lang="fr-FR" sz="1900" b="1" dirty="0">
                <a:latin typeface="Times New Roman" pitchFamily="18" charset="0"/>
                <a:cs typeface="Times New Roman" pitchFamily="18" charset="0"/>
              </a:rPr>
              <a:t>« … </a:t>
            </a:r>
            <a:r>
              <a:rPr lang="fr-FR" sz="1900" i="1" dirty="0">
                <a:latin typeface="Arial Black" pitchFamily="34" charset="0"/>
                <a:cs typeface="Times New Roman" pitchFamily="18" charset="0"/>
              </a:rPr>
              <a:t>j'ai préféré leur faire jouer l'Atellane</a:t>
            </a:r>
            <a:r>
              <a:rPr lang="fr-FR" sz="1900" b="1" dirty="0">
                <a:latin typeface="Times New Roman" pitchFamily="18" charset="0"/>
                <a:cs typeface="Times New Roman" pitchFamily="18" charset="0"/>
              </a:rPr>
              <a:t>… »</a:t>
            </a:r>
            <a:endParaRPr lang="fr-FR" sz="1900" dirty="0">
              <a:latin typeface="Times New Roman" pitchFamily="18" charset="0"/>
              <a:cs typeface="Times New Roman" pitchFamily="18" charset="0"/>
            </a:endParaRPr>
          </a:p>
          <a:p>
            <a:pPr marL="0" indent="0">
              <a:buNone/>
            </a:pPr>
            <a:r>
              <a:rPr lang="fr-FR" sz="1800" dirty="0" err="1">
                <a:latin typeface="Comic Sans MS" pitchFamily="66" charset="0"/>
                <a:cs typeface="Times New Roman" pitchFamily="18" charset="0"/>
              </a:rPr>
              <a:t>Trimalchion</a:t>
            </a:r>
            <a:r>
              <a:rPr lang="fr-FR" sz="1800" dirty="0">
                <a:latin typeface="Comic Sans MS" pitchFamily="66" charset="0"/>
                <a:cs typeface="Times New Roman" pitchFamily="18" charset="0"/>
              </a:rPr>
              <a:t> était le seul à admirer cela, et disait que le métier était ingrat, que, d'ailleurs, il y avait seulement deux spectacles au monde qu'il vît avec le plus grand plaisir : des bateleurs et des joueurs de cor; le reste, animaux, concerts, étaient de pures fadaises. « Car j'avais aussi, dit-il, acheté des comédiens, mais j'ai préféré leur faire jouer l'Atellane, et j'ai ordonné à mon flûtiste grec de ne jouer que de la musique latine. […]A propos de cette épigramme, on en vint à parler des poètes, et, longtemps, on considéra le Thrace Mopsos comme le sommet de la poésie</a:t>
            </a:r>
            <a:r>
              <a:rPr lang="fr-FR" sz="1800" i="1" dirty="0">
                <a:latin typeface="Comic Sans MS" pitchFamily="66" charset="0"/>
                <a:cs typeface="Times New Roman" pitchFamily="18" charset="0"/>
              </a:rPr>
              <a:t>»</a:t>
            </a:r>
            <a:r>
              <a:rPr lang="fr-FR" sz="1800" dirty="0">
                <a:latin typeface="Comic Sans MS" pitchFamily="66" charset="0"/>
                <a:cs typeface="Times New Roman" pitchFamily="18" charset="0"/>
              </a:rPr>
              <a:t> jusqu'à ce que </a:t>
            </a:r>
            <a:r>
              <a:rPr lang="fr-FR" sz="1800" dirty="0" err="1">
                <a:latin typeface="Comic Sans MS" pitchFamily="66" charset="0"/>
                <a:cs typeface="Times New Roman" pitchFamily="18" charset="0"/>
              </a:rPr>
              <a:t>Trimalchion</a:t>
            </a:r>
            <a:r>
              <a:rPr lang="fr-FR" sz="1800" dirty="0">
                <a:latin typeface="Comic Sans MS" pitchFamily="66" charset="0"/>
                <a:cs typeface="Times New Roman" pitchFamily="18" charset="0"/>
              </a:rPr>
              <a:t> : «Je te demande pardon, Maître, à ton avis, quelle différence y a-t-il entre Cicéron et Publilius</a:t>
            </a:r>
            <a:r>
              <a:rPr lang="fr-FR" sz="1800" baseline="30000" dirty="0">
                <a:latin typeface="Comic Sans MS" pitchFamily="66" charset="0"/>
                <a:cs typeface="Times New Roman" pitchFamily="18" charset="0"/>
              </a:rPr>
              <a:t>1</a:t>
            </a:r>
            <a:r>
              <a:rPr lang="fr-FR" sz="1800" dirty="0">
                <a:latin typeface="Comic Sans MS" pitchFamily="66" charset="0"/>
                <a:cs typeface="Times New Roman" pitchFamily="18" charset="0"/>
              </a:rPr>
              <a:t> ? Moi, je crois que l'un était plus éloquent, et l'autre plus moral. » </a:t>
            </a:r>
            <a:r>
              <a:rPr lang="fr-FR" sz="1800" b="1" dirty="0">
                <a:latin typeface="Comic Sans MS" pitchFamily="66" charset="0"/>
                <a:cs typeface="Times New Roman" pitchFamily="18" charset="0"/>
              </a:rPr>
              <a:t>(55)</a:t>
            </a:r>
            <a:endParaRPr lang="fr-FR" sz="1800" dirty="0">
              <a:latin typeface="Comic Sans MS" pitchFamily="66" charset="0"/>
              <a:cs typeface="Times New Roman" pitchFamily="18" charset="0"/>
            </a:endParaRPr>
          </a:p>
          <a:p>
            <a:pPr marL="0" indent="0">
              <a:buNone/>
            </a:pPr>
            <a:r>
              <a:rPr lang="fr-FR" sz="1600" b="1" i="1" dirty="0">
                <a:latin typeface="Times New Roman" pitchFamily="18" charset="0"/>
                <a:cs typeface="Times New Roman" pitchFamily="18" charset="0"/>
              </a:rPr>
              <a:t> </a:t>
            </a:r>
            <a:endParaRPr lang="fr-FR" sz="1600" dirty="0">
              <a:latin typeface="Times New Roman" pitchFamily="18" charset="0"/>
              <a:cs typeface="Times New Roman" pitchFamily="18" charset="0"/>
            </a:endParaRPr>
          </a:p>
          <a:p>
            <a:pPr marL="0" indent="0">
              <a:buNone/>
            </a:pPr>
            <a:r>
              <a:rPr lang="fr-FR" sz="1900" b="1" i="1" dirty="0">
                <a:latin typeface="Arial Black" pitchFamily="34" charset="0"/>
                <a:cs typeface="Times New Roman" pitchFamily="18" charset="0"/>
              </a:rPr>
              <a:t>Les </a:t>
            </a:r>
            <a:r>
              <a:rPr lang="fr-FR" sz="1900" b="1" i="1" dirty="0" err="1">
                <a:latin typeface="Arial Black" pitchFamily="34" charset="0"/>
                <a:cs typeface="Times New Roman" pitchFamily="18" charset="0"/>
              </a:rPr>
              <a:t>Homéristes</a:t>
            </a:r>
            <a:endParaRPr lang="fr-FR" sz="1900" b="1" dirty="0">
              <a:latin typeface="Arial Black" pitchFamily="34" charset="0"/>
              <a:cs typeface="Times New Roman" pitchFamily="18" charset="0"/>
            </a:endParaRPr>
          </a:p>
          <a:p>
            <a:pPr marL="0" indent="0">
              <a:buNone/>
            </a:pPr>
            <a:r>
              <a:rPr lang="fr-FR" sz="1600" dirty="0">
                <a:latin typeface="Times New Roman" pitchFamily="18" charset="0"/>
                <a:cs typeface="Times New Roman" pitchFamily="18" charset="0"/>
              </a:rPr>
              <a:t>   </a:t>
            </a:r>
            <a:r>
              <a:rPr lang="fr-FR" sz="1800" dirty="0">
                <a:latin typeface="Comic Sans MS" pitchFamily="66" charset="0"/>
                <a:cs typeface="Times New Roman" pitchFamily="18" charset="0"/>
              </a:rPr>
              <a:t>Redevenons donc, cela vaut mieux, aussi gais qu'au début, et regardons les </a:t>
            </a:r>
            <a:r>
              <a:rPr lang="fr-FR" sz="1800" dirty="0" err="1">
                <a:latin typeface="Comic Sans MS" pitchFamily="66" charset="0"/>
                <a:cs typeface="Times New Roman" pitchFamily="18" charset="0"/>
              </a:rPr>
              <a:t>Homéristes</a:t>
            </a:r>
            <a:r>
              <a:rPr lang="fr-FR" sz="1800" dirty="0">
                <a:latin typeface="Comic Sans MS" pitchFamily="66" charset="0"/>
                <a:cs typeface="Times New Roman" pitchFamily="18" charset="0"/>
              </a:rPr>
              <a:t> . » Un groupe de récitants entra aussitôt et les boucliers, frappés par les lances, retentirent. </a:t>
            </a:r>
            <a:r>
              <a:rPr lang="fr-FR" sz="1800" dirty="0" err="1">
                <a:latin typeface="Comic Sans MS" pitchFamily="66" charset="0"/>
                <a:cs typeface="Times New Roman" pitchFamily="18" charset="0"/>
              </a:rPr>
              <a:t>Trimalchion</a:t>
            </a:r>
            <a:r>
              <a:rPr lang="fr-FR" sz="1800" dirty="0">
                <a:latin typeface="Comic Sans MS" pitchFamily="66" charset="0"/>
                <a:cs typeface="Times New Roman" pitchFamily="18" charset="0"/>
              </a:rPr>
              <a:t> s'assit sur un coussin et, tandis que les </a:t>
            </a:r>
            <a:r>
              <a:rPr lang="fr-FR" sz="1800" dirty="0" err="1">
                <a:latin typeface="Comic Sans MS" pitchFamily="66" charset="0"/>
                <a:cs typeface="Times New Roman" pitchFamily="18" charset="0"/>
              </a:rPr>
              <a:t>Homéristes</a:t>
            </a:r>
            <a:r>
              <a:rPr lang="fr-FR" sz="1800" dirty="0">
                <a:latin typeface="Comic Sans MS" pitchFamily="66" charset="0"/>
                <a:cs typeface="Times New Roman" pitchFamily="18" charset="0"/>
              </a:rPr>
              <a:t> dialoguaient en vers grecs, selon leur outrageuse coutume, il lisait le livret latin en psalmodiant. Puis, ayant demandé le silence : « Savez-vous, dit-il, quelle histoire ils sont en train de jouer? Diomède et Ganymède étaient frères. Leur sœur était Hélène. Agamemnon l'enleva et offrit à Diane une biche à sa place. Et maintenant Homère raconte comment les Troyens et les </a:t>
            </a:r>
            <a:r>
              <a:rPr lang="fr-FR" sz="1800" dirty="0" err="1">
                <a:latin typeface="Comic Sans MS" pitchFamily="66" charset="0"/>
                <a:cs typeface="Times New Roman" pitchFamily="18" charset="0"/>
              </a:rPr>
              <a:t>Parentins</a:t>
            </a:r>
            <a:r>
              <a:rPr lang="fr-FR" sz="1800" dirty="0">
                <a:latin typeface="Comic Sans MS" pitchFamily="66" charset="0"/>
                <a:cs typeface="Times New Roman" pitchFamily="18" charset="0"/>
              </a:rPr>
              <a:t> se font la guerre. Natu­rellement, c'est Agamemnon qui fut vainqueur, et il maria sa fille à Achille. C'est pourquoi Ajax est fou […] </a:t>
            </a:r>
            <a:r>
              <a:rPr lang="fr-FR" sz="1800" b="1" dirty="0">
                <a:latin typeface="Comic Sans MS" pitchFamily="66" charset="0"/>
                <a:cs typeface="Times New Roman" pitchFamily="18" charset="0"/>
              </a:rPr>
              <a:t>(59)</a:t>
            </a:r>
          </a:p>
          <a:p>
            <a:pPr marL="0" indent="0">
              <a:buNone/>
            </a:pPr>
            <a:endParaRPr lang="fr-FR" sz="1800" b="1" dirty="0" smtClean="0">
              <a:latin typeface="Times New Roman" pitchFamily="18" charset="0"/>
              <a:cs typeface="Times New Roman" pitchFamily="18" charset="0"/>
            </a:endParaRPr>
          </a:p>
          <a:p>
            <a:pPr marL="0" indent="0">
              <a:buNone/>
            </a:pPr>
            <a:r>
              <a:rPr lang="fr-FR" sz="1900" b="1" dirty="0" smtClean="0">
                <a:latin typeface="Times New Roman" pitchFamily="18" charset="0"/>
                <a:cs typeface="Times New Roman" pitchFamily="18" charset="0"/>
              </a:rPr>
              <a:t>«</a:t>
            </a:r>
            <a:r>
              <a:rPr lang="fr-FR" sz="1900" b="1" dirty="0">
                <a:latin typeface="Times New Roman" pitchFamily="18" charset="0"/>
                <a:cs typeface="Times New Roman" pitchFamily="18" charset="0"/>
              </a:rPr>
              <a:t> … </a:t>
            </a:r>
            <a:r>
              <a:rPr lang="fr-FR" sz="1900" i="1" dirty="0">
                <a:latin typeface="Arial Black" pitchFamily="34" charset="0"/>
                <a:cs typeface="Times New Roman" pitchFamily="18" charset="0"/>
              </a:rPr>
              <a:t>même Virgile me fut insupportable</a:t>
            </a:r>
            <a:r>
              <a:rPr lang="fr-FR" sz="1900" b="1" dirty="0">
                <a:latin typeface="Times New Roman" pitchFamily="18" charset="0"/>
                <a:cs typeface="Times New Roman" pitchFamily="18" charset="0"/>
              </a:rPr>
              <a:t>. »</a:t>
            </a:r>
            <a:endParaRPr lang="fr-FR" sz="1900" dirty="0">
              <a:latin typeface="Times New Roman" pitchFamily="18" charset="0"/>
              <a:cs typeface="Times New Roman" pitchFamily="18" charset="0"/>
            </a:endParaRPr>
          </a:p>
          <a:p>
            <a:pPr marL="0" indent="0">
              <a:buNone/>
            </a:pPr>
            <a:r>
              <a:rPr lang="fr-FR" sz="1600" dirty="0">
                <a:latin typeface="Comic Sans MS" pitchFamily="66" charset="0"/>
                <a:cs typeface="Times New Roman" pitchFamily="18" charset="0"/>
              </a:rPr>
              <a:t> </a:t>
            </a:r>
            <a:r>
              <a:rPr lang="fr-FR" sz="1800" dirty="0">
                <a:latin typeface="Comic Sans MS" pitchFamily="66" charset="0"/>
                <a:cs typeface="Times New Roman" pitchFamily="18" charset="0"/>
              </a:rPr>
              <a:t>Ce fut alors un autre jeu. L'esclave, qui se tenait aux pieds d'</a:t>
            </a:r>
            <a:r>
              <a:rPr lang="fr-FR" sz="1800" dirty="0" err="1">
                <a:latin typeface="Comic Sans MS" pitchFamily="66" charset="0"/>
                <a:cs typeface="Times New Roman" pitchFamily="18" charset="0"/>
              </a:rPr>
              <a:t>Habinnas</a:t>
            </a:r>
            <a:r>
              <a:rPr lang="fr-FR" sz="1800" dirty="0">
                <a:latin typeface="Comic Sans MS" pitchFamily="66" charset="0"/>
                <a:cs typeface="Times New Roman" pitchFamily="18" charset="0"/>
              </a:rPr>
              <a:t>, se mit à déclamer, d'une voix sonore, sur l'ordre, je crois, de son maître : </a:t>
            </a:r>
          </a:p>
          <a:p>
            <a:pPr marL="0" indent="0">
              <a:buNone/>
            </a:pPr>
            <a:r>
              <a:rPr lang="fr-FR" sz="1800" dirty="0">
                <a:latin typeface="Comic Sans MS" pitchFamily="66" charset="0"/>
                <a:cs typeface="Times New Roman" pitchFamily="18" charset="0"/>
              </a:rPr>
              <a:t>« </a:t>
            </a:r>
            <a:r>
              <a:rPr lang="fr-FR" sz="1800" i="1" dirty="0">
                <a:latin typeface="Comic Sans MS" pitchFamily="66" charset="0"/>
                <a:cs typeface="Times New Roman" pitchFamily="18" charset="0"/>
              </a:rPr>
              <a:t>Pendant ce temps Énée et ses bateaux avaient gagné le large</a:t>
            </a:r>
            <a:r>
              <a:rPr lang="fr-FR" sz="1800" dirty="0">
                <a:latin typeface="Comic Sans MS" pitchFamily="66" charset="0"/>
                <a:cs typeface="Times New Roman" pitchFamily="18" charset="0"/>
              </a:rPr>
              <a:t>. »</a:t>
            </a:r>
          </a:p>
          <a:p>
            <a:pPr marL="0" indent="0">
              <a:buNone/>
            </a:pPr>
            <a:r>
              <a:rPr lang="fr-FR" sz="1800" dirty="0">
                <a:latin typeface="Comic Sans MS" pitchFamily="66" charset="0"/>
                <a:cs typeface="Times New Roman" pitchFamily="18" charset="0"/>
              </a:rPr>
              <a:t>Jamais musique plus aigre ne frappa mes oreilles, car, non seulement il enflait la voix ou la </a:t>
            </a:r>
            <a:r>
              <a:rPr lang="fr-FR" sz="1800" dirty="0" smtClean="0">
                <a:latin typeface="Comic Sans MS" pitchFamily="66" charset="0"/>
                <a:cs typeface="Times New Roman" pitchFamily="18" charset="0"/>
              </a:rPr>
              <a:t>diminuait </a:t>
            </a:r>
            <a:r>
              <a:rPr lang="fr-FR" sz="1800" dirty="0">
                <a:latin typeface="Comic Sans MS" pitchFamily="66" charset="0"/>
                <a:cs typeface="Times New Roman" pitchFamily="18" charset="0"/>
              </a:rPr>
              <a:t>à contresens, mais il y mêlait des vers d'atellanes, si bien que, pour la première fois, même Virgile me fut insupportable. </a:t>
            </a:r>
            <a:r>
              <a:rPr lang="fr-FR" sz="1800" b="1" dirty="0">
                <a:latin typeface="Comic Sans MS" pitchFamily="66" charset="0"/>
                <a:cs typeface="Times New Roman" pitchFamily="18" charset="0"/>
              </a:rPr>
              <a:t>(68)</a:t>
            </a:r>
            <a:endParaRPr lang="fr-FR" sz="1800" dirty="0">
              <a:latin typeface="Comic Sans MS" pitchFamily="66" charset="0"/>
              <a:cs typeface="Times New Roman" pitchFamily="18" charset="0"/>
            </a:endParaRPr>
          </a:p>
          <a:p>
            <a:endParaRPr lang="fr-FR" sz="1000" dirty="0">
              <a:latin typeface="Times New Roman" pitchFamily="18" charset="0"/>
              <a:cs typeface="Times New Roman" pitchFamily="18" charset="0"/>
            </a:endParaRPr>
          </a:p>
        </p:txBody>
      </p:sp>
    </p:spTree>
    <p:extLst>
      <p:ext uri="{BB962C8B-B14F-4D97-AF65-F5344CB8AC3E}">
        <p14:creationId xmlns:p14="http://schemas.microsoft.com/office/powerpoint/2010/main" val="3424894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4624"/>
            <a:ext cx="8229600" cy="216024"/>
          </a:xfrm>
        </p:spPr>
        <p:txBody>
          <a:bodyPr>
            <a:noAutofit/>
          </a:bodyPr>
          <a:lstStyle/>
          <a:p>
            <a:r>
              <a:rPr lang="fr-FR" sz="1400" dirty="0" smtClean="0"/>
              <a:t/>
            </a:r>
            <a:br>
              <a:rPr lang="fr-FR" sz="1400" dirty="0" smtClean="0"/>
            </a:br>
            <a:r>
              <a:rPr lang="fr-FR" sz="1400" dirty="0" smtClean="0">
                <a:latin typeface="Arial Black" pitchFamily="34" charset="0"/>
              </a:rPr>
              <a:t>Les fantasmes de </a:t>
            </a:r>
            <a:r>
              <a:rPr lang="fr-FR" sz="1400" dirty="0" err="1" smtClean="0">
                <a:latin typeface="Arial Black" pitchFamily="34" charset="0"/>
              </a:rPr>
              <a:t>Trimalchion</a:t>
            </a:r>
            <a:r>
              <a:rPr lang="fr-FR" sz="1400" dirty="0"/>
              <a:t/>
            </a:r>
            <a:br>
              <a:rPr lang="fr-FR" sz="1400" dirty="0"/>
            </a:br>
            <a:endParaRPr lang="fr-FR" sz="1400" dirty="0"/>
          </a:p>
        </p:txBody>
      </p:sp>
      <p:sp>
        <p:nvSpPr>
          <p:cNvPr id="3" name="Espace réservé du contenu 2"/>
          <p:cNvSpPr>
            <a:spLocks noGrp="1"/>
          </p:cNvSpPr>
          <p:nvPr>
            <p:ph idx="1"/>
          </p:nvPr>
        </p:nvSpPr>
        <p:spPr>
          <a:xfrm>
            <a:off x="457200" y="404664"/>
            <a:ext cx="8229600" cy="6336704"/>
          </a:xfrm>
        </p:spPr>
        <p:style>
          <a:lnRef idx="2">
            <a:schemeClr val="accent3"/>
          </a:lnRef>
          <a:fillRef idx="1">
            <a:schemeClr val="lt1"/>
          </a:fillRef>
          <a:effectRef idx="0">
            <a:schemeClr val="accent3"/>
          </a:effectRef>
          <a:fontRef idx="minor">
            <a:schemeClr val="dk1"/>
          </a:fontRef>
        </p:style>
        <p:txBody>
          <a:bodyPr>
            <a:normAutofit/>
          </a:bodyPr>
          <a:lstStyle/>
          <a:p>
            <a:endParaRPr lang="fr-FR" sz="1900" dirty="0">
              <a:latin typeface="Times New Roman" pitchFamily="18" charset="0"/>
              <a:cs typeface="Times New Roman" pitchFamily="18" charset="0"/>
            </a:endParaRPr>
          </a:p>
          <a:p>
            <a:pPr marL="0" indent="0">
              <a:buNone/>
            </a:pPr>
            <a:r>
              <a:rPr lang="fr-FR" sz="1900" dirty="0">
                <a:latin typeface="Arial Black" pitchFamily="34" charset="0"/>
                <a:cs typeface="Times New Roman" pitchFamily="18" charset="0"/>
              </a:rPr>
              <a:t>« </a:t>
            </a:r>
            <a:r>
              <a:rPr lang="fr-FR" sz="1900" i="1" dirty="0">
                <a:latin typeface="Arial Black" pitchFamily="34" charset="0"/>
                <a:cs typeface="Times New Roman" pitchFamily="18" charset="0"/>
              </a:rPr>
              <a:t>des dieux Lares portant des bulles d'or </a:t>
            </a:r>
            <a:r>
              <a:rPr lang="fr-FR" sz="1900" dirty="0">
                <a:latin typeface="Arial Black" pitchFamily="34" charset="0"/>
                <a:cs typeface="Times New Roman" pitchFamily="18" charset="0"/>
              </a:rPr>
              <a:t>»</a:t>
            </a:r>
          </a:p>
          <a:p>
            <a:pPr marL="0" indent="0" algn="just">
              <a:lnSpc>
                <a:spcPct val="150000"/>
              </a:lnSpc>
              <a:buNone/>
            </a:pPr>
            <a:r>
              <a:rPr lang="fr-FR" sz="1900" dirty="0">
                <a:latin typeface="Comic Sans MS" pitchFamily="66" charset="0"/>
                <a:cs typeface="Times New Roman" pitchFamily="18" charset="0"/>
              </a:rPr>
              <a:t> Sur ce, entrèrent trois enfants portant des tuniques blanches haut troussées; deux d'entre eux placèrent sur la table des dieux Lares portant des bulles d'or, et l'autre fit circuler une large coupe de vin en criant : « Que les dieux nous soient propices !  » </a:t>
            </a:r>
            <a:r>
              <a:rPr lang="fr-FR" sz="1900" dirty="0" err="1">
                <a:latin typeface="Comic Sans MS" pitchFamily="66" charset="0"/>
                <a:cs typeface="Times New Roman" pitchFamily="18" charset="0"/>
              </a:rPr>
              <a:t>Trimalchion</a:t>
            </a:r>
            <a:r>
              <a:rPr lang="fr-FR" sz="1900" dirty="0">
                <a:latin typeface="Comic Sans MS" pitchFamily="66" charset="0"/>
                <a:cs typeface="Times New Roman" pitchFamily="18" charset="0"/>
              </a:rPr>
              <a:t> disait que l'un s'appelait Bon-Gain, l'autre Bonne-Chance, le troisième </a:t>
            </a:r>
            <a:r>
              <a:rPr lang="fr-FR" sz="1900" dirty="0" err="1" smtClean="0">
                <a:latin typeface="Comic Sans MS" pitchFamily="66" charset="0"/>
                <a:cs typeface="Times New Roman" pitchFamily="18" charset="0"/>
              </a:rPr>
              <a:t>Re-Gain</a:t>
            </a:r>
            <a:r>
              <a:rPr lang="fr-FR" sz="1900" dirty="0">
                <a:latin typeface="Comic Sans MS" pitchFamily="66" charset="0"/>
                <a:cs typeface="Times New Roman" pitchFamily="18" charset="0"/>
              </a:rPr>
              <a:t>. On nous passa ensuite une image en grandeur naturelle de </a:t>
            </a:r>
            <a:r>
              <a:rPr lang="fr-FR" sz="1900" dirty="0" err="1">
                <a:latin typeface="Comic Sans MS" pitchFamily="66" charset="0"/>
                <a:cs typeface="Times New Roman" pitchFamily="18" charset="0"/>
              </a:rPr>
              <a:t>Trimalchion</a:t>
            </a:r>
            <a:r>
              <a:rPr lang="fr-FR" sz="1900" dirty="0">
                <a:latin typeface="Comic Sans MS" pitchFamily="66" charset="0"/>
                <a:cs typeface="Times New Roman" pitchFamily="18" charset="0"/>
              </a:rPr>
              <a:t> lui-même, et, comme tous la baisaient, nous n'osâmes pas nous en dispenser. </a:t>
            </a:r>
            <a:r>
              <a:rPr lang="fr-FR" sz="1900" b="1" dirty="0">
                <a:latin typeface="Comic Sans MS" pitchFamily="66" charset="0"/>
                <a:cs typeface="Times New Roman" pitchFamily="18" charset="0"/>
              </a:rPr>
              <a:t>(60)</a:t>
            </a:r>
          </a:p>
          <a:p>
            <a:pPr marL="0" indent="0">
              <a:buNone/>
            </a:pPr>
            <a:endParaRPr lang="fr-FR" sz="1900" dirty="0" smtClean="0">
              <a:latin typeface="Comic Sans MS" pitchFamily="66" charset="0"/>
              <a:cs typeface="Times New Roman" pitchFamily="18" charset="0"/>
            </a:endParaRPr>
          </a:p>
          <a:p>
            <a:pPr marL="0" indent="0">
              <a:buNone/>
            </a:pPr>
            <a:r>
              <a:rPr lang="fr-FR" sz="1900" dirty="0" smtClean="0">
                <a:latin typeface="Arial Black" pitchFamily="34" charset="0"/>
                <a:cs typeface="Times New Roman" pitchFamily="18" charset="0"/>
              </a:rPr>
              <a:t>« </a:t>
            </a:r>
            <a:r>
              <a:rPr lang="fr-FR" sz="1900" i="1" dirty="0">
                <a:latin typeface="Arial Black" pitchFamily="34" charset="0"/>
                <a:cs typeface="Times New Roman" pitchFamily="18" charset="0"/>
              </a:rPr>
              <a:t>moi-même siégeant sur un tribunal, en robe prétexte</a:t>
            </a:r>
            <a:r>
              <a:rPr lang="fr-FR" sz="1900" dirty="0">
                <a:latin typeface="Arial Black" pitchFamily="34" charset="0"/>
                <a:cs typeface="Times New Roman" pitchFamily="18" charset="0"/>
              </a:rPr>
              <a:t>… »</a:t>
            </a:r>
          </a:p>
          <a:p>
            <a:pPr marL="0" indent="0" algn="just">
              <a:lnSpc>
                <a:spcPct val="150000"/>
              </a:lnSpc>
              <a:buNone/>
            </a:pPr>
            <a:r>
              <a:rPr lang="fr-FR" sz="1900" dirty="0">
                <a:latin typeface="Comic Sans MS" pitchFamily="66" charset="0"/>
                <a:cs typeface="Times New Roman" pitchFamily="18" charset="0"/>
              </a:rPr>
              <a:t>« Je te prie de sculpter sur mon monument des vaisseaux cinglant à pleine voiles, et moi-même siégeant sur un tribunal, en robe prétexte, avec cinq anneaux d’or et distribuant au peuple des sacs d’écus. » </a:t>
            </a:r>
            <a:r>
              <a:rPr lang="fr-FR" sz="1900" b="1" dirty="0">
                <a:latin typeface="Comic Sans MS" pitchFamily="66" charset="0"/>
                <a:cs typeface="Times New Roman" pitchFamily="18" charset="0"/>
              </a:rPr>
              <a:t>(71)</a:t>
            </a:r>
          </a:p>
        </p:txBody>
      </p:sp>
    </p:spTree>
    <p:extLst>
      <p:ext uri="{BB962C8B-B14F-4D97-AF65-F5344CB8AC3E}">
        <p14:creationId xmlns:p14="http://schemas.microsoft.com/office/powerpoint/2010/main" val="1254228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4624"/>
            <a:ext cx="8229600" cy="360040"/>
          </a:xfrm>
        </p:spPr>
        <p:txBody>
          <a:bodyPr>
            <a:noAutofit/>
          </a:bodyPr>
          <a:lstStyle/>
          <a:p>
            <a:r>
              <a:rPr lang="fr-FR" sz="1400" dirty="0" smtClean="0"/>
              <a:t/>
            </a:r>
            <a:br>
              <a:rPr lang="fr-FR" sz="1400" dirty="0" smtClean="0"/>
            </a:br>
            <a:r>
              <a:rPr lang="fr-FR" sz="1800" b="1" dirty="0"/>
              <a:t>Les Enfers / le Minotaure</a:t>
            </a:r>
            <a:r>
              <a:rPr lang="fr-FR" sz="1400" dirty="0"/>
              <a:t/>
            </a:r>
            <a:br>
              <a:rPr lang="fr-FR" sz="1400" dirty="0"/>
            </a:br>
            <a:endParaRPr lang="fr-FR" sz="1400" dirty="0"/>
          </a:p>
        </p:txBody>
      </p:sp>
      <p:sp>
        <p:nvSpPr>
          <p:cNvPr id="3" name="Espace réservé du contenu 2"/>
          <p:cNvSpPr>
            <a:spLocks noGrp="1"/>
          </p:cNvSpPr>
          <p:nvPr>
            <p:ph idx="1"/>
          </p:nvPr>
        </p:nvSpPr>
        <p:spPr>
          <a:xfrm>
            <a:off x="457200" y="548680"/>
            <a:ext cx="8229600" cy="6192688"/>
          </a:xfrm>
        </p:spPr>
        <p:style>
          <a:lnRef idx="2">
            <a:schemeClr val="accent3"/>
          </a:lnRef>
          <a:fillRef idx="1">
            <a:schemeClr val="lt1"/>
          </a:fillRef>
          <a:effectRef idx="0">
            <a:schemeClr val="accent3"/>
          </a:effectRef>
          <a:fontRef idx="minor">
            <a:schemeClr val="dk1"/>
          </a:fontRef>
        </p:style>
        <p:txBody>
          <a:bodyPr>
            <a:noAutofit/>
          </a:bodyPr>
          <a:lstStyle/>
          <a:p>
            <a:pPr marL="0" indent="0">
              <a:lnSpc>
                <a:spcPct val="170000"/>
              </a:lnSpc>
              <a:buNone/>
            </a:pPr>
            <a:r>
              <a:rPr lang="fr-FR" sz="1200" dirty="0" smtClean="0">
                <a:latin typeface="Comic Sans MS" pitchFamily="66" charset="0"/>
              </a:rPr>
              <a:t> </a:t>
            </a:r>
            <a:r>
              <a:rPr lang="fr-FR" sz="1200" dirty="0">
                <a:latin typeface="Comic Sans MS" pitchFamily="66" charset="0"/>
              </a:rPr>
              <a:t>« Disons comme eux, répondit-il et, pendant que l'on prépare le bain, faussons-leur compagnie dans la foule. » L'avis me parut bon, et, conduits par Giton à travers le portique, nous arrivâmes à la porte où le chien enchaîné nous accueillit avec un tel bruit qu'</a:t>
            </a:r>
            <a:r>
              <a:rPr lang="fr-FR" sz="1200" dirty="0" err="1">
                <a:latin typeface="Comic Sans MS" pitchFamily="66" charset="0"/>
              </a:rPr>
              <a:t>Ascylte</a:t>
            </a:r>
            <a:r>
              <a:rPr lang="fr-FR" sz="1200" dirty="0">
                <a:latin typeface="Comic Sans MS" pitchFamily="66" charset="0"/>
              </a:rPr>
              <a:t> tomba dans le bassin. Et moi, aussi ivre, moi qui avais eu peur d'un chien en peinture, </a:t>
            </a:r>
            <a:r>
              <a:rPr lang="fr-FR" sz="1200" b="1" dirty="0">
                <a:latin typeface="Comic Sans MS" pitchFamily="66" charset="0"/>
              </a:rPr>
              <a:t>je me trouvai entraîné dans le même gouffre </a:t>
            </a:r>
            <a:r>
              <a:rPr lang="fr-FR" sz="1200" dirty="0">
                <a:latin typeface="Comic Sans MS" pitchFamily="66" charset="0"/>
              </a:rPr>
              <a:t>en essayant de porter secours à mon cama­rade qui barbotait. Nous fûmes sauvés par le gardien de l’</a:t>
            </a:r>
            <a:r>
              <a:rPr lang="fr-FR" sz="1200" i="1" dirty="0">
                <a:latin typeface="Comic Sans MS" pitchFamily="66" charset="0"/>
              </a:rPr>
              <a:t>atrium, </a:t>
            </a:r>
            <a:r>
              <a:rPr lang="fr-FR" sz="1200" dirty="0">
                <a:latin typeface="Comic Sans MS" pitchFamily="66" charset="0"/>
              </a:rPr>
              <a:t>qui intervint, calma le chien et nous déposa au sec, tout tremblants. Giton, lui, avait depuis longtemps payé sa rançon au chien par un moyen fort ingénieux; tout ce que nous lui avions donné au cours du repas, il l'avait lancé à l'animal aboyant, et l'autre, distrait par la nourriture, s'était apaisé. Mais lorsque, frisson­nants, nous demandâmes du moins au serviteur de nous ouvrir la porte et de nous laisser sortir, il nous répondit : « Vous vous trompez, si vous pensez sortir par où vous êtes entrés. Jamais aucun convive n'est reparti par la même porte; on entre d'un côté, on s'en va de l'autre. </a:t>
            </a:r>
            <a:r>
              <a:rPr lang="fr-FR" sz="1200" dirty="0" smtClean="0">
                <a:latin typeface="Comic Sans MS" pitchFamily="66" charset="0"/>
              </a:rPr>
              <a:t>» </a:t>
            </a:r>
            <a:r>
              <a:rPr lang="fr-FR" sz="1200" b="1" dirty="0" smtClean="0">
                <a:latin typeface="Comic Sans MS" pitchFamily="66" charset="0"/>
              </a:rPr>
              <a:t>Que </a:t>
            </a:r>
            <a:r>
              <a:rPr lang="fr-FR" sz="1200" b="1" dirty="0">
                <a:latin typeface="Comic Sans MS" pitchFamily="66" charset="0"/>
              </a:rPr>
              <a:t>faire, dans notre malheur, enfermés à l'intérieur d'un labyrinthe d'un nouveau genre… </a:t>
            </a:r>
            <a:r>
              <a:rPr lang="fr-FR" sz="1200" dirty="0">
                <a:latin typeface="Comic Sans MS" pitchFamily="66" charset="0"/>
              </a:rPr>
              <a:t>» </a:t>
            </a:r>
            <a:r>
              <a:rPr lang="fr-FR" sz="1200" b="1" dirty="0">
                <a:latin typeface="Comic Sans MS" pitchFamily="66" charset="0"/>
              </a:rPr>
              <a:t>(72-73</a:t>
            </a:r>
            <a:r>
              <a:rPr lang="fr-FR" sz="1200" b="1" dirty="0" smtClean="0">
                <a:latin typeface="Comic Sans MS" pitchFamily="66" charset="0"/>
              </a:rPr>
              <a:t>)</a:t>
            </a:r>
            <a:endParaRPr lang="fr-FR" sz="1200" dirty="0"/>
          </a:p>
          <a:p>
            <a:pPr marL="0" indent="0" algn="ctr">
              <a:buNone/>
            </a:pPr>
            <a:r>
              <a:rPr lang="fr-FR" sz="1200" b="1" dirty="0"/>
              <a:t>[…]</a:t>
            </a:r>
            <a:endParaRPr lang="fr-FR" sz="1200" dirty="0"/>
          </a:p>
          <a:p>
            <a:pPr marL="0" indent="0">
              <a:lnSpc>
                <a:spcPct val="170000"/>
              </a:lnSpc>
              <a:buNone/>
            </a:pPr>
            <a:r>
              <a:rPr lang="fr-FR" sz="1200" dirty="0"/>
              <a:t>   </a:t>
            </a:r>
            <a:r>
              <a:rPr lang="fr-FR" sz="1200" dirty="0">
                <a:latin typeface="Comic Sans MS" pitchFamily="66" charset="0"/>
              </a:rPr>
              <a:t>Mais nous n'avions aucune torche pour nous accompagner et nous guider dans notre marche errante, et le silence de la nuit, déjà en son milieu, nous interdisait de compter sur la lumière de quelque passant. De plus, il y avait notre ivresse, et une ignorance des lieux qui, même en plein jour, brouillait tout. Aussi, après une heure presque entière passée sur des pavés pointus et des tessons hérissés, nous fûmes tirés d'affaire par l'adresse de Giton. Prudemment, en effet, la veille, comme il craignait de se tromper même en plein jour, </a:t>
            </a:r>
            <a:r>
              <a:rPr lang="fr-FR" sz="1200" b="1" dirty="0">
                <a:latin typeface="Comic Sans MS" pitchFamily="66" charset="0"/>
              </a:rPr>
              <a:t>il avait fait des marques à la craie sur tous les piliers et les colonnes, et ces traits eurent raison de la nuit la plus épaisse; </a:t>
            </a:r>
            <a:r>
              <a:rPr lang="fr-FR" sz="1200" dirty="0">
                <a:latin typeface="Comic Sans MS" pitchFamily="66" charset="0"/>
              </a:rPr>
              <a:t>grâce à leur blancheur éclatante, ils nous dési­gnèrent la route, alors que nous allions à l'aven­ture. </a:t>
            </a:r>
            <a:r>
              <a:rPr lang="fr-FR" sz="1200" b="1" dirty="0">
                <a:latin typeface="Comic Sans MS" pitchFamily="66" charset="0"/>
              </a:rPr>
              <a:t>(79)</a:t>
            </a:r>
            <a:endParaRPr lang="fr-FR" sz="1200" dirty="0">
              <a:latin typeface="Comic Sans MS" pitchFamily="66" charset="0"/>
            </a:endParaRPr>
          </a:p>
        </p:txBody>
      </p:sp>
    </p:spTree>
    <p:extLst>
      <p:ext uri="{BB962C8B-B14F-4D97-AF65-F5344CB8AC3E}">
        <p14:creationId xmlns:p14="http://schemas.microsoft.com/office/powerpoint/2010/main" val="404225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3568" y="620688"/>
            <a:ext cx="7772400" cy="4968552"/>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fr-FR" dirty="0" smtClean="0"/>
              <a:t>                </a:t>
            </a:r>
            <a:br>
              <a:rPr lang="fr-FR" dirty="0" smtClean="0"/>
            </a:br>
            <a:r>
              <a:rPr lang="fr-FR" u="sng" dirty="0" smtClean="0"/>
              <a:t>PROLONGEMENTS</a:t>
            </a:r>
            <a:r>
              <a:rPr lang="fr-FR" dirty="0" smtClean="0"/>
              <a:t/>
            </a:r>
            <a:br>
              <a:rPr lang="fr-FR" dirty="0" smtClean="0"/>
            </a:br>
            <a:r>
              <a:rPr lang="fr-FR" dirty="0"/>
              <a:t/>
            </a:r>
            <a:br>
              <a:rPr lang="fr-FR" dirty="0"/>
            </a:br>
            <a:r>
              <a:rPr lang="fr-FR" sz="4900" b="1" dirty="0" smtClean="0"/>
              <a:t>- </a:t>
            </a:r>
            <a:r>
              <a:rPr lang="fr-FR" sz="4000" b="1" dirty="0" smtClean="0"/>
              <a:t>L.-F. Céline, </a:t>
            </a:r>
            <a:r>
              <a:rPr lang="fr-FR" sz="4000" b="1" i="1" dirty="0" smtClean="0"/>
              <a:t>Voyage au bout de la nuit</a:t>
            </a:r>
            <a:r>
              <a:rPr lang="fr-FR" sz="3600" b="1" dirty="0" smtClean="0"/>
              <a:t/>
            </a:r>
            <a:br>
              <a:rPr lang="fr-FR" sz="3600" b="1" dirty="0" smtClean="0"/>
            </a:br>
            <a:r>
              <a:rPr lang="fr-FR" sz="3600" b="1" dirty="0" smtClean="0"/>
              <a:t>                          </a:t>
            </a:r>
            <a:r>
              <a:rPr lang="fr-FR" sz="2000" b="1" dirty="0" smtClean="0"/>
              <a:t>« </a:t>
            </a:r>
            <a:r>
              <a:rPr lang="fr-FR" sz="2000" b="1" i="1" dirty="0" smtClean="0"/>
              <a:t>Il ne comprend que l’argent et le théâtre</a:t>
            </a:r>
            <a:r>
              <a:rPr lang="fr-FR" sz="2000" b="1" dirty="0" smtClean="0"/>
              <a:t> »</a:t>
            </a:r>
            <a:r>
              <a:rPr lang="fr-FR" sz="3600" dirty="0" smtClean="0"/>
              <a:t/>
            </a:r>
            <a:br>
              <a:rPr lang="fr-FR" sz="3600" dirty="0" smtClean="0"/>
            </a:br>
            <a:r>
              <a:rPr lang="fr-FR" sz="3600" dirty="0" smtClean="0"/>
              <a:t/>
            </a:r>
            <a:br>
              <a:rPr lang="fr-FR" sz="3600" dirty="0" smtClean="0"/>
            </a:br>
            <a:r>
              <a:rPr lang="fr-FR" sz="4000" b="1" dirty="0" smtClean="0"/>
              <a:t>- H. Arendt, </a:t>
            </a:r>
            <a:r>
              <a:rPr lang="fr-FR" sz="4000" b="1" i="1" dirty="0" smtClean="0"/>
              <a:t>La crise de la culture</a:t>
            </a:r>
            <a:r>
              <a:rPr lang="fr-FR" sz="3600" b="1" dirty="0" smtClean="0"/>
              <a:t/>
            </a:r>
            <a:br>
              <a:rPr lang="fr-FR" sz="3600" b="1" dirty="0" smtClean="0"/>
            </a:br>
            <a:r>
              <a:rPr lang="fr-FR" dirty="0" smtClean="0"/>
              <a:t/>
            </a:r>
            <a:br>
              <a:rPr lang="fr-FR" dirty="0" smtClean="0"/>
            </a:br>
            <a:r>
              <a:rPr lang="fr-FR" dirty="0"/>
              <a:t/>
            </a:r>
            <a:br>
              <a:rPr lang="fr-FR" dirty="0"/>
            </a:br>
            <a:endParaRPr lang="fr-FR" dirty="0"/>
          </a:p>
        </p:txBody>
      </p:sp>
      <p:sp>
        <p:nvSpPr>
          <p:cNvPr id="5" name="Sous-titre 4"/>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198269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4624"/>
            <a:ext cx="8229600" cy="216024"/>
          </a:xfrm>
        </p:spPr>
        <p:txBody>
          <a:bodyPr>
            <a:noAutofit/>
          </a:bodyPr>
          <a:lstStyle/>
          <a:p>
            <a:r>
              <a:rPr lang="fr-FR" sz="1400" dirty="0"/>
              <a:t/>
            </a:r>
            <a:br>
              <a:rPr lang="fr-FR" sz="1400" dirty="0"/>
            </a:br>
            <a:r>
              <a:rPr lang="fr-FR" sz="1400" dirty="0">
                <a:latin typeface="Arial Black" pitchFamily="34" charset="0"/>
              </a:rPr>
              <a:t>L’entrée chez les riches</a:t>
            </a:r>
            <a:r>
              <a:rPr lang="fr-FR" sz="1400" dirty="0" smtClean="0"/>
              <a:t/>
            </a:r>
            <a:br>
              <a:rPr lang="fr-FR" sz="1400" dirty="0" smtClean="0"/>
            </a:br>
            <a:endParaRPr lang="fr-FR" sz="1400" dirty="0"/>
          </a:p>
        </p:txBody>
      </p:sp>
      <p:sp>
        <p:nvSpPr>
          <p:cNvPr id="3" name="Espace réservé du contenu 2"/>
          <p:cNvSpPr>
            <a:spLocks noGrp="1"/>
          </p:cNvSpPr>
          <p:nvPr>
            <p:ph idx="1"/>
          </p:nvPr>
        </p:nvSpPr>
        <p:spPr>
          <a:xfrm>
            <a:off x="457200" y="260648"/>
            <a:ext cx="8229600" cy="6480720"/>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fr-FR" sz="1200" dirty="0" smtClean="0">
                <a:latin typeface="Comic Sans MS" pitchFamily="66" charset="0"/>
              </a:rPr>
              <a:t> </a:t>
            </a:r>
            <a:r>
              <a:rPr lang="fr-FR" sz="1100" b="1" dirty="0" smtClean="0"/>
              <a:t> </a:t>
            </a:r>
            <a:r>
              <a:rPr lang="fr-FR" sz="1200" b="1" dirty="0" smtClean="0">
                <a:latin typeface="Times New Roman" pitchFamily="18" charset="0"/>
                <a:cs typeface="Times New Roman" pitchFamily="18" charset="0"/>
              </a:rPr>
              <a:t>A </a:t>
            </a:r>
            <a:r>
              <a:rPr lang="fr-FR" sz="1200" b="1" dirty="0">
                <a:latin typeface="Times New Roman" pitchFamily="18" charset="0"/>
                <a:cs typeface="Times New Roman" pitchFamily="18" charset="0"/>
              </a:rPr>
              <a:t>un moment l’épagneul de la petite niche a bondi au-dehors et il est venu aboyer sur la passerelle et dans notre direction. Ils nous a réveillés en sursaut et on l’a engueulé  nous autres l’épagneul ! Peur de Robinson ;</a:t>
            </a:r>
            <a:endParaRPr lang="fr-FR" sz="1200" dirty="0">
              <a:latin typeface="Times New Roman" pitchFamily="18" charset="0"/>
              <a:cs typeface="Times New Roman" pitchFamily="18" charset="0"/>
            </a:endParaRPr>
          </a:p>
          <a:p>
            <a:pPr marL="0" indent="0" algn="just">
              <a:buNone/>
            </a:pPr>
            <a:r>
              <a:rPr lang="fr-FR" sz="1100" dirty="0" smtClean="0">
                <a:latin typeface="Times New Roman" pitchFamily="18" charset="0"/>
                <a:cs typeface="Times New Roman" pitchFamily="18" charset="0"/>
              </a:rPr>
              <a:t>    Un </a:t>
            </a:r>
            <a:r>
              <a:rPr lang="fr-FR" sz="1100" dirty="0">
                <a:latin typeface="Times New Roman" pitchFamily="18" charset="0"/>
                <a:cs typeface="Times New Roman" pitchFamily="18" charset="0"/>
              </a:rPr>
              <a:t>type qu'avait l'air d'être le propriétaire sortit alors sur le pont par la petite porte de la péniche. Il ne voulait pas qu'on gueule après son chien et on s'est expliqués ! Mais quand il a eu compris que Robinson était pour ainsi dire aveugle, ça l'a calmé subitement cet homme et même qu'il s'est trouvé bien couillon. Il se ravisa de nous engueuler et se laissa même un peu traiter de mufle pour arranger les choses... </a:t>
            </a:r>
            <a:r>
              <a:rPr lang="fr-FR" sz="1200" b="1" dirty="0">
                <a:latin typeface="Times New Roman" pitchFamily="18" charset="0"/>
                <a:cs typeface="Times New Roman" pitchFamily="18" charset="0"/>
              </a:rPr>
              <a:t>Il nous pria en compensation de venir prendre le café chez lui, dans sa péniche, parce que c'était sa fête qu'il a ajouté.</a:t>
            </a:r>
            <a:r>
              <a:rPr lang="fr-FR" sz="1200" dirty="0">
                <a:latin typeface="Times New Roman" pitchFamily="18" charset="0"/>
                <a:cs typeface="Times New Roman" pitchFamily="18" charset="0"/>
              </a:rPr>
              <a:t> </a:t>
            </a:r>
            <a:r>
              <a:rPr lang="fr-FR" sz="1100" dirty="0">
                <a:latin typeface="Times New Roman" pitchFamily="18" charset="0"/>
                <a:cs typeface="Times New Roman" pitchFamily="18" charset="0"/>
              </a:rPr>
              <a:t>Il ne voulait plus qu'on reste là au soleil nous autres, à griller, et patati et patata... Et que ça tombait justement bien parce qu'ils étaient treize à table... Un homme jeune que c'était, le patron, un fantaisiste. </a:t>
            </a:r>
            <a:r>
              <a:rPr lang="fr-FR" sz="1200" b="1" dirty="0">
                <a:latin typeface="Times New Roman" pitchFamily="18" charset="0"/>
                <a:cs typeface="Times New Roman" pitchFamily="18" charset="0"/>
              </a:rPr>
              <a:t>Il aimait les bateaux qu'il nous a expliqué encore... On a compris tout de suite. </a:t>
            </a:r>
            <a:r>
              <a:rPr lang="fr-FR" sz="1100" dirty="0">
                <a:latin typeface="Times New Roman" pitchFamily="18" charset="0"/>
                <a:cs typeface="Times New Roman" pitchFamily="18" charset="0"/>
              </a:rPr>
              <a:t>Mais sa femme avait, peur de la mer, alors ils s'étaient bien amarrés là, pour ainsi dire sur les cailloux. Chez lui, dans sa péniche, ils semblaient assez contents de nous recevoir. </a:t>
            </a:r>
            <a:r>
              <a:rPr lang="fr-FR" sz="1200" b="1" dirty="0">
                <a:latin typeface="Times New Roman" pitchFamily="18" charset="0"/>
                <a:cs typeface="Times New Roman" pitchFamily="18" charset="0"/>
              </a:rPr>
              <a:t>Sa femme d'abord, une belle personne qui jouait de l'accordéon comme un ange. </a:t>
            </a:r>
            <a:r>
              <a:rPr lang="fr-FR" sz="1200" dirty="0" smtClean="0">
                <a:latin typeface="Times New Roman" pitchFamily="18" charset="0"/>
                <a:cs typeface="Times New Roman" pitchFamily="18" charset="0"/>
              </a:rPr>
              <a:t>[…]</a:t>
            </a:r>
          </a:p>
          <a:p>
            <a:pPr marL="0" indent="0" algn="just">
              <a:buNone/>
            </a:pPr>
            <a:r>
              <a:rPr lang="fr-FR" sz="1100" dirty="0">
                <a:latin typeface="Times New Roman" pitchFamily="18" charset="0"/>
                <a:cs typeface="Times New Roman" pitchFamily="18" charset="0"/>
              </a:rPr>
              <a:t> </a:t>
            </a:r>
            <a:r>
              <a:rPr lang="fr-FR" sz="1100" dirty="0" smtClean="0">
                <a:latin typeface="Times New Roman" pitchFamily="18" charset="0"/>
                <a:cs typeface="Times New Roman" pitchFamily="18" charset="0"/>
              </a:rPr>
              <a:t>   Leur </a:t>
            </a:r>
            <a:r>
              <a:rPr lang="fr-FR" sz="1100" dirty="0">
                <a:latin typeface="Times New Roman" pitchFamily="18" charset="0"/>
                <a:cs typeface="Times New Roman" pitchFamily="18" charset="0"/>
              </a:rPr>
              <a:t>déjeuner venait de se terminer. </a:t>
            </a:r>
            <a:r>
              <a:rPr lang="fr-FR" sz="1200" b="1" dirty="0">
                <a:latin typeface="Times New Roman" pitchFamily="18" charset="0"/>
                <a:cs typeface="Times New Roman" pitchFamily="18" charset="0"/>
              </a:rPr>
              <a:t>Les restes étaient copieux. Nous ne refusâmes pas le petit gâteau, mais non ! Et le porto pour aller avec.</a:t>
            </a:r>
            <a:r>
              <a:rPr lang="fr-FR" sz="1200" dirty="0">
                <a:latin typeface="Times New Roman" pitchFamily="18" charset="0"/>
                <a:cs typeface="Times New Roman" pitchFamily="18" charset="0"/>
              </a:rPr>
              <a:t> </a:t>
            </a:r>
            <a:r>
              <a:rPr lang="fr-FR" sz="1100" dirty="0">
                <a:latin typeface="Times New Roman" pitchFamily="18" charset="0"/>
                <a:cs typeface="Times New Roman" pitchFamily="18" charset="0"/>
              </a:rPr>
              <a:t>Depuis longtemps, je n'avais pas entendu des voix aussi distinguées moi. Ils ont une certaine manière de parler les gens distingués qui vous intimide et moi qui m’effraye, tout simplement, surtout leur femmes, </a:t>
            </a:r>
            <a:r>
              <a:rPr lang="fr-FR" sz="1200" b="1" dirty="0">
                <a:latin typeface="Times New Roman" pitchFamily="18" charset="0"/>
                <a:cs typeface="Times New Roman" pitchFamily="18" charset="0"/>
              </a:rPr>
              <a:t>et c’est cependant rien que des phrases mal foutues et prétentieuses mais astiquées alors comme des vieux meubles. On a peur de glisser dessus, rien qu’en leur répondant. </a:t>
            </a:r>
            <a:r>
              <a:rPr lang="fr-FR" sz="1100" dirty="0" smtClean="0">
                <a:latin typeface="Times New Roman" pitchFamily="18" charset="0"/>
                <a:cs typeface="Times New Roman" pitchFamily="18" charset="0"/>
              </a:rPr>
              <a:t>[…]</a:t>
            </a:r>
          </a:p>
          <a:p>
            <a:pPr marL="0" indent="0" algn="just">
              <a:buNone/>
            </a:pPr>
            <a:r>
              <a:rPr lang="fr-FR" sz="1200" b="1" dirty="0">
                <a:latin typeface="Times New Roman" pitchFamily="18" charset="0"/>
                <a:cs typeface="Times New Roman" pitchFamily="18" charset="0"/>
              </a:rPr>
              <a:t> </a:t>
            </a:r>
            <a:r>
              <a:rPr lang="fr-FR" sz="1200" b="1" dirty="0" smtClean="0">
                <a:latin typeface="Times New Roman" pitchFamily="18" charset="0"/>
                <a:cs typeface="Times New Roman" pitchFamily="18" charset="0"/>
              </a:rPr>
              <a:t>   Le </a:t>
            </a:r>
            <a:r>
              <a:rPr lang="fr-FR" sz="1200" b="1" dirty="0">
                <a:latin typeface="Times New Roman" pitchFamily="18" charset="0"/>
                <a:cs typeface="Times New Roman" pitchFamily="18" charset="0"/>
              </a:rPr>
              <a:t>patron </a:t>
            </a:r>
            <a:r>
              <a:rPr lang="fr-FR" sz="1200" b="1" dirty="0" smtClean="0">
                <a:latin typeface="Times New Roman" pitchFamily="18" charset="0"/>
                <a:cs typeface="Times New Roman" pitchFamily="18" charset="0"/>
              </a:rPr>
              <a:t>[…]</a:t>
            </a:r>
            <a:r>
              <a:rPr lang="fr-FR" sz="1200" dirty="0">
                <a:latin typeface="Times New Roman" pitchFamily="18" charset="0"/>
                <a:cs typeface="Times New Roman" pitchFamily="18" charset="0"/>
              </a:rPr>
              <a:t> </a:t>
            </a:r>
            <a:r>
              <a:rPr lang="fr-FR" sz="1200" b="1" dirty="0" smtClean="0">
                <a:latin typeface="Times New Roman" pitchFamily="18" charset="0"/>
                <a:cs typeface="Times New Roman" pitchFamily="18" charset="0"/>
              </a:rPr>
              <a:t>avait </a:t>
            </a:r>
            <a:r>
              <a:rPr lang="fr-FR" sz="1200" b="1" dirty="0">
                <a:latin typeface="Times New Roman" pitchFamily="18" charset="0"/>
                <a:cs typeface="Times New Roman" pitchFamily="18" charset="0"/>
              </a:rPr>
              <a:t>sa manie de nous parler de sa peinture, qui le turlupinait vraiment trop fort, de ses tableaux, à toute force et à n'importe quel propos.</a:t>
            </a:r>
            <a:r>
              <a:rPr lang="fr-FR" sz="1200" dirty="0">
                <a:latin typeface="Times New Roman" pitchFamily="18" charset="0"/>
                <a:cs typeface="Times New Roman" pitchFamily="18" charset="0"/>
              </a:rPr>
              <a:t> </a:t>
            </a:r>
            <a:r>
              <a:rPr lang="fr-FR" sz="1100" dirty="0">
                <a:latin typeface="Times New Roman" pitchFamily="18" charset="0"/>
                <a:cs typeface="Times New Roman" pitchFamily="18" charset="0"/>
              </a:rPr>
              <a:t>Ainsi par sa sottise obstinée, bien que soûls, la banalité revint parmi nous écrasante. Vaincu déjà, j'allai lui adresser quelques compliments bien sentis et resplendissants au patron, du bonheur en phrases pour les artistes. C'est de ça qu'il lui fallait. </a:t>
            </a:r>
            <a:r>
              <a:rPr lang="fr-FR" sz="1200" b="1" dirty="0">
                <a:latin typeface="Times New Roman" pitchFamily="18" charset="0"/>
                <a:cs typeface="Times New Roman" pitchFamily="18" charset="0"/>
              </a:rPr>
              <a:t>Dès qu'il les eut reçus mes compliments, ce fut comme un coït. Il se laissa couler vers un des sofas bouffis du bord et s'endormit presque aussitôt, bien gentiment, évidemment heureux. Les convives pendant ce temps-là se suivaient encore les contours du visage avec des regards plombés et mutuellement fascinés, indécis entre le sommeil presque invincible et les délices d'une diges­tion miraculeuse.</a:t>
            </a:r>
            <a:endParaRPr lang="fr-FR" sz="1200" dirty="0">
              <a:latin typeface="Times New Roman" pitchFamily="18" charset="0"/>
              <a:cs typeface="Times New Roman" pitchFamily="18" charset="0"/>
            </a:endParaRPr>
          </a:p>
          <a:p>
            <a:pPr marL="0" indent="0" algn="just">
              <a:buNone/>
            </a:pPr>
            <a:r>
              <a:rPr lang="fr-FR" sz="1100" dirty="0">
                <a:latin typeface="Times New Roman" pitchFamily="18" charset="0"/>
                <a:cs typeface="Times New Roman" pitchFamily="18" charset="0"/>
              </a:rPr>
              <a:t>J'économisai pour ma part cette envie de somnoler et je me la réservai pour la nuit. Les peurs survivantes de la journée éloignent trop souvent le sommeil et quand on a la veine de se constituer, pendant qu'on le peut, une petite provision de béatitude, il faudrait être bien imbécile pour la gaspiller en futiles roupillons préalables. Tout pour la nuit ! C'est ma devise ! Il faut tout le temps songer à la nuit. Et puis d'abord nous demeurions invités pour le dîner, c'était le moment de se refaire l'appétit...</a:t>
            </a:r>
          </a:p>
          <a:p>
            <a:pPr marL="0" indent="0" algn="just">
              <a:buNone/>
            </a:pPr>
            <a:r>
              <a:rPr lang="fr-FR" sz="1200" b="1" dirty="0">
                <a:latin typeface="Times New Roman" pitchFamily="18" charset="0"/>
                <a:cs typeface="Times New Roman" pitchFamily="18" charset="0"/>
              </a:rPr>
              <a:t>Nous profitâmes de l'ahurissement qui régnait pour nous esquiver. Nous exécutâmes tous les trois une sortie tout à fait discrète, évitant les convives assoupis et gen­timent parsemés autour de l'accordéon de la patronne.</a:t>
            </a:r>
            <a:r>
              <a:rPr lang="fr-FR" sz="1200" dirty="0">
                <a:latin typeface="Times New Roman" pitchFamily="18" charset="0"/>
                <a:cs typeface="Times New Roman" pitchFamily="18" charset="0"/>
              </a:rPr>
              <a:t> </a:t>
            </a:r>
            <a:r>
              <a:rPr lang="fr-FR" sz="1100" dirty="0">
                <a:latin typeface="Times New Roman" pitchFamily="18" charset="0"/>
                <a:cs typeface="Times New Roman" pitchFamily="18" charset="0"/>
              </a:rPr>
              <a:t>Les yeux de la patronne adoucis de musique clignaient à la recherche de l'ombre. « À tout à l'heure » nous fit-elle, quand nous passâmes auprès d'elle et son sourire s'acheva dans un rêve.</a:t>
            </a:r>
          </a:p>
          <a:p>
            <a:pPr marL="0" indent="0" algn="just">
              <a:buNone/>
            </a:pPr>
            <a:r>
              <a:rPr lang="fr-FR" sz="1200" b="1" dirty="0">
                <a:latin typeface="Times New Roman" pitchFamily="18" charset="0"/>
                <a:cs typeface="Times New Roman" pitchFamily="18" charset="0"/>
              </a:rPr>
              <a:t>Nous n'allâmes pas très loin, tous les trois, seulement jusqu'à cet endroit que j'avais repéré</a:t>
            </a:r>
            <a:r>
              <a:rPr lang="fr-FR" sz="1200" dirty="0">
                <a:latin typeface="Times New Roman" pitchFamily="18" charset="0"/>
                <a:cs typeface="Times New Roman" pitchFamily="18" charset="0"/>
              </a:rPr>
              <a:t> </a:t>
            </a:r>
            <a:r>
              <a:rPr lang="fr-FR" sz="1100" dirty="0">
                <a:latin typeface="Times New Roman" pitchFamily="18" charset="0"/>
                <a:cs typeface="Times New Roman" pitchFamily="18" charset="0"/>
              </a:rPr>
              <a:t>où la rivière faisait un coude, entre deux rangs de peupliers, des grands peupliers bien pointus.  </a:t>
            </a:r>
          </a:p>
          <a:p>
            <a:pPr marL="0" indent="0" algn="just">
              <a:buNone/>
            </a:pPr>
            <a:r>
              <a:rPr lang="fr-FR" sz="1100" dirty="0">
                <a:latin typeface="Times New Roman" pitchFamily="18" charset="0"/>
                <a:cs typeface="Times New Roman" pitchFamily="18" charset="0"/>
              </a:rPr>
              <a:t> </a:t>
            </a:r>
          </a:p>
          <a:p>
            <a:pPr marL="0" indent="0" algn="ctr">
              <a:buNone/>
            </a:pPr>
            <a:r>
              <a:rPr lang="fr-FR" sz="1600" b="1" dirty="0">
                <a:latin typeface="Arial Black" pitchFamily="34" charset="0"/>
                <a:cs typeface="Times New Roman" pitchFamily="18" charset="0"/>
              </a:rPr>
              <a:t>L.-F. Céline, </a:t>
            </a:r>
            <a:r>
              <a:rPr lang="fr-FR" sz="1600" b="1" i="1" dirty="0">
                <a:latin typeface="Arial Black" pitchFamily="34" charset="0"/>
                <a:cs typeface="Times New Roman" pitchFamily="18" charset="0"/>
              </a:rPr>
              <a:t>Voyage au bout de la nuit</a:t>
            </a:r>
            <a:r>
              <a:rPr lang="fr-FR" sz="1600" b="1" dirty="0">
                <a:latin typeface="Arial Black" pitchFamily="34" charset="0"/>
                <a:cs typeface="Times New Roman" pitchFamily="18" charset="0"/>
              </a:rPr>
              <a:t>, 1932</a:t>
            </a:r>
            <a:endParaRPr lang="fr-FR" sz="1600" dirty="0">
              <a:latin typeface="Arial Black" pitchFamily="34" charset="0"/>
              <a:cs typeface="Times New Roman" pitchFamily="18" charset="0"/>
            </a:endParaRPr>
          </a:p>
          <a:p>
            <a:pPr marL="0" indent="0">
              <a:lnSpc>
                <a:spcPct val="170000"/>
              </a:lnSpc>
              <a:buNone/>
            </a:pPr>
            <a:endParaRPr lang="fr-FR" sz="1000" dirty="0">
              <a:latin typeface="Comic Sans MS" pitchFamily="66" charset="0"/>
            </a:endParaRPr>
          </a:p>
        </p:txBody>
      </p:sp>
    </p:spTree>
    <p:extLst>
      <p:ext uri="{BB962C8B-B14F-4D97-AF65-F5344CB8AC3E}">
        <p14:creationId xmlns:p14="http://schemas.microsoft.com/office/powerpoint/2010/main" val="460497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4624"/>
            <a:ext cx="8229600" cy="216024"/>
          </a:xfrm>
        </p:spPr>
        <p:txBody>
          <a:bodyPr>
            <a:noAutofit/>
          </a:bodyPr>
          <a:lstStyle/>
          <a:p>
            <a:r>
              <a:rPr lang="fr-FR" sz="1400" dirty="0"/>
              <a:t/>
            </a:r>
            <a:br>
              <a:rPr lang="fr-FR" sz="1400" dirty="0"/>
            </a:br>
            <a:r>
              <a:rPr lang="fr-FR" sz="1400" b="1" dirty="0">
                <a:latin typeface="Times New Roman" pitchFamily="18" charset="0"/>
                <a:cs typeface="Times New Roman" pitchFamily="18" charset="0"/>
              </a:rPr>
              <a:t>La </a:t>
            </a:r>
            <a:r>
              <a:rPr lang="fr-FR" sz="1400" b="1" i="1" dirty="0" err="1">
                <a:latin typeface="Times New Roman" pitchFamily="18" charset="0"/>
                <a:cs typeface="Times New Roman" pitchFamily="18" charset="0"/>
              </a:rPr>
              <a:t>cena</a:t>
            </a:r>
            <a:r>
              <a:rPr lang="fr-FR" sz="1400" b="1" i="1" dirty="0">
                <a:latin typeface="Times New Roman" pitchFamily="18" charset="0"/>
                <a:cs typeface="Times New Roman" pitchFamily="18" charset="0"/>
              </a:rPr>
              <a:t> </a:t>
            </a:r>
            <a:r>
              <a:rPr lang="fr-FR" sz="1400" b="1" i="1" dirty="0" err="1">
                <a:latin typeface="Times New Roman" pitchFamily="18" charset="0"/>
                <a:cs typeface="Times New Roman" pitchFamily="18" charset="0"/>
              </a:rPr>
              <a:t>Trimalchionis</a:t>
            </a:r>
            <a:r>
              <a:rPr lang="fr-FR" sz="1400" b="1" dirty="0">
                <a:latin typeface="Times New Roman" pitchFamily="18" charset="0"/>
                <a:cs typeface="Times New Roman" pitchFamily="18" charset="0"/>
              </a:rPr>
              <a:t> ou la dégradation de la culture en divertissement</a:t>
            </a:r>
            <a:r>
              <a:rPr lang="fr-FR" sz="1400" dirty="0" smtClean="0"/>
              <a:t/>
            </a:r>
            <a:br>
              <a:rPr lang="fr-FR" sz="1400" dirty="0" smtClean="0"/>
            </a:br>
            <a:endParaRPr lang="fr-FR" sz="1400" dirty="0"/>
          </a:p>
        </p:txBody>
      </p:sp>
      <p:sp>
        <p:nvSpPr>
          <p:cNvPr id="3" name="Espace réservé du contenu 2"/>
          <p:cNvSpPr>
            <a:spLocks noGrp="1"/>
          </p:cNvSpPr>
          <p:nvPr>
            <p:ph idx="1"/>
          </p:nvPr>
        </p:nvSpPr>
        <p:spPr>
          <a:xfrm>
            <a:off x="179512" y="277872"/>
            <a:ext cx="8712968" cy="655272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fr-FR" sz="1100" dirty="0">
                <a:latin typeface="Times New Roman" pitchFamily="18" charset="0"/>
                <a:cs typeface="Times New Roman" pitchFamily="18" charset="0"/>
              </a:rPr>
              <a:t> </a:t>
            </a:r>
            <a:r>
              <a:rPr lang="fr-FR" sz="1100" dirty="0" smtClean="0">
                <a:latin typeface="Times New Roman" pitchFamily="18" charset="0"/>
                <a:cs typeface="Times New Roman" pitchFamily="18" charset="0"/>
              </a:rPr>
              <a:t>   L'accusation </a:t>
            </a:r>
            <a:r>
              <a:rPr lang="fr-FR" sz="1100" dirty="0">
                <a:latin typeface="Times New Roman" pitchFamily="18" charset="0"/>
                <a:cs typeface="Times New Roman" pitchFamily="18" charset="0"/>
              </a:rPr>
              <a:t>que l'artiste, à la différence du </a:t>
            </a:r>
            <a:r>
              <a:rPr lang="fr-FR" sz="1100" dirty="0" smtClean="0">
                <a:latin typeface="Times New Roman" pitchFamily="18" charset="0"/>
                <a:cs typeface="Times New Roman" pitchFamily="18" charset="0"/>
              </a:rPr>
              <a:t>révolutionnaire </a:t>
            </a:r>
            <a:r>
              <a:rPr lang="fr-FR" sz="1100" dirty="0">
                <a:latin typeface="Times New Roman" pitchFamily="18" charset="0"/>
                <a:cs typeface="Times New Roman" pitchFamily="18" charset="0"/>
              </a:rPr>
              <a:t>politique, a portée contre la société, s'est résumée très tôt, au tournant du XVIII</a:t>
            </a:r>
            <a:r>
              <a:rPr lang="fr-FR" sz="1100" baseline="30000" dirty="0">
                <a:latin typeface="Times New Roman" pitchFamily="18" charset="0"/>
                <a:cs typeface="Times New Roman" pitchFamily="18" charset="0"/>
              </a:rPr>
              <a:t>e</a:t>
            </a:r>
            <a:r>
              <a:rPr lang="fr-FR" sz="1100" dirty="0">
                <a:latin typeface="Times New Roman" pitchFamily="18" charset="0"/>
                <a:cs typeface="Times New Roman" pitchFamily="18" charset="0"/>
              </a:rPr>
              <a:t> siècle, en ce seul mot qui a été depuis répété et réinterprété génération après génération : ce mot est « philistinisme ». Son ori­gine, un peu plus ancienne que son emploi précis, est de peu d'importance. On le trouve pour la première fois dans l'argot des étudiants allemands, pour faire la </a:t>
            </a:r>
            <a:r>
              <a:rPr lang="fr-FR" sz="1100" dirty="0" smtClean="0">
                <a:latin typeface="Times New Roman" pitchFamily="18" charset="0"/>
                <a:cs typeface="Times New Roman" pitchFamily="18" charset="0"/>
              </a:rPr>
              <a:t>distinction </a:t>
            </a:r>
            <a:r>
              <a:rPr lang="fr-FR" sz="1100" dirty="0">
                <a:latin typeface="Times New Roman" pitchFamily="18" charset="0"/>
                <a:cs typeface="Times New Roman" pitchFamily="18" charset="0"/>
              </a:rPr>
              <a:t>entre les bourgeois et eux; mais la </a:t>
            </a:r>
            <a:r>
              <a:rPr lang="fr-FR" sz="1100" dirty="0" smtClean="0">
                <a:latin typeface="Times New Roman" pitchFamily="18" charset="0"/>
                <a:cs typeface="Times New Roman" pitchFamily="18" charset="0"/>
              </a:rPr>
              <a:t>réminiscence </a:t>
            </a:r>
            <a:r>
              <a:rPr lang="fr-FR" sz="1100" dirty="0">
                <a:latin typeface="Times New Roman" pitchFamily="18" charset="0"/>
                <a:cs typeface="Times New Roman" pitchFamily="18" charset="0"/>
              </a:rPr>
              <a:t>biblique indiquait déjà un ennemi supérieur en nombre entre les mains duquel on peut tomber </a:t>
            </a:r>
            <a:r>
              <a:rPr lang="fr-FR" sz="1100" b="1" dirty="0">
                <a:latin typeface="Times New Roman" pitchFamily="18" charset="0"/>
                <a:cs typeface="Times New Roman" pitchFamily="18" charset="0"/>
              </a:rPr>
              <a:t>[…] </a:t>
            </a:r>
            <a:r>
              <a:rPr lang="fr-FR" sz="1100" dirty="0">
                <a:latin typeface="Times New Roman" pitchFamily="18" charset="0"/>
                <a:cs typeface="Times New Roman" pitchFamily="18" charset="0"/>
              </a:rPr>
              <a:t>il désigne un état d'esprit qui juge de tout en termes d'utilité immédiate et de « valeurs matérielles », et n'a donc pas d'yeux pour des objets et des </a:t>
            </a:r>
            <a:r>
              <a:rPr lang="fr-FR" sz="1100" dirty="0" smtClean="0">
                <a:latin typeface="Times New Roman" pitchFamily="18" charset="0"/>
                <a:cs typeface="Times New Roman" pitchFamily="18" charset="0"/>
              </a:rPr>
              <a:t>occupations </a:t>
            </a:r>
            <a:r>
              <a:rPr lang="fr-FR" sz="1100" dirty="0">
                <a:latin typeface="Times New Roman" pitchFamily="18" charset="0"/>
                <a:cs typeface="Times New Roman" pitchFamily="18" charset="0"/>
              </a:rPr>
              <a:t>aussi inutiles que ceux relevant de la nature et de l'art. </a:t>
            </a:r>
            <a:r>
              <a:rPr lang="fr-FR" sz="1100" b="1" dirty="0">
                <a:latin typeface="Times New Roman" pitchFamily="18" charset="0"/>
                <a:cs typeface="Times New Roman" pitchFamily="18" charset="0"/>
              </a:rPr>
              <a:t>[…]</a:t>
            </a:r>
            <a:endParaRPr lang="fr-FR" sz="1100" dirty="0">
              <a:latin typeface="Times New Roman" pitchFamily="18" charset="0"/>
              <a:cs typeface="Times New Roman" pitchFamily="18" charset="0"/>
            </a:endParaRPr>
          </a:p>
          <a:p>
            <a:pPr marL="0" indent="0" algn="just">
              <a:buNone/>
            </a:pPr>
            <a:r>
              <a:rPr lang="fr-FR" sz="1100" dirty="0" smtClean="0">
                <a:latin typeface="Times New Roman" pitchFamily="18" charset="0"/>
                <a:cs typeface="Times New Roman" pitchFamily="18" charset="0"/>
              </a:rPr>
              <a:t>    Si </a:t>
            </a:r>
            <a:r>
              <a:rPr lang="fr-FR" sz="1100" dirty="0">
                <a:latin typeface="Times New Roman" pitchFamily="18" charset="0"/>
                <a:cs typeface="Times New Roman" pitchFamily="18" charset="0"/>
              </a:rPr>
              <a:t>les choses en étaient restées là, si le principal reproche fait à la société était demeuré son absence de culture et d’intérêt pour l’art, le phénomène dont nous nous occupons serait considérablement moins compliqué qu’il ne l’est en fait. […] Cette sorte de </a:t>
            </a:r>
            <a:r>
              <a:rPr lang="fr-FR" sz="1100" dirty="0" smtClean="0">
                <a:latin typeface="Times New Roman" pitchFamily="18" charset="0"/>
                <a:cs typeface="Times New Roman" pitchFamily="18" charset="0"/>
              </a:rPr>
              <a:t>philistinisme</a:t>
            </a:r>
            <a:r>
              <a:rPr lang="fr-FR" sz="1100" dirty="0">
                <a:latin typeface="Times New Roman" pitchFamily="18" charset="0"/>
                <a:cs typeface="Times New Roman" pitchFamily="18" charset="0"/>
              </a:rPr>
              <a:t>, qui consiste simplement à être «inculte» et ordinaire, a été très rapidement suivi d'une évolution différente, dans laquelle, au contraire, la </a:t>
            </a:r>
            <a:r>
              <a:rPr lang="fr-FR" sz="1100" dirty="0" smtClean="0">
                <a:latin typeface="Times New Roman" pitchFamily="18" charset="0"/>
                <a:cs typeface="Times New Roman" pitchFamily="18" charset="0"/>
              </a:rPr>
              <a:t>société commença </a:t>
            </a:r>
            <a:r>
              <a:rPr lang="fr-FR" sz="1100" dirty="0">
                <a:latin typeface="Times New Roman" pitchFamily="18" charset="0"/>
                <a:cs typeface="Times New Roman" pitchFamily="18" charset="0"/>
              </a:rPr>
              <a:t>à n'être que trop intéressée par toutes les prétendues valeurs culturelles. La société se mit à monopoliser la « culture » pour ses fins propres, telles la position sociale et la qualité. Ce, en rapport étroit avec la position socialement inférieure des classes moyennes en Europe, qui se trouvèrent — dès qu'elles </a:t>
            </a:r>
            <a:r>
              <a:rPr lang="fr-FR" sz="1100" dirty="0" smtClean="0">
                <a:latin typeface="Times New Roman" pitchFamily="18" charset="0"/>
                <a:cs typeface="Times New Roman" pitchFamily="18" charset="0"/>
              </a:rPr>
              <a:t>possédèrent </a:t>
            </a:r>
            <a:r>
              <a:rPr lang="fr-FR" sz="1100" dirty="0">
                <a:latin typeface="Times New Roman" pitchFamily="18" charset="0"/>
                <a:cs typeface="Times New Roman" pitchFamily="18" charset="0"/>
              </a:rPr>
              <a:t>la richesse et le loisir nécessaires — en lutte serrée contre l'aristocratie et son mépris de la vulgarité des simples faiseurs d'argent. Dans cette lutte pour une position sociale, la culture commença à jouer un rôle considérable : celui d'une des armes, sinon la mieux adaptée, pour parvenir socialement, et «s'éduquer» en sortant des basses régions où l'on supposa le réel situé, jusqu'aux régions élevées de l'irréel, où la beauté et l'esprit étaient, supposait-on, chez eux. […]</a:t>
            </a:r>
          </a:p>
          <a:p>
            <a:pPr marL="0" indent="0" algn="just">
              <a:buNone/>
            </a:pPr>
            <a:r>
              <a:rPr lang="fr-FR" sz="1100" dirty="0" smtClean="0">
                <a:latin typeface="Times New Roman" pitchFamily="18" charset="0"/>
                <a:cs typeface="Times New Roman" pitchFamily="18" charset="0"/>
              </a:rPr>
              <a:t>    Seul </a:t>
            </a:r>
            <a:r>
              <a:rPr lang="fr-FR" sz="1100" dirty="0">
                <a:latin typeface="Times New Roman" pitchFamily="18" charset="0"/>
                <a:cs typeface="Times New Roman" pitchFamily="18" charset="0"/>
              </a:rPr>
              <a:t>ce qui dure à travers les siècles peut finalement revendiquer d'être un objet culturel. Sitôt que les ouvrages immortels du passé devinrent objet du raffinement social et individuel, avec position sociale correspondante, ils perdirent leur plus importante et leur plus fondamentale qualité : ravir et émouvoir le lecteur ou le spectateur par-delà les siècles. […] L'ennui avec le philistin cultivé n'est pas qu'il lisait les classiques, mais qu'il le faisait poussé par le motif second de perfection </a:t>
            </a:r>
            <a:r>
              <a:rPr lang="fr-FR" sz="1100" dirty="0" smtClean="0">
                <a:latin typeface="Times New Roman" pitchFamily="18" charset="0"/>
                <a:cs typeface="Times New Roman" pitchFamily="18" charset="0"/>
              </a:rPr>
              <a:t>personnelle</a:t>
            </a:r>
            <a:r>
              <a:rPr lang="fr-FR" sz="1100" dirty="0">
                <a:latin typeface="Times New Roman" pitchFamily="18" charset="0"/>
                <a:cs typeface="Times New Roman" pitchFamily="18" charset="0"/>
              </a:rPr>
              <a:t>, sans être conscient le moins du monde que Sha­kespeare ou Platon pourraient avoir à lui dire des choses d'une autre importance que comment s'éduquer lui-même. </a:t>
            </a:r>
            <a:r>
              <a:rPr lang="fr-FR" sz="1100" b="1" dirty="0">
                <a:latin typeface="Times New Roman" pitchFamily="18" charset="0"/>
                <a:cs typeface="Times New Roman" pitchFamily="18" charset="0"/>
              </a:rPr>
              <a:t>|…]</a:t>
            </a:r>
            <a:endParaRPr lang="fr-FR" sz="1100" dirty="0">
              <a:latin typeface="Times New Roman" pitchFamily="18" charset="0"/>
              <a:cs typeface="Times New Roman" pitchFamily="18" charset="0"/>
            </a:endParaRPr>
          </a:p>
          <a:p>
            <a:pPr marL="0" indent="0" algn="just">
              <a:buNone/>
            </a:pPr>
            <a:r>
              <a:rPr lang="fr-FR" sz="1100" dirty="0" smtClean="0">
                <a:latin typeface="Times New Roman" pitchFamily="18" charset="0"/>
                <a:cs typeface="Times New Roman" pitchFamily="18" charset="0"/>
              </a:rPr>
              <a:t>    </a:t>
            </a:r>
            <a:r>
              <a:rPr lang="fr-FR" sz="1200" b="1" dirty="0" smtClean="0">
                <a:latin typeface="Times New Roman" pitchFamily="18" charset="0"/>
                <a:cs typeface="Times New Roman" pitchFamily="18" charset="0"/>
              </a:rPr>
              <a:t>Autrement </a:t>
            </a:r>
            <a:r>
              <a:rPr lang="fr-FR" sz="1200" b="1" dirty="0">
                <a:latin typeface="Times New Roman" pitchFamily="18" charset="0"/>
                <a:cs typeface="Times New Roman" pitchFamily="18" charset="0"/>
              </a:rPr>
              <a:t>dit, le philistin méprisa d'abord les objets culturels comme inutiles, jusqu'à ce que le </a:t>
            </a:r>
            <a:r>
              <a:rPr lang="fr-FR" sz="1200" b="1" dirty="0" smtClean="0">
                <a:latin typeface="Times New Roman" pitchFamily="18" charset="0"/>
                <a:cs typeface="Times New Roman" pitchFamily="18" charset="0"/>
              </a:rPr>
              <a:t>philistin </a:t>
            </a:r>
            <a:r>
              <a:rPr lang="fr-FR" sz="1200" b="1" dirty="0">
                <a:latin typeface="Times New Roman" pitchFamily="18" charset="0"/>
                <a:cs typeface="Times New Roman" pitchFamily="18" charset="0"/>
              </a:rPr>
              <a:t>cultivé s'en saisisse comme d'une monnaie avec laquelle il acheta une position supérieure dans la société, ou acquit un niveau supérieur dans sa propre estime — supérieur, c'est-à-dire supérieur à ce qui, dans son opinion personnelle, lui revenait par nature ou par naissance.</a:t>
            </a:r>
            <a:r>
              <a:rPr lang="fr-FR" sz="1100" dirty="0">
                <a:latin typeface="Times New Roman" pitchFamily="18" charset="0"/>
                <a:cs typeface="Times New Roman" pitchFamily="18" charset="0"/>
              </a:rPr>
              <a:t> Dans ce procès, les valeurs </a:t>
            </a:r>
            <a:r>
              <a:rPr lang="fr-FR" sz="1100" dirty="0" smtClean="0">
                <a:latin typeface="Times New Roman" pitchFamily="18" charset="0"/>
                <a:cs typeface="Times New Roman" pitchFamily="18" charset="0"/>
              </a:rPr>
              <a:t>culturelles </a:t>
            </a:r>
            <a:r>
              <a:rPr lang="fr-FR" sz="1100" dirty="0">
                <a:latin typeface="Times New Roman" pitchFamily="18" charset="0"/>
                <a:cs typeface="Times New Roman" pitchFamily="18" charset="0"/>
              </a:rPr>
              <a:t>subirent le traitement de toutes les autres valeurs, furent ce que valeurs ont toujours été : valeurs d'échange. Et, en passant de main en main, elles s'usèrent comme de vieilles pièces. Elles perdirent le pouvoir </a:t>
            </a:r>
            <a:r>
              <a:rPr lang="fr-FR" sz="1100" dirty="0" smtClean="0">
                <a:latin typeface="Times New Roman" pitchFamily="18" charset="0"/>
                <a:cs typeface="Times New Roman" pitchFamily="18" charset="0"/>
              </a:rPr>
              <a:t>originellement </a:t>
            </a:r>
            <a:r>
              <a:rPr lang="fr-FR" sz="1100" dirty="0">
                <a:latin typeface="Times New Roman" pitchFamily="18" charset="0"/>
                <a:cs typeface="Times New Roman" pitchFamily="18" charset="0"/>
              </a:rPr>
              <a:t>spécifique de toute chose culturelle, le pouvoir d'arrêter notre attention et de nous émouvoir. </a:t>
            </a:r>
            <a:r>
              <a:rPr lang="fr-FR" sz="1100" b="1" dirty="0">
                <a:latin typeface="Times New Roman" pitchFamily="18" charset="0"/>
                <a:cs typeface="Times New Roman" pitchFamily="18" charset="0"/>
              </a:rPr>
              <a:t>[…]</a:t>
            </a:r>
            <a:endParaRPr lang="fr-FR" sz="1100" dirty="0">
              <a:latin typeface="Times New Roman" pitchFamily="18" charset="0"/>
              <a:cs typeface="Times New Roman" pitchFamily="18" charset="0"/>
            </a:endParaRPr>
          </a:p>
          <a:p>
            <a:pPr marL="0" indent="0" algn="just">
              <a:buNone/>
            </a:pPr>
            <a:r>
              <a:rPr lang="fr-FR" sz="1100" dirty="0" smtClean="0">
                <a:latin typeface="Times New Roman" pitchFamily="18" charset="0"/>
                <a:cs typeface="Times New Roman" pitchFamily="18" charset="0"/>
              </a:rPr>
              <a:t>    La </a:t>
            </a:r>
            <a:r>
              <a:rPr lang="fr-FR" sz="1100" dirty="0">
                <a:latin typeface="Times New Roman" pitchFamily="18" charset="0"/>
                <a:cs typeface="Times New Roman" pitchFamily="18" charset="0"/>
              </a:rPr>
              <a:t>culture de masse apparaît quand la société de masse se saisit des objets culturels, et son danger est que le processus vital de la société (qui, comme tout pro­cessus biologique, attire insatiablement tout ce qui est accessible dans le cycle de son métabolisme) consom­mera littéralement les objets culturels, les engloutira et les détruira. Je ne fais pas allusion, bien sûr, à la diffu­sion de masse. Quand livres ou reproductions sont jetés sur le marché à bas prix et sont vendus en nombre considérable, cela n'atteint pas la nature des objets en question. </a:t>
            </a:r>
            <a:r>
              <a:rPr lang="fr-FR" sz="1200" b="1" dirty="0">
                <a:latin typeface="Times New Roman" pitchFamily="18" charset="0"/>
                <a:cs typeface="Times New Roman" pitchFamily="18" charset="0"/>
              </a:rPr>
              <a:t>Mais leur nature est atteinte quand ces objets eux-mêmes sont modifiés — réécrits, condensés, </a:t>
            </a:r>
            <a:r>
              <a:rPr lang="fr-FR" sz="1200" b="1" dirty="0" smtClean="0">
                <a:latin typeface="Times New Roman" pitchFamily="18" charset="0"/>
                <a:cs typeface="Times New Roman" pitchFamily="18" charset="0"/>
              </a:rPr>
              <a:t>digérés</a:t>
            </a:r>
            <a:r>
              <a:rPr lang="fr-FR" sz="1200" b="1" dirty="0">
                <a:latin typeface="Times New Roman" pitchFamily="18" charset="0"/>
                <a:cs typeface="Times New Roman" pitchFamily="18" charset="0"/>
              </a:rPr>
              <a:t>, réduits à l'état de pacotille pour la reproduction ou la mise en images. Cela ne veut pas dire que la culture se répande dans les masses, mais que la culture se trouve détruite pour engendrer le loisir. </a:t>
            </a:r>
            <a:r>
              <a:rPr lang="fr-FR" sz="1100" dirty="0">
                <a:latin typeface="Times New Roman" pitchFamily="18" charset="0"/>
                <a:cs typeface="Times New Roman" pitchFamily="18" charset="0"/>
              </a:rPr>
              <a:t>Le résultat n'est pas une désintégration, mais une pourriture, et ses actifs promoteurs ne sont pas les compositeurs de Tin Pan </a:t>
            </a:r>
            <a:r>
              <a:rPr lang="fr-FR" sz="1100" dirty="0" err="1">
                <a:latin typeface="Times New Roman" pitchFamily="18" charset="0"/>
                <a:cs typeface="Times New Roman" pitchFamily="18" charset="0"/>
              </a:rPr>
              <a:t>Alley</a:t>
            </a:r>
            <a:r>
              <a:rPr lang="fr-FR" sz="1100" dirty="0">
                <a:latin typeface="Times New Roman" pitchFamily="18" charset="0"/>
                <a:cs typeface="Times New Roman" pitchFamily="18" charset="0"/>
              </a:rPr>
              <a:t>, mais une sorte particulière d'intellectuels, </a:t>
            </a:r>
            <a:r>
              <a:rPr lang="fr-FR" sz="1100" dirty="0" smtClean="0">
                <a:latin typeface="Times New Roman" pitchFamily="18" charset="0"/>
                <a:cs typeface="Times New Roman" pitchFamily="18" charset="0"/>
              </a:rPr>
              <a:t>souvent </a:t>
            </a:r>
            <a:r>
              <a:rPr lang="fr-FR" sz="1100" dirty="0">
                <a:latin typeface="Times New Roman" pitchFamily="18" charset="0"/>
                <a:cs typeface="Times New Roman" pitchFamily="18" charset="0"/>
              </a:rPr>
              <a:t>bien lus et bien informés, dont la fonction exclusive est d'organiser, diffuser et modifier des objets culturels en vue de persuader les masses qu’Hamlet peut être aussi divertissant que </a:t>
            </a:r>
            <a:r>
              <a:rPr lang="fr-FR" sz="1100" dirty="0" err="1">
                <a:latin typeface="Times New Roman" pitchFamily="18" charset="0"/>
                <a:cs typeface="Times New Roman" pitchFamily="18" charset="0"/>
              </a:rPr>
              <a:t>My</a:t>
            </a:r>
            <a:r>
              <a:rPr lang="fr-FR" sz="1100" dirty="0">
                <a:latin typeface="Times New Roman" pitchFamily="18" charset="0"/>
                <a:cs typeface="Times New Roman" pitchFamily="18" charset="0"/>
              </a:rPr>
              <a:t> </a:t>
            </a:r>
            <a:r>
              <a:rPr lang="fr-FR" sz="1100" dirty="0" err="1">
                <a:latin typeface="Times New Roman" pitchFamily="18" charset="0"/>
                <a:cs typeface="Times New Roman" pitchFamily="18" charset="0"/>
              </a:rPr>
              <a:t>Fair</a:t>
            </a:r>
            <a:r>
              <a:rPr lang="fr-FR" sz="1100" dirty="0">
                <a:latin typeface="Times New Roman" pitchFamily="18" charset="0"/>
                <a:cs typeface="Times New Roman" pitchFamily="18" charset="0"/>
              </a:rPr>
              <a:t> Lady, et, pourquoi pas, tout aussi éducatif. Bien de grands auteurs du passé ont survécu à des siècles d'oubli et d'abandon, mais c'est encore une question pendante de savoir s'ils seront capables de survivre à une version divertissante de ce qu'ils ont à dire</a:t>
            </a:r>
            <a:r>
              <a:rPr lang="fr-FR" sz="1100" dirty="0" smtClean="0">
                <a:latin typeface="Times New Roman" pitchFamily="18" charset="0"/>
                <a:cs typeface="Times New Roman" pitchFamily="18" charset="0"/>
              </a:rPr>
              <a:t>.</a:t>
            </a:r>
            <a:r>
              <a:rPr lang="fr-FR" sz="1100" b="1" dirty="0">
                <a:latin typeface="Times New Roman" pitchFamily="18" charset="0"/>
                <a:cs typeface="Times New Roman" pitchFamily="18" charset="0"/>
              </a:rPr>
              <a:t> </a:t>
            </a:r>
            <a:endParaRPr lang="fr-FR" sz="1100" b="1" dirty="0" smtClean="0">
              <a:latin typeface="Times New Roman" pitchFamily="18" charset="0"/>
              <a:cs typeface="Times New Roman" pitchFamily="18" charset="0"/>
            </a:endParaRPr>
          </a:p>
          <a:p>
            <a:pPr marL="0" indent="0" algn="ctr">
              <a:buNone/>
            </a:pPr>
            <a:r>
              <a:rPr lang="fr-FR" sz="1400" dirty="0" smtClean="0">
                <a:latin typeface="Arial Black" pitchFamily="34" charset="0"/>
                <a:cs typeface="Times New Roman" pitchFamily="18" charset="0"/>
              </a:rPr>
              <a:t>Hannah </a:t>
            </a:r>
            <a:r>
              <a:rPr lang="fr-FR" sz="1400" dirty="0">
                <a:latin typeface="Arial Black" pitchFamily="34" charset="0"/>
                <a:cs typeface="Times New Roman" pitchFamily="18" charset="0"/>
              </a:rPr>
              <a:t>Arendt, </a:t>
            </a:r>
            <a:r>
              <a:rPr lang="fr-FR" sz="1400" i="1" dirty="0">
                <a:latin typeface="Arial Black" pitchFamily="34" charset="0"/>
                <a:cs typeface="Times New Roman" pitchFamily="18" charset="0"/>
              </a:rPr>
              <a:t>La crise de la culture</a:t>
            </a:r>
            <a:r>
              <a:rPr lang="fr-FR" sz="1400" dirty="0">
                <a:latin typeface="Arial Black" pitchFamily="34" charset="0"/>
                <a:cs typeface="Times New Roman" pitchFamily="18" charset="0"/>
              </a:rPr>
              <a:t>, VI « La crise de la culture », 1954</a:t>
            </a:r>
          </a:p>
          <a:p>
            <a:pPr marL="0" indent="0">
              <a:buNone/>
            </a:pPr>
            <a:endParaRPr lang="fr-FR" sz="1100" dirty="0">
              <a:latin typeface="Times New Roman" pitchFamily="18" charset="0"/>
              <a:cs typeface="Times New Roman" pitchFamily="18" charset="0"/>
            </a:endParaRPr>
          </a:p>
          <a:p>
            <a:pPr marL="0" indent="0">
              <a:buNone/>
            </a:pPr>
            <a:r>
              <a:rPr lang="fr-FR" sz="1100" i="1" dirty="0">
                <a:latin typeface="Times New Roman" pitchFamily="18" charset="0"/>
                <a:cs typeface="Times New Roman" pitchFamily="18" charset="0"/>
              </a:rPr>
              <a:t> </a:t>
            </a:r>
            <a:endParaRPr lang="fr-FR" sz="1100" dirty="0">
              <a:latin typeface="Times New Roman" pitchFamily="18" charset="0"/>
              <a:cs typeface="Times New Roman" pitchFamily="18" charset="0"/>
            </a:endParaRPr>
          </a:p>
          <a:p>
            <a:pPr marL="0" indent="0">
              <a:lnSpc>
                <a:spcPct val="170000"/>
              </a:lnSpc>
              <a:buNone/>
            </a:pPr>
            <a:endParaRPr lang="fr-FR" sz="1000" dirty="0">
              <a:latin typeface="Comic Sans MS" pitchFamily="66" charset="0"/>
            </a:endParaRPr>
          </a:p>
        </p:txBody>
      </p:sp>
    </p:spTree>
    <p:extLst>
      <p:ext uri="{BB962C8B-B14F-4D97-AF65-F5344CB8AC3E}">
        <p14:creationId xmlns:p14="http://schemas.microsoft.com/office/powerpoint/2010/main" val="915827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5"/>
            <a:ext cx="7772400" cy="1584176"/>
          </a:xfrm>
        </p:spPr>
        <p:style>
          <a:lnRef idx="2">
            <a:schemeClr val="accent3"/>
          </a:lnRef>
          <a:fillRef idx="1">
            <a:schemeClr val="lt1"/>
          </a:fillRef>
          <a:effectRef idx="0">
            <a:schemeClr val="accent3"/>
          </a:effectRef>
          <a:fontRef idx="minor">
            <a:schemeClr val="dk1"/>
          </a:fontRef>
        </p:style>
        <p:txBody>
          <a:bodyPr/>
          <a:lstStyle/>
          <a:p>
            <a:r>
              <a:rPr lang="fr-FR" dirty="0" smtClean="0"/>
              <a:t>Pétrone, </a:t>
            </a:r>
            <a:r>
              <a:rPr lang="fr-FR" i="1" dirty="0" smtClean="0"/>
              <a:t>Le Satiricon</a:t>
            </a:r>
            <a:endParaRPr lang="fr-FR" i="1" dirty="0"/>
          </a:p>
        </p:txBody>
      </p:sp>
      <p:sp>
        <p:nvSpPr>
          <p:cNvPr id="3" name="Sous-titre 2"/>
          <p:cNvSpPr>
            <a:spLocks noGrp="1"/>
          </p:cNvSpPr>
          <p:nvPr>
            <p:ph type="subTitle" idx="1"/>
          </p:nvPr>
        </p:nvSpPr>
        <p:spPr>
          <a:xfrm>
            <a:off x="683568" y="2780928"/>
            <a:ext cx="7776864" cy="3600400"/>
          </a:xfrm>
        </p:spPr>
        <p:txBody>
          <a:bodyPr>
            <a:normAutofit fontScale="92500" lnSpcReduction="20000"/>
          </a:bodyPr>
          <a:lstStyle/>
          <a:p>
            <a:endParaRPr lang="fr-FR" dirty="0" smtClean="0"/>
          </a:p>
          <a:p>
            <a:r>
              <a:rPr lang="fr-FR" dirty="0" smtClean="0">
                <a:solidFill>
                  <a:schemeClr val="tx2"/>
                </a:solidFill>
                <a:latin typeface="Arial Black" pitchFamily="34" charset="0"/>
              </a:rPr>
              <a:t>Modernité littéraire</a:t>
            </a:r>
          </a:p>
          <a:p>
            <a:r>
              <a:rPr lang="fr-FR" sz="2000" i="1" dirty="0" smtClean="0">
                <a:solidFill>
                  <a:schemeClr val="tx2"/>
                </a:solidFill>
                <a:latin typeface="Arial Black" pitchFamily="34" charset="0"/>
              </a:rPr>
              <a:t>« …</a:t>
            </a:r>
            <a:r>
              <a:rPr lang="fr-FR" sz="2000" i="1" dirty="0" err="1" smtClean="0">
                <a:solidFill>
                  <a:schemeClr val="tx2"/>
                </a:solidFill>
                <a:latin typeface="Arial Black" pitchFamily="34" charset="0"/>
              </a:rPr>
              <a:t>quae</a:t>
            </a:r>
            <a:r>
              <a:rPr lang="fr-FR" sz="2000" i="1" dirty="0" smtClean="0">
                <a:solidFill>
                  <a:schemeClr val="tx2"/>
                </a:solidFill>
                <a:latin typeface="Arial Black" pitchFamily="34" charset="0"/>
              </a:rPr>
              <a:t> in </a:t>
            </a:r>
            <a:r>
              <a:rPr lang="fr-FR" sz="2000" i="1" dirty="0" err="1" smtClean="0">
                <a:solidFill>
                  <a:schemeClr val="tx2"/>
                </a:solidFill>
                <a:latin typeface="Arial Black" pitchFamily="34" charset="0"/>
              </a:rPr>
              <a:t>usu</a:t>
            </a:r>
            <a:r>
              <a:rPr lang="fr-FR" sz="2000" i="1" dirty="0" smtClean="0">
                <a:solidFill>
                  <a:schemeClr val="tx2"/>
                </a:solidFill>
                <a:latin typeface="Arial Black" pitchFamily="34" charset="0"/>
              </a:rPr>
              <a:t> </a:t>
            </a:r>
            <a:r>
              <a:rPr lang="fr-FR" sz="2000" i="1" dirty="0" err="1" smtClean="0">
                <a:solidFill>
                  <a:schemeClr val="tx2"/>
                </a:solidFill>
                <a:latin typeface="Arial Black" pitchFamily="34" charset="0"/>
              </a:rPr>
              <a:t>habemus</a:t>
            </a:r>
            <a:r>
              <a:rPr lang="fr-FR" sz="2000" i="1" dirty="0" smtClean="0">
                <a:solidFill>
                  <a:schemeClr val="tx2"/>
                </a:solidFill>
                <a:latin typeface="Arial Black" pitchFamily="34" charset="0"/>
              </a:rPr>
              <a:t> »</a:t>
            </a:r>
          </a:p>
          <a:p>
            <a:endParaRPr lang="fr-FR" sz="2400" i="1" dirty="0" smtClean="0">
              <a:solidFill>
                <a:schemeClr val="tx2"/>
              </a:solidFill>
              <a:latin typeface="Arial Black" pitchFamily="34" charset="0"/>
            </a:endParaRPr>
          </a:p>
          <a:p>
            <a:pPr algn="l"/>
            <a:r>
              <a:rPr lang="fr-FR" dirty="0" smtClean="0">
                <a:solidFill>
                  <a:schemeClr val="tx2"/>
                </a:solidFill>
              </a:rPr>
              <a:t>         L’exploration </a:t>
            </a:r>
            <a:r>
              <a:rPr lang="fr-FR" dirty="0">
                <a:solidFill>
                  <a:schemeClr val="tx2"/>
                </a:solidFill>
              </a:rPr>
              <a:t>du réel</a:t>
            </a:r>
          </a:p>
          <a:p>
            <a:pPr algn="l"/>
            <a:r>
              <a:rPr lang="fr-FR" dirty="0">
                <a:solidFill>
                  <a:schemeClr val="tx2"/>
                </a:solidFill>
              </a:rPr>
              <a:t>        </a:t>
            </a:r>
            <a:r>
              <a:rPr lang="fr-FR" dirty="0" smtClean="0">
                <a:solidFill>
                  <a:schemeClr val="tx2"/>
                </a:solidFill>
              </a:rPr>
              <a:t>«  </a:t>
            </a:r>
            <a:r>
              <a:rPr lang="fr-FR" i="1" dirty="0">
                <a:solidFill>
                  <a:schemeClr val="tx2"/>
                </a:solidFill>
              </a:rPr>
              <a:t>la prose de la </a:t>
            </a:r>
            <a:r>
              <a:rPr lang="fr-FR" i="1" dirty="0" smtClean="0">
                <a:solidFill>
                  <a:schemeClr val="tx2"/>
                </a:solidFill>
              </a:rPr>
              <a:t>vie</a:t>
            </a:r>
            <a:r>
              <a:rPr lang="fr-FR" dirty="0" smtClean="0">
                <a:solidFill>
                  <a:schemeClr val="tx2"/>
                </a:solidFill>
              </a:rPr>
              <a:t> »</a:t>
            </a:r>
          </a:p>
          <a:p>
            <a:pPr algn="l"/>
            <a:endParaRPr lang="fr-FR" dirty="0" smtClean="0">
              <a:solidFill>
                <a:schemeClr val="tx2"/>
              </a:solidFill>
            </a:endParaRPr>
          </a:p>
          <a:p>
            <a:pPr algn="l"/>
            <a:r>
              <a:rPr lang="fr-FR" dirty="0" smtClean="0">
                <a:solidFill>
                  <a:schemeClr val="tx2"/>
                </a:solidFill>
              </a:rPr>
              <a:t>             </a:t>
            </a:r>
          </a:p>
          <a:p>
            <a:pPr algn="l"/>
            <a:endParaRPr lang="fr-FR" dirty="0" smtClean="0">
              <a:solidFill>
                <a:schemeClr val="tx2"/>
              </a:solidFill>
            </a:endParaRPr>
          </a:p>
          <a:p>
            <a:endParaRPr lang="fr-FR" dirty="0"/>
          </a:p>
        </p:txBody>
      </p:sp>
      <p:sp>
        <p:nvSpPr>
          <p:cNvPr id="5" name="Flèche droite 4"/>
          <p:cNvSpPr/>
          <p:nvPr/>
        </p:nvSpPr>
        <p:spPr>
          <a:xfrm>
            <a:off x="827584" y="4473124"/>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827584" y="5006677"/>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827584" y="3212976"/>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0250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332657"/>
            <a:ext cx="7772400" cy="1296144"/>
          </a:xfrm>
        </p:spPr>
        <p:style>
          <a:lnRef idx="2">
            <a:schemeClr val="accent3"/>
          </a:lnRef>
          <a:fillRef idx="1">
            <a:schemeClr val="lt1"/>
          </a:fillRef>
          <a:effectRef idx="0">
            <a:schemeClr val="accent3"/>
          </a:effectRef>
          <a:fontRef idx="minor">
            <a:schemeClr val="dk1"/>
          </a:fontRef>
        </p:style>
        <p:txBody>
          <a:bodyPr/>
          <a:lstStyle/>
          <a:p>
            <a:r>
              <a:rPr lang="fr-FR" dirty="0" smtClean="0"/>
              <a:t>Pétrone, </a:t>
            </a:r>
            <a:r>
              <a:rPr lang="fr-FR" i="1" dirty="0" smtClean="0"/>
              <a:t>Le Satiricon</a:t>
            </a:r>
            <a:endParaRPr lang="fr-FR" i="1" dirty="0"/>
          </a:p>
        </p:txBody>
      </p:sp>
      <p:sp>
        <p:nvSpPr>
          <p:cNvPr id="3" name="Sous-titre 2"/>
          <p:cNvSpPr>
            <a:spLocks noGrp="1"/>
          </p:cNvSpPr>
          <p:nvPr>
            <p:ph type="subTitle" idx="1"/>
          </p:nvPr>
        </p:nvSpPr>
        <p:spPr>
          <a:xfrm>
            <a:off x="683568" y="1988840"/>
            <a:ext cx="7776864" cy="4392488"/>
          </a:xfrm>
        </p:spPr>
        <p:txBody>
          <a:bodyPr>
            <a:normAutofit fontScale="92500" lnSpcReduction="20000"/>
          </a:bodyPr>
          <a:lstStyle/>
          <a:p>
            <a:endParaRPr lang="fr-FR" dirty="0" smtClean="0"/>
          </a:p>
          <a:p>
            <a:r>
              <a:rPr lang="fr-FR" dirty="0" smtClean="0">
                <a:solidFill>
                  <a:schemeClr val="tx2"/>
                </a:solidFill>
                <a:latin typeface="Arial Black" pitchFamily="34" charset="0"/>
              </a:rPr>
              <a:t>Modernité littéraire : des problématiques fécondes</a:t>
            </a:r>
          </a:p>
          <a:p>
            <a:endParaRPr lang="fr-FR" sz="2400" i="1" dirty="0" smtClean="0">
              <a:solidFill>
                <a:schemeClr val="tx2"/>
              </a:solidFill>
              <a:latin typeface="Arial Black" pitchFamily="34" charset="0"/>
            </a:endParaRPr>
          </a:p>
          <a:p>
            <a:pPr algn="l"/>
            <a:r>
              <a:rPr lang="fr-FR" dirty="0" smtClean="0">
                <a:solidFill>
                  <a:schemeClr val="tx2"/>
                </a:solidFill>
              </a:rPr>
              <a:t>         Un roman de la dérision</a:t>
            </a:r>
          </a:p>
          <a:p>
            <a:pPr algn="l"/>
            <a:r>
              <a:rPr lang="fr-FR" dirty="0">
                <a:solidFill>
                  <a:schemeClr val="tx2"/>
                </a:solidFill>
              </a:rPr>
              <a:t> </a:t>
            </a:r>
            <a:r>
              <a:rPr lang="fr-FR" dirty="0" smtClean="0">
                <a:solidFill>
                  <a:schemeClr val="tx2"/>
                </a:solidFill>
              </a:rPr>
              <a:t>         La subversion des valeurs</a:t>
            </a:r>
          </a:p>
          <a:p>
            <a:pPr algn="l"/>
            <a:r>
              <a:rPr lang="fr-FR" dirty="0">
                <a:solidFill>
                  <a:schemeClr val="tx2"/>
                </a:solidFill>
              </a:rPr>
              <a:t> </a:t>
            </a:r>
            <a:r>
              <a:rPr lang="fr-FR" dirty="0" smtClean="0">
                <a:solidFill>
                  <a:schemeClr val="tx2"/>
                </a:solidFill>
              </a:rPr>
              <a:t>         La théâtralisation de l’existence</a:t>
            </a:r>
          </a:p>
          <a:p>
            <a:pPr algn="l"/>
            <a:r>
              <a:rPr lang="fr-FR" dirty="0">
                <a:solidFill>
                  <a:schemeClr val="tx2"/>
                </a:solidFill>
              </a:rPr>
              <a:t> </a:t>
            </a:r>
            <a:r>
              <a:rPr lang="fr-FR" dirty="0" smtClean="0">
                <a:solidFill>
                  <a:schemeClr val="tx2"/>
                </a:solidFill>
              </a:rPr>
              <a:t>         L’imposture du langage</a:t>
            </a:r>
            <a:endParaRPr lang="fr-FR" dirty="0">
              <a:solidFill>
                <a:schemeClr val="tx2"/>
              </a:solidFill>
            </a:endParaRPr>
          </a:p>
          <a:p>
            <a:pPr algn="l"/>
            <a:r>
              <a:rPr lang="fr-FR" dirty="0">
                <a:solidFill>
                  <a:schemeClr val="tx2"/>
                </a:solidFill>
              </a:rPr>
              <a:t>        </a:t>
            </a:r>
            <a:endParaRPr lang="fr-FR" dirty="0" smtClean="0">
              <a:solidFill>
                <a:schemeClr val="tx2"/>
              </a:solidFill>
            </a:endParaRPr>
          </a:p>
          <a:p>
            <a:pPr algn="l"/>
            <a:r>
              <a:rPr lang="fr-FR" dirty="0" smtClean="0">
                <a:solidFill>
                  <a:schemeClr val="tx2"/>
                </a:solidFill>
              </a:rPr>
              <a:t>             </a:t>
            </a:r>
          </a:p>
          <a:p>
            <a:pPr algn="l"/>
            <a:endParaRPr lang="fr-FR" dirty="0" smtClean="0">
              <a:solidFill>
                <a:schemeClr val="tx2"/>
              </a:solidFill>
            </a:endParaRPr>
          </a:p>
          <a:p>
            <a:endParaRPr lang="fr-FR" dirty="0"/>
          </a:p>
        </p:txBody>
      </p:sp>
      <p:sp>
        <p:nvSpPr>
          <p:cNvPr id="5" name="Flèche droite 4"/>
          <p:cNvSpPr/>
          <p:nvPr/>
        </p:nvSpPr>
        <p:spPr>
          <a:xfrm>
            <a:off x="827584" y="4293096"/>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755576" y="2420888"/>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827584" y="3789040"/>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827584" y="4705714"/>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827584" y="5157192"/>
            <a:ext cx="43204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1112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60649"/>
            <a:ext cx="7772400" cy="1296144"/>
          </a:xfrm>
        </p:spPr>
        <p:style>
          <a:lnRef idx="2">
            <a:schemeClr val="accent3"/>
          </a:lnRef>
          <a:fillRef idx="1">
            <a:schemeClr val="lt1"/>
          </a:fillRef>
          <a:effectRef idx="0">
            <a:schemeClr val="accent3"/>
          </a:effectRef>
          <a:fontRef idx="minor">
            <a:schemeClr val="dk1"/>
          </a:fontRef>
        </p:style>
        <p:txBody>
          <a:bodyPr/>
          <a:lstStyle/>
          <a:p>
            <a:r>
              <a:rPr lang="fr-FR" dirty="0" smtClean="0"/>
              <a:t>Pétrone, </a:t>
            </a:r>
            <a:r>
              <a:rPr lang="fr-FR" i="1" dirty="0" smtClean="0"/>
              <a:t>Le Satiricon</a:t>
            </a:r>
            <a:endParaRPr lang="fr-FR" i="1" dirty="0"/>
          </a:p>
        </p:txBody>
      </p:sp>
      <p:sp>
        <p:nvSpPr>
          <p:cNvPr id="3" name="Sous-titre 2"/>
          <p:cNvSpPr>
            <a:spLocks noGrp="1"/>
          </p:cNvSpPr>
          <p:nvPr>
            <p:ph type="subTitle" idx="1"/>
          </p:nvPr>
        </p:nvSpPr>
        <p:spPr>
          <a:xfrm>
            <a:off x="683568" y="1772816"/>
            <a:ext cx="7776864" cy="4896544"/>
          </a:xfrm>
        </p:spPr>
        <p:txBody>
          <a:bodyPr>
            <a:normAutofit fontScale="62500" lnSpcReduction="20000"/>
          </a:bodyPr>
          <a:lstStyle/>
          <a:p>
            <a:endParaRPr lang="fr-FR" dirty="0" smtClean="0"/>
          </a:p>
          <a:p>
            <a:r>
              <a:rPr lang="fr-FR" dirty="0" smtClean="0">
                <a:solidFill>
                  <a:schemeClr val="tx2"/>
                </a:solidFill>
                <a:latin typeface="Arial Black" pitchFamily="34" charset="0"/>
              </a:rPr>
              <a:t> Une stratégie du détour </a:t>
            </a:r>
          </a:p>
          <a:p>
            <a:r>
              <a:rPr lang="fr-FR" dirty="0">
                <a:solidFill>
                  <a:schemeClr val="tx2"/>
                </a:solidFill>
                <a:latin typeface="Arial Black" pitchFamily="34" charset="0"/>
              </a:rPr>
              <a:t>p</a:t>
            </a:r>
            <a:r>
              <a:rPr lang="fr-FR" dirty="0" smtClean="0">
                <a:solidFill>
                  <a:schemeClr val="tx2"/>
                </a:solidFill>
                <a:latin typeface="Arial Black" pitchFamily="34" charset="0"/>
              </a:rPr>
              <a:t>our</a:t>
            </a:r>
          </a:p>
          <a:p>
            <a:r>
              <a:rPr lang="fr-FR" dirty="0" smtClean="0">
                <a:solidFill>
                  <a:schemeClr val="tx2"/>
                </a:solidFill>
                <a:latin typeface="Arial Black" pitchFamily="34" charset="0"/>
              </a:rPr>
              <a:t> comprendre le monde moderne</a:t>
            </a:r>
          </a:p>
          <a:p>
            <a:endParaRPr lang="fr-FR" dirty="0" smtClean="0">
              <a:solidFill>
                <a:schemeClr val="tx2"/>
              </a:solidFill>
              <a:latin typeface="Arial Black" pitchFamily="34" charset="0"/>
            </a:endParaRPr>
          </a:p>
          <a:p>
            <a:endParaRPr lang="fr-FR" sz="2400" i="1" dirty="0" smtClean="0">
              <a:solidFill>
                <a:schemeClr val="tx2"/>
              </a:solidFill>
              <a:latin typeface="Arial Black" pitchFamily="34" charset="0"/>
            </a:endParaRPr>
          </a:p>
          <a:p>
            <a:pPr algn="just"/>
            <a:r>
              <a:rPr lang="fr-FR" dirty="0" smtClean="0">
                <a:solidFill>
                  <a:schemeClr val="tx2"/>
                </a:solidFill>
              </a:rPr>
              <a:t>           Des valeurs qui triomphent aujourd’hui : la réussite et l’argent, le monde du spectacle et du divertissement, l’ignorance étalée et assumée, la défaite de la pensée = un </a:t>
            </a:r>
            <a:r>
              <a:rPr lang="fr-FR" dirty="0">
                <a:solidFill>
                  <a:schemeClr val="tx2"/>
                </a:solidFill>
              </a:rPr>
              <a:t>miroir terrible et </a:t>
            </a:r>
            <a:r>
              <a:rPr lang="fr-FR" dirty="0" smtClean="0">
                <a:solidFill>
                  <a:schemeClr val="tx2"/>
                </a:solidFill>
              </a:rPr>
              <a:t>effrayant.</a:t>
            </a:r>
          </a:p>
          <a:p>
            <a:pPr algn="just"/>
            <a:r>
              <a:rPr lang="fr-FR" dirty="0" smtClean="0">
                <a:solidFill>
                  <a:schemeClr val="tx2"/>
                </a:solidFill>
              </a:rPr>
              <a:t>          </a:t>
            </a:r>
          </a:p>
          <a:p>
            <a:pPr algn="just"/>
            <a:r>
              <a:rPr lang="fr-FR" dirty="0">
                <a:solidFill>
                  <a:schemeClr val="tx2"/>
                </a:solidFill>
              </a:rPr>
              <a:t> </a:t>
            </a:r>
            <a:r>
              <a:rPr lang="fr-FR" dirty="0" smtClean="0">
                <a:solidFill>
                  <a:schemeClr val="tx2"/>
                </a:solidFill>
              </a:rPr>
              <a:t>          Une différence essentielle : de </a:t>
            </a:r>
            <a:r>
              <a:rPr lang="fr-FR" dirty="0">
                <a:solidFill>
                  <a:schemeClr val="tx2"/>
                </a:solidFill>
              </a:rPr>
              <a:t>la sphère privée à la sphère </a:t>
            </a:r>
            <a:r>
              <a:rPr lang="fr-FR" dirty="0" smtClean="0">
                <a:solidFill>
                  <a:schemeClr val="tx2"/>
                </a:solidFill>
              </a:rPr>
              <a:t>publique ou du fantasme à sa réalisation.</a:t>
            </a:r>
            <a:endParaRPr lang="fr-FR" dirty="0">
              <a:solidFill>
                <a:schemeClr val="tx2"/>
              </a:solidFill>
            </a:endParaRPr>
          </a:p>
          <a:p>
            <a:pPr algn="just"/>
            <a:endParaRPr lang="fr-FR" dirty="0" smtClean="0">
              <a:solidFill>
                <a:schemeClr val="tx2"/>
              </a:solidFill>
            </a:endParaRPr>
          </a:p>
          <a:p>
            <a:pPr algn="l"/>
            <a:r>
              <a:rPr lang="fr-FR" dirty="0" smtClean="0">
                <a:solidFill>
                  <a:schemeClr val="tx2"/>
                </a:solidFill>
              </a:rPr>
              <a:t>       </a:t>
            </a:r>
          </a:p>
          <a:p>
            <a:pPr algn="l"/>
            <a:endParaRPr lang="fr-FR" dirty="0" smtClean="0">
              <a:solidFill>
                <a:schemeClr val="tx2"/>
              </a:solidFill>
            </a:endParaRPr>
          </a:p>
          <a:p>
            <a:pPr algn="l"/>
            <a:r>
              <a:rPr lang="fr-FR" dirty="0" smtClean="0">
                <a:solidFill>
                  <a:schemeClr val="tx2"/>
                </a:solidFill>
              </a:rPr>
              <a:t>             </a:t>
            </a:r>
          </a:p>
          <a:p>
            <a:pPr algn="l"/>
            <a:endParaRPr lang="fr-FR" dirty="0" smtClean="0">
              <a:solidFill>
                <a:schemeClr val="tx2"/>
              </a:solidFill>
            </a:endParaRPr>
          </a:p>
          <a:p>
            <a:endParaRPr lang="fr-FR" dirty="0"/>
          </a:p>
        </p:txBody>
      </p:sp>
      <p:sp>
        <p:nvSpPr>
          <p:cNvPr id="5" name="Flèche droite 4"/>
          <p:cNvSpPr/>
          <p:nvPr/>
        </p:nvSpPr>
        <p:spPr>
          <a:xfrm flipV="1">
            <a:off x="755576" y="3552366"/>
            <a:ext cx="432048" cy="18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1102371" y="2132856"/>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flipV="1">
            <a:off x="755576" y="4654518"/>
            <a:ext cx="432048" cy="18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28111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504056"/>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fr-FR" sz="1400" dirty="0" smtClean="0">
                <a:latin typeface="Arial Black" pitchFamily="34" charset="0"/>
              </a:rPr>
              <a:t>Pétrone, </a:t>
            </a:r>
            <a:r>
              <a:rPr lang="fr-FR" sz="1400" i="1" dirty="0" smtClean="0">
                <a:latin typeface="Arial Black" pitchFamily="34" charset="0"/>
              </a:rPr>
              <a:t>Le Satiricon</a:t>
            </a:r>
            <a:br>
              <a:rPr lang="fr-FR" sz="1400" i="1" dirty="0" smtClean="0">
                <a:latin typeface="Arial Black" pitchFamily="34" charset="0"/>
              </a:rPr>
            </a:br>
            <a:r>
              <a:rPr lang="fr-FR" sz="1400" dirty="0" smtClean="0">
                <a:latin typeface="Arial Black" pitchFamily="34" charset="0"/>
              </a:rPr>
              <a:t>Le déroulement de la séquence</a:t>
            </a:r>
            <a:endParaRPr lang="fr-FR" sz="1400" dirty="0">
              <a:latin typeface="Arial Black" pitchFamily="34" charset="0"/>
            </a:endParaRPr>
          </a:p>
        </p:txBody>
      </p:sp>
      <p:sp>
        <p:nvSpPr>
          <p:cNvPr id="3" name="Sous-titre 2"/>
          <p:cNvSpPr>
            <a:spLocks noGrp="1"/>
          </p:cNvSpPr>
          <p:nvPr>
            <p:ph type="subTitle" idx="1"/>
          </p:nvPr>
        </p:nvSpPr>
        <p:spPr>
          <a:xfrm>
            <a:off x="179512" y="764704"/>
            <a:ext cx="8640960" cy="5904656"/>
          </a:xfrm>
        </p:spPr>
        <p:txBody>
          <a:bodyPr>
            <a:normAutofit lnSpcReduction="10000"/>
          </a:bodyPr>
          <a:lstStyle/>
          <a:p>
            <a:pPr algn="l"/>
            <a:r>
              <a:rPr lang="fr-FR" sz="1200" dirty="0" smtClean="0">
                <a:solidFill>
                  <a:schemeClr val="tx1"/>
                </a:solidFill>
              </a:rPr>
              <a:t>   Le   </a:t>
            </a:r>
            <a:r>
              <a:rPr lang="fr-FR" sz="1200" dirty="0" smtClean="0">
                <a:solidFill>
                  <a:schemeClr val="tx1"/>
                </a:solidFill>
                <a:latin typeface="Arial Black" pitchFamily="34" charset="0"/>
              </a:rPr>
              <a:t>Lecture autonome et en traduction d’une sélection de passages</a:t>
            </a:r>
          </a:p>
          <a:p>
            <a:pPr marL="285750" indent="-285750" algn="l">
              <a:buFontTx/>
              <a:buChar char="-"/>
            </a:pPr>
            <a:r>
              <a:rPr lang="fr-FR" sz="1200" dirty="0" smtClean="0">
                <a:solidFill>
                  <a:schemeClr val="tx1"/>
                </a:solidFill>
              </a:rPr>
              <a:t>§1-6 :      le débat sur l’éducation (5 pages)</a:t>
            </a:r>
          </a:p>
          <a:p>
            <a:pPr marL="285750" indent="-285750" algn="l">
              <a:buFontTx/>
              <a:buChar char="-"/>
            </a:pPr>
            <a:r>
              <a:rPr lang="fr-FR" sz="1200" dirty="0" smtClean="0">
                <a:solidFill>
                  <a:schemeClr val="tx1"/>
                </a:solidFill>
              </a:rPr>
              <a:t>§27-78 : la </a:t>
            </a:r>
            <a:r>
              <a:rPr lang="fr-FR" sz="1200" dirty="0" err="1" smtClean="0">
                <a:solidFill>
                  <a:schemeClr val="tx1"/>
                </a:solidFill>
              </a:rPr>
              <a:t>cena</a:t>
            </a:r>
            <a:r>
              <a:rPr lang="fr-FR" sz="1200" dirty="0" smtClean="0">
                <a:solidFill>
                  <a:schemeClr val="tx1"/>
                </a:solidFill>
              </a:rPr>
              <a:t> </a:t>
            </a:r>
            <a:r>
              <a:rPr lang="fr-FR" sz="1200" dirty="0" err="1" smtClean="0">
                <a:solidFill>
                  <a:schemeClr val="tx1"/>
                </a:solidFill>
              </a:rPr>
              <a:t>Trimalchionis</a:t>
            </a:r>
            <a:r>
              <a:rPr lang="fr-FR" sz="1200" dirty="0" smtClean="0">
                <a:solidFill>
                  <a:schemeClr val="tx1"/>
                </a:solidFill>
              </a:rPr>
              <a:t> (56 pages)</a:t>
            </a:r>
          </a:p>
          <a:p>
            <a:pPr marL="285750" indent="-285750" algn="l">
              <a:buFontTx/>
              <a:buChar char="-"/>
            </a:pPr>
            <a:r>
              <a:rPr lang="fr-FR" sz="1200" dirty="0" smtClean="0">
                <a:solidFill>
                  <a:schemeClr val="tx1"/>
                </a:solidFill>
              </a:rPr>
              <a:t>§79-90 : le trio amoureux et le débat sur la culture (15 pages)</a:t>
            </a:r>
          </a:p>
          <a:p>
            <a:pPr algn="l"/>
            <a:endParaRPr lang="fr-FR" sz="1200" dirty="0">
              <a:solidFill>
                <a:schemeClr val="tx1"/>
              </a:solidFill>
            </a:endParaRPr>
          </a:p>
          <a:p>
            <a:pPr algn="l"/>
            <a:r>
              <a:rPr lang="fr-FR" sz="1200" dirty="0" smtClean="0">
                <a:solidFill>
                  <a:schemeClr val="tx1"/>
                </a:solidFill>
              </a:rPr>
              <a:t>          </a:t>
            </a:r>
            <a:r>
              <a:rPr lang="fr-FR" sz="1200" dirty="0" smtClean="0">
                <a:solidFill>
                  <a:schemeClr val="tx1"/>
                </a:solidFill>
                <a:latin typeface="Arial Black" pitchFamily="34" charset="0"/>
              </a:rPr>
              <a:t>Entrées dans le roman</a:t>
            </a:r>
          </a:p>
          <a:p>
            <a:pPr marL="285750" lvl="0" indent="-285750" algn="l">
              <a:buFont typeface="Wingdings" pitchFamily="2" charset="2"/>
              <a:buChar char="Ø"/>
            </a:pPr>
            <a:r>
              <a:rPr lang="fr-FR" sz="1200" dirty="0" smtClean="0">
                <a:solidFill>
                  <a:schemeClr val="tx1"/>
                </a:solidFill>
              </a:rPr>
              <a:t>Pétrone? / </a:t>
            </a:r>
            <a:r>
              <a:rPr lang="fr-FR" sz="1200" i="1" dirty="0">
                <a:solidFill>
                  <a:schemeClr val="tx1"/>
                </a:solidFill>
              </a:rPr>
              <a:t>Satiricon</a:t>
            </a:r>
            <a:r>
              <a:rPr lang="fr-FR" sz="1200" dirty="0">
                <a:solidFill>
                  <a:schemeClr val="tx1"/>
                </a:solidFill>
              </a:rPr>
              <a:t> ou </a:t>
            </a:r>
            <a:r>
              <a:rPr lang="fr-FR" sz="1200" i="1" dirty="0" err="1">
                <a:solidFill>
                  <a:schemeClr val="tx1"/>
                </a:solidFill>
              </a:rPr>
              <a:t>Satyricon</a:t>
            </a:r>
            <a:r>
              <a:rPr lang="fr-FR" sz="1200" dirty="0">
                <a:solidFill>
                  <a:schemeClr val="tx1"/>
                </a:solidFill>
              </a:rPr>
              <a:t> </a:t>
            </a:r>
            <a:r>
              <a:rPr lang="fr-FR" sz="1200" dirty="0" smtClean="0">
                <a:solidFill>
                  <a:schemeClr val="tx1"/>
                </a:solidFill>
              </a:rPr>
              <a:t>? </a:t>
            </a:r>
            <a:endParaRPr lang="fr-FR" sz="1200" dirty="0">
              <a:solidFill>
                <a:schemeClr val="tx1"/>
              </a:solidFill>
            </a:endParaRPr>
          </a:p>
          <a:p>
            <a:pPr marL="285750" lvl="0" indent="-285750" algn="l">
              <a:buFont typeface="Wingdings" pitchFamily="2" charset="2"/>
              <a:buChar char="Ø"/>
            </a:pPr>
            <a:r>
              <a:rPr lang="fr-FR" sz="1200" dirty="0" smtClean="0">
                <a:solidFill>
                  <a:schemeClr val="tx1"/>
                </a:solidFill>
              </a:rPr>
              <a:t>Table ronde: </a:t>
            </a:r>
            <a:r>
              <a:rPr lang="fr-FR" sz="1200" i="1" dirty="0">
                <a:solidFill>
                  <a:schemeClr val="tx1"/>
                </a:solidFill>
                <a:latin typeface="Arial Black" pitchFamily="34" charset="0"/>
              </a:rPr>
              <a:t>L</a:t>
            </a:r>
            <a:r>
              <a:rPr lang="fr-FR" sz="1200" i="1" dirty="0" smtClean="0">
                <a:solidFill>
                  <a:schemeClr val="tx1"/>
                </a:solidFill>
                <a:latin typeface="Arial Black" pitchFamily="34" charset="0"/>
              </a:rPr>
              <a:t>e Satiricon</a:t>
            </a:r>
            <a:r>
              <a:rPr lang="fr-FR" sz="1200" dirty="0" smtClean="0">
                <a:solidFill>
                  <a:schemeClr val="tx1"/>
                </a:solidFill>
                <a:latin typeface="Arial Black" pitchFamily="34" charset="0"/>
              </a:rPr>
              <a:t>, un roman?</a:t>
            </a:r>
            <a:endParaRPr lang="fr-FR" sz="1200" dirty="0">
              <a:solidFill>
                <a:schemeClr val="tx1"/>
              </a:solidFill>
              <a:latin typeface="Arial Black" pitchFamily="34" charset="0"/>
            </a:endParaRPr>
          </a:p>
          <a:p>
            <a:pPr lvl="1" algn="l"/>
            <a:r>
              <a:rPr lang="fr-FR" sz="1200" dirty="0">
                <a:solidFill>
                  <a:schemeClr val="tx1"/>
                </a:solidFill>
              </a:rPr>
              <a:t>un héros </a:t>
            </a:r>
            <a:r>
              <a:rPr lang="fr-FR" sz="1200" dirty="0" smtClean="0">
                <a:solidFill>
                  <a:schemeClr val="tx1"/>
                </a:solidFill>
              </a:rPr>
              <a:t>picaresque / un anti-héros</a:t>
            </a:r>
            <a:endParaRPr lang="fr-FR" sz="1200" dirty="0">
              <a:solidFill>
                <a:schemeClr val="tx1"/>
              </a:solidFill>
            </a:endParaRPr>
          </a:p>
          <a:p>
            <a:pPr lvl="1" algn="l"/>
            <a:r>
              <a:rPr lang="fr-FR" sz="1200" dirty="0">
                <a:solidFill>
                  <a:schemeClr val="tx1"/>
                </a:solidFill>
              </a:rPr>
              <a:t>la théâtralisation : comédie et tragédie</a:t>
            </a:r>
          </a:p>
          <a:p>
            <a:pPr lvl="1" algn="l"/>
            <a:r>
              <a:rPr lang="fr-FR" sz="1200" dirty="0">
                <a:solidFill>
                  <a:schemeClr val="tx1"/>
                </a:solidFill>
              </a:rPr>
              <a:t>la critique sociale et l’ironie</a:t>
            </a:r>
          </a:p>
          <a:p>
            <a:pPr lvl="1" algn="l"/>
            <a:r>
              <a:rPr lang="fr-FR" sz="1200" dirty="0">
                <a:solidFill>
                  <a:schemeClr val="tx1"/>
                </a:solidFill>
              </a:rPr>
              <a:t>la mise en cause de la </a:t>
            </a:r>
            <a:r>
              <a:rPr lang="fr-FR" sz="1200" dirty="0" smtClean="0">
                <a:solidFill>
                  <a:schemeClr val="tx1"/>
                </a:solidFill>
              </a:rPr>
              <a:t>culture</a:t>
            </a:r>
          </a:p>
          <a:p>
            <a:pPr algn="l"/>
            <a:endParaRPr lang="fr-FR" sz="1200" dirty="0" smtClean="0">
              <a:solidFill>
                <a:schemeClr val="tx1"/>
              </a:solidFill>
            </a:endParaRPr>
          </a:p>
          <a:p>
            <a:pPr algn="l"/>
            <a:r>
              <a:rPr lang="fr-FR" sz="1200" dirty="0" smtClean="0">
                <a:solidFill>
                  <a:schemeClr val="tx1"/>
                </a:solidFill>
              </a:rPr>
              <a:t>            </a:t>
            </a:r>
            <a:r>
              <a:rPr lang="fr-FR" sz="1200" dirty="0">
                <a:solidFill>
                  <a:schemeClr val="tx1"/>
                </a:solidFill>
                <a:latin typeface="Arial Black" pitchFamily="34" charset="0"/>
              </a:rPr>
              <a:t>T</a:t>
            </a:r>
            <a:r>
              <a:rPr lang="fr-FR" sz="1200" dirty="0" smtClean="0">
                <a:solidFill>
                  <a:schemeClr val="tx1"/>
                </a:solidFill>
                <a:latin typeface="Arial Black" pitchFamily="34" charset="0"/>
              </a:rPr>
              <a:t>raduction et commentaire de textes: le personnage de </a:t>
            </a:r>
            <a:r>
              <a:rPr lang="fr-FR" sz="1200" dirty="0" err="1" smtClean="0">
                <a:solidFill>
                  <a:schemeClr val="tx1"/>
                </a:solidFill>
                <a:latin typeface="Arial Black" pitchFamily="34" charset="0"/>
              </a:rPr>
              <a:t>Trimalchion</a:t>
            </a:r>
            <a:endParaRPr lang="fr-FR" sz="1200" dirty="0" smtClean="0">
              <a:solidFill>
                <a:schemeClr val="tx1"/>
              </a:solidFill>
              <a:latin typeface="Arial Black" pitchFamily="34" charset="0"/>
            </a:endParaRPr>
          </a:p>
          <a:p>
            <a:pPr algn="l"/>
            <a:r>
              <a:rPr lang="fr-FR" sz="1200" b="1" u="sng" dirty="0" smtClean="0">
                <a:solidFill>
                  <a:schemeClr val="tx1"/>
                </a:solidFill>
              </a:rPr>
              <a:t>Texte n°1</a:t>
            </a:r>
            <a:r>
              <a:rPr lang="fr-FR" sz="1200" b="1" dirty="0" smtClean="0">
                <a:solidFill>
                  <a:schemeClr val="tx1"/>
                </a:solidFill>
              </a:rPr>
              <a:t>: Première apparition</a:t>
            </a:r>
            <a:r>
              <a:rPr lang="fr-FR" sz="1200" dirty="0" smtClean="0">
                <a:solidFill>
                  <a:schemeClr val="tx1"/>
                </a:solidFill>
              </a:rPr>
              <a:t>: Une mise en scène spectaculaire / Un portrait-charge</a:t>
            </a:r>
          </a:p>
          <a:p>
            <a:pPr algn="l"/>
            <a:r>
              <a:rPr lang="fr-FR" sz="1200" b="1" u="sng" dirty="0" smtClean="0">
                <a:solidFill>
                  <a:schemeClr val="tx1"/>
                </a:solidFill>
              </a:rPr>
              <a:t>Texte n°2</a:t>
            </a:r>
            <a:r>
              <a:rPr lang="fr-FR" sz="1200" b="1" dirty="0" smtClean="0">
                <a:solidFill>
                  <a:schemeClr val="tx1"/>
                </a:solidFill>
              </a:rPr>
              <a:t>: L’entrée dans la maison de </a:t>
            </a:r>
            <a:r>
              <a:rPr lang="fr-FR" sz="1200" b="1" dirty="0" err="1" smtClean="0">
                <a:solidFill>
                  <a:schemeClr val="tx1"/>
                </a:solidFill>
              </a:rPr>
              <a:t>Trimalchion</a:t>
            </a:r>
            <a:r>
              <a:rPr lang="fr-FR" sz="1200" b="1" dirty="0" smtClean="0">
                <a:solidFill>
                  <a:schemeClr val="tx1"/>
                </a:solidFill>
              </a:rPr>
              <a:t>: une biographie en images</a:t>
            </a:r>
          </a:p>
          <a:p>
            <a:pPr algn="l"/>
            <a:r>
              <a:rPr lang="fr-FR" sz="1200" dirty="0" smtClean="0">
                <a:solidFill>
                  <a:schemeClr val="tx1"/>
                </a:solidFill>
              </a:rPr>
              <a:t>                  </a:t>
            </a:r>
            <a:r>
              <a:rPr lang="fr-FR" sz="1200" u="sng" dirty="0" smtClean="0">
                <a:solidFill>
                  <a:schemeClr val="tx1"/>
                </a:solidFill>
              </a:rPr>
              <a:t>Prolongements en lecture cursive </a:t>
            </a:r>
            <a:r>
              <a:rPr lang="fr-FR" sz="1200" dirty="0" smtClean="0">
                <a:solidFill>
                  <a:schemeClr val="tx1"/>
                </a:solidFill>
              </a:rPr>
              <a:t>: - la </a:t>
            </a:r>
            <a:r>
              <a:rPr lang="fr-FR" sz="1200" dirty="0">
                <a:solidFill>
                  <a:schemeClr val="tx1"/>
                </a:solidFill>
              </a:rPr>
              <a:t>faillite de la culture : </a:t>
            </a:r>
            <a:r>
              <a:rPr lang="fr-FR" sz="1200" dirty="0" smtClean="0">
                <a:solidFill>
                  <a:schemeClr val="tx1"/>
                </a:solidFill>
              </a:rPr>
              <a:t>fin </a:t>
            </a:r>
            <a:r>
              <a:rPr lang="fr-FR" sz="1200" dirty="0">
                <a:solidFill>
                  <a:schemeClr val="tx1"/>
                </a:solidFill>
              </a:rPr>
              <a:t>de </a:t>
            </a:r>
            <a:r>
              <a:rPr lang="fr-FR" sz="1200" dirty="0" smtClean="0">
                <a:solidFill>
                  <a:schemeClr val="tx1"/>
                </a:solidFill>
              </a:rPr>
              <a:t>§48</a:t>
            </a:r>
            <a:endParaRPr lang="fr-FR" sz="1200" dirty="0">
              <a:solidFill>
                <a:schemeClr val="tx1"/>
              </a:solidFill>
            </a:endParaRPr>
          </a:p>
          <a:p>
            <a:pPr algn="l"/>
            <a:r>
              <a:rPr lang="fr-FR" sz="1200" dirty="0">
                <a:solidFill>
                  <a:schemeClr val="tx1"/>
                </a:solidFill>
              </a:rPr>
              <a:t>                                 </a:t>
            </a:r>
            <a:r>
              <a:rPr lang="fr-FR" sz="1200" dirty="0" smtClean="0">
                <a:solidFill>
                  <a:schemeClr val="tx1"/>
                </a:solidFill>
              </a:rPr>
              <a:t>                                               </a:t>
            </a:r>
            <a:r>
              <a:rPr lang="fr-FR" sz="1200" dirty="0">
                <a:solidFill>
                  <a:schemeClr val="tx1"/>
                </a:solidFill>
              </a:rPr>
              <a:t>- l’épisode des </a:t>
            </a:r>
            <a:r>
              <a:rPr lang="fr-FR" sz="1200" dirty="0" err="1">
                <a:solidFill>
                  <a:schemeClr val="tx1"/>
                </a:solidFill>
              </a:rPr>
              <a:t>Homéristes</a:t>
            </a:r>
            <a:r>
              <a:rPr lang="fr-FR" sz="1200" dirty="0">
                <a:solidFill>
                  <a:schemeClr val="tx1"/>
                </a:solidFill>
              </a:rPr>
              <a:t> </a:t>
            </a:r>
            <a:r>
              <a:rPr lang="fr-FR" sz="1200" dirty="0" smtClean="0">
                <a:solidFill>
                  <a:schemeClr val="tx1"/>
                </a:solidFill>
              </a:rPr>
              <a:t>: §59</a:t>
            </a:r>
            <a:endParaRPr lang="fr-FR" sz="1200" dirty="0">
              <a:solidFill>
                <a:schemeClr val="tx1"/>
              </a:solidFill>
            </a:endParaRPr>
          </a:p>
          <a:p>
            <a:pPr algn="l"/>
            <a:r>
              <a:rPr lang="fr-FR" sz="1200" dirty="0">
                <a:solidFill>
                  <a:schemeClr val="tx1"/>
                </a:solidFill>
              </a:rPr>
              <a:t>                                 </a:t>
            </a:r>
            <a:r>
              <a:rPr lang="fr-FR" sz="1200" dirty="0" smtClean="0">
                <a:solidFill>
                  <a:schemeClr val="tx1"/>
                </a:solidFill>
              </a:rPr>
              <a:t>                                               - </a:t>
            </a:r>
            <a:r>
              <a:rPr lang="fr-FR" sz="1200" dirty="0">
                <a:solidFill>
                  <a:schemeClr val="tx1"/>
                </a:solidFill>
              </a:rPr>
              <a:t>sortir du labyrinthe : </a:t>
            </a:r>
            <a:r>
              <a:rPr lang="fr-FR" sz="1200" dirty="0" smtClean="0">
                <a:solidFill>
                  <a:schemeClr val="tx1"/>
                </a:solidFill>
              </a:rPr>
              <a:t>§72-73</a:t>
            </a:r>
            <a:endParaRPr lang="fr-FR" sz="1200" dirty="0">
              <a:solidFill>
                <a:schemeClr val="tx1"/>
              </a:solidFill>
            </a:endParaRPr>
          </a:p>
          <a:p>
            <a:pPr algn="l"/>
            <a:endParaRPr lang="fr-FR" sz="1200" dirty="0" smtClean="0">
              <a:solidFill>
                <a:schemeClr val="tx1"/>
              </a:solidFill>
            </a:endParaRPr>
          </a:p>
          <a:p>
            <a:pPr algn="l"/>
            <a:r>
              <a:rPr lang="fr-FR" sz="1200" b="1" u="sng" dirty="0" smtClean="0">
                <a:solidFill>
                  <a:schemeClr val="tx1"/>
                </a:solidFill>
              </a:rPr>
              <a:t>Texte n°3</a:t>
            </a:r>
            <a:r>
              <a:rPr lang="fr-FR" sz="1200" b="1" dirty="0" smtClean="0">
                <a:solidFill>
                  <a:schemeClr val="tx1"/>
                </a:solidFill>
              </a:rPr>
              <a:t>: </a:t>
            </a:r>
            <a:r>
              <a:rPr lang="fr-FR" sz="1200" b="1" dirty="0" err="1" smtClean="0">
                <a:solidFill>
                  <a:schemeClr val="tx1"/>
                </a:solidFill>
              </a:rPr>
              <a:t>Trimalchion</a:t>
            </a:r>
            <a:r>
              <a:rPr lang="fr-FR" sz="1200" b="1" dirty="0" smtClean="0">
                <a:solidFill>
                  <a:schemeClr val="tx1"/>
                </a:solidFill>
              </a:rPr>
              <a:t>, </a:t>
            </a:r>
            <a:r>
              <a:rPr lang="fr-FR" sz="1200" b="1" dirty="0" smtClean="0">
                <a:solidFill>
                  <a:schemeClr val="tx1"/>
                </a:solidFill>
                <a:latin typeface="+mj-lt"/>
              </a:rPr>
              <a:t>maître de l’illusion</a:t>
            </a:r>
            <a:r>
              <a:rPr lang="fr-FR" sz="1200" dirty="0" smtClean="0">
                <a:solidFill>
                  <a:schemeClr val="tx1"/>
                </a:solidFill>
                <a:latin typeface="+mj-lt"/>
              </a:rPr>
              <a:t>: Un metteur en scène et un acteur / Une écriture de la théâtralité</a:t>
            </a:r>
          </a:p>
          <a:p>
            <a:pPr algn="l"/>
            <a:r>
              <a:rPr lang="fr-FR" sz="1200" b="1" u="sng" dirty="0" smtClean="0">
                <a:solidFill>
                  <a:schemeClr val="tx1"/>
                </a:solidFill>
                <a:latin typeface="+mj-lt"/>
              </a:rPr>
              <a:t>Texte n°4</a:t>
            </a:r>
            <a:r>
              <a:rPr lang="fr-FR" sz="1200" b="1" dirty="0" smtClean="0">
                <a:solidFill>
                  <a:schemeClr val="tx1"/>
                </a:solidFill>
                <a:latin typeface="+mj-lt"/>
              </a:rPr>
              <a:t>: La carrière de </a:t>
            </a:r>
            <a:r>
              <a:rPr lang="fr-FR" sz="1200" b="1" dirty="0" err="1" smtClean="0">
                <a:solidFill>
                  <a:schemeClr val="tx1"/>
                </a:solidFill>
                <a:latin typeface="+mj-lt"/>
              </a:rPr>
              <a:t>Trimalchion</a:t>
            </a:r>
            <a:r>
              <a:rPr lang="fr-FR" sz="1200" dirty="0" smtClean="0">
                <a:solidFill>
                  <a:schemeClr val="tx1"/>
                </a:solidFill>
                <a:latin typeface="+mj-lt"/>
              </a:rPr>
              <a:t>: L’irrésistible ascension d’un affranchi / le roman d’une vie</a:t>
            </a:r>
          </a:p>
          <a:p>
            <a:pPr algn="l"/>
            <a:r>
              <a:rPr lang="fr-FR" sz="1200" dirty="0" smtClean="0">
                <a:solidFill>
                  <a:schemeClr val="tx1"/>
                </a:solidFill>
                <a:latin typeface="+mj-lt"/>
              </a:rPr>
              <a:t>                  </a:t>
            </a:r>
            <a:r>
              <a:rPr lang="fr-FR" sz="1200" u="sng" dirty="0" smtClean="0">
                <a:solidFill>
                  <a:schemeClr val="tx1"/>
                </a:solidFill>
              </a:rPr>
              <a:t>Prolongement </a:t>
            </a:r>
            <a:r>
              <a:rPr lang="fr-FR" sz="1200" u="sng" dirty="0">
                <a:solidFill>
                  <a:schemeClr val="tx1"/>
                </a:solidFill>
              </a:rPr>
              <a:t>en lecture cursive </a:t>
            </a:r>
            <a:r>
              <a:rPr lang="fr-FR" sz="1200" dirty="0">
                <a:solidFill>
                  <a:schemeClr val="tx1"/>
                </a:solidFill>
              </a:rPr>
              <a:t>: </a:t>
            </a:r>
            <a:r>
              <a:rPr lang="fr-FR" sz="1200" dirty="0">
                <a:solidFill>
                  <a:schemeClr val="tx1"/>
                </a:solidFill>
                <a:latin typeface="+mj-lt"/>
              </a:rPr>
              <a:t>l</a:t>
            </a:r>
            <a:r>
              <a:rPr lang="fr-FR" sz="1200" dirty="0" smtClean="0">
                <a:solidFill>
                  <a:schemeClr val="tx1"/>
                </a:solidFill>
                <a:latin typeface="+mj-lt"/>
              </a:rPr>
              <a:t>e </a:t>
            </a:r>
            <a:r>
              <a:rPr lang="fr-FR" sz="1200" dirty="0">
                <a:solidFill>
                  <a:schemeClr val="tx1"/>
                </a:solidFill>
                <a:latin typeface="+mj-lt"/>
              </a:rPr>
              <a:t>monde des affranchis à travers le discours d’</a:t>
            </a:r>
            <a:r>
              <a:rPr lang="fr-FR" sz="1200" dirty="0" err="1">
                <a:solidFill>
                  <a:schemeClr val="tx1"/>
                </a:solidFill>
                <a:latin typeface="+mj-lt"/>
              </a:rPr>
              <a:t>Herméros</a:t>
            </a:r>
            <a:r>
              <a:rPr lang="fr-FR" sz="1200" dirty="0">
                <a:solidFill>
                  <a:schemeClr val="tx1"/>
                </a:solidFill>
                <a:latin typeface="+mj-lt"/>
              </a:rPr>
              <a:t> : </a:t>
            </a:r>
            <a:r>
              <a:rPr lang="fr-FR" sz="1200" dirty="0" smtClean="0">
                <a:solidFill>
                  <a:schemeClr val="tx1"/>
                </a:solidFill>
                <a:latin typeface="+mj-lt"/>
              </a:rPr>
              <a:t>§57-58</a:t>
            </a:r>
            <a:endParaRPr lang="fr-FR" sz="1200" dirty="0">
              <a:solidFill>
                <a:schemeClr val="tx1"/>
              </a:solidFill>
              <a:latin typeface="+mj-lt"/>
            </a:endParaRPr>
          </a:p>
          <a:p>
            <a:pPr algn="l"/>
            <a:endParaRPr lang="fr-FR" sz="1200" dirty="0">
              <a:solidFill>
                <a:schemeClr val="tx1"/>
              </a:solidFill>
              <a:latin typeface="+mj-lt"/>
            </a:endParaRPr>
          </a:p>
          <a:p>
            <a:pPr algn="l"/>
            <a:r>
              <a:rPr lang="fr-FR" sz="1200" dirty="0" smtClean="0">
                <a:solidFill>
                  <a:schemeClr val="tx1"/>
                </a:solidFill>
                <a:latin typeface="+mj-lt"/>
              </a:rPr>
              <a:t>             </a:t>
            </a:r>
            <a:r>
              <a:rPr lang="fr-FR" sz="1200" dirty="0" smtClean="0">
                <a:solidFill>
                  <a:schemeClr val="tx1"/>
                </a:solidFill>
                <a:latin typeface="Arial Black" pitchFamily="34" charset="0"/>
              </a:rPr>
              <a:t>Elargissements</a:t>
            </a:r>
          </a:p>
          <a:p>
            <a:pPr algn="l"/>
            <a:r>
              <a:rPr lang="fr-FR" sz="1200" dirty="0">
                <a:solidFill>
                  <a:schemeClr val="tx1"/>
                </a:solidFill>
                <a:latin typeface="+mj-lt"/>
              </a:rPr>
              <a:t> </a:t>
            </a:r>
            <a:r>
              <a:rPr lang="fr-FR" sz="1200" dirty="0" smtClean="0">
                <a:solidFill>
                  <a:schemeClr val="tx1"/>
                </a:solidFill>
                <a:latin typeface="+mj-lt"/>
              </a:rPr>
              <a:t>                           - Un </a:t>
            </a:r>
            <a:r>
              <a:rPr lang="fr-FR" sz="1200" dirty="0">
                <a:solidFill>
                  <a:schemeClr val="tx1"/>
                </a:solidFill>
                <a:latin typeface="+mj-lt"/>
              </a:rPr>
              <a:t>extrait du </a:t>
            </a:r>
            <a:r>
              <a:rPr lang="fr-FR" sz="1200" i="1" dirty="0" err="1">
                <a:solidFill>
                  <a:schemeClr val="tx1"/>
                </a:solidFill>
                <a:latin typeface="+mj-lt"/>
              </a:rPr>
              <a:t>Satyricon</a:t>
            </a:r>
            <a:r>
              <a:rPr lang="fr-FR" sz="1200" dirty="0">
                <a:solidFill>
                  <a:schemeClr val="tx1"/>
                </a:solidFill>
                <a:latin typeface="+mj-lt"/>
              </a:rPr>
              <a:t> de Fellini : écarts avec Pétrone</a:t>
            </a:r>
          </a:p>
          <a:p>
            <a:pPr algn="l"/>
            <a:r>
              <a:rPr lang="fr-FR" sz="1200" dirty="0" smtClean="0">
                <a:solidFill>
                  <a:schemeClr val="tx1"/>
                </a:solidFill>
                <a:latin typeface="+mj-lt"/>
              </a:rPr>
              <a:t>                            - Pétrone </a:t>
            </a:r>
            <a:r>
              <a:rPr lang="fr-FR" sz="1200" dirty="0">
                <a:solidFill>
                  <a:schemeClr val="tx1"/>
                </a:solidFill>
                <a:latin typeface="+mj-lt"/>
              </a:rPr>
              <a:t>et Céline</a:t>
            </a:r>
          </a:p>
          <a:p>
            <a:pPr algn="l"/>
            <a:r>
              <a:rPr lang="fr-FR" sz="1200" dirty="0" smtClean="0">
                <a:solidFill>
                  <a:schemeClr val="tx1"/>
                </a:solidFill>
                <a:latin typeface="+mj-lt"/>
              </a:rPr>
              <a:t>                            </a:t>
            </a:r>
            <a:r>
              <a:rPr lang="fr-FR" sz="1200" smtClean="0">
                <a:solidFill>
                  <a:schemeClr val="tx1"/>
                </a:solidFill>
                <a:latin typeface="+mj-lt"/>
              </a:rPr>
              <a:t>- </a:t>
            </a:r>
            <a:r>
              <a:rPr lang="fr-FR" sz="1200" smtClean="0">
                <a:solidFill>
                  <a:schemeClr val="tx1"/>
                </a:solidFill>
                <a:latin typeface="+mj-lt"/>
              </a:rPr>
              <a:t>H. </a:t>
            </a:r>
            <a:r>
              <a:rPr lang="fr-FR" sz="1200" dirty="0">
                <a:solidFill>
                  <a:schemeClr val="tx1"/>
                </a:solidFill>
                <a:latin typeface="+mj-lt"/>
              </a:rPr>
              <a:t>Arendt, </a:t>
            </a:r>
            <a:r>
              <a:rPr lang="fr-FR" sz="1200" i="1" dirty="0">
                <a:solidFill>
                  <a:schemeClr val="tx1"/>
                </a:solidFill>
                <a:latin typeface="+mj-lt"/>
              </a:rPr>
              <a:t>La crise de la culture</a:t>
            </a:r>
          </a:p>
          <a:p>
            <a:pPr algn="l"/>
            <a:r>
              <a:rPr lang="fr-FR" sz="1200" dirty="0">
                <a:solidFill>
                  <a:schemeClr val="tx1"/>
                </a:solidFill>
                <a:latin typeface="+mj-lt"/>
              </a:rPr>
              <a:t>	</a:t>
            </a:r>
            <a:endParaRPr lang="fr-FR" sz="1200" dirty="0" smtClean="0">
              <a:solidFill>
                <a:schemeClr val="tx1"/>
              </a:solidFill>
              <a:latin typeface="+mj-lt"/>
            </a:endParaRPr>
          </a:p>
          <a:p>
            <a:pPr marL="285750" indent="-285750" algn="l">
              <a:buFontTx/>
              <a:buChar char="-"/>
            </a:pPr>
            <a:endParaRPr lang="fr-FR" sz="1200" dirty="0" smtClean="0">
              <a:solidFill>
                <a:schemeClr val="tx1"/>
              </a:solidFill>
              <a:latin typeface="+mj-lt"/>
            </a:endParaRPr>
          </a:p>
          <a:p>
            <a:pPr marL="285750" indent="-285750" algn="l">
              <a:buFontTx/>
              <a:buChar char="-"/>
            </a:pPr>
            <a:endParaRPr lang="fr-FR" sz="1200" dirty="0" smtClean="0">
              <a:solidFill>
                <a:schemeClr val="tx1"/>
              </a:solidFill>
              <a:latin typeface="+mj-lt"/>
            </a:endParaRPr>
          </a:p>
          <a:p>
            <a:pPr algn="l"/>
            <a:endParaRPr lang="fr-FR" sz="1600" dirty="0" smtClean="0"/>
          </a:p>
          <a:p>
            <a:endParaRPr lang="fr-FR" dirty="0" smtClean="0">
              <a:solidFill>
                <a:schemeClr val="tx1"/>
              </a:solidFill>
            </a:endParaRPr>
          </a:p>
          <a:p>
            <a:endParaRPr lang="fr-F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764704"/>
            <a:ext cx="46355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lèche droite 5"/>
          <p:cNvSpPr/>
          <p:nvPr/>
        </p:nvSpPr>
        <p:spPr>
          <a:xfrm flipV="1">
            <a:off x="101726" y="1834969"/>
            <a:ext cx="432048" cy="18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flipV="1">
            <a:off x="189178" y="3389581"/>
            <a:ext cx="432048" cy="180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064" y="5589240"/>
            <a:ext cx="463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808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2">
            <a:schemeClr val="accent3"/>
          </a:lnRef>
          <a:fillRef idx="1">
            <a:schemeClr val="lt1"/>
          </a:fillRef>
          <a:effectRef idx="0">
            <a:schemeClr val="accent3"/>
          </a:effectRef>
          <a:fontRef idx="minor">
            <a:schemeClr val="dk1"/>
          </a:fontRef>
        </p:style>
        <p:txBody>
          <a:bodyPr/>
          <a:lstStyle/>
          <a:p>
            <a:r>
              <a:rPr lang="fr-FR" dirty="0" smtClean="0"/>
              <a:t>Pétrone, </a:t>
            </a:r>
            <a:r>
              <a:rPr lang="fr-FR" i="1" dirty="0" smtClean="0"/>
              <a:t>Le Satiricon</a:t>
            </a:r>
            <a:endParaRPr lang="fr-FR" i="1" dirty="0"/>
          </a:p>
        </p:txBody>
      </p:sp>
      <p:sp>
        <p:nvSpPr>
          <p:cNvPr id="3" name="Sous-titre 2"/>
          <p:cNvSpPr>
            <a:spLocks noGrp="1"/>
          </p:cNvSpPr>
          <p:nvPr>
            <p:ph type="subTitle" idx="1"/>
          </p:nvPr>
        </p:nvSpPr>
        <p:spPr/>
        <p:txBody>
          <a:bodyPr/>
          <a:lstStyle/>
          <a:p>
            <a:endParaRPr lang="fr-FR" dirty="0" smtClean="0"/>
          </a:p>
          <a:p>
            <a:r>
              <a:rPr lang="fr-FR" dirty="0" smtClean="0">
                <a:solidFill>
                  <a:schemeClr val="tx1"/>
                </a:solidFill>
              </a:rPr>
              <a:t>Un exemple de commentaire</a:t>
            </a:r>
          </a:p>
          <a:p>
            <a:endParaRPr lang="fr-FR" dirty="0"/>
          </a:p>
        </p:txBody>
      </p:sp>
    </p:spTree>
    <p:extLst>
      <p:ext uri="{BB962C8B-B14F-4D97-AF65-F5344CB8AC3E}">
        <p14:creationId xmlns:p14="http://schemas.microsoft.com/office/powerpoint/2010/main" val="2396207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6632"/>
            <a:ext cx="8229600" cy="288032"/>
          </a:xfrm>
        </p:spPr>
        <p:txBody>
          <a:bodyPr>
            <a:noAutofit/>
          </a:bodyPr>
          <a:lstStyle/>
          <a:p>
            <a:r>
              <a:rPr lang="fr-FR" sz="2000" dirty="0" smtClean="0"/>
              <a:t>L’entrée dans la maison de </a:t>
            </a:r>
            <a:r>
              <a:rPr lang="fr-FR" sz="2000" dirty="0" err="1" smtClean="0"/>
              <a:t>Trimalchion</a:t>
            </a:r>
            <a:endParaRPr lang="fr-FR" sz="2000" dirty="0"/>
          </a:p>
        </p:txBody>
      </p:sp>
      <p:sp>
        <p:nvSpPr>
          <p:cNvPr id="3" name="Espace réservé du contenu 2"/>
          <p:cNvSpPr>
            <a:spLocks noGrp="1"/>
          </p:cNvSpPr>
          <p:nvPr>
            <p:ph idx="1"/>
          </p:nvPr>
        </p:nvSpPr>
        <p:spPr>
          <a:xfrm>
            <a:off x="179512" y="476672"/>
            <a:ext cx="8712968" cy="5760640"/>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Sequimur</a:t>
            </a:r>
            <a:r>
              <a:rPr lang="fr-FR" sz="1400" dirty="0" smtClean="0">
                <a:latin typeface="Comic Sans MS" pitchFamily="66" charset="0"/>
              </a:rPr>
              <a:t> </a:t>
            </a:r>
            <a:r>
              <a:rPr lang="fr-FR" sz="1400" dirty="0">
                <a:latin typeface="Comic Sans MS" pitchFamily="66" charset="0"/>
              </a:rPr>
              <a:t>nos </a:t>
            </a:r>
            <a:r>
              <a:rPr lang="fr-FR" sz="1400" dirty="0" err="1">
                <a:latin typeface="Comic Sans MS" pitchFamily="66" charset="0"/>
              </a:rPr>
              <a:t>admiratione</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saturi</a:t>
            </a:r>
            <a:r>
              <a:rPr lang="fr-FR" sz="1400" dirty="0">
                <a:latin typeface="Comic Sans MS" pitchFamily="66" charset="0"/>
              </a:rPr>
              <a:t> et cum </a:t>
            </a:r>
            <a:r>
              <a:rPr lang="fr-FR" sz="1400" dirty="0" err="1">
                <a:latin typeface="Comic Sans MS" pitchFamily="66" charset="0"/>
              </a:rPr>
              <a:t>Agamemnone</a:t>
            </a:r>
            <a:r>
              <a:rPr lang="fr-FR" sz="1400" dirty="0">
                <a:latin typeface="Comic Sans MS" pitchFamily="66" charset="0"/>
              </a:rPr>
              <a:t> ad </a:t>
            </a:r>
            <a:r>
              <a:rPr lang="fr-FR" sz="1400" dirty="0" err="1">
                <a:latin typeface="Comic Sans MS" pitchFamily="66" charset="0"/>
              </a:rPr>
              <a:t>ianuam</a:t>
            </a:r>
            <a:r>
              <a:rPr lang="fr-FR" sz="1400" dirty="0">
                <a:latin typeface="Comic Sans MS" pitchFamily="66" charset="0"/>
              </a:rPr>
              <a:t> </a:t>
            </a:r>
            <a:r>
              <a:rPr lang="fr-FR" sz="1400" dirty="0" err="1">
                <a:latin typeface="Comic Sans MS" pitchFamily="66" charset="0"/>
              </a:rPr>
              <a:t>peruenimus</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poste </a:t>
            </a:r>
            <a:r>
              <a:rPr lang="fr-FR" sz="1400" dirty="0" err="1">
                <a:latin typeface="Comic Sans MS" pitchFamily="66" charset="0"/>
              </a:rPr>
              <a:t>libellus</a:t>
            </a:r>
            <a:r>
              <a:rPr lang="fr-FR" sz="1400" dirty="0">
                <a:latin typeface="Comic Sans MS" pitchFamily="66" charset="0"/>
              </a:rPr>
              <a:t> erat cum </a:t>
            </a:r>
            <a:r>
              <a:rPr lang="fr-FR" sz="1400" dirty="0" err="1">
                <a:latin typeface="Comic Sans MS" pitchFamily="66" charset="0"/>
              </a:rPr>
              <a:t>hac</a:t>
            </a:r>
            <a:r>
              <a:rPr lang="fr-FR" sz="1400" dirty="0">
                <a:latin typeface="Comic Sans MS" pitchFamily="66" charset="0"/>
              </a:rPr>
              <a:t>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fixus</a:t>
            </a:r>
            <a:r>
              <a:rPr lang="fr-FR" sz="1400" dirty="0">
                <a:latin typeface="Comic Sans MS" pitchFamily="66" charset="0"/>
              </a:rPr>
              <a:t>: </a:t>
            </a:r>
            <a:r>
              <a:rPr lang="fr-FR" sz="1400" i="1" dirty="0">
                <a:latin typeface="Comic Sans MS" pitchFamily="66" charset="0"/>
              </a:rPr>
              <a:t>QVISQVIS </a:t>
            </a:r>
            <a:r>
              <a:rPr lang="fr-FR" sz="1400" i="1" dirty="0" smtClean="0">
                <a:latin typeface="Comic Sans MS" pitchFamily="66" charset="0"/>
              </a:rPr>
              <a:t>SERVVS </a:t>
            </a:r>
            <a:r>
              <a:rPr lang="fr-FR" sz="1400" i="1" dirty="0">
                <a:latin typeface="Comic Sans MS" pitchFamily="66" charset="0"/>
              </a:rPr>
              <a:t>SINE DOMINICO IVSSV FORAS EXIERIT ACCIPIET PLAGAS CENTVM</a:t>
            </a:r>
            <a:r>
              <a:rPr lang="fr-FR" sz="1400" dirty="0">
                <a:latin typeface="Comic Sans MS" pitchFamily="66" charset="0"/>
              </a:rPr>
              <a:t>. In </a:t>
            </a:r>
            <a:r>
              <a:rPr lang="fr-FR" sz="1400" dirty="0" err="1">
                <a:latin typeface="Comic Sans MS" pitchFamily="66" charset="0"/>
              </a:rPr>
              <a:t>aditu</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ipso stabat </a:t>
            </a:r>
            <a:r>
              <a:rPr lang="fr-FR" sz="1400" dirty="0" err="1">
                <a:latin typeface="Comic Sans MS" pitchFamily="66" charset="0"/>
              </a:rPr>
              <a:t>ostiarius</a:t>
            </a:r>
            <a:r>
              <a:rPr lang="fr-FR" sz="1400" dirty="0">
                <a:latin typeface="Comic Sans MS" pitchFamily="66" charset="0"/>
              </a:rPr>
              <a:t> </a:t>
            </a:r>
            <a:r>
              <a:rPr lang="fr-FR" sz="1400" dirty="0" err="1">
                <a:latin typeface="Comic Sans MS" pitchFamily="66" charset="0"/>
              </a:rPr>
              <a:t>prasinatus</a:t>
            </a:r>
            <a:r>
              <a:rPr lang="fr-FR" sz="1400" dirty="0">
                <a:latin typeface="Comic Sans MS" pitchFamily="66" charset="0"/>
              </a:rPr>
              <a:t>, </a:t>
            </a:r>
            <a:r>
              <a:rPr lang="fr-FR" sz="1400" dirty="0" err="1">
                <a:latin typeface="Comic Sans MS" pitchFamily="66" charset="0"/>
              </a:rPr>
              <a:t>cerasino</a:t>
            </a:r>
            <a:r>
              <a:rPr lang="fr-FR" sz="1400" dirty="0">
                <a:latin typeface="Comic Sans MS" pitchFamily="66" charset="0"/>
              </a:rPr>
              <a:t> </a:t>
            </a:r>
            <a:r>
              <a:rPr lang="fr-FR" sz="1400" dirty="0" err="1">
                <a:latin typeface="Comic Sans MS" pitchFamily="66" charset="0"/>
              </a:rPr>
              <a:t>succinctus</a:t>
            </a:r>
            <a:r>
              <a:rPr lang="fr-FR" sz="1400" dirty="0">
                <a:latin typeface="Comic Sans MS" pitchFamily="66" charset="0"/>
              </a:rPr>
              <a:t> </a:t>
            </a:r>
            <a:r>
              <a:rPr lang="fr-FR" sz="1400" dirty="0" err="1">
                <a:latin typeface="Comic Sans MS" pitchFamily="66" charset="0"/>
              </a:rPr>
              <a:t>cingulo</a:t>
            </a:r>
            <a:r>
              <a:rPr lang="fr-FR" sz="1400" dirty="0">
                <a:latin typeface="Comic Sans MS" pitchFamily="66" charset="0"/>
              </a:rPr>
              <a:t>, </a:t>
            </a:r>
            <a:r>
              <a:rPr lang="fr-FR" sz="1400" dirty="0" err="1">
                <a:latin typeface="Comic Sans MS" pitchFamily="66" charset="0"/>
              </a:rPr>
              <a:t>atque</a:t>
            </a:r>
            <a:r>
              <a:rPr lang="fr-FR" sz="1400" dirty="0">
                <a:latin typeface="Comic Sans MS" pitchFamily="66" charset="0"/>
              </a:rPr>
              <a:t> in lance </a:t>
            </a:r>
            <a:r>
              <a:rPr lang="fr-FR" sz="1400" dirty="0" err="1">
                <a:latin typeface="Comic Sans MS" pitchFamily="66" charset="0"/>
              </a:rPr>
              <a:t>argentea</a:t>
            </a:r>
            <a:r>
              <a:rPr lang="fr-FR" sz="1400" dirty="0">
                <a:latin typeface="Comic Sans MS" pitchFamily="66" charset="0"/>
              </a:rPr>
              <a:t> </a:t>
            </a:r>
            <a:r>
              <a:rPr lang="fr-FR" sz="1400" dirty="0" err="1">
                <a:latin typeface="Comic Sans MS" pitchFamily="66" charset="0"/>
              </a:rPr>
              <a:t>pisum</a:t>
            </a:r>
            <a:r>
              <a:rPr lang="fr-FR" sz="1400" dirty="0">
                <a:latin typeface="Comic Sans MS" pitchFamily="66" charset="0"/>
              </a:rPr>
              <a:t> </a:t>
            </a:r>
            <a:r>
              <a:rPr lang="fr-FR" sz="1400" dirty="0" err="1">
                <a:latin typeface="Comic Sans MS" pitchFamily="66" charset="0"/>
              </a:rPr>
              <a:t>purgabat</a:t>
            </a:r>
            <a:r>
              <a:rPr lang="fr-FR" sz="1400" dirty="0">
                <a:latin typeface="Comic Sans MS" pitchFamily="66" charset="0"/>
              </a:rPr>
              <a:t>. Super </a:t>
            </a:r>
            <a:r>
              <a:rPr lang="fr-FR" sz="1400" dirty="0" err="1">
                <a:latin typeface="Comic Sans MS" pitchFamily="66" charset="0"/>
              </a:rPr>
              <a:t>limen</a:t>
            </a:r>
            <a:r>
              <a:rPr lang="fr-FR" sz="1400" dirty="0">
                <a:latin typeface="Comic Sans MS" pitchFamily="66" charset="0"/>
              </a:rPr>
              <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cauea</a:t>
            </a:r>
            <a:r>
              <a:rPr lang="fr-FR" sz="1400" dirty="0">
                <a:latin typeface="Comic Sans MS" pitchFamily="66" charset="0"/>
              </a:rPr>
              <a:t> </a:t>
            </a:r>
            <a:r>
              <a:rPr lang="fr-FR" sz="1400" dirty="0" err="1">
                <a:latin typeface="Comic Sans MS" pitchFamily="66" charset="0"/>
              </a:rPr>
              <a:t>pendebat</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in qua pica </a:t>
            </a:r>
            <a:r>
              <a:rPr lang="fr-FR" sz="1400" dirty="0" err="1">
                <a:latin typeface="Comic Sans MS" pitchFamily="66" charset="0"/>
              </a:rPr>
              <a:t>uaria</a:t>
            </a:r>
            <a:r>
              <a:rPr lang="fr-FR" sz="1400" dirty="0">
                <a:latin typeface="Comic Sans MS" pitchFamily="66" charset="0"/>
              </a:rPr>
              <a:t> </a:t>
            </a:r>
            <a:r>
              <a:rPr lang="fr-FR" sz="1400" dirty="0" err="1">
                <a:latin typeface="Comic Sans MS" pitchFamily="66" charset="0"/>
              </a:rPr>
              <a:t>intrantes</a:t>
            </a:r>
            <a:r>
              <a:rPr lang="fr-FR" sz="1400" dirty="0">
                <a:latin typeface="Comic Sans MS" pitchFamily="66" charset="0"/>
              </a:rPr>
              <a:t> </a:t>
            </a:r>
            <a:r>
              <a:rPr lang="fr-FR" sz="1400" dirty="0" err="1">
                <a:latin typeface="Comic Sans MS" pitchFamily="66" charset="0"/>
              </a:rPr>
              <a:t>salutabat</a:t>
            </a:r>
            <a:r>
              <a:rPr lang="fr-FR" sz="1400" dirty="0" smtClean="0">
                <a:latin typeface="Comic Sans MS" pitchFamily="66" charset="0"/>
              </a:rPr>
              <a:t>.</a:t>
            </a:r>
            <a:endParaRPr lang="fr-FR" sz="1400" dirty="0">
              <a:latin typeface="Comic Sans MS" pitchFamily="66" charset="0"/>
            </a:endParaRPr>
          </a:p>
          <a:p>
            <a:pPr marL="0" indent="0" algn="just">
              <a:lnSpc>
                <a:spcPct val="130000"/>
              </a:lnSpc>
              <a:buNone/>
            </a:pPr>
            <a:r>
              <a:rPr lang="fr-FR" sz="1400" dirty="0" smtClean="0">
                <a:latin typeface="Comic Sans MS" pitchFamily="66" charset="0"/>
              </a:rPr>
              <a:t>     </a:t>
            </a:r>
            <a:r>
              <a:rPr lang="fr-FR" sz="1400" dirty="0" err="1" smtClean="0">
                <a:latin typeface="Comic Sans MS" pitchFamily="66" charset="0"/>
              </a:rPr>
              <a:t>Ceterum</a:t>
            </a:r>
            <a:r>
              <a:rPr lang="fr-FR" sz="1400" dirty="0" smtClean="0">
                <a:latin typeface="Comic Sans MS" pitchFamily="66" charset="0"/>
              </a:rPr>
              <a:t> </a:t>
            </a:r>
            <a:r>
              <a:rPr lang="fr-FR" sz="1400" dirty="0">
                <a:latin typeface="Comic Sans MS" pitchFamily="66" charset="0"/>
              </a:rPr>
              <a:t>ego </a:t>
            </a:r>
            <a:r>
              <a:rPr lang="fr-FR" sz="1400" dirty="0" err="1">
                <a:latin typeface="Comic Sans MS" pitchFamily="66" charset="0"/>
              </a:rPr>
              <a:t>dum</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a:t>
            </a:r>
            <a:r>
              <a:rPr lang="fr-FR" sz="1400" dirty="0" err="1">
                <a:latin typeface="Comic Sans MS" pitchFamily="66" charset="0"/>
              </a:rPr>
              <a:t>stupeo</a:t>
            </a:r>
            <a:r>
              <a:rPr lang="fr-FR" sz="1400" dirty="0">
                <a:latin typeface="Comic Sans MS" pitchFamily="66" charset="0"/>
              </a:rPr>
              <a:t>, </a:t>
            </a:r>
            <a:r>
              <a:rPr lang="fr-FR" sz="1400" dirty="0" err="1">
                <a:latin typeface="Comic Sans MS" pitchFamily="66" charset="0"/>
              </a:rPr>
              <a:t>paene</a:t>
            </a:r>
            <a:r>
              <a:rPr lang="fr-FR" sz="1400" dirty="0">
                <a:latin typeface="Comic Sans MS" pitchFamily="66" charset="0"/>
              </a:rPr>
              <a:t> </a:t>
            </a:r>
            <a:r>
              <a:rPr lang="fr-FR" sz="1400" dirty="0" err="1">
                <a:latin typeface="Comic Sans MS" pitchFamily="66" charset="0"/>
              </a:rPr>
              <a:t>resupinatus</a:t>
            </a:r>
            <a:r>
              <a:rPr lang="fr-FR" sz="1400" dirty="0">
                <a:latin typeface="Comic Sans MS" pitchFamily="66" charset="0"/>
              </a:rPr>
              <a:t> </a:t>
            </a:r>
            <a:r>
              <a:rPr lang="fr-FR" sz="1400" dirty="0" err="1">
                <a:latin typeface="Comic Sans MS" pitchFamily="66" charset="0"/>
              </a:rPr>
              <a:t>crura</a:t>
            </a:r>
            <a:r>
              <a:rPr lang="fr-FR" sz="1400" dirty="0">
                <a:latin typeface="Comic Sans MS" pitchFamily="66" charset="0"/>
              </a:rPr>
              <a:t> mea </a:t>
            </a:r>
            <a:r>
              <a:rPr lang="fr-FR" sz="1400" dirty="0" err="1">
                <a:latin typeface="Comic Sans MS" pitchFamily="66" charset="0"/>
              </a:rPr>
              <a:t>fregi</a:t>
            </a:r>
            <a:r>
              <a:rPr lang="fr-FR" sz="1400" dirty="0">
                <a:latin typeface="Comic Sans MS" pitchFamily="66" charset="0"/>
              </a:rPr>
              <a:t>. Ad </a:t>
            </a:r>
            <a:r>
              <a:rPr lang="fr-FR" sz="1400" dirty="0" err="1">
                <a:latin typeface="Comic Sans MS" pitchFamily="66" charset="0"/>
              </a:rPr>
              <a:t>sinistram</a:t>
            </a:r>
            <a:r>
              <a:rPr lang="fr-FR" sz="1400" dirty="0">
                <a:latin typeface="Comic Sans MS" pitchFamily="66" charset="0"/>
              </a:rPr>
              <a:t> </a:t>
            </a:r>
            <a:r>
              <a:rPr lang="fr-FR" sz="1400" dirty="0" err="1">
                <a:latin typeface="Comic Sans MS" pitchFamily="66" charset="0"/>
              </a:rPr>
              <a:t>enim</a:t>
            </a:r>
            <a:r>
              <a:rPr lang="fr-FR" sz="1400" dirty="0">
                <a:latin typeface="Comic Sans MS" pitchFamily="66" charset="0"/>
              </a:rPr>
              <a:t> </a:t>
            </a:r>
            <a:r>
              <a:rPr lang="fr-FR" sz="1400" dirty="0" err="1">
                <a:latin typeface="Comic Sans MS" pitchFamily="66" charset="0"/>
              </a:rPr>
              <a:t>intrantibus</a:t>
            </a:r>
            <a:r>
              <a:rPr lang="fr-FR" sz="1400" dirty="0">
                <a:latin typeface="Comic Sans MS" pitchFamily="66" charset="0"/>
              </a:rPr>
              <a:t> non longe ab </a:t>
            </a:r>
            <a:r>
              <a:rPr lang="fr-FR" sz="1400" dirty="0" err="1">
                <a:latin typeface="Comic Sans MS" pitchFamily="66" charset="0"/>
              </a:rPr>
              <a:t>ostiarii</a:t>
            </a:r>
            <a:r>
              <a:rPr lang="fr-FR" sz="1400" dirty="0">
                <a:latin typeface="Comic Sans MS" pitchFamily="66" charset="0"/>
              </a:rPr>
              <a:t> cella </a:t>
            </a:r>
            <a:r>
              <a:rPr lang="fr-FR" sz="1400" dirty="0" err="1">
                <a:latin typeface="Comic Sans MS" pitchFamily="66" charset="0"/>
              </a:rPr>
              <a:t>canis</a:t>
            </a:r>
            <a:r>
              <a:rPr lang="fr-FR" sz="1400" dirty="0">
                <a:latin typeface="Comic Sans MS" pitchFamily="66" charset="0"/>
              </a:rPr>
              <a:t> </a:t>
            </a:r>
            <a:r>
              <a:rPr lang="fr-FR" sz="1400" dirty="0" err="1">
                <a:latin typeface="Comic Sans MS" pitchFamily="66" charset="0"/>
              </a:rPr>
              <a:t>ingens</a:t>
            </a:r>
            <a:r>
              <a:rPr lang="fr-FR" sz="1400" dirty="0">
                <a:latin typeface="Comic Sans MS" pitchFamily="66" charset="0"/>
              </a:rPr>
              <a:t>, </a:t>
            </a:r>
            <a:r>
              <a:rPr lang="fr-FR" sz="1400" dirty="0" err="1">
                <a:latin typeface="Comic Sans MS" pitchFamily="66" charset="0"/>
              </a:rPr>
              <a:t>catena</a:t>
            </a:r>
            <a:r>
              <a:rPr lang="fr-FR" sz="1400" dirty="0">
                <a:latin typeface="Comic Sans MS" pitchFamily="66" charset="0"/>
              </a:rPr>
              <a:t> </a:t>
            </a:r>
            <a:r>
              <a:rPr lang="fr-FR" sz="1400" dirty="0" err="1">
                <a:latin typeface="Comic Sans MS" pitchFamily="66" charset="0"/>
              </a:rPr>
              <a:t>uinctus</a:t>
            </a:r>
            <a:r>
              <a:rPr lang="fr-FR" sz="1400" dirty="0">
                <a:latin typeface="Comic Sans MS" pitchFamily="66" charset="0"/>
              </a:rPr>
              <a:t>, in </a:t>
            </a:r>
            <a:r>
              <a:rPr lang="fr-FR" sz="1400" dirty="0" err="1">
                <a:latin typeface="Comic Sans MS" pitchFamily="66" charset="0"/>
              </a:rPr>
              <a:t>pariete</a:t>
            </a:r>
            <a:r>
              <a:rPr lang="fr-FR" sz="1400" dirty="0">
                <a:latin typeface="Comic Sans MS" pitchFamily="66" charset="0"/>
              </a:rPr>
              <a:t> erat </a:t>
            </a:r>
            <a:r>
              <a:rPr lang="fr-FR" sz="1400" dirty="0" err="1">
                <a:latin typeface="Comic Sans MS" pitchFamily="66" charset="0"/>
              </a:rPr>
              <a:t>pictus</a:t>
            </a:r>
            <a:r>
              <a:rPr lang="fr-FR" sz="1400" dirty="0">
                <a:latin typeface="Comic Sans MS" pitchFamily="66" charset="0"/>
              </a:rPr>
              <a:t> </a:t>
            </a:r>
            <a:r>
              <a:rPr lang="fr-FR" sz="1400" dirty="0" err="1">
                <a:latin typeface="Comic Sans MS" pitchFamily="66" charset="0"/>
              </a:rPr>
              <a:t>superque</a:t>
            </a:r>
            <a:r>
              <a:rPr lang="fr-FR" sz="1400" dirty="0">
                <a:latin typeface="Comic Sans MS" pitchFamily="66" charset="0"/>
              </a:rPr>
              <a:t> </a:t>
            </a:r>
            <a:r>
              <a:rPr lang="fr-FR" sz="1400" dirty="0" err="1">
                <a:latin typeface="Comic Sans MS" pitchFamily="66" charset="0"/>
              </a:rPr>
              <a:t>quadrata</a:t>
            </a:r>
            <a:r>
              <a:rPr lang="fr-FR" sz="1400" dirty="0">
                <a:latin typeface="Comic Sans MS" pitchFamily="66" charset="0"/>
              </a:rPr>
              <a:t> </a:t>
            </a:r>
            <a:r>
              <a:rPr lang="fr-FR" sz="1400" dirty="0" err="1">
                <a:latin typeface="Comic Sans MS" pitchFamily="66" charset="0"/>
              </a:rPr>
              <a:t>littera</a:t>
            </a:r>
            <a:r>
              <a:rPr lang="fr-FR" sz="1400" dirty="0">
                <a:latin typeface="Comic Sans MS" pitchFamily="66" charset="0"/>
              </a:rPr>
              <a:t> </a:t>
            </a:r>
            <a:r>
              <a:rPr lang="fr-FR" sz="1400" dirty="0" err="1">
                <a:latin typeface="Comic Sans MS" pitchFamily="66" charset="0"/>
              </a:rPr>
              <a:t>scriptum</a:t>
            </a:r>
            <a:r>
              <a:rPr lang="fr-FR" sz="1400" dirty="0">
                <a:latin typeface="Comic Sans MS" pitchFamily="66" charset="0"/>
              </a:rPr>
              <a:t> : </a:t>
            </a:r>
            <a:r>
              <a:rPr lang="fr-FR" sz="1400" i="1" dirty="0">
                <a:latin typeface="Comic Sans MS" pitchFamily="66" charset="0"/>
              </a:rPr>
              <a:t>CAVE CANEM</a:t>
            </a:r>
            <a:r>
              <a:rPr lang="fr-FR" sz="1400" dirty="0">
                <a:latin typeface="Comic Sans MS" pitchFamily="66" charset="0"/>
              </a:rPr>
              <a:t>. Et </a:t>
            </a:r>
            <a:r>
              <a:rPr lang="fr-FR" sz="1400" dirty="0" err="1">
                <a:latin typeface="Comic Sans MS" pitchFamily="66" charset="0"/>
              </a:rPr>
              <a:t>collegae</a:t>
            </a:r>
            <a:r>
              <a:rPr lang="fr-FR" sz="1400" dirty="0">
                <a:latin typeface="Comic Sans MS" pitchFamily="66" charset="0"/>
              </a:rPr>
              <a:t> </a:t>
            </a:r>
            <a:r>
              <a:rPr lang="fr-FR" sz="1400" dirty="0" err="1">
                <a:latin typeface="Comic Sans MS" pitchFamily="66" charset="0"/>
              </a:rPr>
              <a:t>quidem</a:t>
            </a:r>
            <a:r>
              <a:rPr lang="fr-FR" sz="1400" dirty="0">
                <a:latin typeface="Comic Sans MS" pitchFamily="66" charset="0"/>
              </a:rPr>
              <a:t> </a:t>
            </a:r>
            <a:r>
              <a:rPr lang="fr-FR" sz="1400" dirty="0" err="1">
                <a:latin typeface="Comic Sans MS" pitchFamily="66" charset="0"/>
              </a:rPr>
              <a:t>mei</a:t>
            </a:r>
            <a:r>
              <a:rPr lang="fr-FR" sz="1400" dirty="0">
                <a:latin typeface="Comic Sans MS" pitchFamily="66" charset="0"/>
              </a:rPr>
              <a:t> </a:t>
            </a:r>
            <a:r>
              <a:rPr lang="fr-FR" sz="1400" dirty="0" err="1">
                <a:latin typeface="Comic Sans MS" pitchFamily="66" charset="0"/>
              </a:rPr>
              <a:t>riserunt</a:t>
            </a:r>
            <a:r>
              <a:rPr lang="fr-FR" sz="1400" dirty="0">
                <a:latin typeface="Comic Sans MS" pitchFamily="66" charset="0"/>
              </a:rPr>
              <a:t>. Ego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collecto</a:t>
            </a:r>
            <a:r>
              <a:rPr lang="fr-FR" sz="1400" dirty="0">
                <a:latin typeface="Comic Sans MS" pitchFamily="66" charset="0"/>
              </a:rPr>
              <a:t> </a:t>
            </a:r>
            <a:r>
              <a:rPr lang="fr-FR" sz="1400" dirty="0" err="1">
                <a:latin typeface="Comic Sans MS" pitchFamily="66" charset="0"/>
              </a:rPr>
              <a:t>spiritu</a:t>
            </a:r>
            <a:r>
              <a:rPr lang="fr-FR" sz="1400" dirty="0">
                <a:latin typeface="Comic Sans MS" pitchFamily="66" charset="0"/>
              </a:rPr>
              <a:t> non </a:t>
            </a:r>
            <a:r>
              <a:rPr lang="fr-FR" sz="1400" dirty="0" err="1">
                <a:latin typeface="Comic Sans MS" pitchFamily="66" charset="0"/>
              </a:rPr>
              <a:t>destiti</a:t>
            </a:r>
            <a:r>
              <a:rPr lang="fr-FR" sz="1400" dirty="0">
                <a:latin typeface="Comic Sans MS" pitchFamily="66" charset="0"/>
              </a:rPr>
              <a:t> </a:t>
            </a:r>
            <a:r>
              <a:rPr lang="fr-FR" sz="1400" dirty="0" err="1">
                <a:latin typeface="Comic Sans MS" pitchFamily="66" charset="0"/>
              </a:rPr>
              <a:t>totum</a:t>
            </a:r>
            <a:r>
              <a:rPr lang="fr-FR" sz="1400" dirty="0">
                <a:latin typeface="Comic Sans MS" pitchFamily="66" charset="0"/>
              </a:rPr>
              <a:t> </a:t>
            </a:r>
            <a:r>
              <a:rPr lang="fr-FR" sz="1400" dirty="0" err="1">
                <a:latin typeface="Comic Sans MS" pitchFamily="66" charset="0"/>
              </a:rPr>
              <a:t>parientem</a:t>
            </a:r>
            <a:r>
              <a:rPr lang="fr-FR" sz="1400" dirty="0">
                <a:latin typeface="Comic Sans MS" pitchFamily="66" charset="0"/>
              </a:rPr>
              <a:t> </a:t>
            </a:r>
            <a:r>
              <a:rPr lang="fr-FR" sz="1400" dirty="0" err="1">
                <a:latin typeface="Comic Sans MS" pitchFamily="66" charset="0"/>
              </a:rPr>
              <a:t>persequi</a:t>
            </a:r>
            <a:r>
              <a:rPr lang="fr-FR" sz="1400" dirty="0">
                <a:latin typeface="Comic Sans MS" pitchFamily="66" charset="0"/>
              </a:rPr>
              <a:t>. Erat </a:t>
            </a:r>
            <a:r>
              <a:rPr lang="fr-FR" sz="1400" dirty="0" err="1">
                <a:latin typeface="Comic Sans MS" pitchFamily="66" charset="0"/>
              </a:rPr>
              <a:t>autem</a:t>
            </a:r>
            <a:r>
              <a:rPr lang="fr-FR" sz="1400" dirty="0">
                <a:latin typeface="Comic Sans MS" pitchFamily="66" charset="0"/>
              </a:rPr>
              <a:t> </a:t>
            </a:r>
            <a:r>
              <a:rPr lang="fr-FR" sz="1400" dirty="0" err="1">
                <a:latin typeface="Comic Sans MS" pitchFamily="66" charset="0"/>
              </a:rPr>
              <a:t>uenalicium</a:t>
            </a:r>
            <a:r>
              <a:rPr lang="fr-FR" sz="1400" dirty="0">
                <a:latin typeface="Comic Sans MS" pitchFamily="66" charset="0"/>
              </a:rPr>
              <a:t> </a:t>
            </a:r>
            <a:r>
              <a:rPr lang="fr-FR" sz="1400" dirty="0" smtClean="0">
                <a:latin typeface="Comic Sans MS" pitchFamily="66" charset="0"/>
              </a:rPr>
              <a:t>cum </a:t>
            </a:r>
            <a:r>
              <a:rPr lang="fr-FR" sz="1400" dirty="0" err="1">
                <a:latin typeface="Comic Sans MS" pitchFamily="66" charset="0"/>
              </a:rPr>
              <a:t>titulis</a:t>
            </a:r>
            <a:r>
              <a:rPr lang="fr-FR" sz="1400" dirty="0">
                <a:latin typeface="Comic Sans MS" pitchFamily="66" charset="0"/>
              </a:rPr>
              <a:t> </a:t>
            </a:r>
            <a:r>
              <a:rPr lang="fr-FR" sz="1400" dirty="0" err="1">
                <a:latin typeface="Comic Sans MS" pitchFamily="66" charset="0"/>
              </a:rPr>
              <a:t>pictis</a:t>
            </a:r>
            <a:r>
              <a:rPr lang="fr-FR" sz="1400" dirty="0">
                <a:latin typeface="Comic Sans MS" pitchFamily="66" charset="0"/>
              </a:rPr>
              <a:t>, et </a:t>
            </a:r>
            <a:r>
              <a:rPr lang="fr-FR" sz="1400" dirty="0" err="1">
                <a:latin typeface="Comic Sans MS" pitchFamily="66" charset="0"/>
              </a:rPr>
              <a:t>ipse</a:t>
            </a:r>
            <a:r>
              <a:rPr lang="fr-FR" sz="1400" dirty="0">
                <a:latin typeface="Comic Sans MS" pitchFamily="66" charset="0"/>
              </a:rPr>
              <a:t> </a:t>
            </a:r>
            <a:r>
              <a:rPr lang="fr-FR" sz="1400" dirty="0" err="1">
                <a:latin typeface="Comic Sans MS" pitchFamily="66" charset="0"/>
              </a:rPr>
              <a:t>Trimalchio</a:t>
            </a:r>
            <a:r>
              <a:rPr lang="fr-FR" sz="1400" dirty="0">
                <a:latin typeface="Comic Sans MS" pitchFamily="66" charset="0"/>
              </a:rPr>
              <a:t> </a:t>
            </a:r>
            <a:r>
              <a:rPr lang="fr-FR" sz="1400" dirty="0" err="1">
                <a:latin typeface="Comic Sans MS" pitchFamily="66" charset="0"/>
              </a:rPr>
              <a:t>capillatus</a:t>
            </a:r>
            <a:r>
              <a:rPr lang="fr-FR" sz="1400" dirty="0">
                <a:latin typeface="Comic Sans MS" pitchFamily="66" charset="0"/>
              </a:rPr>
              <a:t> </a:t>
            </a:r>
            <a:r>
              <a:rPr lang="fr-FR" sz="1400" dirty="0" err="1">
                <a:latin typeface="Comic Sans MS" pitchFamily="66" charset="0"/>
              </a:rPr>
              <a:t>caduceum</a:t>
            </a:r>
            <a:r>
              <a:rPr lang="fr-FR" sz="1400" dirty="0">
                <a:latin typeface="Comic Sans MS" pitchFamily="66" charset="0"/>
              </a:rPr>
              <a:t> </a:t>
            </a:r>
            <a:r>
              <a:rPr lang="fr-FR" sz="1400" dirty="0" err="1">
                <a:latin typeface="Comic Sans MS" pitchFamily="66" charset="0"/>
              </a:rPr>
              <a:t>tenebat</a:t>
            </a:r>
            <a:r>
              <a:rPr lang="fr-FR" sz="1400" dirty="0">
                <a:latin typeface="Comic Sans MS" pitchFamily="66" charset="0"/>
              </a:rPr>
              <a:t> </a:t>
            </a:r>
            <a:r>
              <a:rPr lang="fr-FR" sz="1400" dirty="0" err="1" smtClean="0">
                <a:latin typeface="Comic Sans MS" pitchFamily="66" charset="0"/>
              </a:rPr>
              <a:t>Mineruaque</a:t>
            </a:r>
            <a:r>
              <a:rPr lang="fr-FR" sz="1400" dirty="0" smtClean="0">
                <a:latin typeface="Comic Sans MS" pitchFamily="66" charset="0"/>
              </a:rPr>
              <a:t> </a:t>
            </a:r>
            <a:r>
              <a:rPr lang="fr-FR" sz="1400" dirty="0" err="1">
                <a:latin typeface="Comic Sans MS" pitchFamily="66" charset="0"/>
              </a:rPr>
              <a:t>ducente</a:t>
            </a:r>
            <a:r>
              <a:rPr lang="fr-FR" sz="1400" dirty="0">
                <a:latin typeface="Comic Sans MS" pitchFamily="66" charset="0"/>
              </a:rPr>
              <a:t> </a:t>
            </a:r>
            <a:r>
              <a:rPr lang="fr-FR" sz="1400" dirty="0" err="1">
                <a:latin typeface="Comic Sans MS" pitchFamily="66" charset="0"/>
              </a:rPr>
              <a:t>Romam</a:t>
            </a:r>
            <a:r>
              <a:rPr lang="fr-FR" sz="1400" dirty="0">
                <a:latin typeface="Comic Sans MS" pitchFamily="66" charset="0"/>
              </a:rPr>
              <a:t> </a:t>
            </a:r>
            <a:r>
              <a:rPr lang="fr-FR" sz="1400" dirty="0" err="1">
                <a:latin typeface="Comic Sans MS" pitchFamily="66" charset="0"/>
              </a:rPr>
              <a:t>intrabat</a:t>
            </a:r>
            <a:r>
              <a:rPr lang="fr-FR" sz="1400" dirty="0">
                <a:latin typeface="Comic Sans MS" pitchFamily="66" charset="0"/>
              </a:rPr>
              <a:t>. </a:t>
            </a:r>
            <a:r>
              <a:rPr lang="fr-FR" sz="1400" dirty="0" err="1">
                <a:latin typeface="Comic Sans MS" pitchFamily="66" charset="0"/>
              </a:rPr>
              <a:t>Hinc</a:t>
            </a:r>
            <a:r>
              <a:rPr lang="fr-FR" sz="1400" dirty="0">
                <a:latin typeface="Comic Sans MS" pitchFamily="66" charset="0"/>
              </a:rPr>
              <a:t> </a:t>
            </a:r>
            <a:r>
              <a:rPr lang="fr-FR" sz="1400" dirty="0" err="1">
                <a:latin typeface="Comic Sans MS" pitchFamily="66" charset="0"/>
              </a:rPr>
              <a:t>quemadmodum</a:t>
            </a:r>
            <a:r>
              <a:rPr lang="fr-FR" sz="1400" dirty="0">
                <a:latin typeface="Comic Sans MS" pitchFamily="66" charset="0"/>
              </a:rPr>
              <a:t> </a:t>
            </a:r>
            <a:r>
              <a:rPr lang="fr-FR" sz="1400" dirty="0" err="1">
                <a:latin typeface="Comic Sans MS" pitchFamily="66" charset="0"/>
              </a:rPr>
              <a:t>ratiocinari</a:t>
            </a:r>
            <a:r>
              <a:rPr lang="fr-FR" sz="1400" dirty="0">
                <a:latin typeface="Comic Sans MS" pitchFamily="66" charset="0"/>
              </a:rPr>
              <a:t> </a:t>
            </a:r>
            <a:r>
              <a:rPr lang="fr-FR" sz="1400" dirty="0" err="1">
                <a:latin typeface="Comic Sans MS" pitchFamily="66" charset="0"/>
              </a:rPr>
              <a:t>didicisset</a:t>
            </a:r>
            <a:r>
              <a:rPr lang="fr-FR" sz="1400" dirty="0">
                <a:latin typeface="Comic Sans MS" pitchFamily="66" charset="0"/>
              </a:rPr>
              <a:t>, </a:t>
            </a:r>
            <a:r>
              <a:rPr lang="fr-FR" sz="1400" dirty="0" err="1">
                <a:latin typeface="Comic Sans MS" pitchFamily="66" charset="0"/>
              </a:rPr>
              <a:t>deinque</a:t>
            </a:r>
            <a:r>
              <a:rPr lang="fr-FR" sz="1400" dirty="0">
                <a:latin typeface="Comic Sans MS" pitchFamily="66" charset="0"/>
              </a:rPr>
              <a:t> </a:t>
            </a:r>
            <a:r>
              <a:rPr lang="fr-FR" sz="1400" dirty="0" err="1">
                <a:latin typeface="Comic Sans MS" pitchFamily="66" charset="0"/>
              </a:rPr>
              <a:t>dispensator</a:t>
            </a:r>
            <a:r>
              <a:rPr lang="fr-FR" sz="1400" dirty="0">
                <a:latin typeface="Comic Sans MS" pitchFamily="66" charset="0"/>
              </a:rPr>
              <a:t> </a:t>
            </a:r>
            <a:r>
              <a:rPr lang="fr-FR" sz="1400" dirty="0" err="1">
                <a:latin typeface="Comic Sans MS" pitchFamily="66" charset="0"/>
              </a:rPr>
              <a:t>factus</a:t>
            </a:r>
            <a:r>
              <a:rPr lang="fr-FR" sz="1400" dirty="0">
                <a:latin typeface="Comic Sans MS" pitchFamily="66" charset="0"/>
              </a:rPr>
              <a:t> </a:t>
            </a:r>
            <a:r>
              <a:rPr lang="fr-FR" sz="1400" dirty="0" err="1">
                <a:latin typeface="Comic Sans MS" pitchFamily="66" charset="0"/>
              </a:rPr>
              <a:t>esset</a:t>
            </a:r>
            <a:r>
              <a:rPr lang="fr-FR" sz="1400" dirty="0">
                <a:latin typeface="Comic Sans MS" pitchFamily="66" charset="0"/>
              </a:rPr>
              <a:t>, </a:t>
            </a:r>
            <a:r>
              <a:rPr lang="fr-FR" sz="1400" dirty="0" err="1">
                <a:latin typeface="Comic Sans MS" pitchFamily="66" charset="0"/>
              </a:rPr>
              <a:t>omnia</a:t>
            </a:r>
            <a:r>
              <a:rPr lang="fr-FR" sz="1400" dirty="0">
                <a:latin typeface="Comic Sans MS" pitchFamily="66" charset="0"/>
              </a:rPr>
              <a:t> diligenter </a:t>
            </a:r>
            <a:r>
              <a:rPr lang="fr-FR" sz="1400" dirty="0" err="1">
                <a:latin typeface="Comic Sans MS" pitchFamily="66" charset="0"/>
              </a:rPr>
              <a:t>curiosus</a:t>
            </a:r>
            <a:r>
              <a:rPr lang="fr-FR" sz="1400" dirty="0">
                <a:latin typeface="Comic Sans MS" pitchFamily="66" charset="0"/>
              </a:rPr>
              <a:t> </a:t>
            </a:r>
            <a:r>
              <a:rPr lang="fr-FR" sz="1400" dirty="0" err="1">
                <a:latin typeface="Comic Sans MS" pitchFamily="66" charset="0"/>
              </a:rPr>
              <a:t>pictor</a:t>
            </a:r>
            <a:r>
              <a:rPr lang="fr-FR" sz="1400" dirty="0">
                <a:latin typeface="Comic Sans MS" pitchFamily="66" charset="0"/>
              </a:rPr>
              <a:t> cum </a:t>
            </a:r>
            <a:r>
              <a:rPr lang="fr-FR" sz="1400" dirty="0" err="1">
                <a:latin typeface="Comic Sans MS" pitchFamily="66" charset="0"/>
              </a:rPr>
              <a:t>inscriptione</a:t>
            </a:r>
            <a:r>
              <a:rPr lang="fr-FR" sz="1400" dirty="0">
                <a:latin typeface="Comic Sans MS" pitchFamily="66" charset="0"/>
              </a:rPr>
              <a:t> </a:t>
            </a:r>
            <a:r>
              <a:rPr lang="fr-FR" sz="1400" dirty="0" err="1">
                <a:latin typeface="Comic Sans MS" pitchFamily="66" charset="0"/>
              </a:rPr>
              <a:t>reddiderat</a:t>
            </a:r>
            <a:r>
              <a:rPr lang="fr-FR" sz="1400" dirty="0">
                <a:latin typeface="Comic Sans MS" pitchFamily="66" charset="0"/>
              </a:rPr>
              <a:t>. In </a:t>
            </a:r>
            <a:r>
              <a:rPr lang="fr-FR" sz="1400" dirty="0" err="1">
                <a:latin typeface="Comic Sans MS" pitchFamily="66" charset="0"/>
              </a:rPr>
              <a:t>deficiente</a:t>
            </a:r>
            <a:r>
              <a:rPr lang="fr-FR" sz="1400" dirty="0">
                <a:latin typeface="Comic Sans MS" pitchFamily="66" charset="0"/>
              </a:rPr>
              <a:t> </a:t>
            </a:r>
            <a:r>
              <a:rPr lang="fr-FR" sz="1400" dirty="0" err="1">
                <a:latin typeface="Comic Sans MS" pitchFamily="66" charset="0"/>
              </a:rPr>
              <a:t>uero</a:t>
            </a:r>
            <a:r>
              <a:rPr lang="fr-FR" sz="1400" dirty="0">
                <a:latin typeface="Comic Sans MS" pitchFamily="66" charset="0"/>
              </a:rPr>
              <a:t> </a:t>
            </a:r>
            <a:r>
              <a:rPr lang="fr-FR" sz="1400" dirty="0" err="1">
                <a:latin typeface="Comic Sans MS" pitchFamily="66" charset="0"/>
              </a:rPr>
              <a:t>iam</a:t>
            </a:r>
            <a:r>
              <a:rPr lang="fr-FR" sz="1400" dirty="0">
                <a:latin typeface="Comic Sans MS" pitchFamily="66" charset="0"/>
              </a:rPr>
              <a:t>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leuatum</a:t>
            </a:r>
            <a:r>
              <a:rPr lang="fr-FR" sz="1400" dirty="0">
                <a:latin typeface="Comic Sans MS" pitchFamily="66" charset="0"/>
              </a:rPr>
              <a:t> </a:t>
            </a:r>
            <a:r>
              <a:rPr lang="fr-FR" sz="1400" dirty="0" err="1">
                <a:latin typeface="Comic Sans MS" pitchFamily="66" charset="0"/>
              </a:rPr>
              <a:t>mento</a:t>
            </a:r>
            <a:r>
              <a:rPr lang="fr-FR" sz="1400" dirty="0">
                <a:latin typeface="Comic Sans MS" pitchFamily="66" charset="0"/>
              </a:rPr>
              <a:t> in tribunal </a:t>
            </a:r>
            <a:r>
              <a:rPr lang="fr-FR" sz="1400" dirty="0" err="1">
                <a:latin typeface="Comic Sans MS" pitchFamily="66" charset="0"/>
              </a:rPr>
              <a:t>excelsum</a:t>
            </a:r>
            <a:r>
              <a:rPr lang="fr-FR" sz="1400" dirty="0">
                <a:latin typeface="Comic Sans MS" pitchFamily="66" charset="0"/>
              </a:rPr>
              <a:t> </a:t>
            </a:r>
            <a:r>
              <a:rPr lang="fr-FR" sz="1400" dirty="0" err="1">
                <a:latin typeface="Comic Sans MS" pitchFamily="66" charset="0"/>
              </a:rPr>
              <a:t>Mercurius</a:t>
            </a:r>
            <a:r>
              <a:rPr lang="fr-FR" sz="1400" dirty="0">
                <a:latin typeface="Comic Sans MS" pitchFamily="66" charset="0"/>
              </a:rPr>
              <a:t> </a:t>
            </a:r>
            <a:r>
              <a:rPr lang="fr-FR" sz="1400" dirty="0" err="1">
                <a:latin typeface="Comic Sans MS" pitchFamily="66" charset="0"/>
              </a:rPr>
              <a:t>rapiebat</a:t>
            </a:r>
            <a:r>
              <a:rPr lang="fr-FR" sz="1400" dirty="0">
                <a:latin typeface="Comic Sans MS" pitchFamily="66" charset="0"/>
              </a:rPr>
              <a:t>. </a:t>
            </a:r>
            <a:r>
              <a:rPr lang="fr-FR" sz="1400" dirty="0" err="1">
                <a:latin typeface="Comic Sans MS" pitchFamily="66" charset="0"/>
              </a:rPr>
              <a:t>Praesto</a:t>
            </a:r>
            <a:r>
              <a:rPr lang="fr-FR" sz="1400" dirty="0">
                <a:latin typeface="Comic Sans MS" pitchFamily="66" charset="0"/>
              </a:rPr>
              <a:t> erat Fortuna cornu </a:t>
            </a:r>
            <a:r>
              <a:rPr lang="fr-FR" sz="1400" dirty="0" err="1">
                <a:latin typeface="Comic Sans MS" pitchFamily="66" charset="0"/>
              </a:rPr>
              <a:t>abundanti</a:t>
            </a:r>
            <a:r>
              <a:rPr lang="fr-FR" sz="1400" dirty="0">
                <a:latin typeface="Comic Sans MS" pitchFamily="66" charset="0"/>
              </a:rPr>
              <a:t> </a:t>
            </a:r>
            <a:r>
              <a:rPr lang="fr-FR" sz="1400" dirty="0" err="1">
                <a:latin typeface="Comic Sans MS" pitchFamily="66" charset="0"/>
              </a:rPr>
              <a:t>copiosa</a:t>
            </a:r>
            <a:r>
              <a:rPr lang="fr-FR" sz="1400" dirty="0">
                <a:latin typeface="Comic Sans MS" pitchFamily="66" charset="0"/>
              </a:rPr>
              <a:t> et </a:t>
            </a:r>
            <a:r>
              <a:rPr lang="fr-FR" sz="1400" dirty="0" err="1">
                <a:latin typeface="Comic Sans MS" pitchFamily="66" charset="0"/>
              </a:rPr>
              <a:t>tres</a:t>
            </a:r>
            <a:r>
              <a:rPr lang="fr-FR" sz="1400" dirty="0">
                <a:latin typeface="Comic Sans MS" pitchFamily="66" charset="0"/>
              </a:rPr>
              <a:t> </a:t>
            </a:r>
            <a:r>
              <a:rPr lang="fr-FR" sz="1400" dirty="0" err="1">
                <a:latin typeface="Comic Sans MS" pitchFamily="66" charset="0"/>
              </a:rPr>
              <a:t>Parcae</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pensa </a:t>
            </a:r>
            <a:r>
              <a:rPr lang="fr-FR" sz="1400" dirty="0" err="1">
                <a:latin typeface="Comic Sans MS" pitchFamily="66" charset="0"/>
              </a:rPr>
              <a:t>torquentes</a:t>
            </a:r>
            <a:r>
              <a:rPr lang="fr-FR" sz="1400" dirty="0">
                <a:latin typeface="Comic Sans MS" pitchFamily="66" charset="0"/>
              </a:rPr>
              <a:t>. </a:t>
            </a:r>
            <a:r>
              <a:rPr lang="fr-FR" sz="1400" dirty="0" err="1">
                <a:latin typeface="Comic Sans MS" pitchFamily="66" charset="0"/>
              </a:rPr>
              <a:t>Notaui</a:t>
            </a:r>
            <a:r>
              <a:rPr lang="fr-FR" sz="1400" dirty="0">
                <a:latin typeface="Comic Sans MS" pitchFamily="66" charset="0"/>
              </a:rPr>
              <a:t> </a:t>
            </a:r>
            <a:r>
              <a:rPr lang="fr-FR" sz="1400" dirty="0" err="1">
                <a:latin typeface="Comic Sans MS" pitchFamily="66" charset="0"/>
              </a:rPr>
              <a:t>etiam</a:t>
            </a:r>
            <a:r>
              <a:rPr lang="fr-FR" sz="1400" dirty="0">
                <a:latin typeface="Comic Sans MS" pitchFamily="66" charset="0"/>
              </a:rPr>
              <a:t> in </a:t>
            </a:r>
            <a:r>
              <a:rPr lang="fr-FR" sz="1400" dirty="0" err="1">
                <a:latin typeface="Comic Sans MS" pitchFamily="66" charset="0"/>
              </a:rPr>
              <a:t>porticu</a:t>
            </a:r>
            <a:r>
              <a:rPr lang="fr-FR" sz="1400" dirty="0">
                <a:latin typeface="Comic Sans MS" pitchFamily="66" charset="0"/>
              </a:rPr>
              <a:t> </a:t>
            </a:r>
            <a:r>
              <a:rPr lang="fr-FR" sz="1400" dirty="0" err="1">
                <a:latin typeface="Comic Sans MS" pitchFamily="66" charset="0"/>
              </a:rPr>
              <a:t>gregem</a:t>
            </a:r>
            <a:r>
              <a:rPr lang="fr-FR" sz="1400" dirty="0">
                <a:latin typeface="Comic Sans MS" pitchFamily="66" charset="0"/>
              </a:rPr>
              <a:t> </a:t>
            </a:r>
            <a:r>
              <a:rPr lang="fr-FR" sz="1400" dirty="0" err="1">
                <a:latin typeface="Comic Sans MS" pitchFamily="66" charset="0"/>
              </a:rPr>
              <a:t>cursorum</a:t>
            </a:r>
            <a:r>
              <a:rPr lang="fr-FR" sz="1400" dirty="0">
                <a:latin typeface="Comic Sans MS" pitchFamily="66" charset="0"/>
              </a:rPr>
              <a:t> cum </a:t>
            </a:r>
            <a:r>
              <a:rPr lang="fr-FR" sz="1400" dirty="0" err="1">
                <a:latin typeface="Comic Sans MS" pitchFamily="66" charset="0"/>
              </a:rPr>
              <a:t>magistro</a:t>
            </a:r>
            <a:r>
              <a:rPr lang="fr-FR" sz="1400" dirty="0">
                <a:latin typeface="Comic Sans MS" pitchFamily="66" charset="0"/>
              </a:rPr>
              <a:t> se </a:t>
            </a:r>
            <a:r>
              <a:rPr lang="fr-FR" sz="1400" dirty="0" err="1">
                <a:latin typeface="Comic Sans MS" pitchFamily="66" charset="0"/>
              </a:rPr>
              <a:t>exercentem</a:t>
            </a:r>
            <a:r>
              <a:rPr lang="fr-FR" sz="1400" dirty="0">
                <a:latin typeface="Comic Sans MS" pitchFamily="66" charset="0"/>
              </a:rPr>
              <a:t>. </a:t>
            </a:r>
            <a:r>
              <a:rPr lang="fr-FR" sz="1400" dirty="0" err="1">
                <a:latin typeface="Comic Sans MS" pitchFamily="66" charset="0"/>
              </a:rPr>
              <a:t>Praeterea</a:t>
            </a:r>
            <a:r>
              <a:rPr lang="fr-FR" sz="1400" dirty="0">
                <a:latin typeface="Comic Sans MS" pitchFamily="66" charset="0"/>
              </a:rPr>
              <a:t> grande </a:t>
            </a:r>
            <a:r>
              <a:rPr lang="fr-FR" sz="1400" dirty="0" err="1">
                <a:latin typeface="Comic Sans MS" pitchFamily="66" charset="0"/>
              </a:rPr>
              <a:t>armarium</a:t>
            </a:r>
            <a:r>
              <a:rPr lang="fr-FR" sz="1400" dirty="0">
                <a:latin typeface="Comic Sans MS" pitchFamily="66" charset="0"/>
              </a:rPr>
              <a:t> in </a:t>
            </a:r>
            <a:r>
              <a:rPr lang="fr-FR" sz="1400" dirty="0" err="1">
                <a:latin typeface="Comic Sans MS" pitchFamily="66" charset="0"/>
              </a:rPr>
              <a:t>angulo</a:t>
            </a:r>
            <a:r>
              <a:rPr lang="fr-FR" sz="1400" dirty="0">
                <a:latin typeface="Comic Sans MS" pitchFamily="66" charset="0"/>
              </a:rPr>
              <a:t> </a:t>
            </a:r>
            <a:r>
              <a:rPr lang="fr-FR" sz="1400" dirty="0" err="1">
                <a:latin typeface="Comic Sans MS" pitchFamily="66" charset="0"/>
              </a:rPr>
              <a:t>uidi</a:t>
            </a:r>
            <a:r>
              <a:rPr lang="fr-FR" sz="1400" dirty="0">
                <a:latin typeface="Comic Sans MS" pitchFamily="66" charset="0"/>
              </a:rPr>
              <a:t>, in </a:t>
            </a:r>
            <a:r>
              <a:rPr lang="fr-FR" sz="1400" dirty="0" err="1">
                <a:latin typeface="Comic Sans MS" pitchFamily="66" charset="0"/>
              </a:rPr>
              <a:t>cuius</a:t>
            </a:r>
            <a:r>
              <a:rPr lang="fr-FR" sz="1400" dirty="0">
                <a:latin typeface="Comic Sans MS" pitchFamily="66" charset="0"/>
              </a:rPr>
              <a:t> </a:t>
            </a:r>
            <a:r>
              <a:rPr lang="fr-FR" sz="1400" dirty="0" err="1">
                <a:latin typeface="Comic Sans MS" pitchFamily="66" charset="0"/>
              </a:rPr>
              <a:t>aedicula</a:t>
            </a:r>
            <a:r>
              <a:rPr lang="fr-FR" sz="1400" dirty="0">
                <a:latin typeface="Comic Sans MS" pitchFamily="66" charset="0"/>
              </a:rPr>
              <a:t> </a:t>
            </a:r>
            <a:r>
              <a:rPr lang="fr-FR" sz="1400" dirty="0" err="1">
                <a:latin typeface="Comic Sans MS" pitchFamily="66" charset="0"/>
              </a:rPr>
              <a:t>erant</a:t>
            </a:r>
            <a:r>
              <a:rPr lang="fr-FR" sz="1400" dirty="0">
                <a:latin typeface="Comic Sans MS" pitchFamily="66" charset="0"/>
              </a:rPr>
              <a:t> Lares </a:t>
            </a:r>
            <a:r>
              <a:rPr lang="fr-FR" sz="1400" dirty="0" err="1">
                <a:latin typeface="Comic Sans MS" pitchFamily="66" charset="0"/>
              </a:rPr>
              <a:t>argentei</a:t>
            </a:r>
            <a:r>
              <a:rPr lang="fr-FR" sz="1400" dirty="0">
                <a:latin typeface="Comic Sans MS" pitchFamily="66" charset="0"/>
              </a:rPr>
              <a:t> </a:t>
            </a:r>
            <a:r>
              <a:rPr lang="fr-FR" sz="1400" dirty="0" err="1">
                <a:latin typeface="Comic Sans MS" pitchFamily="66" charset="0"/>
              </a:rPr>
              <a:t>positi</a:t>
            </a:r>
            <a:r>
              <a:rPr lang="fr-FR" sz="1400" dirty="0">
                <a:latin typeface="Comic Sans MS" pitchFamily="66" charset="0"/>
              </a:rPr>
              <a:t> </a:t>
            </a:r>
            <a:r>
              <a:rPr lang="fr-FR" sz="1400" dirty="0" err="1">
                <a:latin typeface="Comic Sans MS" pitchFamily="66" charset="0"/>
              </a:rPr>
              <a:t>Venerisque</a:t>
            </a:r>
            <a:r>
              <a:rPr lang="fr-FR" sz="1400" dirty="0">
                <a:latin typeface="Comic Sans MS" pitchFamily="66" charset="0"/>
              </a:rPr>
              <a:t> </a:t>
            </a:r>
            <a:r>
              <a:rPr lang="fr-FR" sz="1400" dirty="0" err="1">
                <a:latin typeface="Comic Sans MS" pitchFamily="66" charset="0"/>
              </a:rPr>
              <a:t>signum</a:t>
            </a:r>
            <a:r>
              <a:rPr lang="fr-FR" sz="1400" dirty="0">
                <a:latin typeface="Comic Sans MS" pitchFamily="66" charset="0"/>
              </a:rPr>
              <a:t> </a:t>
            </a:r>
            <a:r>
              <a:rPr lang="fr-FR" sz="1400" dirty="0" err="1">
                <a:latin typeface="Comic Sans MS" pitchFamily="66" charset="0"/>
              </a:rPr>
              <a:t>marmoreum</a:t>
            </a:r>
            <a:r>
              <a:rPr lang="fr-FR" sz="1400" dirty="0">
                <a:latin typeface="Comic Sans MS" pitchFamily="66" charset="0"/>
              </a:rPr>
              <a:t> et </a:t>
            </a:r>
            <a:r>
              <a:rPr lang="fr-FR" sz="1400" dirty="0" err="1">
                <a:latin typeface="Comic Sans MS" pitchFamily="66" charset="0"/>
              </a:rPr>
              <a:t>pyxis</a:t>
            </a:r>
            <a:r>
              <a:rPr lang="fr-FR" sz="1400" dirty="0">
                <a:latin typeface="Comic Sans MS" pitchFamily="66" charset="0"/>
              </a:rPr>
              <a:t> </a:t>
            </a:r>
            <a:r>
              <a:rPr lang="fr-FR" sz="1400" dirty="0" err="1">
                <a:latin typeface="Comic Sans MS" pitchFamily="66" charset="0"/>
              </a:rPr>
              <a:t>aurea</a:t>
            </a:r>
            <a:r>
              <a:rPr lang="fr-FR" sz="1400" dirty="0">
                <a:latin typeface="Comic Sans MS" pitchFamily="66" charset="0"/>
              </a:rPr>
              <a:t> non pusilla, in qua </a:t>
            </a:r>
            <a:r>
              <a:rPr lang="fr-FR" sz="1400" dirty="0" err="1">
                <a:latin typeface="Comic Sans MS" pitchFamily="66" charset="0"/>
              </a:rPr>
              <a:t>barbam</a:t>
            </a:r>
            <a:r>
              <a:rPr lang="fr-FR" sz="1400" dirty="0">
                <a:latin typeface="Comic Sans MS" pitchFamily="66" charset="0"/>
              </a:rPr>
              <a:t> </a:t>
            </a:r>
            <a:r>
              <a:rPr lang="fr-FR" sz="1400" dirty="0" err="1">
                <a:latin typeface="Comic Sans MS" pitchFamily="66" charset="0"/>
              </a:rPr>
              <a:t>ipsius</a:t>
            </a:r>
            <a:r>
              <a:rPr lang="fr-FR" sz="1400" dirty="0">
                <a:latin typeface="Comic Sans MS" pitchFamily="66" charset="0"/>
              </a:rPr>
              <a:t> </a:t>
            </a:r>
            <a:r>
              <a:rPr lang="fr-FR" sz="1400" dirty="0" err="1">
                <a:latin typeface="Comic Sans MS" pitchFamily="66" charset="0"/>
              </a:rPr>
              <a:t>conditam</a:t>
            </a:r>
            <a:r>
              <a:rPr lang="fr-FR" sz="1400" dirty="0">
                <a:latin typeface="Comic Sans MS" pitchFamily="66" charset="0"/>
              </a:rPr>
              <a:t> esse </a:t>
            </a:r>
            <a:r>
              <a:rPr lang="fr-FR" sz="1400" dirty="0" err="1">
                <a:latin typeface="Comic Sans MS" pitchFamily="66" charset="0"/>
              </a:rPr>
              <a:t>dicebant</a:t>
            </a:r>
            <a:r>
              <a:rPr lang="fr-FR" sz="1400" dirty="0">
                <a:latin typeface="Comic Sans MS" pitchFamily="66" charset="0"/>
              </a:rPr>
              <a:t>. </a:t>
            </a:r>
            <a:r>
              <a:rPr lang="fr-FR" sz="1400" dirty="0" err="1">
                <a:latin typeface="Comic Sans MS" pitchFamily="66" charset="0"/>
              </a:rPr>
              <a:t>Interrogare</a:t>
            </a:r>
            <a:r>
              <a:rPr lang="fr-FR" sz="1400" dirty="0">
                <a:latin typeface="Comic Sans MS" pitchFamily="66" charset="0"/>
              </a:rPr>
              <a:t> ergo </a:t>
            </a:r>
            <a:r>
              <a:rPr lang="fr-FR" sz="1400" dirty="0" err="1">
                <a:latin typeface="Comic Sans MS" pitchFamily="66" charset="0"/>
              </a:rPr>
              <a:t>atriensem</a:t>
            </a:r>
            <a:r>
              <a:rPr lang="fr-FR" sz="1400" dirty="0">
                <a:latin typeface="Comic Sans MS" pitchFamily="66" charset="0"/>
              </a:rPr>
              <a:t> </a:t>
            </a:r>
            <a:r>
              <a:rPr lang="fr-FR" sz="1400" dirty="0" err="1">
                <a:latin typeface="Comic Sans MS" pitchFamily="66" charset="0"/>
              </a:rPr>
              <a:t>coepi</a:t>
            </a:r>
            <a:r>
              <a:rPr lang="fr-FR" sz="1400" dirty="0">
                <a:latin typeface="Comic Sans MS" pitchFamily="66" charset="0"/>
              </a:rPr>
              <a:t>, </a:t>
            </a:r>
            <a:r>
              <a:rPr lang="fr-FR" sz="1400" dirty="0" err="1">
                <a:latin typeface="Comic Sans MS" pitchFamily="66" charset="0"/>
              </a:rPr>
              <a:t>quas</a:t>
            </a:r>
            <a:r>
              <a:rPr lang="fr-FR" sz="1400" dirty="0">
                <a:latin typeface="Comic Sans MS" pitchFamily="66" charset="0"/>
              </a:rPr>
              <a:t> in medio </a:t>
            </a:r>
            <a:r>
              <a:rPr lang="fr-FR" sz="1400" dirty="0" err="1">
                <a:latin typeface="Comic Sans MS" pitchFamily="66" charset="0"/>
              </a:rPr>
              <a:t>picturas</a:t>
            </a:r>
            <a:r>
              <a:rPr lang="fr-FR" sz="1400" dirty="0">
                <a:latin typeface="Comic Sans MS" pitchFamily="66" charset="0"/>
              </a:rPr>
              <a:t> </a:t>
            </a:r>
            <a:r>
              <a:rPr lang="fr-FR" sz="1400" dirty="0" err="1" smtClean="0">
                <a:latin typeface="Comic Sans MS" pitchFamily="66" charset="0"/>
              </a:rPr>
              <a:t>haberent</a:t>
            </a:r>
            <a:r>
              <a:rPr lang="fr-FR" sz="1400" dirty="0" smtClean="0">
                <a:latin typeface="Comic Sans MS" pitchFamily="66" charset="0"/>
              </a:rPr>
              <a:t>. « </a:t>
            </a:r>
            <a:r>
              <a:rPr lang="fr-FR" sz="1400" i="1" dirty="0" err="1" smtClean="0">
                <a:latin typeface="Comic Sans MS" pitchFamily="66" charset="0"/>
              </a:rPr>
              <a:t>Iliada</a:t>
            </a:r>
            <a:r>
              <a:rPr lang="fr-FR" sz="1400" dirty="0" smtClean="0">
                <a:latin typeface="Comic Sans MS" pitchFamily="66" charset="0"/>
              </a:rPr>
              <a:t> </a:t>
            </a:r>
            <a:r>
              <a:rPr lang="fr-FR" sz="1400" dirty="0">
                <a:latin typeface="Comic Sans MS" pitchFamily="66" charset="0"/>
              </a:rPr>
              <a:t>et </a:t>
            </a:r>
            <a:r>
              <a:rPr lang="fr-FR" sz="1400" i="1" dirty="0" err="1">
                <a:latin typeface="Comic Sans MS" pitchFamily="66" charset="0"/>
              </a:rPr>
              <a:t>Odyssian</a:t>
            </a:r>
            <a:r>
              <a:rPr lang="fr-FR" sz="1400" dirty="0">
                <a:latin typeface="Comic Sans MS" pitchFamily="66" charset="0"/>
              </a:rPr>
              <a:t>, </a:t>
            </a:r>
            <a:r>
              <a:rPr lang="fr-FR" sz="1400" dirty="0" err="1">
                <a:latin typeface="Comic Sans MS" pitchFamily="66" charset="0"/>
              </a:rPr>
              <a:t>inquit</a:t>
            </a:r>
            <a:r>
              <a:rPr lang="fr-FR" sz="1400" dirty="0">
                <a:latin typeface="Comic Sans MS" pitchFamily="66" charset="0"/>
              </a:rPr>
              <a:t>, </a:t>
            </a:r>
            <a:r>
              <a:rPr lang="fr-FR" sz="1400" dirty="0" err="1">
                <a:latin typeface="Comic Sans MS" pitchFamily="66" charset="0"/>
              </a:rPr>
              <a:t>ac</a:t>
            </a:r>
            <a:r>
              <a:rPr lang="fr-FR" sz="1400" dirty="0">
                <a:latin typeface="Comic Sans MS" pitchFamily="66" charset="0"/>
              </a:rPr>
              <a:t> </a:t>
            </a:r>
            <a:r>
              <a:rPr lang="fr-FR" sz="1400" dirty="0" err="1">
                <a:latin typeface="Comic Sans MS" pitchFamily="66" charset="0"/>
              </a:rPr>
              <a:t>Laenatis</a:t>
            </a:r>
            <a:r>
              <a:rPr lang="fr-FR" sz="1400" dirty="0">
                <a:latin typeface="Comic Sans MS" pitchFamily="66" charset="0"/>
              </a:rPr>
              <a:t> </a:t>
            </a:r>
            <a:r>
              <a:rPr lang="fr-FR" sz="1400" dirty="0" err="1">
                <a:latin typeface="Comic Sans MS" pitchFamily="66" charset="0"/>
              </a:rPr>
              <a:t>gladiatorium</a:t>
            </a:r>
            <a:r>
              <a:rPr lang="fr-FR" sz="1400" dirty="0">
                <a:latin typeface="Comic Sans MS" pitchFamily="66" charset="0"/>
              </a:rPr>
              <a:t> </a:t>
            </a:r>
            <a:r>
              <a:rPr lang="fr-FR" sz="1400" dirty="0" err="1" smtClean="0">
                <a:latin typeface="Comic Sans MS" pitchFamily="66" charset="0"/>
              </a:rPr>
              <a:t>munus</a:t>
            </a:r>
            <a:r>
              <a:rPr lang="fr-FR" sz="1400" dirty="0" smtClean="0">
                <a:latin typeface="Comic Sans MS" pitchFamily="66" charset="0"/>
              </a:rPr>
              <a:t> ».</a:t>
            </a:r>
          </a:p>
          <a:p>
            <a:pPr marL="0" indent="0" algn="just">
              <a:lnSpc>
                <a:spcPct val="130000"/>
              </a:lnSpc>
              <a:buNone/>
            </a:pPr>
            <a:endParaRPr lang="fr-FR" sz="1400" dirty="0" smtClean="0">
              <a:latin typeface="Comic Sans MS" pitchFamily="66" charset="0"/>
            </a:endParaRPr>
          </a:p>
          <a:p>
            <a:pPr marL="0" indent="0" algn="r">
              <a:lnSpc>
                <a:spcPct val="130000"/>
              </a:lnSpc>
              <a:buNone/>
            </a:pPr>
            <a:r>
              <a:rPr lang="fr-FR" sz="1400" dirty="0" smtClean="0">
                <a:latin typeface="Comic Sans MS" pitchFamily="66" charset="0"/>
              </a:rPr>
              <a:t>Pétrone, Le </a:t>
            </a:r>
            <a:r>
              <a:rPr lang="fr-FR" sz="1400" i="1" dirty="0" smtClean="0">
                <a:latin typeface="Comic Sans MS" pitchFamily="66" charset="0"/>
              </a:rPr>
              <a:t>Satiricon</a:t>
            </a:r>
            <a:r>
              <a:rPr lang="fr-FR" sz="1400" dirty="0" smtClean="0">
                <a:latin typeface="Comic Sans MS" pitchFamily="66" charset="0"/>
              </a:rPr>
              <a:t>, 28-29</a:t>
            </a:r>
            <a:endParaRPr lang="fr-FR" sz="1400" dirty="0">
              <a:latin typeface="Comic Sans MS" pitchFamily="66" charset="0"/>
            </a:endParaRPr>
          </a:p>
        </p:txBody>
      </p:sp>
    </p:spTree>
    <p:extLst>
      <p:ext uri="{BB962C8B-B14F-4D97-AF65-F5344CB8AC3E}">
        <p14:creationId xmlns:p14="http://schemas.microsoft.com/office/powerpoint/2010/main" val="80333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endParaRPr lang="fr-FR"/>
          </a:p>
        </p:txBody>
      </p:sp>
      <p:sp>
        <p:nvSpPr>
          <p:cNvPr id="8" name="Espace réservé du contenu 7"/>
          <p:cNvSpPr>
            <a:spLocks noGrp="1"/>
          </p:cNvSpPr>
          <p:nvPr>
            <p:ph idx="1"/>
          </p:nvPr>
        </p:nvSpPr>
        <p:spPr>
          <a:xfrm>
            <a:off x="3851920" y="273050"/>
            <a:ext cx="4834880" cy="5853113"/>
          </a:xfrm>
        </p:spPr>
        <p:txBody>
          <a:bodyPr>
            <a:normAutofit/>
          </a:bodyPr>
          <a:lstStyle/>
          <a:p>
            <a:pPr marL="0" indent="0" algn="just">
              <a:buNone/>
            </a:pPr>
            <a:r>
              <a:rPr lang="fr-FR" sz="1200" dirty="0" smtClean="0"/>
              <a:t>    Nous </a:t>
            </a:r>
            <a:r>
              <a:rPr lang="fr-FR" sz="1200" dirty="0"/>
              <a:t>autres, nous emboîtons le pas, tellement étonnés que nous n'avons déjà plus faim, et nous arrivons à la porte avec Agamemnon. Sur le chambranle était une affiche où l'on lisait :</a:t>
            </a:r>
          </a:p>
          <a:p>
            <a:pPr marL="0" indent="0" algn="just">
              <a:buNone/>
            </a:pPr>
            <a:r>
              <a:rPr lang="fr-FR" sz="1200" b="1" i="1" cap="small" dirty="0"/>
              <a:t>tout esclave qui sortira sans ordre du   maitre   recevra    cent   coups.</a:t>
            </a:r>
            <a:r>
              <a:rPr lang="fr-FR" sz="1200" b="1" cap="small" dirty="0"/>
              <a:t>    </a:t>
            </a:r>
            <a:endParaRPr lang="fr-FR" sz="1200" b="1" cap="small" dirty="0" smtClean="0"/>
          </a:p>
          <a:p>
            <a:pPr marL="0" indent="0" algn="just">
              <a:buNone/>
            </a:pPr>
            <a:r>
              <a:rPr lang="fr-FR" sz="1200" dirty="0" smtClean="0"/>
              <a:t>Dans</a:t>
            </a:r>
            <a:r>
              <a:rPr lang="fr-FR" sz="1200" dirty="0"/>
              <a:t> </a:t>
            </a:r>
            <a:r>
              <a:rPr lang="fr-FR" sz="1200" dirty="0" smtClean="0"/>
              <a:t>l'entrée </a:t>
            </a:r>
            <a:r>
              <a:rPr lang="fr-FR" sz="1200" dirty="0"/>
              <a:t>même se tenait un concierge, vêtu de vert, la tunique retenue par une ceinture cerise, et qui écossait des pois dans un plat d'argent. </a:t>
            </a:r>
            <a:r>
              <a:rPr lang="fr-FR" sz="1200" dirty="0" smtClean="0"/>
              <a:t>Au-dessus </a:t>
            </a:r>
            <a:r>
              <a:rPr lang="fr-FR" sz="1200" dirty="0"/>
              <a:t>de la porte était suspendue une cage d'or, dans laquelle une pie tachetée disait bonjour aux personnes qui entraient.</a:t>
            </a:r>
          </a:p>
          <a:p>
            <a:pPr marL="0" indent="0" algn="just">
              <a:buNone/>
            </a:pPr>
            <a:r>
              <a:rPr lang="fr-FR" sz="1200" dirty="0" smtClean="0"/>
              <a:t>    Pendant </a:t>
            </a:r>
            <a:r>
              <a:rPr lang="fr-FR" sz="1200" dirty="0"/>
              <a:t>que, tout ébahi, je regardais tout cela, je faillis tomber à la renverse et me briser les jambes. A gauche en entrant, non loin de la loge du concierge, était peint sur le mur un chien énorme, enchaîné, et, au-dessus, était écrit en lettres majuscules : </a:t>
            </a:r>
            <a:r>
              <a:rPr lang="fr-FR" sz="1200" b="1" i="1" cap="small" dirty="0"/>
              <a:t>gare au chien</a:t>
            </a:r>
            <a:r>
              <a:rPr lang="fr-FR" sz="1200" dirty="0"/>
              <a:t>. Mes camarades s'esclaffèrent. Quant à moi, reprenant mes esprits, je continuai à examiner le mur. Il y avait là une peinture représentant un marché aux esclaves, avec les écriteaux, et l'on voyait </a:t>
            </a:r>
            <a:r>
              <a:rPr lang="fr-FR" sz="1200" dirty="0" err="1" smtClean="0"/>
              <a:t>Trimalchion</a:t>
            </a:r>
            <a:r>
              <a:rPr lang="fr-FR" sz="1200" dirty="0" smtClean="0"/>
              <a:t> </a:t>
            </a:r>
            <a:r>
              <a:rPr lang="fr-FR" sz="1200" dirty="0"/>
              <a:t>lui-même, les cheveux longs, un caducée à la main, entrant à Rome, sous la conduite de Minerve. Ensuite, on voyait comment il avait appris à compter, puis comment il était devenu trésorier : tout avait été représenté avec soin par le peintre, qui avait ajouté des </a:t>
            </a:r>
            <a:r>
              <a:rPr lang="fr-FR" sz="1200" dirty="0" smtClean="0"/>
              <a:t>inscriptions. </a:t>
            </a:r>
            <a:r>
              <a:rPr lang="fr-FR" sz="1200" dirty="0"/>
              <a:t>A l'extrémité du portique, Mercure soulevait </a:t>
            </a:r>
            <a:r>
              <a:rPr lang="fr-FR" sz="1200" dirty="0" err="1" smtClean="0"/>
              <a:t>Trimalchion</a:t>
            </a:r>
            <a:r>
              <a:rPr lang="fr-FR" sz="1200" dirty="0" smtClean="0"/>
              <a:t> </a:t>
            </a:r>
            <a:r>
              <a:rPr lang="fr-FR" sz="1200" dirty="0"/>
              <a:t>par le menton et l'enlevait jusqu'en haut d'une estrade élevée. Il y avait là la Fortune, pourvue d'une corne d'abondance, et trois Parques filant des quenouilles garnies d'or. Sous le por­tique, je remarquai encore un groupe de </a:t>
            </a:r>
            <a:r>
              <a:rPr lang="fr-FR" sz="1200" dirty="0" smtClean="0"/>
              <a:t>coureurs </a:t>
            </a:r>
            <a:r>
              <a:rPr lang="fr-FR" sz="1200" baseline="30000" dirty="0" smtClean="0"/>
              <a:t> </a:t>
            </a:r>
            <a:r>
              <a:rPr lang="fr-FR" sz="1200" dirty="0"/>
              <a:t>s'entraînant sous la conduite de leur chef. Je vis aussi dans un coin une énorme armoire dans laquelle se trouvait une chapelle où étaient disposés des Lares d'argent ainsi qu'une statue de Vénus, en marbre, et un coffret d'or de belle taille, où, disait-on, était enfermée la barbe du </a:t>
            </a:r>
            <a:r>
              <a:rPr lang="fr-FR" sz="1200" dirty="0" smtClean="0"/>
              <a:t>patron. </a:t>
            </a:r>
            <a:r>
              <a:rPr lang="fr-FR" sz="1200" dirty="0"/>
              <a:t>Je demandai à l'esclave de service dans </a:t>
            </a:r>
            <a:r>
              <a:rPr lang="fr-FR" sz="1200" dirty="0" smtClean="0"/>
              <a:t>l’atrium </a:t>
            </a:r>
            <a:r>
              <a:rPr lang="fr-FR" sz="1200" dirty="0"/>
              <a:t>ce que représentaient les peintures du milieu. </a:t>
            </a:r>
            <a:r>
              <a:rPr lang="fr-FR" sz="1200" i="1" dirty="0" smtClean="0"/>
              <a:t>«L’</a:t>
            </a:r>
            <a:r>
              <a:rPr lang="fr-FR" sz="1200" i="1" dirty="0" err="1" smtClean="0"/>
              <a:t>liade</a:t>
            </a:r>
            <a:r>
              <a:rPr lang="fr-FR" sz="1200" i="1" dirty="0" smtClean="0"/>
              <a:t> </a:t>
            </a:r>
            <a:r>
              <a:rPr lang="fr-FR" sz="1200" dirty="0"/>
              <a:t>et </a:t>
            </a:r>
            <a:r>
              <a:rPr lang="fr-FR" sz="1200" i="1" dirty="0" smtClean="0"/>
              <a:t>l’Odyssée</a:t>
            </a:r>
            <a:r>
              <a:rPr lang="fr-FR" sz="1200" i="1" dirty="0"/>
              <a:t>, </a:t>
            </a:r>
            <a:r>
              <a:rPr lang="fr-FR" sz="1200" dirty="0"/>
              <a:t>me dit-il, ainsi que les jeux de gladiateurs donnés par </a:t>
            </a:r>
            <a:r>
              <a:rPr lang="fr-FR" sz="1200" dirty="0" err="1" smtClean="0"/>
              <a:t>Laenas</a:t>
            </a:r>
            <a:r>
              <a:rPr lang="fr-FR" sz="1200" dirty="0" smtClean="0"/>
              <a:t>. </a:t>
            </a:r>
            <a:r>
              <a:rPr lang="fr-FR" sz="1200" dirty="0"/>
              <a:t>»</a:t>
            </a:r>
          </a:p>
        </p:txBody>
      </p:sp>
      <p:sp>
        <p:nvSpPr>
          <p:cNvPr id="9" name="Espace réservé du texte 8"/>
          <p:cNvSpPr>
            <a:spLocks noGrp="1"/>
          </p:cNvSpPr>
          <p:nvPr>
            <p:ph type="body" sz="half" idx="2"/>
          </p:nvPr>
        </p:nvSpPr>
        <p:spPr>
          <a:xfrm>
            <a:off x="179512" y="260648"/>
            <a:ext cx="3672408" cy="6120680"/>
          </a:xfrm>
        </p:spPr>
        <p:txBody>
          <a:bodyPr>
            <a:normAutofit fontScale="92500" lnSpcReduction="20000"/>
          </a:bodyPr>
          <a:lstStyle/>
          <a:p>
            <a:pPr algn="just"/>
            <a:r>
              <a:rPr lang="fr-FR" dirty="0" smtClean="0"/>
              <a:t>    </a:t>
            </a:r>
            <a:r>
              <a:rPr lang="fr-FR" dirty="0" err="1" smtClean="0"/>
              <a:t>Sequimur</a:t>
            </a:r>
            <a:r>
              <a:rPr lang="fr-FR" dirty="0" smtClean="0"/>
              <a:t> </a:t>
            </a:r>
            <a:r>
              <a:rPr lang="fr-FR" dirty="0"/>
              <a:t>nos </a:t>
            </a:r>
            <a:r>
              <a:rPr lang="fr-FR" dirty="0" err="1"/>
              <a:t>admiratione</a:t>
            </a:r>
            <a:r>
              <a:rPr lang="fr-FR" dirty="0"/>
              <a:t> </a:t>
            </a:r>
            <a:r>
              <a:rPr lang="fr-FR" dirty="0" err="1"/>
              <a:t>iam</a:t>
            </a:r>
            <a:r>
              <a:rPr lang="fr-FR" dirty="0"/>
              <a:t> </a:t>
            </a:r>
            <a:r>
              <a:rPr lang="fr-FR" dirty="0" err="1"/>
              <a:t>saturi</a:t>
            </a:r>
            <a:r>
              <a:rPr lang="fr-FR" dirty="0"/>
              <a:t> et cum </a:t>
            </a:r>
            <a:r>
              <a:rPr lang="fr-FR" dirty="0" err="1"/>
              <a:t>Agamemnone</a:t>
            </a:r>
            <a:r>
              <a:rPr lang="fr-FR" dirty="0"/>
              <a:t> ad </a:t>
            </a:r>
            <a:r>
              <a:rPr lang="fr-FR" dirty="0" err="1"/>
              <a:t>ianuam</a:t>
            </a:r>
            <a:r>
              <a:rPr lang="fr-FR" dirty="0"/>
              <a:t> </a:t>
            </a:r>
            <a:r>
              <a:rPr lang="fr-FR" dirty="0" err="1"/>
              <a:t>peruenimus</a:t>
            </a:r>
            <a:r>
              <a:rPr lang="fr-FR" dirty="0"/>
              <a:t>, in </a:t>
            </a:r>
            <a:r>
              <a:rPr lang="fr-FR" dirty="0" err="1"/>
              <a:t>cuius</a:t>
            </a:r>
            <a:r>
              <a:rPr lang="fr-FR" dirty="0"/>
              <a:t> poste </a:t>
            </a:r>
            <a:r>
              <a:rPr lang="fr-FR" dirty="0" err="1"/>
              <a:t>libellus</a:t>
            </a:r>
            <a:r>
              <a:rPr lang="fr-FR" dirty="0"/>
              <a:t> erat cum </a:t>
            </a:r>
            <a:r>
              <a:rPr lang="fr-FR" dirty="0" err="1"/>
              <a:t>hac</a:t>
            </a:r>
            <a:r>
              <a:rPr lang="fr-FR" dirty="0"/>
              <a:t> </a:t>
            </a:r>
            <a:r>
              <a:rPr lang="fr-FR" dirty="0" err="1"/>
              <a:t>inscriptione</a:t>
            </a:r>
            <a:r>
              <a:rPr lang="fr-FR" dirty="0"/>
              <a:t> </a:t>
            </a:r>
            <a:r>
              <a:rPr lang="fr-FR" dirty="0" err="1"/>
              <a:t>fixus</a:t>
            </a:r>
            <a:r>
              <a:rPr lang="fr-FR" dirty="0"/>
              <a:t>: QVISQVIS SERVVS SINE DOMINICO IVSSV FORAS EXIERIT ACCIPIET PLAGAS CENTVM. In </a:t>
            </a:r>
            <a:r>
              <a:rPr lang="fr-FR" dirty="0" err="1"/>
              <a:t>aditu</a:t>
            </a:r>
            <a:r>
              <a:rPr lang="fr-FR" dirty="0"/>
              <a:t> </a:t>
            </a:r>
            <a:r>
              <a:rPr lang="fr-FR" dirty="0" err="1"/>
              <a:t>autem</a:t>
            </a:r>
            <a:r>
              <a:rPr lang="fr-FR" dirty="0"/>
              <a:t> ipso stabat </a:t>
            </a:r>
            <a:r>
              <a:rPr lang="fr-FR" dirty="0" err="1"/>
              <a:t>ostiarius</a:t>
            </a:r>
            <a:r>
              <a:rPr lang="fr-FR" dirty="0"/>
              <a:t> </a:t>
            </a:r>
            <a:r>
              <a:rPr lang="fr-FR" dirty="0" err="1"/>
              <a:t>prasinatus</a:t>
            </a:r>
            <a:r>
              <a:rPr lang="fr-FR" dirty="0"/>
              <a:t>, </a:t>
            </a:r>
            <a:r>
              <a:rPr lang="fr-FR" dirty="0" err="1"/>
              <a:t>cerasino</a:t>
            </a:r>
            <a:r>
              <a:rPr lang="fr-FR" dirty="0"/>
              <a:t> </a:t>
            </a:r>
            <a:r>
              <a:rPr lang="fr-FR" dirty="0" err="1"/>
              <a:t>succinctus</a:t>
            </a:r>
            <a:r>
              <a:rPr lang="fr-FR" dirty="0"/>
              <a:t> </a:t>
            </a:r>
            <a:r>
              <a:rPr lang="fr-FR" dirty="0" err="1"/>
              <a:t>cingulo</a:t>
            </a:r>
            <a:r>
              <a:rPr lang="fr-FR" dirty="0"/>
              <a:t>, </a:t>
            </a:r>
            <a:r>
              <a:rPr lang="fr-FR" dirty="0" err="1"/>
              <a:t>atque</a:t>
            </a:r>
            <a:r>
              <a:rPr lang="fr-FR" dirty="0"/>
              <a:t> in lance </a:t>
            </a:r>
            <a:r>
              <a:rPr lang="fr-FR" dirty="0" err="1"/>
              <a:t>argentea</a:t>
            </a:r>
            <a:r>
              <a:rPr lang="fr-FR" dirty="0"/>
              <a:t> </a:t>
            </a:r>
            <a:r>
              <a:rPr lang="fr-FR" dirty="0" err="1"/>
              <a:t>pisum</a:t>
            </a:r>
            <a:r>
              <a:rPr lang="fr-FR" dirty="0"/>
              <a:t> </a:t>
            </a:r>
            <a:r>
              <a:rPr lang="fr-FR" dirty="0" err="1"/>
              <a:t>purgabat</a:t>
            </a:r>
            <a:r>
              <a:rPr lang="fr-FR" dirty="0"/>
              <a:t>. Super </a:t>
            </a:r>
            <a:r>
              <a:rPr lang="fr-FR" dirty="0" err="1"/>
              <a:t>limen</a:t>
            </a:r>
            <a:r>
              <a:rPr lang="fr-FR" dirty="0"/>
              <a:t> </a:t>
            </a:r>
            <a:r>
              <a:rPr lang="fr-FR" dirty="0" err="1"/>
              <a:t>autem</a:t>
            </a:r>
            <a:r>
              <a:rPr lang="fr-FR" dirty="0"/>
              <a:t> </a:t>
            </a:r>
            <a:r>
              <a:rPr lang="fr-FR" dirty="0" err="1"/>
              <a:t>cauea</a:t>
            </a:r>
            <a:r>
              <a:rPr lang="fr-FR" dirty="0"/>
              <a:t> </a:t>
            </a:r>
            <a:r>
              <a:rPr lang="fr-FR" dirty="0" err="1"/>
              <a:t>pendebat</a:t>
            </a:r>
            <a:r>
              <a:rPr lang="fr-FR" dirty="0"/>
              <a:t> </a:t>
            </a:r>
            <a:r>
              <a:rPr lang="fr-FR" dirty="0" err="1"/>
              <a:t>aurea</a:t>
            </a:r>
            <a:r>
              <a:rPr lang="fr-FR" dirty="0"/>
              <a:t> in qua pica </a:t>
            </a:r>
            <a:r>
              <a:rPr lang="fr-FR" dirty="0" err="1"/>
              <a:t>uaria</a:t>
            </a:r>
            <a:r>
              <a:rPr lang="fr-FR" dirty="0"/>
              <a:t> </a:t>
            </a:r>
            <a:r>
              <a:rPr lang="fr-FR" dirty="0" err="1"/>
              <a:t>intrantes</a:t>
            </a:r>
            <a:r>
              <a:rPr lang="fr-FR" dirty="0"/>
              <a:t> </a:t>
            </a:r>
            <a:r>
              <a:rPr lang="fr-FR" dirty="0" err="1"/>
              <a:t>salutabat</a:t>
            </a:r>
            <a:r>
              <a:rPr lang="fr-FR" dirty="0"/>
              <a:t>.</a:t>
            </a:r>
          </a:p>
          <a:p>
            <a:pPr algn="just"/>
            <a:r>
              <a:rPr lang="fr-FR" dirty="0"/>
              <a:t>     </a:t>
            </a:r>
            <a:endParaRPr lang="fr-FR" dirty="0" smtClean="0"/>
          </a:p>
          <a:p>
            <a:pPr algn="just"/>
            <a:r>
              <a:rPr lang="fr-FR" dirty="0"/>
              <a:t> </a:t>
            </a:r>
            <a:r>
              <a:rPr lang="fr-FR" dirty="0" smtClean="0"/>
              <a:t>   </a:t>
            </a:r>
            <a:r>
              <a:rPr lang="fr-FR" dirty="0" err="1" smtClean="0"/>
              <a:t>Ceterum</a:t>
            </a:r>
            <a:r>
              <a:rPr lang="fr-FR" dirty="0" smtClean="0"/>
              <a:t> </a:t>
            </a:r>
            <a:r>
              <a:rPr lang="fr-FR" dirty="0"/>
              <a:t>ego </a:t>
            </a:r>
            <a:r>
              <a:rPr lang="fr-FR" dirty="0" err="1"/>
              <a:t>dum</a:t>
            </a:r>
            <a:r>
              <a:rPr lang="fr-FR" dirty="0"/>
              <a:t> </a:t>
            </a:r>
            <a:r>
              <a:rPr lang="fr-FR" dirty="0" err="1"/>
              <a:t>omnia</a:t>
            </a:r>
            <a:r>
              <a:rPr lang="fr-FR" dirty="0"/>
              <a:t> </a:t>
            </a:r>
            <a:r>
              <a:rPr lang="fr-FR" dirty="0" err="1"/>
              <a:t>stupeo</a:t>
            </a:r>
            <a:r>
              <a:rPr lang="fr-FR" dirty="0"/>
              <a:t>, </a:t>
            </a:r>
            <a:r>
              <a:rPr lang="fr-FR" dirty="0" err="1"/>
              <a:t>paene</a:t>
            </a:r>
            <a:r>
              <a:rPr lang="fr-FR" dirty="0"/>
              <a:t> </a:t>
            </a:r>
            <a:r>
              <a:rPr lang="fr-FR" dirty="0" err="1"/>
              <a:t>resupinatus</a:t>
            </a:r>
            <a:r>
              <a:rPr lang="fr-FR" dirty="0"/>
              <a:t> </a:t>
            </a:r>
            <a:r>
              <a:rPr lang="fr-FR" dirty="0" err="1"/>
              <a:t>crura</a:t>
            </a:r>
            <a:r>
              <a:rPr lang="fr-FR" dirty="0"/>
              <a:t> mea </a:t>
            </a:r>
            <a:r>
              <a:rPr lang="fr-FR" dirty="0" err="1"/>
              <a:t>fregi</a:t>
            </a:r>
            <a:r>
              <a:rPr lang="fr-FR" dirty="0"/>
              <a:t>. Ad </a:t>
            </a:r>
            <a:r>
              <a:rPr lang="fr-FR" dirty="0" err="1"/>
              <a:t>sinistram</a:t>
            </a:r>
            <a:r>
              <a:rPr lang="fr-FR" dirty="0"/>
              <a:t> </a:t>
            </a:r>
            <a:r>
              <a:rPr lang="fr-FR" dirty="0" err="1"/>
              <a:t>enim</a:t>
            </a:r>
            <a:r>
              <a:rPr lang="fr-FR" dirty="0"/>
              <a:t> </a:t>
            </a:r>
            <a:r>
              <a:rPr lang="fr-FR" dirty="0" err="1"/>
              <a:t>intrantibus</a:t>
            </a:r>
            <a:r>
              <a:rPr lang="fr-FR" dirty="0"/>
              <a:t> non longe ab </a:t>
            </a:r>
            <a:r>
              <a:rPr lang="fr-FR" dirty="0" err="1"/>
              <a:t>ostiarii</a:t>
            </a:r>
            <a:r>
              <a:rPr lang="fr-FR" dirty="0"/>
              <a:t> cella </a:t>
            </a:r>
            <a:r>
              <a:rPr lang="fr-FR" dirty="0" err="1"/>
              <a:t>canis</a:t>
            </a:r>
            <a:r>
              <a:rPr lang="fr-FR" dirty="0"/>
              <a:t> </a:t>
            </a:r>
            <a:r>
              <a:rPr lang="fr-FR" dirty="0" err="1"/>
              <a:t>ingens</a:t>
            </a:r>
            <a:r>
              <a:rPr lang="fr-FR" dirty="0"/>
              <a:t>, </a:t>
            </a:r>
            <a:r>
              <a:rPr lang="fr-FR" dirty="0" err="1"/>
              <a:t>catena</a:t>
            </a:r>
            <a:r>
              <a:rPr lang="fr-FR" dirty="0"/>
              <a:t> </a:t>
            </a:r>
            <a:r>
              <a:rPr lang="fr-FR" dirty="0" err="1"/>
              <a:t>uinctus</a:t>
            </a:r>
            <a:r>
              <a:rPr lang="fr-FR" dirty="0"/>
              <a:t>, in </a:t>
            </a:r>
            <a:r>
              <a:rPr lang="fr-FR" dirty="0" err="1"/>
              <a:t>pariete</a:t>
            </a:r>
            <a:r>
              <a:rPr lang="fr-FR" dirty="0"/>
              <a:t> erat </a:t>
            </a:r>
            <a:r>
              <a:rPr lang="fr-FR" dirty="0" err="1"/>
              <a:t>pictus</a:t>
            </a:r>
            <a:r>
              <a:rPr lang="fr-FR" dirty="0"/>
              <a:t> </a:t>
            </a:r>
            <a:r>
              <a:rPr lang="fr-FR" dirty="0" err="1"/>
              <a:t>superque</a:t>
            </a:r>
            <a:r>
              <a:rPr lang="fr-FR" dirty="0"/>
              <a:t> </a:t>
            </a:r>
            <a:r>
              <a:rPr lang="fr-FR" dirty="0" err="1"/>
              <a:t>quadrata</a:t>
            </a:r>
            <a:r>
              <a:rPr lang="fr-FR" dirty="0"/>
              <a:t> </a:t>
            </a:r>
            <a:r>
              <a:rPr lang="fr-FR" dirty="0" err="1"/>
              <a:t>littera</a:t>
            </a:r>
            <a:r>
              <a:rPr lang="fr-FR" dirty="0"/>
              <a:t> </a:t>
            </a:r>
            <a:r>
              <a:rPr lang="fr-FR" dirty="0" err="1"/>
              <a:t>scriptum</a:t>
            </a:r>
            <a:r>
              <a:rPr lang="fr-FR" dirty="0"/>
              <a:t> : CAVE CANEM. Et </a:t>
            </a:r>
            <a:r>
              <a:rPr lang="fr-FR" dirty="0" err="1"/>
              <a:t>collegae</a:t>
            </a:r>
            <a:r>
              <a:rPr lang="fr-FR" dirty="0"/>
              <a:t> </a:t>
            </a:r>
            <a:r>
              <a:rPr lang="fr-FR" dirty="0" err="1"/>
              <a:t>quidem</a:t>
            </a:r>
            <a:r>
              <a:rPr lang="fr-FR" dirty="0"/>
              <a:t> </a:t>
            </a:r>
            <a:r>
              <a:rPr lang="fr-FR" dirty="0" err="1"/>
              <a:t>mei</a:t>
            </a:r>
            <a:r>
              <a:rPr lang="fr-FR" dirty="0"/>
              <a:t> </a:t>
            </a:r>
            <a:r>
              <a:rPr lang="fr-FR" dirty="0" err="1"/>
              <a:t>riserunt</a:t>
            </a:r>
            <a:r>
              <a:rPr lang="fr-FR" dirty="0"/>
              <a:t>. Ego </a:t>
            </a:r>
            <a:r>
              <a:rPr lang="fr-FR" dirty="0" err="1"/>
              <a:t>autem</a:t>
            </a:r>
            <a:r>
              <a:rPr lang="fr-FR" dirty="0"/>
              <a:t> </a:t>
            </a:r>
            <a:r>
              <a:rPr lang="fr-FR" dirty="0" err="1"/>
              <a:t>collecto</a:t>
            </a:r>
            <a:r>
              <a:rPr lang="fr-FR" dirty="0"/>
              <a:t> </a:t>
            </a:r>
            <a:r>
              <a:rPr lang="fr-FR" dirty="0" err="1"/>
              <a:t>spiritu</a:t>
            </a:r>
            <a:r>
              <a:rPr lang="fr-FR" dirty="0"/>
              <a:t> non </a:t>
            </a:r>
            <a:r>
              <a:rPr lang="fr-FR" dirty="0" err="1"/>
              <a:t>destiti</a:t>
            </a:r>
            <a:r>
              <a:rPr lang="fr-FR" dirty="0"/>
              <a:t> </a:t>
            </a:r>
            <a:r>
              <a:rPr lang="fr-FR" dirty="0" err="1"/>
              <a:t>totum</a:t>
            </a:r>
            <a:r>
              <a:rPr lang="fr-FR" dirty="0"/>
              <a:t> </a:t>
            </a:r>
            <a:r>
              <a:rPr lang="fr-FR" dirty="0" err="1"/>
              <a:t>parientem</a:t>
            </a:r>
            <a:r>
              <a:rPr lang="fr-FR" dirty="0"/>
              <a:t> </a:t>
            </a:r>
            <a:r>
              <a:rPr lang="fr-FR" dirty="0" err="1"/>
              <a:t>persequi</a:t>
            </a:r>
            <a:r>
              <a:rPr lang="fr-FR" dirty="0"/>
              <a:t>. Erat </a:t>
            </a:r>
            <a:r>
              <a:rPr lang="fr-FR" dirty="0" err="1"/>
              <a:t>autem</a:t>
            </a:r>
            <a:r>
              <a:rPr lang="fr-FR" dirty="0"/>
              <a:t> </a:t>
            </a:r>
            <a:r>
              <a:rPr lang="fr-FR" dirty="0" err="1"/>
              <a:t>uenalicium</a:t>
            </a:r>
            <a:r>
              <a:rPr lang="fr-FR" dirty="0"/>
              <a:t> cum </a:t>
            </a:r>
            <a:r>
              <a:rPr lang="fr-FR" dirty="0" err="1"/>
              <a:t>titulis</a:t>
            </a:r>
            <a:r>
              <a:rPr lang="fr-FR" dirty="0"/>
              <a:t> </a:t>
            </a:r>
            <a:r>
              <a:rPr lang="fr-FR" dirty="0" err="1"/>
              <a:t>pictis</a:t>
            </a:r>
            <a:r>
              <a:rPr lang="fr-FR" dirty="0"/>
              <a:t>, et </a:t>
            </a:r>
            <a:r>
              <a:rPr lang="fr-FR" dirty="0" err="1"/>
              <a:t>ipse</a:t>
            </a:r>
            <a:r>
              <a:rPr lang="fr-FR" dirty="0"/>
              <a:t> </a:t>
            </a:r>
            <a:r>
              <a:rPr lang="fr-FR" dirty="0" err="1"/>
              <a:t>Trimalchio</a:t>
            </a:r>
            <a:r>
              <a:rPr lang="fr-FR" dirty="0"/>
              <a:t> </a:t>
            </a:r>
            <a:r>
              <a:rPr lang="fr-FR" dirty="0" err="1"/>
              <a:t>capillatus</a:t>
            </a:r>
            <a:r>
              <a:rPr lang="fr-FR" dirty="0"/>
              <a:t> </a:t>
            </a:r>
            <a:r>
              <a:rPr lang="fr-FR" dirty="0" err="1"/>
              <a:t>caduceum</a:t>
            </a:r>
            <a:r>
              <a:rPr lang="fr-FR" dirty="0"/>
              <a:t> </a:t>
            </a:r>
            <a:r>
              <a:rPr lang="fr-FR" dirty="0" err="1"/>
              <a:t>tenebat</a:t>
            </a:r>
            <a:r>
              <a:rPr lang="fr-FR" dirty="0"/>
              <a:t> </a:t>
            </a:r>
            <a:r>
              <a:rPr lang="fr-FR" dirty="0" err="1"/>
              <a:t>Mineruaque</a:t>
            </a:r>
            <a:r>
              <a:rPr lang="fr-FR" dirty="0"/>
              <a:t> </a:t>
            </a:r>
            <a:r>
              <a:rPr lang="fr-FR" dirty="0" err="1"/>
              <a:t>ducente</a:t>
            </a:r>
            <a:r>
              <a:rPr lang="fr-FR" dirty="0"/>
              <a:t> </a:t>
            </a:r>
            <a:r>
              <a:rPr lang="fr-FR" dirty="0" err="1"/>
              <a:t>Romam</a:t>
            </a:r>
            <a:r>
              <a:rPr lang="fr-FR" dirty="0"/>
              <a:t> </a:t>
            </a:r>
            <a:r>
              <a:rPr lang="fr-FR" dirty="0" err="1"/>
              <a:t>intrabat</a:t>
            </a:r>
            <a:r>
              <a:rPr lang="fr-FR" dirty="0"/>
              <a:t>. </a:t>
            </a:r>
            <a:r>
              <a:rPr lang="fr-FR" dirty="0" err="1"/>
              <a:t>Hinc</a:t>
            </a:r>
            <a:r>
              <a:rPr lang="fr-FR" dirty="0"/>
              <a:t> </a:t>
            </a:r>
            <a:r>
              <a:rPr lang="fr-FR" dirty="0" err="1"/>
              <a:t>quemadmodum</a:t>
            </a:r>
            <a:r>
              <a:rPr lang="fr-FR" dirty="0"/>
              <a:t> </a:t>
            </a:r>
            <a:r>
              <a:rPr lang="fr-FR" dirty="0" err="1"/>
              <a:t>ratiocinari</a:t>
            </a:r>
            <a:r>
              <a:rPr lang="fr-FR" dirty="0"/>
              <a:t> </a:t>
            </a:r>
            <a:r>
              <a:rPr lang="fr-FR" dirty="0" err="1"/>
              <a:t>didicisset</a:t>
            </a:r>
            <a:r>
              <a:rPr lang="fr-FR" dirty="0"/>
              <a:t>, </a:t>
            </a:r>
            <a:r>
              <a:rPr lang="fr-FR" dirty="0" err="1"/>
              <a:t>deinque</a:t>
            </a:r>
            <a:r>
              <a:rPr lang="fr-FR" dirty="0"/>
              <a:t> </a:t>
            </a:r>
            <a:r>
              <a:rPr lang="fr-FR" dirty="0" err="1"/>
              <a:t>dispensator</a:t>
            </a:r>
            <a:r>
              <a:rPr lang="fr-FR" dirty="0"/>
              <a:t> </a:t>
            </a:r>
            <a:r>
              <a:rPr lang="fr-FR" dirty="0" err="1"/>
              <a:t>factus</a:t>
            </a:r>
            <a:r>
              <a:rPr lang="fr-FR" dirty="0"/>
              <a:t> </a:t>
            </a:r>
            <a:r>
              <a:rPr lang="fr-FR" dirty="0" err="1"/>
              <a:t>esset</a:t>
            </a:r>
            <a:r>
              <a:rPr lang="fr-FR" dirty="0"/>
              <a:t>, </a:t>
            </a:r>
            <a:r>
              <a:rPr lang="fr-FR" dirty="0" err="1"/>
              <a:t>omnia</a:t>
            </a:r>
            <a:r>
              <a:rPr lang="fr-FR" dirty="0"/>
              <a:t> diligenter </a:t>
            </a:r>
            <a:r>
              <a:rPr lang="fr-FR" dirty="0" err="1"/>
              <a:t>curiosus</a:t>
            </a:r>
            <a:r>
              <a:rPr lang="fr-FR" dirty="0"/>
              <a:t> </a:t>
            </a:r>
            <a:r>
              <a:rPr lang="fr-FR" dirty="0" err="1"/>
              <a:t>pictor</a:t>
            </a:r>
            <a:r>
              <a:rPr lang="fr-FR" dirty="0"/>
              <a:t> cum </a:t>
            </a:r>
            <a:r>
              <a:rPr lang="fr-FR" dirty="0" err="1"/>
              <a:t>inscriptione</a:t>
            </a:r>
            <a:r>
              <a:rPr lang="fr-FR" dirty="0"/>
              <a:t> </a:t>
            </a:r>
            <a:r>
              <a:rPr lang="fr-FR" dirty="0" err="1"/>
              <a:t>reddiderat</a:t>
            </a:r>
            <a:r>
              <a:rPr lang="fr-FR" dirty="0"/>
              <a:t>. In </a:t>
            </a:r>
            <a:r>
              <a:rPr lang="fr-FR" dirty="0" err="1"/>
              <a:t>deficiente</a:t>
            </a:r>
            <a:r>
              <a:rPr lang="fr-FR" dirty="0"/>
              <a:t> </a:t>
            </a:r>
            <a:r>
              <a:rPr lang="fr-FR" dirty="0" err="1"/>
              <a:t>uero</a:t>
            </a:r>
            <a:r>
              <a:rPr lang="fr-FR" dirty="0"/>
              <a:t> </a:t>
            </a:r>
            <a:r>
              <a:rPr lang="fr-FR" dirty="0" err="1"/>
              <a:t>iam</a:t>
            </a:r>
            <a:r>
              <a:rPr lang="fr-FR" dirty="0"/>
              <a:t> </a:t>
            </a:r>
            <a:r>
              <a:rPr lang="fr-FR" dirty="0" err="1"/>
              <a:t>porticu</a:t>
            </a:r>
            <a:r>
              <a:rPr lang="fr-FR" dirty="0"/>
              <a:t> </a:t>
            </a:r>
            <a:r>
              <a:rPr lang="fr-FR" dirty="0" err="1"/>
              <a:t>leuatum</a:t>
            </a:r>
            <a:r>
              <a:rPr lang="fr-FR" dirty="0"/>
              <a:t> </a:t>
            </a:r>
            <a:r>
              <a:rPr lang="fr-FR" dirty="0" err="1"/>
              <a:t>mento</a:t>
            </a:r>
            <a:r>
              <a:rPr lang="fr-FR" dirty="0"/>
              <a:t> in tribunal </a:t>
            </a:r>
            <a:r>
              <a:rPr lang="fr-FR" dirty="0" err="1"/>
              <a:t>excelsum</a:t>
            </a:r>
            <a:r>
              <a:rPr lang="fr-FR" dirty="0"/>
              <a:t> </a:t>
            </a:r>
            <a:r>
              <a:rPr lang="fr-FR" dirty="0" err="1"/>
              <a:t>Mercurius</a:t>
            </a:r>
            <a:r>
              <a:rPr lang="fr-FR" dirty="0"/>
              <a:t> </a:t>
            </a:r>
            <a:r>
              <a:rPr lang="fr-FR" dirty="0" err="1"/>
              <a:t>rapiebat</a:t>
            </a:r>
            <a:r>
              <a:rPr lang="fr-FR" dirty="0"/>
              <a:t>. </a:t>
            </a:r>
            <a:r>
              <a:rPr lang="fr-FR" dirty="0" err="1"/>
              <a:t>Praesto</a:t>
            </a:r>
            <a:r>
              <a:rPr lang="fr-FR" dirty="0"/>
              <a:t> erat Fortuna cornu </a:t>
            </a:r>
            <a:r>
              <a:rPr lang="fr-FR" dirty="0" err="1"/>
              <a:t>abundanti</a:t>
            </a:r>
            <a:r>
              <a:rPr lang="fr-FR" dirty="0"/>
              <a:t> </a:t>
            </a:r>
            <a:r>
              <a:rPr lang="fr-FR" dirty="0" err="1"/>
              <a:t>copiosa</a:t>
            </a:r>
            <a:r>
              <a:rPr lang="fr-FR" dirty="0"/>
              <a:t> et </a:t>
            </a:r>
            <a:r>
              <a:rPr lang="fr-FR" dirty="0" err="1"/>
              <a:t>tres</a:t>
            </a:r>
            <a:r>
              <a:rPr lang="fr-FR" dirty="0"/>
              <a:t> </a:t>
            </a:r>
            <a:r>
              <a:rPr lang="fr-FR" dirty="0" err="1"/>
              <a:t>Parcae</a:t>
            </a:r>
            <a:r>
              <a:rPr lang="fr-FR" dirty="0"/>
              <a:t> </a:t>
            </a:r>
            <a:r>
              <a:rPr lang="fr-FR" dirty="0" err="1"/>
              <a:t>aurea</a:t>
            </a:r>
            <a:r>
              <a:rPr lang="fr-FR" dirty="0"/>
              <a:t> pensa </a:t>
            </a:r>
            <a:r>
              <a:rPr lang="fr-FR" dirty="0" err="1"/>
              <a:t>torquentes</a:t>
            </a:r>
            <a:r>
              <a:rPr lang="fr-FR" dirty="0"/>
              <a:t>. </a:t>
            </a:r>
            <a:r>
              <a:rPr lang="fr-FR" dirty="0" err="1"/>
              <a:t>Notaui</a:t>
            </a:r>
            <a:r>
              <a:rPr lang="fr-FR" dirty="0"/>
              <a:t> </a:t>
            </a:r>
            <a:r>
              <a:rPr lang="fr-FR" dirty="0" err="1"/>
              <a:t>etiam</a:t>
            </a:r>
            <a:r>
              <a:rPr lang="fr-FR" dirty="0"/>
              <a:t> in </a:t>
            </a:r>
            <a:r>
              <a:rPr lang="fr-FR" dirty="0" err="1"/>
              <a:t>porticu</a:t>
            </a:r>
            <a:r>
              <a:rPr lang="fr-FR" dirty="0"/>
              <a:t> </a:t>
            </a:r>
            <a:r>
              <a:rPr lang="fr-FR" dirty="0" err="1"/>
              <a:t>gregem</a:t>
            </a:r>
            <a:r>
              <a:rPr lang="fr-FR" dirty="0"/>
              <a:t> </a:t>
            </a:r>
            <a:r>
              <a:rPr lang="fr-FR" dirty="0" err="1"/>
              <a:t>cursorum</a:t>
            </a:r>
            <a:r>
              <a:rPr lang="fr-FR" dirty="0"/>
              <a:t> cum </a:t>
            </a:r>
            <a:r>
              <a:rPr lang="fr-FR" dirty="0" err="1"/>
              <a:t>magistro</a:t>
            </a:r>
            <a:r>
              <a:rPr lang="fr-FR" dirty="0"/>
              <a:t> se </a:t>
            </a:r>
            <a:r>
              <a:rPr lang="fr-FR" dirty="0" err="1"/>
              <a:t>exercentem</a:t>
            </a:r>
            <a:r>
              <a:rPr lang="fr-FR" dirty="0"/>
              <a:t>. </a:t>
            </a:r>
            <a:r>
              <a:rPr lang="fr-FR" dirty="0" err="1"/>
              <a:t>Praeterea</a:t>
            </a:r>
            <a:r>
              <a:rPr lang="fr-FR" dirty="0"/>
              <a:t> grande </a:t>
            </a:r>
            <a:r>
              <a:rPr lang="fr-FR" dirty="0" err="1"/>
              <a:t>armarium</a:t>
            </a:r>
            <a:r>
              <a:rPr lang="fr-FR" dirty="0"/>
              <a:t> in </a:t>
            </a:r>
            <a:r>
              <a:rPr lang="fr-FR" dirty="0" err="1"/>
              <a:t>angulo</a:t>
            </a:r>
            <a:r>
              <a:rPr lang="fr-FR" dirty="0"/>
              <a:t> </a:t>
            </a:r>
            <a:r>
              <a:rPr lang="fr-FR" dirty="0" err="1"/>
              <a:t>uidi</a:t>
            </a:r>
            <a:r>
              <a:rPr lang="fr-FR" dirty="0"/>
              <a:t>, in </a:t>
            </a:r>
            <a:r>
              <a:rPr lang="fr-FR" dirty="0" err="1"/>
              <a:t>cuius</a:t>
            </a:r>
            <a:r>
              <a:rPr lang="fr-FR" dirty="0"/>
              <a:t> </a:t>
            </a:r>
            <a:r>
              <a:rPr lang="fr-FR" dirty="0" err="1"/>
              <a:t>aedicula</a:t>
            </a:r>
            <a:r>
              <a:rPr lang="fr-FR" dirty="0"/>
              <a:t> </a:t>
            </a:r>
            <a:r>
              <a:rPr lang="fr-FR" dirty="0" err="1"/>
              <a:t>erant</a:t>
            </a:r>
            <a:r>
              <a:rPr lang="fr-FR" dirty="0"/>
              <a:t> Lares </a:t>
            </a:r>
            <a:r>
              <a:rPr lang="fr-FR" dirty="0" err="1"/>
              <a:t>argentei</a:t>
            </a:r>
            <a:r>
              <a:rPr lang="fr-FR" dirty="0"/>
              <a:t> </a:t>
            </a:r>
            <a:r>
              <a:rPr lang="fr-FR" dirty="0" err="1"/>
              <a:t>positi</a:t>
            </a:r>
            <a:r>
              <a:rPr lang="fr-FR" dirty="0"/>
              <a:t> </a:t>
            </a:r>
            <a:r>
              <a:rPr lang="fr-FR" dirty="0" err="1"/>
              <a:t>Venerisque</a:t>
            </a:r>
            <a:r>
              <a:rPr lang="fr-FR" dirty="0"/>
              <a:t> </a:t>
            </a:r>
            <a:r>
              <a:rPr lang="fr-FR" dirty="0" err="1"/>
              <a:t>signum</a:t>
            </a:r>
            <a:r>
              <a:rPr lang="fr-FR" dirty="0"/>
              <a:t> </a:t>
            </a:r>
            <a:r>
              <a:rPr lang="fr-FR" dirty="0" err="1"/>
              <a:t>marmoreum</a:t>
            </a:r>
            <a:r>
              <a:rPr lang="fr-FR" dirty="0"/>
              <a:t> et </a:t>
            </a:r>
            <a:r>
              <a:rPr lang="fr-FR" dirty="0" err="1"/>
              <a:t>pyxis</a:t>
            </a:r>
            <a:r>
              <a:rPr lang="fr-FR" dirty="0"/>
              <a:t> </a:t>
            </a:r>
            <a:r>
              <a:rPr lang="fr-FR" dirty="0" err="1"/>
              <a:t>aurea</a:t>
            </a:r>
            <a:r>
              <a:rPr lang="fr-FR" dirty="0"/>
              <a:t> non </a:t>
            </a:r>
            <a:r>
              <a:rPr lang="fr-FR" dirty="0" err="1"/>
              <a:t>pusilla</a:t>
            </a:r>
            <a:r>
              <a:rPr lang="fr-FR" dirty="0"/>
              <a:t>, in qua </a:t>
            </a:r>
            <a:r>
              <a:rPr lang="fr-FR" dirty="0" err="1"/>
              <a:t>barbam</a:t>
            </a:r>
            <a:r>
              <a:rPr lang="fr-FR" dirty="0"/>
              <a:t> </a:t>
            </a:r>
            <a:r>
              <a:rPr lang="fr-FR" dirty="0" err="1"/>
              <a:t>ipsius</a:t>
            </a:r>
            <a:r>
              <a:rPr lang="fr-FR" dirty="0"/>
              <a:t> </a:t>
            </a:r>
            <a:r>
              <a:rPr lang="fr-FR" dirty="0" err="1"/>
              <a:t>conditam</a:t>
            </a:r>
            <a:r>
              <a:rPr lang="fr-FR" dirty="0"/>
              <a:t> esse </a:t>
            </a:r>
            <a:r>
              <a:rPr lang="fr-FR" dirty="0" err="1"/>
              <a:t>dicebant</a:t>
            </a:r>
            <a:r>
              <a:rPr lang="fr-FR" dirty="0"/>
              <a:t>. </a:t>
            </a:r>
            <a:r>
              <a:rPr lang="fr-FR" dirty="0" err="1"/>
              <a:t>Interrogare</a:t>
            </a:r>
            <a:r>
              <a:rPr lang="fr-FR" dirty="0"/>
              <a:t> ergo </a:t>
            </a:r>
            <a:r>
              <a:rPr lang="fr-FR" dirty="0" err="1"/>
              <a:t>atriensem</a:t>
            </a:r>
            <a:r>
              <a:rPr lang="fr-FR" dirty="0"/>
              <a:t> </a:t>
            </a:r>
            <a:r>
              <a:rPr lang="fr-FR" dirty="0" err="1"/>
              <a:t>coepi</a:t>
            </a:r>
            <a:r>
              <a:rPr lang="fr-FR" dirty="0"/>
              <a:t>, </a:t>
            </a:r>
            <a:r>
              <a:rPr lang="fr-FR" dirty="0" err="1"/>
              <a:t>quas</a:t>
            </a:r>
            <a:r>
              <a:rPr lang="fr-FR" dirty="0"/>
              <a:t> in medio </a:t>
            </a:r>
            <a:r>
              <a:rPr lang="fr-FR" dirty="0" err="1"/>
              <a:t>picturas</a:t>
            </a:r>
            <a:r>
              <a:rPr lang="fr-FR" dirty="0"/>
              <a:t> </a:t>
            </a:r>
            <a:r>
              <a:rPr lang="fr-FR" dirty="0" err="1"/>
              <a:t>haberent</a:t>
            </a:r>
            <a:r>
              <a:rPr lang="fr-FR" dirty="0"/>
              <a:t>. « </a:t>
            </a:r>
            <a:r>
              <a:rPr lang="fr-FR" i="1" dirty="0" err="1"/>
              <a:t>Iliada</a:t>
            </a:r>
            <a:r>
              <a:rPr lang="fr-FR" dirty="0"/>
              <a:t> et </a:t>
            </a:r>
            <a:r>
              <a:rPr lang="fr-FR" i="1" dirty="0" err="1"/>
              <a:t>Odyssian</a:t>
            </a:r>
            <a:r>
              <a:rPr lang="fr-FR" dirty="0"/>
              <a:t>, </a:t>
            </a:r>
            <a:r>
              <a:rPr lang="fr-FR" dirty="0" err="1"/>
              <a:t>inquit</a:t>
            </a:r>
            <a:r>
              <a:rPr lang="fr-FR" dirty="0"/>
              <a:t>, </a:t>
            </a:r>
            <a:r>
              <a:rPr lang="fr-FR" dirty="0" err="1"/>
              <a:t>ac</a:t>
            </a:r>
            <a:r>
              <a:rPr lang="fr-FR" dirty="0"/>
              <a:t> </a:t>
            </a:r>
            <a:r>
              <a:rPr lang="fr-FR" dirty="0" err="1"/>
              <a:t>Laenatis</a:t>
            </a:r>
            <a:r>
              <a:rPr lang="fr-FR" dirty="0"/>
              <a:t> </a:t>
            </a:r>
            <a:r>
              <a:rPr lang="fr-FR" dirty="0" err="1"/>
              <a:t>gladiatorium</a:t>
            </a:r>
            <a:r>
              <a:rPr lang="fr-FR" dirty="0"/>
              <a:t> </a:t>
            </a:r>
            <a:r>
              <a:rPr lang="fr-FR" dirty="0" err="1"/>
              <a:t>munus</a:t>
            </a:r>
            <a:r>
              <a:rPr lang="fr-FR" dirty="0"/>
              <a:t> ».</a:t>
            </a:r>
          </a:p>
          <a:p>
            <a:endParaRPr lang="fr-FR" dirty="0"/>
          </a:p>
          <a:p>
            <a:endParaRPr lang="fr-FR" dirty="0"/>
          </a:p>
        </p:txBody>
      </p:sp>
    </p:spTree>
    <p:extLst>
      <p:ext uri="{BB962C8B-B14F-4D97-AF65-F5344CB8AC3E}">
        <p14:creationId xmlns:p14="http://schemas.microsoft.com/office/powerpoint/2010/main" val="1707356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4290</Words>
  <Application>Microsoft Office PowerPoint</Application>
  <PresentationFormat>Affichage à l'écran (4:3)</PresentationFormat>
  <Paragraphs>239</Paragraphs>
  <Slides>26</Slides>
  <Notes>9</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Pétrone, Le Satiricon</vt:lpstr>
      <vt:lpstr>Pétrone, Le Satiricon</vt:lpstr>
      <vt:lpstr>Pétrone, Le Satiricon</vt:lpstr>
      <vt:lpstr>Pétrone, Le Satiricon</vt:lpstr>
      <vt:lpstr>Pétrone, Le Satiricon</vt:lpstr>
      <vt:lpstr>Pétrone, Le Satiricon Le déroulement de la séquence</vt:lpstr>
      <vt:lpstr>Pétrone, Le Satiricon</vt:lpstr>
      <vt:lpstr>L’entrée dans la maison de Trimalchion</vt:lpstr>
      <vt:lpstr>Présentation PowerPoint</vt:lpstr>
      <vt:lpstr>Une description:  Encolpe découvre l’entrée de la maison de Trimalchion</vt:lpstr>
      <vt:lpstr> Un regard subjugué</vt:lpstr>
      <vt:lpstr> Deux inscriptions qui attirent l’attention d’Encolpe</vt:lpstr>
      <vt:lpstr>Bilan du premier parcours  </vt:lpstr>
      <vt:lpstr> Ce que représentent les fresques</vt:lpstr>
      <vt:lpstr> des motifs récurrents?</vt:lpstr>
      <vt:lpstr>une autre interprétation du regard d’Encolpe</vt:lpstr>
      <vt:lpstr> Ce qui choque un ingenuus dans cette « biographie » </vt:lpstr>
      <vt:lpstr> Ce qui nourrit encore l’ironie d’Encolpe</vt:lpstr>
      <vt:lpstr>Bilan du second parcours  </vt:lpstr>
      <vt:lpstr>Le Satiricon Prolongement du texte n°2 TEXTES COMPLEMENTAIRES</vt:lpstr>
      <vt:lpstr> La culture </vt:lpstr>
      <vt:lpstr> Les fantasmes de Trimalchion </vt:lpstr>
      <vt:lpstr> Les Enfers / le Minotaure </vt:lpstr>
      <vt:lpstr>                 PROLONGEMENTS  - L.-F. Céline, Voyage au bout de la nuit                           « Il ne comprend que l’argent et le théâtre »  - H. Arendt, La crise de la culture   </vt:lpstr>
      <vt:lpstr> L’entrée chez les riches </vt:lpstr>
      <vt:lpstr> La cena Trimalchionis ou la dégradation de la culture en divertissement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dc:creator>
  <cp:lastModifiedBy>geant</cp:lastModifiedBy>
  <cp:revision>162</cp:revision>
  <dcterms:created xsi:type="dcterms:W3CDTF">2012-01-21T09:31:49Z</dcterms:created>
  <dcterms:modified xsi:type="dcterms:W3CDTF">2013-11-04T07:10:16Z</dcterms:modified>
</cp:coreProperties>
</file>