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69" r:id="rId3"/>
    <p:sldId id="268" r:id="rId4"/>
    <p:sldId id="288" r:id="rId5"/>
    <p:sldId id="257" r:id="rId6"/>
    <p:sldId id="285" r:id="rId7"/>
    <p:sldId id="274" r:id="rId8"/>
    <p:sldId id="292" r:id="rId9"/>
    <p:sldId id="291" r:id="rId10"/>
    <p:sldId id="271" r:id="rId11"/>
    <p:sldId id="293" r:id="rId12"/>
    <p:sldId id="294" r:id="rId13"/>
    <p:sldId id="258" r:id="rId14"/>
    <p:sldId id="259" r:id="rId15"/>
    <p:sldId id="260" r:id="rId16"/>
    <p:sldId id="261" r:id="rId17"/>
    <p:sldId id="262" r:id="rId18"/>
    <p:sldId id="286" r:id="rId19"/>
    <p:sldId id="290" r:id="rId20"/>
    <p:sldId id="281" r:id="rId21"/>
    <p:sldId id="296" r:id="rId22"/>
    <p:sldId id="297" r:id="rId23"/>
    <p:sldId id="300" r:id="rId24"/>
    <p:sldId id="283" r:id="rId25"/>
    <p:sldId id="303" r:id="rId26"/>
    <p:sldId id="302" r:id="rId27"/>
    <p:sldId id="301" r:id="rId28"/>
    <p:sldId id="282" r:id="rId29"/>
    <p:sldId id="305" r:id="rId30"/>
    <p:sldId id="304" r:id="rId31"/>
    <p:sldId id="270" r:id="rId32"/>
    <p:sldId id="309" r:id="rId33"/>
    <p:sldId id="308" r:id="rId34"/>
    <p:sldId id="307" r:id="rId35"/>
    <p:sldId id="306" r:id="rId36"/>
    <p:sldId id="279" r:id="rId37"/>
    <p:sldId id="312" r:id="rId38"/>
    <p:sldId id="311" r:id="rId39"/>
    <p:sldId id="310" r:id="rId40"/>
    <p:sldId id="280" r:id="rId41"/>
    <p:sldId id="316" r:id="rId42"/>
    <p:sldId id="315" r:id="rId43"/>
    <p:sldId id="314" r:id="rId44"/>
    <p:sldId id="313" r:id="rId45"/>
    <p:sldId id="284" r:id="rId46"/>
    <p:sldId id="295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1103" autoAdjust="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lfounh\Bureau\060662014\Analyse%20questionnaire%20video%20pon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lfounh\Bureau\060662014\Analyse%20questionnaire%20video%20po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lfounh\Bureau\060662014\Analyse%20questionnaire%20video%20pon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K:\Groupe%20Ressources%2006062014\Analyse%20questionnaire%20video%20pon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954527559055125E-2"/>
                  <c:y val="-5.9273840769903782E-4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877430454972507E-2"/>
                  <c:y val="-3.8955968948524496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total!$A$9:$B$9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total!$A$10:$B$10</c:f>
              <c:numCache>
                <c:formatCode>General</c:formatCode>
                <c:ptCount val="2"/>
                <c:pt idx="0">
                  <c:v>56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 b="1" i="0" baseline="0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600" b="1" i="0" baseline="0"/>
            </a:pPr>
            <a:endParaRPr lang="fr-FR"/>
          </a:p>
        </c:txPr>
      </c:legendEntry>
      <c:layout/>
      <c:overlay val="0"/>
      <c:txPr>
        <a:bodyPr/>
        <a:lstStyle/>
        <a:p>
          <a:pPr>
            <a:defRPr sz="1600"/>
          </a:pPr>
          <a:endParaRPr lang="fr-F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22147038763936"/>
          <c:y val="4.303015153198466E-2"/>
          <c:w val="0.89677852961236049"/>
          <c:h val="0.8835451363989862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cat>
            <c:strRef>
              <c:f>total!$A$18:$D$18</c:f>
              <c:strCache>
                <c:ptCount val="4"/>
                <c:pt idx="0">
                  <c:v>1 fois</c:v>
                </c:pt>
                <c:pt idx="1">
                  <c:v>2 fois</c:v>
                </c:pt>
                <c:pt idx="2">
                  <c:v>3 fois</c:v>
                </c:pt>
                <c:pt idx="3">
                  <c:v>Plus de 3 fois</c:v>
                </c:pt>
              </c:strCache>
            </c:strRef>
          </c:cat>
          <c:val>
            <c:numRef>
              <c:f>total!$A$19:$D$19</c:f>
              <c:numCache>
                <c:formatCode>General</c:formatCode>
                <c:ptCount val="4"/>
                <c:pt idx="0">
                  <c:v>30</c:v>
                </c:pt>
                <c:pt idx="1">
                  <c:v>37.5</c:v>
                </c:pt>
                <c:pt idx="2">
                  <c:v>23.5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7391272"/>
        <c:axId val="317391664"/>
        <c:axId val="0"/>
      </c:bar3DChart>
      <c:catAx>
        <c:axId val="317391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fr-FR"/>
          </a:p>
        </c:txPr>
        <c:crossAx val="317391664"/>
        <c:crosses val="autoZero"/>
        <c:auto val="1"/>
        <c:lblAlgn val="ctr"/>
        <c:lblOffset val="100"/>
        <c:noMultiLvlLbl val="0"/>
      </c:catAx>
      <c:valAx>
        <c:axId val="317391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fr-FR" sz="1800" dirty="0"/>
                  <a:t>Pourcentage d'élèves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17391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9982432"/>
        <c:axId val="289996584"/>
        <c:axId val="0"/>
      </c:bar3DChart>
      <c:catAx>
        <c:axId val="289982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89996584"/>
        <c:crosses val="autoZero"/>
        <c:auto val="1"/>
        <c:lblAlgn val="ctr"/>
        <c:lblOffset val="100"/>
        <c:noMultiLvlLbl val="0"/>
      </c:catAx>
      <c:valAx>
        <c:axId val="289996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fr-FR" sz="2000" b="1" i="0" baseline="0">
                    <a:effectLst/>
                  </a:rPr>
                  <a:t>Nombre d'élèves</a:t>
                </a:r>
                <a:endParaRPr lang="fr-FR" sz="2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89982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total!$A$34:$B$34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total!$A$35:$B$35</c:f>
              <c:numCache>
                <c:formatCode>General</c:formatCode>
                <c:ptCount val="2"/>
                <c:pt idx="0">
                  <c:v>96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0037184"/>
        <c:axId val="290038592"/>
        <c:axId val="0"/>
      </c:bar3DChart>
      <c:catAx>
        <c:axId val="290037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fr-FR"/>
          </a:p>
        </c:txPr>
        <c:crossAx val="290038592"/>
        <c:crosses val="autoZero"/>
        <c:auto val="1"/>
        <c:lblAlgn val="ctr"/>
        <c:lblOffset val="100"/>
        <c:noMultiLvlLbl val="0"/>
      </c:catAx>
      <c:valAx>
        <c:axId val="2900385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700"/>
                </a:pPr>
                <a:r>
                  <a:rPr lang="fr-FR" sz="1600" b="1" i="0" baseline="0" dirty="0">
                    <a:effectLst/>
                  </a:rPr>
                  <a:t>Pourcentage d'élèves</a:t>
                </a:r>
                <a:endParaRPr lang="fr-FR" sz="1600" baseline="0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0037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9964064"/>
        <c:axId val="289964448"/>
        <c:axId val="0"/>
      </c:bar3DChart>
      <c:catAx>
        <c:axId val="28996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89964448"/>
        <c:crosses val="autoZero"/>
        <c:auto val="1"/>
        <c:lblAlgn val="ctr"/>
        <c:lblOffset val="100"/>
        <c:noMultiLvlLbl val="0"/>
      </c:catAx>
      <c:valAx>
        <c:axId val="289964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fr-FR" sz="2000" b="1" i="0" baseline="0">
                    <a:effectLst/>
                  </a:rPr>
                  <a:t>Nombre d'élèves</a:t>
                </a:r>
                <a:endParaRPr lang="fr-FR" sz="2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89964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total!$H$3:$I$3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total!$H$4:$I$4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7508096"/>
        <c:axId val="217508488"/>
        <c:axId val="0"/>
      </c:bar3DChart>
      <c:catAx>
        <c:axId val="217508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fr-FR"/>
          </a:p>
        </c:txPr>
        <c:crossAx val="217508488"/>
        <c:crosses val="autoZero"/>
        <c:auto val="1"/>
        <c:lblAlgn val="ctr"/>
        <c:lblOffset val="100"/>
        <c:noMultiLvlLbl val="0"/>
      </c:catAx>
      <c:valAx>
        <c:axId val="217508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700"/>
                </a:pPr>
                <a:r>
                  <a:rPr lang="fr-FR" sz="1600" b="1" i="0" baseline="0" dirty="0">
                    <a:effectLst/>
                  </a:rPr>
                  <a:t>Pourcentage d'élèves</a:t>
                </a:r>
                <a:endParaRPr lang="fr-FR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5063189350526161E-2"/>
              <c:y val="0.415330335951818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508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770988519020427E-2"/>
          <c:y val="2.0565043830274583E-2"/>
          <c:w val="0.9023485772365466"/>
          <c:h val="0.79846432176378246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total!$H$18:$I$18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total!$H$19:$I$19</c:f>
              <c:numCache>
                <c:formatCode>General</c:formatCode>
                <c:ptCount val="2"/>
                <c:pt idx="0">
                  <c:v>37.5</c:v>
                </c:pt>
                <c:pt idx="1">
                  <c:v>62.5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7392448"/>
        <c:axId val="317392840"/>
        <c:axId val="0"/>
      </c:bar3DChart>
      <c:catAx>
        <c:axId val="317392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fr-FR"/>
          </a:p>
        </c:txPr>
        <c:crossAx val="317392840"/>
        <c:crosses val="autoZero"/>
        <c:auto val="1"/>
        <c:lblAlgn val="ctr"/>
        <c:lblOffset val="100"/>
        <c:noMultiLvlLbl val="0"/>
      </c:catAx>
      <c:valAx>
        <c:axId val="317392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700"/>
                </a:pPr>
                <a:r>
                  <a:rPr lang="fr-FR" sz="1600" b="1" i="0" baseline="0" dirty="0">
                    <a:effectLst/>
                  </a:rPr>
                  <a:t>Pourcentage d'élèves</a:t>
                </a:r>
                <a:endParaRPr lang="fr-FR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8.8451556928692641E-3"/>
              <c:y val="0.2547003843308494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17392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0.20689</cdr:x>
      <cdr:y>0.18182</cdr:y>
    </cdr:from>
    <cdr:to>
      <cdr:x>0.25862</cdr:x>
      <cdr:y>0.25758</cdr:y>
    </cdr:to>
    <cdr:sp macro="" textlink="">
      <cdr:nvSpPr>
        <cdr:cNvPr id="3" name="ZoneTexte 5"/>
        <cdr:cNvSpPr txBox="1"/>
      </cdr:nvSpPr>
      <cdr:spPr>
        <a:xfrm xmlns:a="http://schemas.openxmlformats.org/drawingml/2006/main">
          <a:off x="1728192" y="864096"/>
          <a:ext cx="432048" cy="36004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600" b="1" dirty="0"/>
            <a:t>30</a:t>
          </a:r>
          <a:r>
            <a:rPr lang="fr-FR" sz="1600" b="1" baseline="0" dirty="0"/>
            <a:t> </a:t>
          </a:r>
          <a:r>
            <a:rPr lang="fr-FR" sz="1600" b="1" dirty="0"/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35ACE-ED0A-40AB-9C17-81B31AE57AF3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774FA-C183-44E5-83C1-67414240DD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25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Ecole ou classe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774FA-C183-44E5-83C1-67414240DDC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909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Enlever les </a:t>
            </a:r>
            <a:r>
              <a:rPr lang="fr-FR" dirty="0" err="1" smtClean="0"/>
              <a:t>com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774FA-C183-44E5-83C1-67414240DDC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39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Typologie</a:t>
            </a:r>
            <a:r>
              <a:rPr lang="fr-FR" baseline="0" dirty="0" smtClean="0"/>
              <a:t> à revoir ????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774FA-C183-44E5-83C1-67414240DDC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185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774FA-C183-44E5-83C1-67414240DDC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148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774FA-C183-44E5-83C1-67414240DDC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148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Ajouter à droite une capture d’écran du</a:t>
            </a:r>
            <a:r>
              <a:rPr lang="fr-FR" baseline="0" dirty="0" smtClean="0"/>
              <a:t>  compte rendu élèves</a:t>
            </a:r>
            <a:br>
              <a:rPr lang="fr-FR" baseline="0" dirty="0" smtClean="0"/>
            </a:br>
            <a:r>
              <a:rPr lang="fr-FR" baseline="0" dirty="0" smtClean="0"/>
              <a:t>Revoir vidéo et actualiser documents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774FA-C183-44E5-83C1-67414240DDC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382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774FA-C183-44E5-83C1-67414240DDC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53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10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92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6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11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90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33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06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64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3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51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4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209B-49CE-4EC7-AE3F-5FBFA4636B27}" type="datetimeFigureOut">
              <a:rPr lang="fr-FR" smtClean="0"/>
              <a:pPr/>
              <a:t>17/06/2014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98916-0B2A-4357-9DB1-AFD17D98A4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75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K:\Seminaire%202014\Deformation_flexion_5e_BEDDAR2.mp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S\CLG COUSTEAU\DOC_PROF\GROUPE RESSOURCE TECHNO\SEMINAIRE ACADEMIQUE TECHNO_2013_14\CLASSE INVERSEE\flipp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61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131840" y="3501008"/>
            <a:ext cx="3240360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La classe inversée en Technologie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436096" y="64533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GROUPE RESSOURCES 2013-2014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7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611560" y="1628800"/>
            <a:ext cx="23762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Visionner la Vidéo 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004048" y="1628800"/>
            <a:ext cx="28803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Compléter un compte-rendu</a:t>
            </a:r>
            <a:endParaRPr lang="fr-FR" b="1" dirty="0"/>
          </a:p>
        </p:txBody>
      </p:sp>
      <p:sp>
        <p:nvSpPr>
          <p:cNvPr id="10" name="Bouton d'action : Vidéo 9">
            <a:hlinkClick r:id="rId3" action="ppaction://hlinkfile" highlightClick="1"/>
          </p:cNvPr>
          <p:cNvSpPr/>
          <p:nvPr/>
        </p:nvSpPr>
        <p:spPr>
          <a:xfrm>
            <a:off x="611560" y="2348880"/>
            <a:ext cx="2376264" cy="18002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355976" y="2348880"/>
            <a:ext cx="4392488" cy="20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Document de travail à compléter puis à coller sur le document élève lors de la séance 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 Définition de TABLIER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 Définition de PORTEE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 Définition de FLEXION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 Croquis de la structure d’un pont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 smtClean="0"/>
              <a:t>A LA MAISON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766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155679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sz="2000" dirty="0" smtClean="0"/>
              <a:t>CALCULS DE FLECHES EN FONCTION DE LA CHARGE SUR LE TABLIER</a:t>
            </a:r>
          </a:p>
          <a:p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 CALCULS DE FLECHES EN FONCTION DE LA VARIATION DE PORTEE</a:t>
            </a:r>
          </a:p>
          <a:p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 REALISATION DE GRAPHIQUES</a:t>
            </a:r>
            <a:endParaRPr lang="fr-FR" sz="2000" dirty="0"/>
          </a:p>
        </p:txBody>
      </p:sp>
      <p:pic>
        <p:nvPicPr>
          <p:cNvPr id="6" name="Image 5" descr="20140617_1548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068960"/>
            <a:ext cx="3456384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 6" descr="20140617_1549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3573016"/>
            <a:ext cx="3552395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 smtClean="0"/>
              <a:t>ACTIVITES EN CLASSE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ANALYSE DES QUESTIONNAIRES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COMPLETES PAR LES ELEVES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62068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b="1" dirty="0" smtClean="0"/>
          </a:p>
          <a:p>
            <a:pPr algn="ctr"/>
            <a:r>
              <a:rPr lang="fr-FR" sz="2800" b="1" dirty="0" smtClean="0"/>
              <a:t>1. Avez-vous visionné la vidéo ?  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4000547912"/>
              </p:ext>
            </p:extLst>
          </p:nvPr>
        </p:nvGraphicFramePr>
        <p:xfrm>
          <a:off x="1763688" y="1916832"/>
          <a:ext cx="5389397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27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2. Si oui, combien de fois l’avez-vous</a:t>
            </a:r>
            <a:r>
              <a:rPr lang="fr-FR" sz="2800" b="1" baseline="0" dirty="0" smtClean="0"/>
              <a:t> </a:t>
            </a:r>
            <a:r>
              <a:rPr lang="fr-FR" sz="2800" b="1" dirty="0" smtClean="0"/>
              <a:t> visionnée ? 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972116"/>
              </p:ext>
            </p:extLst>
          </p:nvPr>
        </p:nvGraphicFramePr>
        <p:xfrm>
          <a:off x="395536" y="1268760"/>
          <a:ext cx="8353049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5"/>
          <p:cNvSpPr txBox="1"/>
          <p:nvPr/>
        </p:nvSpPr>
        <p:spPr>
          <a:xfrm>
            <a:off x="3707904" y="1484784"/>
            <a:ext cx="432048" cy="36004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/>
              <a:t>37,5</a:t>
            </a:r>
            <a:r>
              <a:rPr lang="fr-FR" sz="1600" b="1" baseline="0" dirty="0" smtClean="0"/>
              <a:t> </a:t>
            </a:r>
            <a:r>
              <a:rPr lang="fr-FR" sz="1600" b="1" dirty="0"/>
              <a:t>%</a:t>
            </a:r>
          </a:p>
        </p:txBody>
      </p:sp>
      <p:sp>
        <p:nvSpPr>
          <p:cNvPr id="8" name="ZoneTexte 5"/>
          <p:cNvSpPr txBox="1"/>
          <p:nvPr/>
        </p:nvSpPr>
        <p:spPr>
          <a:xfrm>
            <a:off x="5508104" y="2852936"/>
            <a:ext cx="432048" cy="36004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/>
              <a:t>23,5%</a:t>
            </a:r>
            <a:endParaRPr lang="fr-FR" sz="1600" b="1" dirty="0"/>
          </a:p>
        </p:txBody>
      </p:sp>
      <p:sp>
        <p:nvSpPr>
          <p:cNvPr id="9" name="ZoneTexte 5"/>
          <p:cNvSpPr txBox="1"/>
          <p:nvPr/>
        </p:nvSpPr>
        <p:spPr>
          <a:xfrm>
            <a:off x="7236296" y="4221088"/>
            <a:ext cx="432048" cy="36004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/>
              <a:t>9 %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343778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3. Avez-vous compris la vidéo ?  </a:t>
            </a:r>
          </a:p>
        </p:txBody>
      </p:sp>
      <p:graphicFrame>
        <p:nvGraphicFramePr>
          <p:cNvPr id="10" name="Graphique 9"/>
          <p:cNvGraphicFramePr/>
          <p:nvPr/>
        </p:nvGraphicFramePr>
        <p:xfrm>
          <a:off x="1331640" y="1268760"/>
          <a:ext cx="6264696" cy="4993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507"/>
              </p:ext>
            </p:extLst>
          </p:nvPr>
        </p:nvGraphicFramePr>
        <p:xfrm>
          <a:off x="611560" y="1196752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5"/>
          <p:cNvSpPr txBox="1"/>
          <p:nvPr/>
        </p:nvSpPr>
        <p:spPr>
          <a:xfrm>
            <a:off x="3275856" y="1412776"/>
            <a:ext cx="432048" cy="36004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/>
              <a:t>96</a:t>
            </a:r>
            <a:r>
              <a:rPr lang="fr-FR" sz="1600" b="1" baseline="0" dirty="0" smtClean="0"/>
              <a:t> </a:t>
            </a:r>
            <a:r>
              <a:rPr lang="fr-FR" sz="16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82925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4. Avez-vous fait la fiche « compte rendu » ?   </a:t>
            </a:r>
          </a:p>
        </p:txBody>
      </p:sp>
      <p:sp>
        <p:nvSpPr>
          <p:cNvPr id="10" name="ZoneTexte 19"/>
          <p:cNvSpPr txBox="1">
            <a:spLocks noChangeAspect="1"/>
          </p:cNvSpPr>
          <p:nvPr/>
        </p:nvSpPr>
        <p:spPr>
          <a:xfrm rot="16200000">
            <a:off x="3508280" y="3064024"/>
            <a:ext cx="1075935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 smtClean="0">
                <a:solidFill>
                  <a:schemeClr val="bg1"/>
                </a:solidFill>
              </a:rPr>
              <a:t>100 %</a:t>
            </a:r>
            <a:endParaRPr lang="fr-F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aphique 4"/>
          <p:cNvGraphicFramePr/>
          <p:nvPr/>
        </p:nvGraphicFramePr>
        <p:xfrm>
          <a:off x="1619672" y="980728"/>
          <a:ext cx="5616624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088691"/>
              </p:ext>
            </p:extLst>
          </p:nvPr>
        </p:nvGraphicFramePr>
        <p:xfrm>
          <a:off x="827584" y="904130"/>
          <a:ext cx="6730248" cy="5918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16"/>
          <p:cNvSpPr txBox="1"/>
          <p:nvPr/>
        </p:nvSpPr>
        <p:spPr>
          <a:xfrm>
            <a:off x="3059832" y="1268760"/>
            <a:ext cx="506900" cy="32459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/>
              <a:t>95</a:t>
            </a:r>
            <a:r>
              <a:rPr lang="fr-FR" sz="1600" b="1" baseline="0" dirty="0"/>
              <a:t> </a:t>
            </a:r>
            <a:r>
              <a:rPr lang="fr-FR" sz="16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5241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47667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5. Avez-vous rencontré des problèmes? </a:t>
            </a:r>
          </a:p>
          <a:p>
            <a:pPr algn="ctr"/>
            <a:r>
              <a:rPr lang="fr-FR" sz="2800" b="1" dirty="0" smtClean="0"/>
              <a:t>  </a:t>
            </a:r>
          </a:p>
        </p:txBody>
      </p:sp>
      <p:sp>
        <p:nvSpPr>
          <p:cNvPr id="10" name="ZoneTexte 19"/>
          <p:cNvSpPr txBox="1">
            <a:spLocks noChangeAspect="1"/>
          </p:cNvSpPr>
          <p:nvPr/>
        </p:nvSpPr>
        <p:spPr>
          <a:xfrm rot="16200000">
            <a:off x="3508280" y="3064024"/>
            <a:ext cx="1075935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 smtClean="0">
                <a:solidFill>
                  <a:schemeClr val="bg1"/>
                </a:solidFill>
              </a:rPr>
              <a:t>100 %</a:t>
            </a:r>
            <a:endParaRPr lang="fr-F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728243"/>
              </p:ext>
            </p:extLst>
          </p:nvPr>
        </p:nvGraphicFramePr>
        <p:xfrm>
          <a:off x="539552" y="1979288"/>
          <a:ext cx="7876854" cy="376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16"/>
          <p:cNvSpPr txBox="1"/>
          <p:nvPr/>
        </p:nvSpPr>
        <p:spPr>
          <a:xfrm>
            <a:off x="5364088" y="2060848"/>
            <a:ext cx="506900" cy="32459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/>
              <a:t>62,5</a:t>
            </a:r>
            <a:r>
              <a:rPr lang="fr-FR" sz="1600" b="1" baseline="0" dirty="0" smtClean="0"/>
              <a:t> </a:t>
            </a:r>
            <a:r>
              <a:rPr lang="fr-FR" sz="1600" b="1" dirty="0"/>
              <a:t>%</a:t>
            </a:r>
          </a:p>
        </p:txBody>
      </p:sp>
      <p:sp>
        <p:nvSpPr>
          <p:cNvPr id="8" name="ZoneTexte 16"/>
          <p:cNvSpPr txBox="1"/>
          <p:nvPr/>
        </p:nvSpPr>
        <p:spPr>
          <a:xfrm>
            <a:off x="2699792" y="3001043"/>
            <a:ext cx="506900" cy="32459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/>
              <a:t>37,5</a:t>
            </a:r>
            <a:r>
              <a:rPr lang="fr-FR" sz="1600" b="1" baseline="0" dirty="0" smtClean="0"/>
              <a:t> </a:t>
            </a:r>
            <a:r>
              <a:rPr lang="fr-FR" sz="16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64412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Problèmes rencontrés par les élèves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628800"/>
            <a:ext cx="6624736" cy="3168352"/>
          </a:xfrm>
        </p:spPr>
        <p:txBody>
          <a:bodyPr/>
          <a:lstStyle/>
          <a:p>
            <a:r>
              <a:rPr lang="fr-FR" dirty="0" smtClean="0"/>
              <a:t>Problème de connexion sur </a:t>
            </a:r>
            <a:r>
              <a:rPr lang="fr-FR" dirty="0" err="1" smtClean="0"/>
              <a:t>Chamilo</a:t>
            </a:r>
            <a:r>
              <a:rPr lang="fr-FR" dirty="0" smtClean="0"/>
              <a:t>  </a:t>
            </a:r>
          </a:p>
          <a:p>
            <a:r>
              <a:rPr lang="fr-FR" dirty="0" smtClean="0"/>
              <a:t>Pas d'ordinateur                                                                                                             </a:t>
            </a:r>
          </a:p>
          <a:p>
            <a:r>
              <a:rPr lang="fr-FR" dirty="0" smtClean="0"/>
              <a:t>Pas pu télécharger la vidéo</a:t>
            </a:r>
          </a:p>
          <a:p>
            <a:r>
              <a:rPr lang="fr-FR" dirty="0" smtClean="0"/>
              <a:t>Pas pu lancer la vidéo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BILAN DE L’ETUDE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22714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chemeClr val="bg1"/>
                </a:solidFill>
              </a:rPr>
              <a:t>QUESTIONNEMENT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La classe inversée en Technologie apporte </a:t>
            </a:r>
            <a:r>
              <a:rPr lang="fr-FR" dirty="0" err="1" smtClean="0">
                <a:solidFill>
                  <a:schemeClr val="bg1"/>
                </a:solidFill>
              </a:rPr>
              <a:t>t-elle</a:t>
            </a:r>
            <a:r>
              <a:rPr lang="fr-FR" dirty="0" smtClean="0">
                <a:solidFill>
                  <a:schemeClr val="bg1"/>
                </a:solidFill>
              </a:rPr>
              <a:t>  une plus-value pédagogique?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8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dirty="0" smtClean="0">
                          <a:latin typeface="+mn-lt"/>
                          <a:ea typeface="Calibri"/>
                          <a:cs typeface="Times New Roman"/>
                        </a:rPr>
                        <a:t>AVANTAGES 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L’élève peut visualiser plusieurs fois la vidéo sans se préoccuper du regard des autres pour apprendre à son rythme.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dirty="0" smtClean="0">
                          <a:latin typeface="+mn-lt"/>
                          <a:ea typeface="Calibri"/>
                          <a:cs typeface="Times New Roman"/>
                        </a:rPr>
                        <a:t>AVANTAGES 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L’élève peut visualiser plusieurs fois la vidéo sans se préoccuper du regard des autres pour apprendre à son rythme.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L’élève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peut partager à la maison son intérêt pour la discipline et son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travail avec ses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proches.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dirty="0" smtClean="0">
                          <a:latin typeface="+mn-lt"/>
                          <a:ea typeface="Calibri"/>
                          <a:cs typeface="Times New Roman"/>
                        </a:rPr>
                        <a:t>AVANTAGES 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L’élève peut visualiser plusieurs fois la vidéo sans se préoccuper du regard des autres pour apprendre à son rythme.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L’élève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peut partager à la maison son intérêt pour la discipline et son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travail avec ses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proches.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Gain d’autonomie pendant la séance.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dirty="0" smtClean="0">
                          <a:latin typeface="+mn-lt"/>
                          <a:ea typeface="Calibri"/>
                          <a:cs typeface="Times New Roman"/>
                        </a:rPr>
                        <a:t>AVANTAGES 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L’élève peut visualiser plusieurs fois la vidéo sans se préoccuper du regard des autres pour apprendre à son rythme.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L’élève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peut partager à la maison son intérêt pour la discipline et son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travail avec ses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proches.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Gain d’autonomie pendant la séance.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Gain de temps sur le cours 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  <a:sym typeface="Wingdings" pitchFamily="2" charset="2"/>
                        </a:rPr>
                        <a:t> Si besoin l</a:t>
                      </a: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’élève peut bénéficier d’une </a:t>
                      </a:r>
                      <a:r>
                        <a:rPr lang="fr-F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aide plus personnalisée en classe.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dirty="0" smtClean="0">
                          <a:latin typeface="+mn-lt"/>
                          <a:ea typeface="Calibri"/>
                          <a:cs typeface="Times New Roman"/>
                        </a:rPr>
                        <a:t>AVANTAGES 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Possibilité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de faire des r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echerches supplémentaires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à la maison sur des notions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non-comprises.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dirty="0" smtClean="0">
                          <a:latin typeface="+mn-lt"/>
                          <a:ea typeface="Calibri"/>
                          <a:cs typeface="Times New Roman"/>
                        </a:rPr>
                        <a:t>AVANTAGES 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Possibilité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de faire des r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echerches supplémentaires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à la maison sur des notions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non-comprises.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L’utilisation de la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vidéo est plus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« attractive »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qu’un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cours traditionnel.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dirty="0" smtClean="0">
                          <a:latin typeface="+mn-lt"/>
                          <a:ea typeface="Calibri"/>
                          <a:cs typeface="Times New Roman"/>
                        </a:rPr>
                        <a:t>AVANTAGES 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Possibilité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de faire des r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echerches supplémentaires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à la maison sur des notions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non-comprises.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L’utilisation de la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vidéo est plus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« attractive »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qu’un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cours traditionnel.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Possibilité de visionner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la vidéo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sur différents supports (Smartphones, tablettes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,…).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dirty="0" smtClean="0">
                          <a:latin typeface="+mn-lt"/>
                          <a:ea typeface="Calibri"/>
                          <a:cs typeface="Times New Roman"/>
                        </a:rPr>
                        <a:t>AVANTAGES 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Possibilité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de faire des r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echerches supplémentaires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à la maison sur des notions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non-comprises.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L’utilisation de la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vidéo est plus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« attractive »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qu’un 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cours traditionnel.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Possibilité de visionner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la vidéo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400" dirty="0">
                          <a:latin typeface="Calibri"/>
                          <a:ea typeface="Calibri"/>
                          <a:cs typeface="Times New Roman"/>
                        </a:rPr>
                        <a:t>sur différents supports (Smartphones, tablettes</a:t>
                      </a: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,…).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Possibilité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de rester à jour en cas d’absence.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32859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28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INCONVENIENTS (Problèmes rencontrés)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Accès à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nternet impossible à domicile (donc penser à une clef </a:t>
                      </a:r>
                      <a:r>
                        <a:rPr lang="fr-FR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usb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32859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28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INCONVENIENTS (Problèmes rencontrés)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Accès à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nternet impossible à domicile (donc penser à une clef </a:t>
                      </a:r>
                      <a:r>
                        <a:rPr lang="fr-FR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usb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Vidéo parfois trop lourde à télécharger.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8700" y="0"/>
            <a:ext cx="91627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440160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QU’EST-CE QUE LA CLASSE INVERSEE ?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683568" y="2132856"/>
            <a:ext cx="7974556" cy="3816424"/>
            <a:chOff x="1016000" y="2348880"/>
            <a:chExt cx="7110460" cy="2910438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" t="17258" r="38110"/>
            <a:stretch>
              <a:fillRect/>
            </a:stretch>
          </p:blipFill>
          <p:spPr>
            <a:xfrm>
              <a:off x="1016000" y="2348880"/>
              <a:ext cx="5626420" cy="2910438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589" t="17258"/>
            <a:stretch>
              <a:fillRect/>
            </a:stretch>
          </p:blipFill>
          <p:spPr>
            <a:xfrm>
              <a:off x="6714428" y="2348880"/>
              <a:ext cx="1412032" cy="29104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287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32859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28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INCONVENIENTS (Problèmes rencontrés)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Accès à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nternet impossible à domicile (donc penser à une clef </a:t>
                      </a:r>
                      <a:r>
                        <a:rPr lang="fr-FR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usb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Vidéo parfois trop lourde à télécharger.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Sentiment de lassitude pour les élèves si l’usage de cette méthode est trop répétée.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de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l’élève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AVANTAGES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8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Gain de temps sur la mise en route du cours.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None/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AVANTAGES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8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Gain de temps sur la mise en route du cours.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Meilleure compréhension des notions abordées.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None/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AVANTAGES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8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Gain de temps sur la mise en route du cours.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Meilleure compréhension des notions abordées.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Multiplication des stratégies</a:t>
                      </a:r>
                      <a:r>
                        <a:rPr lang="fr-F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 d’apprentissage.</a:t>
                      </a:r>
                      <a:endParaRPr lang="fr-FR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None/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AVANTAGES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8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Gain de temps sur la mise en route du cours.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Meilleure compréhension des notions abordées.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Multiplication des stratégies</a:t>
                      </a:r>
                      <a:r>
                        <a:rPr lang="fr-F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 d’apprentissage.</a:t>
                      </a:r>
                      <a:endParaRPr lang="fr-FR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Optimisation des outils numériques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à </a:t>
                      </a:r>
                      <a:r>
                        <a:rPr lang="fr-F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disposition (</a:t>
                      </a:r>
                      <a:r>
                        <a:rPr lang="fr-FR" sz="2400" dirty="0" err="1" smtClean="0">
                          <a:latin typeface="+mn-lt"/>
                          <a:ea typeface="Calibri"/>
                          <a:cs typeface="Times New Roman"/>
                        </a:rPr>
                        <a:t>Chamilo</a:t>
                      </a: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fr-F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Cahier de texte, Site du collège, Clef </a:t>
                      </a:r>
                      <a:r>
                        <a:rPr lang="fr-FR" sz="2400" dirty="0" err="1" smtClean="0">
                          <a:latin typeface="+mn-lt"/>
                          <a:ea typeface="Calibri"/>
                          <a:cs typeface="Times New Roman"/>
                        </a:rPr>
                        <a:t>usb</a:t>
                      </a: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).</a:t>
                      </a:r>
                      <a:endParaRPr lang="fr-FR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None/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AVANTAGES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8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Gain de temps sur la mise en route du cours.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Meilleure compréhension des notions abordées.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Multiplication des stratégies</a:t>
                      </a:r>
                      <a:r>
                        <a:rPr lang="fr-F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 d’apprentissage.</a:t>
                      </a:r>
                      <a:endParaRPr lang="fr-FR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Optimisation des outils numériques</a:t>
                      </a:r>
                      <a:r>
                        <a:rPr lang="fr-F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à </a:t>
                      </a:r>
                      <a:r>
                        <a:rPr lang="fr-F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disposition (</a:t>
                      </a:r>
                      <a:r>
                        <a:rPr lang="fr-FR" sz="2400" dirty="0" err="1" smtClean="0">
                          <a:latin typeface="+mn-lt"/>
                          <a:ea typeface="Calibri"/>
                          <a:cs typeface="Times New Roman"/>
                        </a:rPr>
                        <a:t>Chamilo</a:t>
                      </a: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fr-F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Cahier de texte, Site du collège, Clef </a:t>
                      </a:r>
                      <a:r>
                        <a:rPr lang="fr-FR" sz="2400" dirty="0" err="1" smtClean="0">
                          <a:latin typeface="+mn-lt"/>
                          <a:ea typeface="Calibri"/>
                          <a:cs typeface="Times New Roman"/>
                        </a:rPr>
                        <a:t>usb</a:t>
                      </a: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).</a:t>
                      </a:r>
                      <a:endParaRPr lang="fr-FR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Valorisation</a:t>
                      </a:r>
                      <a:r>
                        <a:rPr lang="fr-F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 de la discipline </a:t>
                      </a:r>
                      <a:r>
                        <a:rPr lang="fr-FR" sz="2400" dirty="0" smtClean="0">
                          <a:latin typeface="+mn-lt"/>
                          <a:ea typeface="Calibri"/>
                          <a:cs typeface="Times New Roman"/>
                        </a:rPr>
                        <a:t>auprès des parents.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None/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32859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28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INCONVENIENTS (Problèmes rencontrés)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Chronophage sur la réalisation des premières vidéos.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32859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28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INCONVENIENTS (Problèmes rencontrés)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Chronophage sur la réalisation des premières vidéos.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Nécessite une maîtrise des différents logiciels de montage vidéo.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32859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28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INCONVENIENTS (Problèmes rencontrés)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Chronophage sur la réalisation des premières vidéos.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Nécessite une maîtrise des différents logiciels de montage vidéo.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Equipement informatique adéquat pour la création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vidéos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32859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28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8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INCONVENIENTS (Problèmes rencontrés)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4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Chronophage sur la réalisation des premières vidéos.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Nécessite une maîtrise des différents logiciels de montage vidéo.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Equipement informatique adéquat pour la création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vidéos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poids de la vidéo (- de 5Mo) pour la diffusion.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ETUDE MENEE EN CLASSE DE 5ème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CONSEILS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Vidéo concise, sans superflu et de bonne qualité.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CONSEILS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Vidéo concise, sans superflu et de bonne qualité.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Anticipation : Donner la vidéo 2 semaines avant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l’activité.</a:t>
                      </a:r>
                      <a:endParaRPr lang="fr-F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CONSEILS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Vidéo concise, sans superflu et de bonne qualité.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Anticipation : Donner la vidéo 2 semaines avant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l’activité.</a:t>
                      </a:r>
                      <a:endParaRPr lang="fr-F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Vérifier le débit de la connexion internet.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CONSEILS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Vidéo concise, sans superflu et de bonne qualité.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Anticipation : Donner la vidéo 2 semaines avant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l’activité.</a:t>
                      </a:r>
                      <a:endParaRPr lang="fr-F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Vérifier le débit de la connexion internet.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Mutualisation des vidéos sur le site académique techno.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6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 smtClean="0">
                          <a:latin typeface="Calibri"/>
                          <a:ea typeface="Calibri"/>
                          <a:cs typeface="Times New Roman"/>
                        </a:rPr>
                        <a:t>CONSEILS </a:t>
                      </a:r>
                      <a:r>
                        <a:rPr lang="fr-FR" sz="2400" b="1" u="sng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u="none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Vidéo concise, sans superflu et de bonne qualité.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Anticipation : Donner la vidéo 2 semaines avant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l’activité.</a:t>
                      </a:r>
                      <a:endParaRPr lang="fr-FR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Vérifier le débit de la connexion internet.</a:t>
                      </a:r>
                    </a:p>
                    <a:p>
                      <a:pPr marL="536575" indent="-536575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ct val="120000"/>
                        <a:buFont typeface="Wingdings" pitchFamily="2" charset="2"/>
                        <a:buChar char="Ø"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Mutualisation des vidéos sur le site académique techno.</a:t>
                      </a:r>
                    </a:p>
                    <a:p>
                      <a:pPr marL="536575" marR="0" indent="-5365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ct val="12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 pas généraliser la classe inversée et ne l’utiliser que ponctuellement dans l’année.</a:t>
                      </a:r>
                      <a:endParaRPr lang="fr-FR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179512" y="260648"/>
            <a:ext cx="8740080" cy="890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de vue du professeur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AUTRES SUPPORTS NUMERIQUES PROPOSES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278092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Vidéo 1 : Chaîne d’énergie et chaîne d’information (Niveau 4</a:t>
            </a:r>
            <a:r>
              <a:rPr lang="fr-FR" sz="2400" baseline="30000" dirty="0" smtClean="0">
                <a:solidFill>
                  <a:schemeClr val="bg1"/>
                </a:solidFill>
              </a:rPr>
              <a:t>ème</a:t>
            </a:r>
            <a:r>
              <a:rPr lang="fr-FR" sz="2400" dirty="0" smtClean="0">
                <a:solidFill>
                  <a:schemeClr val="bg1"/>
                </a:solidFill>
              </a:rPr>
              <a:t>)</a:t>
            </a:r>
          </a:p>
          <a:p>
            <a:pPr marL="536575" indent="-536575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Vidéo 2 : Comment modifier mécaniquement la vitesse d'un moteur électrique (Niveau 3</a:t>
            </a:r>
            <a:r>
              <a:rPr lang="fr-FR" sz="2400" baseline="30000" dirty="0" smtClean="0">
                <a:solidFill>
                  <a:schemeClr val="bg1"/>
                </a:solidFill>
              </a:rPr>
              <a:t>ème</a:t>
            </a:r>
            <a:r>
              <a:rPr lang="fr-FR" sz="2400" dirty="0" smtClean="0">
                <a:solidFill>
                  <a:schemeClr val="bg1"/>
                </a:solidFill>
              </a:rPr>
              <a:t>)</a:t>
            </a:r>
          </a:p>
          <a:p>
            <a:pPr marL="536575" indent="-536575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Vidéo 3 : Le Façonnage par enlèvement de matière (tous Niveaux)</a:t>
            </a:r>
          </a:p>
          <a:p>
            <a:pPr marL="536575" indent="-536575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fr-FR" sz="2400" dirty="0" err="1" smtClean="0">
                <a:solidFill>
                  <a:schemeClr val="bg1"/>
                </a:solidFill>
              </a:rPr>
              <a:t>Serious</a:t>
            </a:r>
            <a:r>
              <a:rPr lang="fr-FR" sz="2400" dirty="0" smtClean="0">
                <a:solidFill>
                  <a:schemeClr val="bg1"/>
                </a:solidFill>
              </a:rPr>
              <a:t> Game : Construis ta cité (Niveau 5</a:t>
            </a:r>
            <a:r>
              <a:rPr lang="fr-FR" sz="2400" baseline="30000" dirty="0" smtClean="0">
                <a:solidFill>
                  <a:schemeClr val="bg1"/>
                </a:solidFill>
              </a:rPr>
              <a:t>ème</a:t>
            </a:r>
            <a:r>
              <a:rPr lang="fr-FR" sz="2400" dirty="0" smtClean="0">
                <a:solidFill>
                  <a:schemeClr val="bg1"/>
                </a:solidFill>
              </a:rPr>
              <a:t>)</a:t>
            </a:r>
          </a:p>
          <a:p>
            <a:pPr marL="536575" indent="-536575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LIMITES DE L’ETUDE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213285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Etude à mener dans des collèges difficiles.</a:t>
            </a:r>
          </a:p>
          <a:p>
            <a:pPr marL="536575" indent="-536575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Tester cette méthode sur plus de séquences et plus de niveaux.</a:t>
            </a:r>
          </a:p>
          <a:p>
            <a:pPr marL="536575" indent="-536575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Mieux mesurer l’écart entre des travaux réalisés dans le cadre de la classe inversée et ceux réalisés en classe traditionnelle.</a:t>
            </a:r>
          </a:p>
          <a:p>
            <a:pPr marL="536575" indent="-536575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536575" indent="-536575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 smtClean="0"/>
              <a:t>LIEUX DE L’ETUDE</a:t>
            </a:r>
            <a:endParaRPr lang="fr-FR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4612"/>
              </p:ext>
            </p:extLst>
          </p:nvPr>
        </p:nvGraphicFramePr>
        <p:xfrm>
          <a:off x="251520" y="1484784"/>
          <a:ext cx="8712967" cy="46058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42215"/>
                <a:gridCol w="1742215"/>
                <a:gridCol w="1742215"/>
                <a:gridCol w="1743161"/>
                <a:gridCol w="1743161"/>
              </a:tblGrid>
              <a:tr h="2172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COLLEGE </a:t>
                      </a:r>
                      <a:r>
                        <a:rPr lang="fr-FR" sz="1800" dirty="0" smtClean="0">
                          <a:effectLst/>
                        </a:rPr>
                        <a:t>COUSTEAU à </a:t>
                      </a:r>
                      <a:r>
                        <a:rPr lang="fr-FR" sz="1800" dirty="0">
                          <a:effectLst/>
                        </a:rPr>
                        <a:t>ROGNAC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COLLEGE </a:t>
                      </a:r>
                      <a:r>
                        <a:rPr lang="fr-FR" sz="1800" dirty="0" smtClean="0">
                          <a:effectLst/>
                        </a:rPr>
                        <a:t> HONORE</a:t>
                      </a:r>
                      <a:r>
                        <a:rPr lang="fr-FR" sz="1800" baseline="0" dirty="0" smtClean="0">
                          <a:effectLst/>
                        </a:rPr>
                        <a:t> DAUMIER à MARTIGUES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COLLEGE BRASSENS - MARIGNANE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COLLEGE LOUIS LE PRINCE - LA FARE LES OLIVIERS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NIVEAU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5</a:t>
                      </a:r>
                      <a:r>
                        <a:rPr lang="fr-FR" sz="1800" baseline="30000" dirty="0">
                          <a:effectLst/>
                        </a:rPr>
                        <a:t>e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EFFECTIF ELEVES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28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r>
                        <a:rPr lang="fr-FR" sz="1800" dirty="0" smtClean="0">
                          <a:effectLst/>
                        </a:rPr>
                        <a:t>27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25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27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PROFIL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Hétérogène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TYPOLOGIE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CSP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(Catégorie</a:t>
                      </a:r>
                      <a:r>
                        <a:rPr lang="fr-F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Socio-Pro)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4/4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r>
                        <a:rPr lang="fr-FR" sz="1800" dirty="0" smtClean="0">
                          <a:effectLst/>
                        </a:rPr>
                        <a:t>4/4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3/4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4/4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00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 Une même séance abordée de manière différente :</a:t>
            </a:r>
          </a:p>
          <a:p>
            <a:pPr marL="0" indent="0">
              <a:buNone/>
            </a:pPr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Des élèves en classe inversée</a:t>
            </a:r>
            <a:br>
              <a:rPr lang="fr-FR" dirty="0" smtClean="0"/>
            </a:br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Des élèves en classe traditionnelle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fr-FR" dirty="0" smtClean="0"/>
              <a:t> Pour évaluer cette étude, un questionnaire anonyme a été remis à chaque élève ayant travaillé en classe inversée.</a:t>
            </a:r>
          </a:p>
          <a:p>
            <a:pPr marL="0" indent="0" algn="just">
              <a:buNone/>
            </a:pPr>
            <a:r>
              <a:rPr lang="fr-FR" sz="2100" dirty="0" smtClean="0">
                <a:solidFill>
                  <a:srgbClr val="0070C0"/>
                </a:solidFill>
              </a:rPr>
              <a:t>(Résultats présentés plus loin)</a:t>
            </a:r>
          </a:p>
          <a:p>
            <a:pPr marL="0" indent="0" algn="just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 smtClean="0"/>
              <a:t>ORGANISATION DE L’ETUDE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5447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4499992" y="1916832"/>
            <a:ext cx="0" cy="44644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5496" y="1916832"/>
            <a:ext cx="4464496" cy="46531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classe traditionnelle</a:t>
            </a:r>
          </a:p>
          <a:p>
            <a:pPr marL="342900" indent="-342900">
              <a:spcBef>
                <a:spcPct val="20000"/>
              </a:spcBef>
            </a:pPr>
            <a:endParaRPr lang="fr-FR" sz="3200" dirty="0" smtClean="0"/>
          </a:p>
          <a:p>
            <a:pPr marL="342900" indent="-342900">
              <a:spcBef>
                <a:spcPct val="20000"/>
              </a:spcBef>
            </a:pPr>
            <a:r>
              <a:rPr lang="fr-FR" sz="3200" dirty="0" smtClean="0"/>
              <a:t>En </a:t>
            </a:r>
            <a:r>
              <a:rPr lang="fr-FR" sz="3200" b="1" dirty="0" smtClean="0">
                <a:solidFill>
                  <a:srgbClr val="FF0000"/>
                </a:solidFill>
              </a:rPr>
              <a:t>classe</a:t>
            </a:r>
            <a:r>
              <a:rPr lang="fr-FR" sz="3200" dirty="0" smtClean="0"/>
              <a:t>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 traditionnel par le professeur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L’élève complète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fiche activité.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baseline="0" dirty="0" smtClean="0"/>
              <a:t>Bilan des connaissances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lèche droite 6"/>
          <p:cNvSpPr/>
          <p:nvPr/>
        </p:nvSpPr>
        <p:spPr>
          <a:xfrm rot="8696515">
            <a:off x="2676916" y="1518016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 smtClean="0"/>
              <a:t>ETUDE</a:t>
            </a:r>
            <a:endParaRPr lang="fr-FR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99992" y="1988840"/>
            <a:ext cx="4499992" cy="4653136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b="1" u="sng" dirty="0" smtClean="0"/>
              <a:t>En classe inversée</a:t>
            </a:r>
          </a:p>
          <a:p>
            <a:pPr>
              <a:buNone/>
            </a:pPr>
            <a:r>
              <a:rPr lang="fr-FR" dirty="0" smtClean="0"/>
              <a:t>A la </a:t>
            </a:r>
            <a:r>
              <a:rPr lang="fr-FR" b="1" dirty="0" smtClean="0">
                <a:solidFill>
                  <a:srgbClr val="FF0000"/>
                </a:solidFill>
              </a:rPr>
              <a:t>maison</a:t>
            </a:r>
            <a:r>
              <a:rPr lang="fr-FR" dirty="0" smtClean="0"/>
              <a:t> l’élève doit :</a:t>
            </a:r>
          </a:p>
          <a:p>
            <a:r>
              <a:rPr lang="fr-FR" dirty="0" smtClean="0"/>
              <a:t>Visionner une vidéo</a:t>
            </a:r>
          </a:p>
          <a:p>
            <a:r>
              <a:rPr lang="fr-FR" dirty="0" smtClean="0"/>
              <a:t>Faire un compte-rendu à ramener en cours</a:t>
            </a:r>
          </a:p>
          <a:p>
            <a:pPr>
              <a:buNone/>
            </a:pPr>
            <a:r>
              <a:rPr lang="fr-FR" dirty="0" smtClean="0"/>
              <a:t>En </a:t>
            </a:r>
            <a:r>
              <a:rPr lang="fr-FR" b="1" dirty="0" smtClean="0">
                <a:solidFill>
                  <a:srgbClr val="FF0000"/>
                </a:solidFill>
              </a:rPr>
              <a:t>classe</a:t>
            </a:r>
            <a:r>
              <a:rPr lang="fr-FR" dirty="0" smtClean="0"/>
              <a:t>, l’élève doit :</a:t>
            </a:r>
          </a:p>
          <a:p>
            <a:r>
              <a:rPr lang="fr-FR" dirty="0" smtClean="0"/>
              <a:t>Compléter la fiche activité</a:t>
            </a:r>
          </a:p>
          <a:p>
            <a:r>
              <a:rPr lang="fr-FR" dirty="0" smtClean="0"/>
              <a:t>Bilan des connaissances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4499992" y="1916832"/>
            <a:ext cx="0" cy="44644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5496" y="1916832"/>
            <a:ext cx="4464496" cy="46531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classe traditionnelle</a:t>
            </a:r>
          </a:p>
          <a:p>
            <a:pPr marL="342900" indent="-342900">
              <a:spcBef>
                <a:spcPct val="20000"/>
              </a:spcBef>
            </a:pPr>
            <a:endParaRPr lang="fr-FR" sz="3200" dirty="0" smtClean="0"/>
          </a:p>
          <a:p>
            <a:pPr marL="342900" indent="-342900">
              <a:spcBef>
                <a:spcPct val="20000"/>
              </a:spcBef>
            </a:pPr>
            <a:r>
              <a:rPr lang="fr-FR" sz="3200" dirty="0" smtClean="0"/>
              <a:t>En </a:t>
            </a:r>
            <a:r>
              <a:rPr lang="fr-FR" sz="3200" b="1" dirty="0" smtClean="0">
                <a:solidFill>
                  <a:srgbClr val="FF0000"/>
                </a:solidFill>
              </a:rPr>
              <a:t>classe</a:t>
            </a:r>
            <a:r>
              <a:rPr lang="fr-FR" sz="3200" dirty="0" smtClean="0"/>
              <a:t>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 traditionnel par le professeur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L’élève complète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fiche activité.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baseline="0" dirty="0" smtClean="0"/>
              <a:t>Bilan des connaissances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lèche droite 9"/>
          <p:cNvSpPr/>
          <p:nvPr/>
        </p:nvSpPr>
        <p:spPr>
          <a:xfrm rot="2364208">
            <a:off x="5254253" y="1541317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8696515">
            <a:off x="2676916" y="1518016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 smtClean="0"/>
              <a:t>ETUDE</a:t>
            </a:r>
            <a:endParaRPr lang="fr-FR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 CI : Comment franchir un obstacle par une voie de passage ou de circulation ?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 Connaissances abordées : </a:t>
            </a:r>
          </a:p>
          <a:p>
            <a:pPr lvl="1">
              <a:lnSpc>
                <a:spcPct val="115000"/>
              </a:lnSpc>
            </a:pPr>
            <a:r>
              <a:rPr lang="fr-FR" sz="3000" dirty="0" smtClean="0"/>
              <a:t>Propriétés des matériaux</a:t>
            </a:r>
          </a:p>
          <a:p>
            <a:pPr lvl="1">
              <a:lnSpc>
                <a:spcPct val="115000"/>
              </a:lnSpc>
            </a:pPr>
            <a:r>
              <a:rPr lang="fr-FR" sz="3000" dirty="0" smtClean="0"/>
              <a:t>Propriétés mécaniques et esthétiques d’une structure</a:t>
            </a:r>
          </a:p>
          <a:p>
            <a:pPr lvl="1">
              <a:lnSpc>
                <a:spcPct val="115000"/>
              </a:lnSpc>
            </a:pPr>
            <a:r>
              <a:rPr lang="fr-FR" sz="3000" dirty="0" smtClean="0"/>
              <a:t>Croquis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fr-FR" b="1" dirty="0" smtClean="0"/>
              <a:t>LA SEANCE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5447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1283</Words>
  <Application>Microsoft Office PowerPoint</Application>
  <PresentationFormat>Affichage à l'écran (4:3)</PresentationFormat>
  <Paragraphs>282</Paragraphs>
  <Slides>46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51" baseType="lpstr">
      <vt:lpstr>Arial</vt:lpstr>
      <vt:lpstr>Calibri</vt:lpstr>
      <vt:lpstr>Times New Roman</vt:lpstr>
      <vt:lpstr>Wingdings</vt:lpstr>
      <vt:lpstr>Thème Office</vt:lpstr>
      <vt:lpstr>Présentation PowerPoint</vt:lpstr>
      <vt:lpstr>QUESTIONNEMENT   La classe inversée en Technologie apporte t-elle  une plus-value pédagogique?</vt:lpstr>
      <vt:lpstr>QU’EST-CE QUE LA CLASSE INVERSEE ?</vt:lpstr>
      <vt:lpstr>ETUDE MENEE EN CLASSE DE 5ème</vt:lpstr>
      <vt:lpstr>LIEUX DE L’ETUDE</vt:lpstr>
      <vt:lpstr>ORGANISATION DE L’ETUDE</vt:lpstr>
      <vt:lpstr>ETUDE</vt:lpstr>
      <vt:lpstr>ETUDE</vt:lpstr>
      <vt:lpstr>LA SEANCE</vt:lpstr>
      <vt:lpstr>A LA MAISON</vt:lpstr>
      <vt:lpstr>ACTIVITES EN CLASSE</vt:lpstr>
      <vt:lpstr>ANALYSE DES QUESTIONNAIRES  COMPLETES PAR LES ELEVES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 rencontrés par les élèves</vt:lpstr>
      <vt:lpstr>BILAN DE L’ETUDE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AUTRES SUPPORTS NUMERIQUES PROPOSES</vt:lpstr>
      <vt:lpstr>LIMITES DE L’ETUDE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Groupe ressources</dc:creator>
  <cp:lastModifiedBy>zit</cp:lastModifiedBy>
  <cp:revision>127</cp:revision>
  <dcterms:created xsi:type="dcterms:W3CDTF">2014-03-23T13:31:26Z</dcterms:created>
  <dcterms:modified xsi:type="dcterms:W3CDTF">2014-06-17T19:23:55Z</dcterms:modified>
</cp:coreProperties>
</file>