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423" r:id="rId2"/>
    <p:sldId id="425" r:id="rId3"/>
    <p:sldId id="426" r:id="rId4"/>
    <p:sldId id="427" r:id="rId5"/>
    <p:sldId id="429" r:id="rId6"/>
    <p:sldId id="430" r:id="rId7"/>
    <p:sldId id="428" r:id="rId8"/>
    <p:sldId id="431" r:id="rId9"/>
    <p:sldId id="432" r:id="rId10"/>
    <p:sldId id="433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708E"/>
    <a:srgbClr val="0000FF"/>
    <a:srgbClr val="3366FF"/>
    <a:srgbClr val="33CC33"/>
    <a:srgbClr val="3333FF"/>
    <a:srgbClr val="800000"/>
    <a:srgbClr val="99FF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581" autoAdjust="0"/>
  </p:normalViewPr>
  <p:slideViewPr>
    <p:cSldViewPr>
      <p:cViewPr>
        <p:scale>
          <a:sx n="66" d="100"/>
          <a:sy n="66" d="100"/>
        </p:scale>
        <p:origin x="15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139DE46-7DCF-44D9-ACF4-5EBC2BB4FBE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0717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A0AB120-2EA8-4713-A248-77B79741D59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1066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B2BE02D-499B-4A24-92CA-DC967099629D}" type="slidenum">
              <a:rPr lang="fr-FR" altLang="fr-FR">
                <a:latin typeface="Arial" panose="020B0604020202020204" pitchFamily="34" charset="0"/>
              </a:rPr>
              <a:pPr eaLnBrk="1" hangingPunct="1"/>
              <a:t>1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8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824163" y="6259513"/>
            <a:ext cx="45196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 sz="1400">
                <a:solidFill>
                  <a:srgbClr val="0000FF"/>
                </a:solidFill>
                <a:latin typeface="Arial" panose="020B0604020202020204" pitchFamily="34" charset="0"/>
              </a:rPr>
              <a:t>Brigitte JAUFFRET - C-TICE</a:t>
            </a:r>
          </a:p>
          <a:p>
            <a:pPr algn="ctr"/>
            <a:r>
              <a:rPr lang="fr-FR" altLang="fr-FR" sz="1400">
                <a:solidFill>
                  <a:srgbClr val="0000FF"/>
                </a:solidFill>
                <a:latin typeface="Arial" panose="020B0604020202020204" pitchFamily="34" charset="0"/>
              </a:rPr>
              <a:t> Patrick BOISTEL Pôle TICE / Didier HANSER - DATSI</a:t>
            </a:r>
            <a:endParaRPr lang="fr-FR" altLang="fr-FR" sz="1400">
              <a:latin typeface="Arial" panose="020B0604020202020204" pitchFamily="34" charset="0"/>
            </a:endParaRPr>
          </a:p>
        </p:txBody>
      </p:sp>
      <p:pic>
        <p:nvPicPr>
          <p:cNvPr id="5" name="Picture 2" descr="LOGO ACAD_vect COURRI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2400"/>
            <a:ext cx="15144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5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4055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DCA75-C04D-44A7-AA9E-6439AB6BAEF1}" type="datetime1">
              <a:rPr lang="fr-FR"/>
              <a:pPr>
                <a:defRPr/>
              </a:pPr>
              <a:t>18/02/2015</a:t>
            </a:fld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8D421-0B6E-4974-9944-AB077F79D2C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756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A2B1A-71B7-4A7E-9297-A47B8D5243AD}" type="datetime1">
              <a:rPr lang="fr-FR"/>
              <a:pPr>
                <a:defRPr/>
              </a:pPr>
              <a:t>18/02/2015</a:t>
            </a:fld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2A344-8B88-4606-8577-D8E45536A41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3484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C0444-A839-4B4C-899A-99589D8EC167}" type="datetime1">
              <a:rPr lang="fr-FR"/>
              <a:pPr>
                <a:defRPr/>
              </a:pPr>
              <a:t>18/02/2015</a:t>
            </a:fld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F9ACA-F8F7-4786-BA29-51EA438FA12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4660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2761B-D739-4FE8-BC2B-AE80DF77031D}" type="datetime1">
              <a:rPr lang="fr-FR"/>
              <a:pPr>
                <a:defRPr/>
              </a:pPr>
              <a:t>18/02/2015</a:t>
            </a:fld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4AEAD-8D28-446F-9634-903FF25C3DC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017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073C8-E74E-4AD4-816E-A4F5322A02D7}" type="datetime1">
              <a:rPr lang="fr-FR"/>
              <a:pPr>
                <a:defRPr/>
              </a:pPr>
              <a:t>18/02/2015</a:t>
            </a:fld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E68B2-7D0F-4BA8-82DF-1656BFFFF1E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281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72A8-E924-4D5D-AB83-27799A15F6B4}" type="datetime1">
              <a:rPr lang="fr-FR"/>
              <a:pPr>
                <a:defRPr/>
              </a:pPr>
              <a:t>18/02/2015</a:t>
            </a:fld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99DE3-659F-429C-933E-24E57973C77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394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42B75-0737-4AA8-9C0C-8F349C4D1BF0}" type="datetime1">
              <a:rPr lang="fr-FR"/>
              <a:pPr>
                <a:defRPr/>
              </a:pPr>
              <a:t>18/02/2015</a:t>
            </a:fld>
            <a:endParaRPr lang="fr-F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83F81-1E1E-4C83-9EE9-93D617BCCCE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796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0C255-1510-4B43-9EB1-8DCFD9E0D921}" type="datetime1">
              <a:rPr lang="fr-FR"/>
              <a:pPr>
                <a:defRPr/>
              </a:pPr>
              <a:t>18/02/2015</a:t>
            </a:fld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98F13-7C8C-4423-8856-95C52F8739B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505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1EF9C-0538-4B60-940B-C69F33C20A7D}" type="datetime1">
              <a:rPr lang="fr-FR"/>
              <a:pPr>
                <a:defRPr/>
              </a:pPr>
              <a:t>18/02/2015</a:t>
            </a:fld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0F4AC-2276-4D04-9FF1-892462217F0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6448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39039-FF81-4AAB-AD75-8BDA247E5DBD}" type="datetime1">
              <a:rPr lang="fr-FR"/>
              <a:pPr>
                <a:defRPr/>
              </a:pPr>
              <a:t>18/02/2015</a:t>
            </a:fld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675AA-1F2B-42D7-B987-3DECAF0ADC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594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F20D3-580A-46EE-9343-BC8D6EA3508F}" type="datetime1">
              <a:rPr lang="fr-FR"/>
              <a:pPr>
                <a:defRPr/>
              </a:pPr>
              <a:t>18/02/2015</a:t>
            </a:fld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79D0A-9475-477E-A825-2379B085E75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5457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27200" y="301625"/>
            <a:ext cx="695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0448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6D5A518C-6CCB-409D-B0A6-5CC022F14325}" type="datetime1">
              <a:rPr lang="fr-FR"/>
              <a:pPr>
                <a:defRPr/>
              </a:pPr>
              <a:t>18/02/2015</a:t>
            </a:fld>
            <a:endParaRPr lang="fr-FR"/>
          </a:p>
        </p:txBody>
      </p:sp>
      <p:sp>
        <p:nvSpPr>
          <p:cNvPr id="40448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449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580537-435A-4F42-95F4-BD9640861ABD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37288"/>
            <a:ext cx="12969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E36FB32-8A36-4CEE-9358-B9D449D074D3}" type="slidenum">
              <a:rPr lang="fr-FR" altLang="fr-FR"/>
              <a:pPr eaLnBrk="1" hangingPunct="1"/>
              <a:t>1</a:t>
            </a:fld>
            <a:endParaRPr lang="fr-FR" altLang="fr-FR"/>
          </a:p>
        </p:txBody>
      </p:sp>
      <p:pic>
        <p:nvPicPr>
          <p:cNvPr id="307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163"/>
            <a:ext cx="9144000" cy="657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80" y="908720"/>
            <a:ext cx="7786687" cy="1357313"/>
          </a:xfrm>
        </p:spPr>
        <p:txBody>
          <a:bodyPr/>
          <a:lstStyle/>
          <a:p>
            <a:pPr algn="ctr" eaLnBrk="1" hangingPunct="1"/>
            <a:r>
              <a:rPr lang="fr-FR" altLang="fr-FR" sz="4000" b="1" dirty="0" smtClean="0">
                <a:solidFill>
                  <a:srgbClr val="54708E"/>
                </a:solidFill>
              </a:rPr>
              <a:t>Concours et culture scientifique, technologique et industrielle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6206" y="3176972"/>
            <a:ext cx="7313612" cy="208096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AEAD-8D28-446F-9634-903FF25C3DC5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06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formations-art-decoration.com/images/encadreme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311" y="2293502"/>
            <a:ext cx="2810624" cy="205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771" y="85522"/>
            <a:ext cx="6447501" cy="9906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De l’importance du contexte </a:t>
            </a:r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6521" y="5309408"/>
            <a:ext cx="8733971" cy="40798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1500" dirty="0"/>
              <a:t>Créer la mobilisation, l’intérêt, la surprise, un défi … pour questionner mais surtout un cadre pour faire du lien par rapport à ce qui est connu !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98907" y="1437576"/>
            <a:ext cx="6447501" cy="4079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500" dirty="0"/>
              <a:t>La vision </a:t>
            </a:r>
            <a:r>
              <a:rPr lang="fr-FR" sz="1500" dirty="0" smtClean="0"/>
              <a:t>de l’activité du </a:t>
            </a:r>
            <a:r>
              <a:rPr lang="fr-FR" sz="1500" dirty="0"/>
              <a:t>professeur :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31" y="3625837"/>
            <a:ext cx="1935956" cy="1328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98907" y="3258864"/>
            <a:ext cx="6447501" cy="4079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500" dirty="0"/>
              <a:t>La vision </a:t>
            </a:r>
            <a:r>
              <a:rPr lang="fr-FR" sz="1500" dirty="0" smtClean="0"/>
              <a:t>de l’activité par </a:t>
            </a:r>
            <a:r>
              <a:rPr lang="fr-FR" sz="1500" dirty="0"/>
              <a:t>l’élève :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21" y="1785846"/>
            <a:ext cx="1935956" cy="1328738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4031184" y="1874562"/>
            <a:ext cx="4159780" cy="4079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500" dirty="0"/>
              <a:t>Le contexte de </a:t>
            </a:r>
            <a:r>
              <a:rPr lang="fr-FR" sz="1500" dirty="0" smtClean="0"/>
              <a:t>l’activité vu </a:t>
            </a:r>
            <a:r>
              <a:rPr lang="fr-FR" sz="1500" dirty="0"/>
              <a:t>par l’élève :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031184" y="4491399"/>
            <a:ext cx="4159779" cy="407981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500" dirty="0" smtClean="0"/>
              <a:t>L’activité dans </a:t>
            </a:r>
            <a:r>
              <a:rPr lang="fr-FR" sz="1500" dirty="0"/>
              <a:t>son contexte vu par l’élève !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318" y="2647144"/>
            <a:ext cx="1935956" cy="13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4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formations-art-decoration.com/images/encadreme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9508" y="2972599"/>
            <a:ext cx="2810624" cy="205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861" y="14813"/>
            <a:ext cx="6447501" cy="9906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De l’importance du contexte </a:t>
            </a:r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56862" y="1565606"/>
            <a:ext cx="8131562" cy="10711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La contexte est un « cadre », un support commun aux apports des différentes disciplines qui va les mettre en synergie pour répondre au problème posé : un thème de convergence 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8995" y="3377025"/>
            <a:ext cx="1771650" cy="1241693"/>
          </a:xfrm>
          <a:prstGeom prst="rect">
            <a:avLst/>
          </a:prstGeom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403149" y="5273942"/>
            <a:ext cx="6447501" cy="107110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100" dirty="0"/>
              <a:t>Créer du lien, décloisonner !</a:t>
            </a:r>
          </a:p>
        </p:txBody>
      </p:sp>
    </p:spTree>
    <p:extLst>
      <p:ext uri="{BB962C8B-B14F-4D97-AF65-F5344CB8AC3E}">
        <p14:creationId xmlns:p14="http://schemas.microsoft.com/office/powerpoint/2010/main" val="88585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548" y="301625"/>
            <a:ext cx="8640452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Démarche de projet et travail en groupe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7650" name="Picture 2" descr="C:\Users\Pierre\AppData\Local\Microsoft\Windows\Temporary Internet Files\Content.IE5\PSE4E6YM\MP9003855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84884"/>
            <a:ext cx="2804356" cy="200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3548" y="1827213"/>
            <a:ext cx="8180077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fr-FR" sz="2400" dirty="0"/>
              <a:t>Une démarche de projet est une forme d’organisation sur le long terme pour </a:t>
            </a:r>
            <a:r>
              <a:rPr lang="fr-FR" sz="2400" dirty="0" smtClean="0"/>
              <a:t>mener une </a:t>
            </a:r>
            <a:r>
              <a:rPr lang="fr-FR" sz="2400" dirty="0"/>
              <a:t>activité de recherche</a:t>
            </a:r>
            <a:r>
              <a:rPr lang="fr-FR" sz="2400" dirty="0" smtClean="0"/>
              <a:t>.</a:t>
            </a:r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endParaRPr lang="fr-FR" sz="2400" dirty="0" smtClean="0"/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r>
              <a:rPr lang="fr-FR" sz="1600" dirty="0" smtClean="0"/>
              <a:t>Plusieurs </a:t>
            </a:r>
            <a:r>
              <a:rPr lang="fr-FR" sz="1600" dirty="0"/>
              <a:t>étapes : </a:t>
            </a:r>
          </a:p>
          <a:p>
            <a:pPr marL="0" indent="0" algn="just">
              <a:buNone/>
            </a:pPr>
            <a:r>
              <a:rPr lang="fr-FR" sz="1600" dirty="0" smtClean="0"/>
              <a:t>état </a:t>
            </a:r>
            <a:r>
              <a:rPr lang="fr-FR" sz="1600" dirty="0"/>
              <a:t>des lieux (ou diagnostic), </a:t>
            </a:r>
          </a:p>
          <a:p>
            <a:pPr marL="0" indent="0" algn="just">
              <a:buNone/>
            </a:pPr>
            <a:r>
              <a:rPr lang="fr-FR" sz="1600" dirty="0" smtClean="0"/>
              <a:t>élaboration </a:t>
            </a:r>
            <a:r>
              <a:rPr lang="fr-FR" sz="1600" dirty="0"/>
              <a:t>de l’action et de </a:t>
            </a:r>
            <a:r>
              <a:rPr lang="fr-FR" sz="1600" dirty="0" smtClean="0"/>
              <a:t>la stratégie, </a:t>
            </a:r>
            <a:endParaRPr lang="fr-FR" sz="1600" dirty="0"/>
          </a:p>
          <a:p>
            <a:pPr marL="0" indent="0" algn="just">
              <a:buNone/>
            </a:pPr>
            <a:r>
              <a:rPr lang="fr-FR" sz="1600" dirty="0" smtClean="0"/>
              <a:t>planification </a:t>
            </a:r>
            <a:r>
              <a:rPr lang="fr-FR" sz="1600" dirty="0"/>
              <a:t>du projet, </a:t>
            </a:r>
            <a:r>
              <a:rPr lang="fr-FR" sz="1600" dirty="0" smtClean="0"/>
              <a:t>l</a:t>
            </a:r>
          </a:p>
          <a:p>
            <a:pPr marL="0" indent="0" algn="just">
              <a:buNone/>
            </a:pPr>
            <a:r>
              <a:rPr lang="fr-FR" sz="1600" dirty="0" smtClean="0"/>
              <a:t>conduite </a:t>
            </a:r>
            <a:r>
              <a:rPr lang="fr-FR" sz="1600" dirty="0"/>
              <a:t>du projet (concrétisation </a:t>
            </a:r>
            <a:r>
              <a:rPr lang="fr-FR" sz="1600" dirty="0" smtClean="0"/>
              <a:t>du projet),</a:t>
            </a:r>
          </a:p>
          <a:p>
            <a:pPr marL="0" indent="0" algn="just">
              <a:buNone/>
            </a:pPr>
            <a:r>
              <a:rPr lang="fr-FR" sz="1600" dirty="0" smtClean="0"/>
              <a:t>présentation </a:t>
            </a:r>
            <a:r>
              <a:rPr lang="fr-FR" sz="1600" dirty="0"/>
              <a:t>et l’évaluation du projet.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90C36-2FB7-459A-B887-B4D8F1C0D9C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rot="21000688">
            <a:off x="618307" y="3297167"/>
            <a:ext cx="301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En AP, EDE, STL, STI2D, S SI…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rot="21000688">
            <a:off x="4784396" y="3501650"/>
            <a:ext cx="4175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>
                <a:solidFill>
                  <a:srgbClr val="FF0000"/>
                </a:solidFill>
              </a:rPr>
              <a:t>Communication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6" name="Image 5" descr="Outils pour la conduite de PROJET, Partie1.pptx - Microsoft PowerPoint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088" y="4738538"/>
            <a:ext cx="3710982" cy="17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4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271"/>
            <a:ext cx="6447501" cy="990600"/>
          </a:xfrm>
        </p:spPr>
        <p:txBody>
          <a:bodyPr>
            <a:normAutofit/>
          </a:bodyPr>
          <a:lstStyle/>
          <a:p>
            <a:r>
              <a:rPr lang="fr-FR" sz="2400" dirty="0"/>
              <a:t>De 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l’importance</a:t>
            </a:r>
            <a:r>
              <a:rPr lang="fr-FR" sz="2400" dirty="0"/>
              <a:t> du contexte du problème …</a:t>
            </a:r>
          </a:p>
        </p:txBody>
      </p:sp>
      <p:sp>
        <p:nvSpPr>
          <p:cNvPr id="29" name="object 2"/>
          <p:cNvSpPr txBox="1"/>
          <p:nvPr/>
        </p:nvSpPr>
        <p:spPr>
          <a:xfrm>
            <a:off x="6372200" y="2420888"/>
            <a:ext cx="2077081" cy="1859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6838" marR="4763" indent="-1357789">
              <a:lnSpc>
                <a:spcPts val="2850"/>
              </a:lnSpc>
            </a:pPr>
            <a:r>
              <a:rPr sz="2400" spc="-150" dirty="0" err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400" spc="26" dirty="0" err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120" dirty="0" err="1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400" spc="53" dirty="0" err="1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spc="116" dirty="0" err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fr-FR" sz="2400" spc="38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</a:p>
          <a:p>
            <a:pPr marL="1366838" marR="4763" indent="-1357789">
              <a:lnSpc>
                <a:spcPts val="2850"/>
              </a:lnSpc>
            </a:pPr>
            <a:r>
              <a:rPr sz="2400" spc="-176" dirty="0" err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124" dirty="0" err="1">
                <a:solidFill>
                  <a:srgbClr val="FF0000"/>
                </a:solidFill>
                <a:latin typeface="Arial"/>
                <a:cs typeface="Arial"/>
              </a:rPr>
              <a:t>omp</a:t>
            </a:r>
            <a:r>
              <a:rPr sz="2400" spc="26" dirty="0" err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spc="38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71" dirty="0" err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38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lang="fr-FR" sz="2400" spc="13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366838" marR="4763" indent="-1357789">
              <a:lnSpc>
                <a:spcPts val="2850"/>
              </a:lnSpc>
            </a:pPr>
            <a:r>
              <a:rPr sz="2400" spc="10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spc="38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13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24" dirty="0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sz="2400" spc="16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endParaRPr lang="fr-FR" sz="2400" spc="13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366838" marR="4763" indent="-1357789">
              <a:lnSpc>
                <a:spcPts val="2850"/>
              </a:lnSpc>
            </a:pPr>
            <a:r>
              <a:rPr sz="2400" spc="27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2400" spc="143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400" spc="38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116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1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26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79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endParaRPr lang="fr-FR" sz="2400" spc="38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366838" marR="4763" indent="-1357789">
              <a:lnSpc>
                <a:spcPts val="2850"/>
              </a:lnSpc>
            </a:pPr>
            <a:r>
              <a:rPr sz="2400" spc="38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71" dirty="0" err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105" dirty="0" err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spc="38" dirty="0" err="1">
                <a:solidFill>
                  <a:srgbClr val="FF0000"/>
                </a:solidFill>
                <a:latin typeface="Arial"/>
                <a:cs typeface="Arial"/>
              </a:rPr>
              <a:t>é</a:t>
            </a:r>
            <a:r>
              <a:rPr sz="2400" spc="116" dirty="0" err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64" dirty="0" err="1">
                <a:solidFill>
                  <a:srgbClr val="FF0000"/>
                </a:solidFill>
                <a:latin typeface="Arial"/>
                <a:cs typeface="Arial"/>
              </a:rPr>
              <a:t>ime</a:t>
            </a:r>
            <a:r>
              <a:rPr sz="2400" spc="53" dirty="0" err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15" dirty="0" err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26" dirty="0" err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spc="38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27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450213" y="2015576"/>
            <a:ext cx="5599333" cy="353531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37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Titre 1"/>
          <p:cNvSpPr txBox="1">
            <a:spLocks/>
          </p:cNvSpPr>
          <p:nvPr/>
        </p:nvSpPr>
        <p:spPr bwMode="auto">
          <a:xfrm>
            <a:off x="226574" y="168519"/>
            <a:ext cx="859666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3200" kern="0" smtClean="0">
                <a:solidFill>
                  <a:schemeClr val="accent2">
                    <a:lumMod val="75000"/>
                  </a:schemeClr>
                </a:solidFill>
              </a:rPr>
              <a:t>De l’importance du contexte du problème …</a:t>
            </a:r>
            <a:endParaRPr lang="fr-FR" sz="3200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object 2"/>
          <p:cNvSpPr/>
          <p:nvPr/>
        </p:nvSpPr>
        <p:spPr>
          <a:xfrm>
            <a:off x="1424562" y="1668342"/>
            <a:ext cx="5386646" cy="334171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"/>
          <p:cNvSpPr/>
          <p:nvPr/>
        </p:nvSpPr>
        <p:spPr>
          <a:xfrm>
            <a:off x="1380060" y="4986492"/>
            <a:ext cx="68642" cy="0"/>
          </a:xfrm>
          <a:custGeom>
            <a:avLst/>
            <a:gdLst/>
            <a:ahLst/>
            <a:cxnLst/>
            <a:rect l="l" t="t" r="r" b="b"/>
            <a:pathLst>
              <a:path w="68642">
                <a:moveTo>
                  <a:pt x="68642" y="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4"/>
          <p:cNvSpPr/>
          <p:nvPr/>
        </p:nvSpPr>
        <p:spPr>
          <a:xfrm>
            <a:off x="1380060" y="4642914"/>
            <a:ext cx="68642" cy="0"/>
          </a:xfrm>
          <a:custGeom>
            <a:avLst/>
            <a:gdLst/>
            <a:ahLst/>
            <a:cxnLst/>
            <a:rect l="l" t="t" r="r" b="b"/>
            <a:pathLst>
              <a:path w="68642">
                <a:moveTo>
                  <a:pt x="68642" y="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5"/>
          <p:cNvSpPr/>
          <p:nvPr/>
        </p:nvSpPr>
        <p:spPr>
          <a:xfrm>
            <a:off x="1380060" y="4299335"/>
            <a:ext cx="68642" cy="0"/>
          </a:xfrm>
          <a:custGeom>
            <a:avLst/>
            <a:gdLst/>
            <a:ahLst/>
            <a:cxnLst/>
            <a:rect l="l" t="t" r="r" b="b"/>
            <a:pathLst>
              <a:path w="68642">
                <a:moveTo>
                  <a:pt x="68642" y="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6"/>
          <p:cNvSpPr/>
          <p:nvPr/>
        </p:nvSpPr>
        <p:spPr>
          <a:xfrm>
            <a:off x="1380060" y="3955756"/>
            <a:ext cx="68642" cy="0"/>
          </a:xfrm>
          <a:custGeom>
            <a:avLst/>
            <a:gdLst/>
            <a:ahLst/>
            <a:cxnLst/>
            <a:rect l="l" t="t" r="r" b="b"/>
            <a:pathLst>
              <a:path w="68642">
                <a:moveTo>
                  <a:pt x="68642" y="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7"/>
          <p:cNvSpPr/>
          <p:nvPr/>
        </p:nvSpPr>
        <p:spPr>
          <a:xfrm>
            <a:off x="1380060" y="3612177"/>
            <a:ext cx="68642" cy="0"/>
          </a:xfrm>
          <a:custGeom>
            <a:avLst/>
            <a:gdLst/>
            <a:ahLst/>
            <a:cxnLst/>
            <a:rect l="l" t="t" r="r" b="b"/>
            <a:pathLst>
              <a:path w="68642">
                <a:moveTo>
                  <a:pt x="68642" y="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8"/>
          <p:cNvSpPr/>
          <p:nvPr/>
        </p:nvSpPr>
        <p:spPr>
          <a:xfrm>
            <a:off x="1380060" y="3268598"/>
            <a:ext cx="68642" cy="0"/>
          </a:xfrm>
          <a:custGeom>
            <a:avLst/>
            <a:gdLst/>
            <a:ahLst/>
            <a:cxnLst/>
            <a:rect l="l" t="t" r="r" b="b"/>
            <a:pathLst>
              <a:path w="68642">
                <a:moveTo>
                  <a:pt x="68642" y="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9"/>
          <p:cNvSpPr/>
          <p:nvPr/>
        </p:nvSpPr>
        <p:spPr>
          <a:xfrm>
            <a:off x="1380060" y="2925019"/>
            <a:ext cx="68642" cy="0"/>
          </a:xfrm>
          <a:custGeom>
            <a:avLst/>
            <a:gdLst/>
            <a:ahLst/>
            <a:cxnLst/>
            <a:rect l="l" t="t" r="r" b="b"/>
            <a:pathLst>
              <a:path w="68642">
                <a:moveTo>
                  <a:pt x="68642" y="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10"/>
          <p:cNvSpPr/>
          <p:nvPr/>
        </p:nvSpPr>
        <p:spPr>
          <a:xfrm>
            <a:off x="1380060" y="2581439"/>
            <a:ext cx="68642" cy="0"/>
          </a:xfrm>
          <a:custGeom>
            <a:avLst/>
            <a:gdLst/>
            <a:ahLst/>
            <a:cxnLst/>
            <a:rect l="l" t="t" r="r" b="b"/>
            <a:pathLst>
              <a:path w="68642">
                <a:moveTo>
                  <a:pt x="68642" y="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11"/>
          <p:cNvSpPr/>
          <p:nvPr/>
        </p:nvSpPr>
        <p:spPr>
          <a:xfrm>
            <a:off x="1380060" y="2237860"/>
            <a:ext cx="68642" cy="0"/>
          </a:xfrm>
          <a:custGeom>
            <a:avLst/>
            <a:gdLst/>
            <a:ahLst/>
            <a:cxnLst/>
            <a:rect l="l" t="t" r="r" b="b"/>
            <a:pathLst>
              <a:path w="68642">
                <a:moveTo>
                  <a:pt x="68642" y="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12"/>
          <p:cNvSpPr/>
          <p:nvPr/>
        </p:nvSpPr>
        <p:spPr>
          <a:xfrm>
            <a:off x="1380060" y="1894281"/>
            <a:ext cx="68642" cy="0"/>
          </a:xfrm>
          <a:custGeom>
            <a:avLst/>
            <a:gdLst/>
            <a:ahLst/>
            <a:cxnLst/>
            <a:rect l="l" t="t" r="r" b="b"/>
            <a:pathLst>
              <a:path w="68642">
                <a:moveTo>
                  <a:pt x="68642" y="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13"/>
          <p:cNvSpPr txBox="1"/>
          <p:nvPr/>
        </p:nvSpPr>
        <p:spPr>
          <a:xfrm>
            <a:off x="1007558" y="1758137"/>
            <a:ext cx="256540" cy="3378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5" dirty="0">
                <a:latin typeface="Times New Roman"/>
                <a:cs typeface="Times New Roman"/>
              </a:rPr>
              <a:t>23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45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1800" b="1" spc="5" dirty="0">
                <a:latin typeface="Times New Roman"/>
                <a:cs typeface="Times New Roman"/>
              </a:rPr>
              <a:t>22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45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1800" b="1" spc="5" dirty="0">
                <a:latin typeface="Times New Roman"/>
                <a:cs typeface="Times New Roman"/>
              </a:rPr>
              <a:t>21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45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1800" b="1" spc="5" dirty="0">
                <a:latin typeface="Times New Roman"/>
                <a:cs typeface="Times New Roman"/>
              </a:rPr>
              <a:t>20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45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1800" b="1" spc="5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45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1800" b="1" spc="5" dirty="0">
                <a:latin typeface="Times New Roman"/>
                <a:cs typeface="Times New Roman"/>
              </a:rPr>
              <a:t>18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45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1800" b="1" spc="5" dirty="0">
                <a:latin typeface="Times New Roman"/>
                <a:cs typeface="Times New Roman"/>
              </a:rPr>
              <a:t>17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45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1800" b="1" spc="5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45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1800" b="1" spc="5" dirty="0">
                <a:latin typeface="Times New Roman"/>
                <a:cs typeface="Times New Roman"/>
              </a:rPr>
              <a:t>15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45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1800" b="1" spc="5" dirty="0">
                <a:latin typeface="Times New Roman"/>
                <a:cs typeface="Times New Roman"/>
              </a:rPr>
              <a:t>14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3" name="object 14"/>
          <p:cNvSpPr/>
          <p:nvPr/>
        </p:nvSpPr>
        <p:spPr>
          <a:xfrm>
            <a:off x="1448703" y="4987202"/>
            <a:ext cx="0" cy="68642"/>
          </a:xfrm>
          <a:custGeom>
            <a:avLst/>
            <a:gdLst/>
            <a:ahLst/>
            <a:cxnLst/>
            <a:rect l="l" t="t" r="r" b="b"/>
            <a:pathLst>
              <a:path h="68642">
                <a:moveTo>
                  <a:pt x="0" y="0"/>
                </a:moveTo>
                <a:lnTo>
                  <a:pt x="0" y="68642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15"/>
          <p:cNvSpPr/>
          <p:nvPr/>
        </p:nvSpPr>
        <p:spPr>
          <a:xfrm>
            <a:off x="3983304" y="4987202"/>
            <a:ext cx="0" cy="68642"/>
          </a:xfrm>
          <a:custGeom>
            <a:avLst/>
            <a:gdLst/>
            <a:ahLst/>
            <a:cxnLst/>
            <a:rect l="l" t="t" r="r" b="b"/>
            <a:pathLst>
              <a:path h="68642">
                <a:moveTo>
                  <a:pt x="0" y="0"/>
                </a:moveTo>
                <a:lnTo>
                  <a:pt x="0" y="68642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16"/>
          <p:cNvSpPr/>
          <p:nvPr/>
        </p:nvSpPr>
        <p:spPr>
          <a:xfrm>
            <a:off x="6517904" y="4987202"/>
            <a:ext cx="0" cy="68642"/>
          </a:xfrm>
          <a:custGeom>
            <a:avLst/>
            <a:gdLst/>
            <a:ahLst/>
            <a:cxnLst/>
            <a:rect l="l" t="t" r="r" b="b"/>
            <a:pathLst>
              <a:path h="68642">
                <a:moveTo>
                  <a:pt x="0" y="0"/>
                </a:moveTo>
                <a:lnTo>
                  <a:pt x="0" y="68642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17"/>
          <p:cNvSpPr txBox="1"/>
          <p:nvPr/>
        </p:nvSpPr>
        <p:spPr>
          <a:xfrm>
            <a:off x="467544" y="2804560"/>
            <a:ext cx="487680" cy="12763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6350" indent="55880">
              <a:lnSpc>
                <a:spcPts val="1900"/>
              </a:lnSpc>
            </a:pPr>
            <a:r>
              <a:rPr sz="1600" b="1" dirty="0">
                <a:latin typeface="Times New Roman"/>
                <a:cs typeface="Times New Roman"/>
              </a:rPr>
              <a:t>Performance (max = 44 pts)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7" name="object 18"/>
          <p:cNvSpPr/>
          <p:nvPr/>
        </p:nvSpPr>
        <p:spPr>
          <a:xfrm>
            <a:off x="6936156" y="3436945"/>
            <a:ext cx="2195165" cy="781251"/>
          </a:xfrm>
          <a:custGeom>
            <a:avLst/>
            <a:gdLst/>
            <a:ahLst/>
            <a:cxnLst/>
            <a:rect l="l" t="t" r="r" b="b"/>
            <a:pathLst>
              <a:path w="2195165" h="781251">
                <a:moveTo>
                  <a:pt x="0" y="0"/>
                </a:moveTo>
                <a:lnTo>
                  <a:pt x="2195165" y="0"/>
                </a:lnTo>
                <a:lnTo>
                  <a:pt x="2195165" y="781251"/>
                </a:lnTo>
                <a:lnTo>
                  <a:pt x="0" y="781251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19"/>
          <p:cNvSpPr/>
          <p:nvPr/>
        </p:nvSpPr>
        <p:spPr>
          <a:xfrm>
            <a:off x="7145639" y="3579364"/>
            <a:ext cx="105785" cy="105784"/>
          </a:xfrm>
          <a:custGeom>
            <a:avLst/>
            <a:gdLst/>
            <a:ahLst/>
            <a:cxnLst/>
            <a:rect l="l" t="t" r="r" b="b"/>
            <a:pathLst>
              <a:path w="105785" h="105784">
                <a:moveTo>
                  <a:pt x="0" y="105784"/>
                </a:moveTo>
                <a:lnTo>
                  <a:pt x="105785" y="105784"/>
                </a:lnTo>
                <a:lnTo>
                  <a:pt x="105785" y="0"/>
                </a:lnTo>
                <a:lnTo>
                  <a:pt x="0" y="0"/>
                </a:lnTo>
                <a:lnTo>
                  <a:pt x="0" y="105784"/>
                </a:lnTo>
                <a:close/>
              </a:path>
            </a:pathLst>
          </a:custGeom>
          <a:solidFill>
            <a:srgbClr val="E623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20"/>
          <p:cNvSpPr/>
          <p:nvPr/>
        </p:nvSpPr>
        <p:spPr>
          <a:xfrm>
            <a:off x="7145640" y="3579364"/>
            <a:ext cx="105784" cy="105784"/>
          </a:xfrm>
          <a:custGeom>
            <a:avLst/>
            <a:gdLst/>
            <a:ahLst/>
            <a:cxnLst/>
            <a:rect l="l" t="t" r="r" b="b"/>
            <a:pathLst>
              <a:path w="105784" h="105784">
                <a:moveTo>
                  <a:pt x="0" y="0"/>
                </a:moveTo>
                <a:lnTo>
                  <a:pt x="105784" y="0"/>
                </a:lnTo>
                <a:lnTo>
                  <a:pt x="105784" y="105784"/>
                </a:lnTo>
                <a:lnTo>
                  <a:pt x="0" y="105784"/>
                </a:lnTo>
                <a:lnTo>
                  <a:pt x="0" y="0"/>
                </a:lnTo>
                <a:close/>
              </a:path>
            </a:pathLst>
          </a:custGeom>
          <a:ln w="1444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21"/>
          <p:cNvSpPr/>
          <p:nvPr/>
        </p:nvSpPr>
        <p:spPr>
          <a:xfrm>
            <a:off x="7145639" y="3969988"/>
            <a:ext cx="105785" cy="105785"/>
          </a:xfrm>
          <a:custGeom>
            <a:avLst/>
            <a:gdLst/>
            <a:ahLst/>
            <a:cxnLst/>
            <a:rect l="l" t="t" r="r" b="b"/>
            <a:pathLst>
              <a:path w="105785" h="105785">
                <a:moveTo>
                  <a:pt x="0" y="105785"/>
                </a:moveTo>
                <a:lnTo>
                  <a:pt x="105785" y="105785"/>
                </a:lnTo>
                <a:lnTo>
                  <a:pt x="105785" y="0"/>
                </a:lnTo>
                <a:lnTo>
                  <a:pt x="0" y="0"/>
                </a:lnTo>
                <a:lnTo>
                  <a:pt x="0" y="105785"/>
                </a:lnTo>
                <a:close/>
              </a:path>
            </a:pathLst>
          </a:custGeom>
          <a:solidFill>
            <a:srgbClr val="FDF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22"/>
          <p:cNvSpPr/>
          <p:nvPr/>
        </p:nvSpPr>
        <p:spPr>
          <a:xfrm>
            <a:off x="7145640" y="3969989"/>
            <a:ext cx="105784" cy="105784"/>
          </a:xfrm>
          <a:custGeom>
            <a:avLst/>
            <a:gdLst/>
            <a:ahLst/>
            <a:cxnLst/>
            <a:rect l="l" t="t" r="r" b="b"/>
            <a:pathLst>
              <a:path w="105784" h="105784">
                <a:moveTo>
                  <a:pt x="0" y="0"/>
                </a:moveTo>
                <a:lnTo>
                  <a:pt x="105784" y="0"/>
                </a:lnTo>
                <a:lnTo>
                  <a:pt x="105784" y="105784"/>
                </a:lnTo>
                <a:lnTo>
                  <a:pt x="0" y="105784"/>
                </a:lnTo>
                <a:lnTo>
                  <a:pt x="0" y="0"/>
                </a:lnTo>
                <a:close/>
              </a:path>
            </a:pathLst>
          </a:custGeom>
          <a:ln w="1444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23"/>
          <p:cNvSpPr txBox="1"/>
          <p:nvPr/>
        </p:nvSpPr>
        <p:spPr>
          <a:xfrm>
            <a:off x="1335666" y="5186339"/>
            <a:ext cx="6322060" cy="1189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0425">
              <a:lnSpc>
                <a:spcPct val="100000"/>
              </a:lnSpc>
              <a:tabLst>
                <a:tab pos="3593465" algn="l"/>
              </a:tabLst>
            </a:pPr>
            <a:r>
              <a:rPr sz="1800" b="1" spc="10" dirty="0">
                <a:latin typeface="Times New Roman"/>
                <a:cs typeface="Times New Roman"/>
              </a:rPr>
              <a:t>Géom</a:t>
            </a:r>
            <a:r>
              <a:rPr sz="1800" b="1" dirty="0">
                <a:latin typeface="Times New Roman"/>
                <a:cs typeface="Times New Roman"/>
              </a:rPr>
              <a:t>e</a:t>
            </a:r>
            <a:r>
              <a:rPr sz="1800" b="1" spc="5" dirty="0">
                <a:latin typeface="Times New Roman"/>
                <a:cs typeface="Times New Roman"/>
              </a:rPr>
              <a:t>t</a:t>
            </a:r>
            <a:r>
              <a:rPr sz="1800" b="1" dirty="0">
                <a:latin typeface="Times New Roman"/>
                <a:cs typeface="Times New Roman"/>
              </a:rPr>
              <a:t>r</a:t>
            </a:r>
            <a:r>
              <a:rPr sz="1800" b="1" spc="5" dirty="0">
                <a:latin typeface="Times New Roman"/>
                <a:cs typeface="Times New Roman"/>
              </a:rPr>
              <a:t>ie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5" dirty="0">
                <a:latin typeface="Times New Roman"/>
                <a:cs typeface="Times New Roman"/>
              </a:rPr>
              <a:t>Dessin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3"/>
              </a:spcBef>
            </a:pPr>
            <a:endParaRPr sz="1400"/>
          </a:p>
          <a:p>
            <a:pPr marL="1618615">
              <a:lnSpc>
                <a:spcPct val="100000"/>
              </a:lnSpc>
            </a:pPr>
            <a:r>
              <a:rPr sz="1800" b="1" spc="5" dirty="0">
                <a:latin typeface="Times New Roman"/>
                <a:cs typeface="Times New Roman"/>
              </a:rPr>
              <a:t>Cont</a:t>
            </a:r>
            <a:r>
              <a:rPr sz="1800" b="1" dirty="0">
                <a:latin typeface="Times New Roman"/>
                <a:cs typeface="Times New Roman"/>
              </a:rPr>
              <a:t>e</a:t>
            </a:r>
            <a:r>
              <a:rPr sz="1800" b="1" spc="5" dirty="0">
                <a:latin typeface="Times New Roman"/>
                <a:cs typeface="Times New Roman"/>
              </a:rPr>
              <a:t>xte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de la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Tâche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000" spc="-10" dirty="0">
                <a:latin typeface="Times New Roman"/>
                <a:cs typeface="Times New Roman"/>
              </a:rPr>
              <a:t>Inter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cti</a:t>
            </a:r>
            <a:r>
              <a:rPr sz="2000" dirty="0">
                <a:latin typeface="Times New Roman"/>
                <a:cs typeface="Times New Roman"/>
              </a:rPr>
              <a:t>on </a:t>
            </a:r>
            <a:r>
              <a:rPr sz="2000" spc="-10" dirty="0">
                <a:latin typeface="Times New Roman"/>
                <a:cs typeface="Times New Roman"/>
              </a:rPr>
              <a:t>Contexte</a:t>
            </a:r>
            <a:r>
              <a:rPr sz="2000" dirty="0">
                <a:latin typeface="Times New Roman"/>
                <a:cs typeface="Times New Roman"/>
              </a:rPr>
              <a:t> x S</a:t>
            </a:r>
            <a:r>
              <a:rPr sz="2000" spc="-10" dirty="0">
                <a:latin typeface="Times New Roman"/>
                <a:cs typeface="Times New Roman"/>
              </a:rPr>
              <a:t>tatut</a:t>
            </a:r>
            <a:r>
              <a:rPr sz="2000" dirty="0">
                <a:latin typeface="Times New Roman"/>
                <a:cs typeface="Times New Roman"/>
              </a:rPr>
              <a:t> s</a:t>
            </a:r>
            <a:r>
              <a:rPr sz="2000" spc="-10" dirty="0">
                <a:latin typeface="Times New Roman"/>
                <a:cs typeface="Times New Roman"/>
              </a:rPr>
              <a:t>colair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i="1" spc="-1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(1, 50) </a:t>
            </a:r>
            <a:r>
              <a:rPr sz="2000" spc="-15" dirty="0">
                <a:latin typeface="Times New Roman"/>
                <a:cs typeface="Times New Roman"/>
              </a:rPr>
              <a:t>=</a:t>
            </a:r>
            <a:r>
              <a:rPr sz="2000" dirty="0">
                <a:latin typeface="Times New Roman"/>
                <a:cs typeface="Times New Roman"/>
              </a:rPr>
              <a:t> 4.13, </a:t>
            </a:r>
            <a:r>
              <a:rPr sz="2000" i="1" dirty="0">
                <a:latin typeface="Times New Roman"/>
                <a:cs typeface="Times New Roman"/>
              </a:rPr>
              <a:t>p </a:t>
            </a:r>
            <a:r>
              <a:rPr sz="2000" spc="-15" dirty="0">
                <a:latin typeface="Times New Roman"/>
                <a:cs typeface="Times New Roman"/>
              </a:rPr>
              <a:t>&lt;</a:t>
            </a:r>
            <a:r>
              <a:rPr sz="2000" dirty="0">
                <a:latin typeface="Times New Roman"/>
                <a:cs typeface="Times New Roman"/>
              </a:rPr>
              <a:t> .05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3" name="object 24"/>
          <p:cNvSpPr txBox="1"/>
          <p:nvPr/>
        </p:nvSpPr>
        <p:spPr>
          <a:xfrm>
            <a:off x="7286856" y="3378454"/>
            <a:ext cx="1677035" cy="79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55300"/>
              </a:lnSpc>
            </a:pPr>
            <a:r>
              <a:rPr sz="1650" b="1" spc="5" dirty="0">
                <a:latin typeface="Times New Roman"/>
                <a:cs typeface="Times New Roman"/>
              </a:rPr>
              <a:t>Elèves en Réussite Elèves en Echec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54" name="object 25"/>
          <p:cNvSpPr txBox="1"/>
          <p:nvPr/>
        </p:nvSpPr>
        <p:spPr>
          <a:xfrm>
            <a:off x="3064459" y="1004766"/>
            <a:ext cx="1837689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65" dirty="0">
                <a:solidFill>
                  <a:srgbClr val="FF0000"/>
                </a:solidFill>
                <a:latin typeface="Arial"/>
                <a:cs typeface="Arial"/>
              </a:rPr>
              <a:t>Ré</a:t>
            </a:r>
            <a:r>
              <a:rPr sz="3200" spc="1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200" spc="7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3200" spc="3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200" spc="52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spc="-2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spc="52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spc="1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5" name="object 26"/>
          <p:cNvSpPr txBox="1"/>
          <p:nvPr/>
        </p:nvSpPr>
        <p:spPr>
          <a:xfrm>
            <a:off x="6049906" y="983632"/>
            <a:ext cx="3215640" cy="542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 marR="6350" indent="-10160">
              <a:lnSpc>
                <a:spcPct val="125000"/>
              </a:lnSpc>
            </a:pP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400" spc="-10" dirty="0">
                <a:solidFill>
                  <a:srgbClr val="FF0000"/>
                </a:solidFill>
                <a:latin typeface="Times New Roman"/>
                <a:cs typeface="Times New Roman"/>
              </a:rPr>
              <a:t>uguet, P., Brunot </a:t>
            </a:r>
            <a:r>
              <a:rPr sz="1400" spc="-15" dirty="0">
                <a:solidFill>
                  <a:srgbClr val="FF0000"/>
                </a:solidFill>
                <a:latin typeface="Times New Roman"/>
                <a:cs typeface="Times New Roman"/>
              </a:rPr>
              <a:t>&amp; M</a:t>
            </a:r>
            <a:r>
              <a:rPr sz="1400" spc="-10" dirty="0">
                <a:solidFill>
                  <a:srgbClr val="FF0000"/>
                </a:solidFill>
                <a:latin typeface="Times New Roman"/>
                <a:cs typeface="Times New Roman"/>
              </a:rPr>
              <a:t>onteil, J.-M. (2001). Social Psychology of Education, 4, 219-234.</a:t>
            </a:r>
            <a:endParaRPr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41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7724" y="368660"/>
            <a:ext cx="7330867" cy="1143000"/>
          </a:xfrm>
        </p:spPr>
        <p:txBody>
          <a:bodyPr/>
          <a:lstStyle/>
          <a:p>
            <a:r>
              <a:rPr lang="fr-FR" sz="3200" dirty="0" smtClean="0"/>
              <a:t>Expérimenter : se confronter au réel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90C36-2FB7-459A-B887-B4D8F1C0D9C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683568" y="4550032"/>
            <a:ext cx="568863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3200" kern="0" dirty="0" smtClean="0"/>
              <a:t>Argumenter : se confronter aux idées des autres</a:t>
            </a:r>
            <a:endParaRPr lang="fr-FR" sz="3200" kern="0" dirty="0"/>
          </a:p>
        </p:txBody>
      </p:sp>
      <p:pic>
        <p:nvPicPr>
          <p:cNvPr id="29699" name="Picture 3" descr="C:\Users\Pierre\AppData\Local\Microsoft\Windows\Temporary Internet Files\Content.IE5\PSE4E6YM\MP90043934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604" y="3956966"/>
            <a:ext cx="2438275" cy="232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Pierre\AppData\Local\Microsoft\Windows\Temporary Internet Files\Content.IE5\TORX403S\MP90033729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645"/>
            <a:ext cx="1489605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2087724" y="2605816"/>
            <a:ext cx="568863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3200" kern="0" dirty="0" smtClean="0"/>
              <a:t>Expliciter ses observations, ses idées avec rigueur</a:t>
            </a:r>
            <a:endParaRPr lang="fr-FR" sz="3200" kern="0" dirty="0"/>
          </a:p>
        </p:txBody>
      </p:sp>
    </p:spTree>
    <p:extLst>
      <p:ext uri="{BB962C8B-B14F-4D97-AF65-F5344CB8AC3E}">
        <p14:creationId xmlns:p14="http://schemas.microsoft.com/office/powerpoint/2010/main" val="12424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AEAD-8D28-446F-9634-903FF25C3DC5}" type="slidenum">
              <a:rPr lang="fr-FR" altLang="fr-FR" smtClean="0"/>
              <a:pPr/>
              <a:t>8</a:t>
            </a:fld>
            <a:endParaRPr lang="fr-FR" alt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301625"/>
            <a:ext cx="8556079" cy="5503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2160" y="1700808"/>
            <a:ext cx="1224136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627784" y="5333579"/>
            <a:ext cx="183620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2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AEAD-8D28-446F-9634-903FF25C3DC5}" type="slidenum">
              <a:rPr lang="fr-FR" altLang="fr-FR" smtClean="0"/>
              <a:pPr/>
              <a:t>9</a:t>
            </a:fld>
            <a:endParaRPr lang="fr-FR" alt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765" y="244391"/>
            <a:ext cx="6192689" cy="59766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0013" y="4473116"/>
            <a:ext cx="1077751" cy="3240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8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Éclipse">
  <a:themeElements>
    <a:clrScheme name="Éclip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É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aporama_charte académique.pot [Mode de compatibilité]" id="{32804BF0-A411-4BB3-9A5F-A60E2E88E781}" vid="{CCB0E04C-624A-42DE-B553-C51343D79293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6147</TotalTime>
  <Words>270</Words>
  <Application>Microsoft Office PowerPoint</Application>
  <PresentationFormat>Affichage à l'écran (4:3)</PresentationFormat>
  <Paragraphs>69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Verdana</vt:lpstr>
      <vt:lpstr>Wingdings</vt:lpstr>
      <vt:lpstr>Wingdings 3</vt:lpstr>
      <vt:lpstr>Éclipse</vt:lpstr>
      <vt:lpstr>Concours et culture scientifique, technologique et industrielle</vt:lpstr>
      <vt:lpstr>De l’importance du contexte …</vt:lpstr>
      <vt:lpstr>De l’importance du contexte …</vt:lpstr>
      <vt:lpstr>Démarche de projet et travail en groupe</vt:lpstr>
      <vt:lpstr>De l’importance du contexte du problème …</vt:lpstr>
      <vt:lpstr>Présentation PowerPoint</vt:lpstr>
      <vt:lpstr>Expérimenter : se confronter au réel</vt:lpstr>
      <vt:lpstr>Présentation PowerPoint</vt:lpstr>
      <vt:lpstr>Présentation PowerPoint</vt:lpstr>
      <vt:lpstr>Présentation PowerPoint</vt:lpstr>
    </vt:vector>
  </TitlesOfParts>
  <Company>recrtorat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 tice aix</dc:creator>
  <cp:lastModifiedBy>Pierre Rigat</cp:lastModifiedBy>
  <cp:revision>254</cp:revision>
  <dcterms:created xsi:type="dcterms:W3CDTF">2001-10-24T14:27:08Z</dcterms:created>
  <dcterms:modified xsi:type="dcterms:W3CDTF">2015-02-18T14:19:52Z</dcterms:modified>
</cp:coreProperties>
</file>