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5" r:id="rId2"/>
    <p:sldId id="266" r:id="rId3"/>
    <p:sldId id="268" r:id="rId4"/>
    <p:sldId id="267" r:id="rId5"/>
    <p:sldId id="262" r:id="rId6"/>
    <p:sldId id="259" r:id="rId7"/>
    <p:sldId id="260" r:id="rId8"/>
    <p:sldId id="261"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ABFD58-4281-48CF-8936-B037270BAC54}" type="datetimeFigureOut">
              <a:rPr lang="fr-FR" smtClean="0"/>
              <a:t>01/12/2014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C38925-B023-43A9-9DF7-CB9ED360DCC9}" type="slidenum">
              <a:rPr lang="fr-FR" smtClean="0"/>
              <a:t>‹N°›</a:t>
            </a:fld>
            <a:endParaRPr lang="fr-FR"/>
          </a:p>
        </p:txBody>
      </p:sp>
    </p:spTree>
    <p:extLst>
      <p:ext uri="{BB962C8B-B14F-4D97-AF65-F5344CB8AC3E}">
        <p14:creationId xmlns:p14="http://schemas.microsoft.com/office/powerpoint/2010/main" val="1679026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AD2A5E3-DF7B-41F0-872E-CBD65E8005BC}" type="datetimeFigureOut">
              <a:rPr lang="fr-FR" smtClean="0"/>
              <a:t>01/12/2014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C6A1DB-4804-4941-BC02-D6D46AF40EB9}" type="slidenum">
              <a:rPr lang="fr-FR" smtClean="0"/>
              <a:t>‹N°›</a:t>
            </a:fld>
            <a:endParaRPr lang="fr-FR"/>
          </a:p>
        </p:txBody>
      </p:sp>
    </p:spTree>
    <p:extLst>
      <p:ext uri="{BB962C8B-B14F-4D97-AF65-F5344CB8AC3E}">
        <p14:creationId xmlns:p14="http://schemas.microsoft.com/office/powerpoint/2010/main" val="70137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AD2A5E3-DF7B-41F0-872E-CBD65E8005BC}" type="datetimeFigureOut">
              <a:rPr lang="fr-FR" smtClean="0"/>
              <a:t>01/12/2014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C6A1DB-4804-4941-BC02-D6D46AF40EB9}" type="slidenum">
              <a:rPr lang="fr-FR" smtClean="0"/>
              <a:t>‹N°›</a:t>
            </a:fld>
            <a:endParaRPr lang="fr-FR"/>
          </a:p>
        </p:txBody>
      </p:sp>
    </p:spTree>
    <p:extLst>
      <p:ext uri="{BB962C8B-B14F-4D97-AF65-F5344CB8AC3E}">
        <p14:creationId xmlns:p14="http://schemas.microsoft.com/office/powerpoint/2010/main" val="2855566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AD2A5E3-DF7B-41F0-872E-CBD65E8005BC}" type="datetimeFigureOut">
              <a:rPr lang="fr-FR" smtClean="0"/>
              <a:t>01/12/2014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C6A1DB-4804-4941-BC02-D6D46AF40EB9}" type="slidenum">
              <a:rPr lang="fr-FR" smtClean="0"/>
              <a:t>‹N°›</a:t>
            </a:fld>
            <a:endParaRPr lang="fr-FR"/>
          </a:p>
        </p:txBody>
      </p:sp>
    </p:spTree>
    <p:extLst>
      <p:ext uri="{BB962C8B-B14F-4D97-AF65-F5344CB8AC3E}">
        <p14:creationId xmlns:p14="http://schemas.microsoft.com/office/powerpoint/2010/main" val="115973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AD2A5E3-DF7B-41F0-872E-CBD65E8005BC}" type="datetimeFigureOut">
              <a:rPr lang="fr-FR" smtClean="0"/>
              <a:t>01/12/2014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C6A1DB-4804-4941-BC02-D6D46AF40EB9}" type="slidenum">
              <a:rPr lang="fr-FR" smtClean="0"/>
              <a:t>‹N°›</a:t>
            </a:fld>
            <a:endParaRPr lang="fr-FR"/>
          </a:p>
        </p:txBody>
      </p:sp>
    </p:spTree>
    <p:extLst>
      <p:ext uri="{BB962C8B-B14F-4D97-AF65-F5344CB8AC3E}">
        <p14:creationId xmlns:p14="http://schemas.microsoft.com/office/powerpoint/2010/main" val="3154527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AD2A5E3-DF7B-41F0-872E-CBD65E8005BC}" type="datetimeFigureOut">
              <a:rPr lang="fr-FR" smtClean="0"/>
              <a:t>01/12/2014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C6A1DB-4804-4941-BC02-D6D46AF40EB9}" type="slidenum">
              <a:rPr lang="fr-FR" smtClean="0"/>
              <a:t>‹N°›</a:t>
            </a:fld>
            <a:endParaRPr lang="fr-FR"/>
          </a:p>
        </p:txBody>
      </p:sp>
    </p:spTree>
    <p:extLst>
      <p:ext uri="{BB962C8B-B14F-4D97-AF65-F5344CB8AC3E}">
        <p14:creationId xmlns:p14="http://schemas.microsoft.com/office/powerpoint/2010/main" val="1537792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AD2A5E3-DF7B-41F0-872E-CBD65E8005BC}" type="datetimeFigureOut">
              <a:rPr lang="fr-FR" smtClean="0"/>
              <a:t>01/12/2014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C6A1DB-4804-4941-BC02-D6D46AF40EB9}" type="slidenum">
              <a:rPr lang="fr-FR" smtClean="0"/>
              <a:t>‹N°›</a:t>
            </a:fld>
            <a:endParaRPr lang="fr-FR"/>
          </a:p>
        </p:txBody>
      </p:sp>
    </p:spTree>
    <p:extLst>
      <p:ext uri="{BB962C8B-B14F-4D97-AF65-F5344CB8AC3E}">
        <p14:creationId xmlns:p14="http://schemas.microsoft.com/office/powerpoint/2010/main" val="2388679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AD2A5E3-DF7B-41F0-872E-CBD65E8005BC}" type="datetimeFigureOut">
              <a:rPr lang="fr-FR" smtClean="0"/>
              <a:t>01/12/2014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DC6A1DB-4804-4941-BC02-D6D46AF40EB9}" type="slidenum">
              <a:rPr lang="fr-FR" smtClean="0"/>
              <a:t>‹N°›</a:t>
            </a:fld>
            <a:endParaRPr lang="fr-FR"/>
          </a:p>
        </p:txBody>
      </p:sp>
    </p:spTree>
    <p:extLst>
      <p:ext uri="{BB962C8B-B14F-4D97-AF65-F5344CB8AC3E}">
        <p14:creationId xmlns:p14="http://schemas.microsoft.com/office/powerpoint/2010/main" val="2561207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AD2A5E3-DF7B-41F0-872E-CBD65E8005BC}" type="datetimeFigureOut">
              <a:rPr lang="fr-FR" smtClean="0"/>
              <a:t>01/12/2014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DC6A1DB-4804-4941-BC02-D6D46AF40EB9}" type="slidenum">
              <a:rPr lang="fr-FR" smtClean="0"/>
              <a:t>‹N°›</a:t>
            </a:fld>
            <a:endParaRPr lang="fr-FR"/>
          </a:p>
        </p:txBody>
      </p:sp>
    </p:spTree>
    <p:extLst>
      <p:ext uri="{BB962C8B-B14F-4D97-AF65-F5344CB8AC3E}">
        <p14:creationId xmlns:p14="http://schemas.microsoft.com/office/powerpoint/2010/main" val="512795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AD2A5E3-DF7B-41F0-872E-CBD65E8005BC}" type="datetimeFigureOut">
              <a:rPr lang="fr-FR" smtClean="0"/>
              <a:t>01/12/2014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DC6A1DB-4804-4941-BC02-D6D46AF40EB9}" type="slidenum">
              <a:rPr lang="fr-FR" smtClean="0"/>
              <a:t>‹N°›</a:t>
            </a:fld>
            <a:endParaRPr lang="fr-FR"/>
          </a:p>
        </p:txBody>
      </p:sp>
    </p:spTree>
    <p:extLst>
      <p:ext uri="{BB962C8B-B14F-4D97-AF65-F5344CB8AC3E}">
        <p14:creationId xmlns:p14="http://schemas.microsoft.com/office/powerpoint/2010/main" val="3621704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AD2A5E3-DF7B-41F0-872E-CBD65E8005BC}" type="datetimeFigureOut">
              <a:rPr lang="fr-FR" smtClean="0"/>
              <a:t>01/12/2014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C6A1DB-4804-4941-BC02-D6D46AF40EB9}" type="slidenum">
              <a:rPr lang="fr-FR" smtClean="0"/>
              <a:t>‹N°›</a:t>
            </a:fld>
            <a:endParaRPr lang="fr-FR"/>
          </a:p>
        </p:txBody>
      </p:sp>
    </p:spTree>
    <p:extLst>
      <p:ext uri="{BB962C8B-B14F-4D97-AF65-F5344CB8AC3E}">
        <p14:creationId xmlns:p14="http://schemas.microsoft.com/office/powerpoint/2010/main" val="3513787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AD2A5E3-DF7B-41F0-872E-CBD65E8005BC}" type="datetimeFigureOut">
              <a:rPr lang="fr-FR" smtClean="0"/>
              <a:t>01/12/2014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C6A1DB-4804-4941-BC02-D6D46AF40EB9}" type="slidenum">
              <a:rPr lang="fr-FR" smtClean="0"/>
              <a:t>‹N°›</a:t>
            </a:fld>
            <a:endParaRPr lang="fr-FR"/>
          </a:p>
        </p:txBody>
      </p:sp>
    </p:spTree>
    <p:extLst>
      <p:ext uri="{BB962C8B-B14F-4D97-AF65-F5344CB8AC3E}">
        <p14:creationId xmlns:p14="http://schemas.microsoft.com/office/powerpoint/2010/main" val="3556112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D2A5E3-DF7B-41F0-872E-CBD65E8005BC}" type="datetimeFigureOut">
              <a:rPr lang="fr-FR" smtClean="0"/>
              <a:t>01/12/2014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6A1DB-4804-4941-BC02-D6D46AF40EB9}" type="slidenum">
              <a:rPr lang="fr-FR" smtClean="0"/>
              <a:t>‹N°›</a:t>
            </a:fld>
            <a:endParaRPr lang="fr-FR"/>
          </a:p>
        </p:txBody>
      </p:sp>
    </p:spTree>
    <p:extLst>
      <p:ext uri="{BB962C8B-B14F-4D97-AF65-F5344CB8AC3E}">
        <p14:creationId xmlns:p14="http://schemas.microsoft.com/office/powerpoint/2010/main" val="1543127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SEQUENCE THEATRE</a:t>
            </a:r>
            <a:endParaRPr lang="fr-FR" dirty="0"/>
          </a:p>
        </p:txBody>
      </p:sp>
      <p:sp>
        <p:nvSpPr>
          <p:cNvPr id="8" name="Espace réservé du texte 7"/>
          <p:cNvSpPr>
            <a:spLocks noGrp="1"/>
          </p:cNvSpPr>
          <p:nvPr>
            <p:ph type="body" idx="1"/>
          </p:nvPr>
        </p:nvSpPr>
        <p:spPr>
          <a:xfrm>
            <a:off x="734290" y="1535113"/>
            <a:ext cx="3763097" cy="72014"/>
          </a:xfrm>
        </p:spPr>
        <p:txBody>
          <a:bodyPr>
            <a:normAutofit fontScale="25000" lnSpcReduction="20000"/>
          </a:bodyPr>
          <a:lstStyle/>
          <a:p>
            <a:endParaRPr lang="fr-FR" dirty="0"/>
          </a:p>
        </p:txBody>
      </p:sp>
      <p:sp>
        <p:nvSpPr>
          <p:cNvPr id="9" name="Espace réservé du contenu 8"/>
          <p:cNvSpPr>
            <a:spLocks noGrp="1"/>
          </p:cNvSpPr>
          <p:nvPr>
            <p:ph sz="half" idx="2"/>
          </p:nvPr>
        </p:nvSpPr>
        <p:spPr>
          <a:xfrm>
            <a:off x="457200" y="1556792"/>
            <a:ext cx="4040188" cy="4569371"/>
          </a:xfrm>
        </p:spPr>
        <p:txBody>
          <a:bodyPr>
            <a:normAutofit fontScale="92500" lnSpcReduction="10000"/>
          </a:bodyPr>
          <a:lstStyle/>
          <a:p>
            <a:r>
              <a:rPr lang="fr-FR" b="1" dirty="0">
                <a:solidFill>
                  <a:srgbClr val="FF0000"/>
                </a:solidFill>
                <a:effectLst>
                  <a:outerShdw blurRad="38100" dist="38100" dir="2700000" algn="tl">
                    <a:srgbClr val="000000">
                      <a:alpha val="43137"/>
                    </a:srgbClr>
                  </a:outerShdw>
                </a:effectLst>
              </a:rPr>
              <a:t>Objectifs: </a:t>
            </a:r>
            <a:r>
              <a:rPr lang="fr-FR" dirty="0"/>
              <a:t>donner / assister à une représentation bilingue  espagnol-français.</a:t>
            </a:r>
          </a:p>
          <a:p>
            <a:r>
              <a:rPr lang="fr-FR" dirty="0" smtClean="0"/>
              <a:t>Accompagner </a:t>
            </a:r>
            <a:r>
              <a:rPr lang="fr-FR" dirty="0"/>
              <a:t>les apprentissages </a:t>
            </a:r>
            <a:r>
              <a:rPr lang="fr-FR" dirty="0" smtClean="0"/>
              <a:t>de la langue en </a:t>
            </a:r>
            <a:r>
              <a:rPr lang="fr-FR" dirty="0"/>
              <a:t>classe, </a:t>
            </a:r>
            <a:r>
              <a:rPr lang="fr-FR" dirty="0" smtClean="0"/>
              <a:t>en petit groupe ou individuellement </a:t>
            </a:r>
            <a:r>
              <a:rPr lang="fr-FR" b="1" dirty="0"/>
              <a:t>en utilisant le corps</a:t>
            </a:r>
            <a:r>
              <a:rPr lang="fr-FR" dirty="0"/>
              <a:t>.</a:t>
            </a:r>
          </a:p>
          <a:p>
            <a:r>
              <a:rPr lang="fr-FR" b="1" dirty="0">
                <a:solidFill>
                  <a:srgbClr val="FF0000"/>
                </a:solidFill>
                <a:effectLst>
                  <a:outerShdw blurRad="38100" dist="38100" dir="2700000" algn="tl">
                    <a:srgbClr val="000000">
                      <a:alpha val="43137"/>
                    </a:srgbClr>
                  </a:outerShdw>
                </a:effectLst>
              </a:rPr>
              <a:t>Démarche</a:t>
            </a:r>
            <a:r>
              <a:rPr lang="fr-FR" dirty="0">
                <a:solidFill>
                  <a:srgbClr val="FF0000"/>
                </a:solidFill>
                <a:effectLst>
                  <a:outerShdw blurRad="38100" dist="38100" dir="2700000" algn="tl">
                    <a:srgbClr val="000000">
                      <a:alpha val="43137"/>
                    </a:srgbClr>
                  </a:outerShdw>
                </a:effectLst>
              </a:rPr>
              <a:t>:</a:t>
            </a:r>
            <a:r>
              <a:rPr lang="fr-FR" dirty="0">
                <a:solidFill>
                  <a:srgbClr val="FF0000"/>
                </a:solidFill>
              </a:rPr>
              <a:t> </a:t>
            </a:r>
            <a:r>
              <a:rPr lang="fr-FR" dirty="0"/>
              <a:t>étude de la pièce en classe / </a:t>
            </a:r>
            <a:r>
              <a:rPr lang="fr-FR" dirty="0" smtClean="0"/>
              <a:t> </a:t>
            </a:r>
            <a:r>
              <a:rPr lang="fr-FR" dirty="0"/>
              <a:t>travail d'écriture de dialogues / </a:t>
            </a:r>
            <a:r>
              <a:rPr lang="fr-FR" dirty="0" smtClean="0"/>
              <a:t>prononciation / mémorisation </a:t>
            </a:r>
            <a:r>
              <a:rPr lang="fr-FR" dirty="0"/>
              <a:t>/ mise en scène lors des ateliers encadrés par la Cie Peu </a:t>
            </a:r>
            <a:r>
              <a:rPr lang="fr-FR" dirty="0" smtClean="0"/>
              <a:t>Importe.</a:t>
            </a:r>
            <a:endParaRPr lang="fr-FR" dirty="0"/>
          </a:p>
          <a:p>
            <a:endParaRPr lang="fr-FR" dirty="0"/>
          </a:p>
        </p:txBody>
      </p:sp>
      <p:sp>
        <p:nvSpPr>
          <p:cNvPr id="10" name="Espace réservé du texte 9"/>
          <p:cNvSpPr>
            <a:spLocks noGrp="1"/>
          </p:cNvSpPr>
          <p:nvPr>
            <p:ph type="body" sz="quarter" idx="3"/>
          </p:nvPr>
        </p:nvSpPr>
        <p:spPr/>
        <p:txBody>
          <a:bodyPr/>
          <a:lstStyle/>
          <a:p>
            <a:endParaRPr lang="fr-FR" dirty="0"/>
          </a:p>
        </p:txBody>
      </p:sp>
      <p:pic>
        <p:nvPicPr>
          <p:cNvPr id="13" name="Espace réservé du contenu 12"/>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5184179" y="2174875"/>
            <a:ext cx="2963466" cy="3951288"/>
          </a:xfrm>
        </p:spPr>
      </p:pic>
    </p:spTree>
    <p:extLst>
      <p:ext uri="{BB962C8B-B14F-4D97-AF65-F5344CB8AC3E}">
        <p14:creationId xmlns:p14="http://schemas.microsoft.com/office/powerpoint/2010/main" val="3631099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dirty="0">
                <a:solidFill>
                  <a:srgbClr val="FF0000"/>
                </a:solidFill>
                <a:effectLst>
                  <a:outerShdw blurRad="38100" dist="38100" dir="2700000" algn="tl">
                    <a:srgbClr val="000000">
                      <a:alpha val="43137"/>
                    </a:srgbClr>
                  </a:outerShdw>
                </a:effectLst>
              </a:rPr>
              <a:t>Le travail de l’assistant</a:t>
            </a:r>
            <a:endParaRPr lang="fr-FR" dirty="0"/>
          </a:p>
        </p:txBody>
      </p:sp>
      <p:pic>
        <p:nvPicPr>
          <p:cNvPr id="10" name="Espace réservé du contenu 9"/>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323528" y="1772816"/>
            <a:ext cx="2784541" cy="2088406"/>
          </a:xfrm>
        </p:spPr>
      </p:pic>
      <p:sp>
        <p:nvSpPr>
          <p:cNvPr id="9" name="Espace réservé du contenu 8"/>
          <p:cNvSpPr>
            <a:spLocks noGrp="1"/>
          </p:cNvSpPr>
          <p:nvPr>
            <p:ph sz="half" idx="2"/>
          </p:nvPr>
        </p:nvSpPr>
        <p:spPr>
          <a:xfrm>
            <a:off x="3347864" y="1600200"/>
            <a:ext cx="5338936" cy="4525963"/>
          </a:xfrm>
        </p:spPr>
        <p:txBody>
          <a:bodyPr>
            <a:normAutofit/>
          </a:bodyPr>
          <a:lstStyle/>
          <a:p>
            <a:r>
              <a:rPr lang="fr-FR" dirty="0"/>
              <a:t>Recherche, en amont, du </a:t>
            </a:r>
            <a:r>
              <a:rPr lang="fr-FR" b="1" dirty="0"/>
              <a:t>lexique</a:t>
            </a:r>
            <a:r>
              <a:rPr lang="fr-FR" dirty="0"/>
              <a:t> pour aider  les élèves lors de la phase de </a:t>
            </a:r>
            <a:r>
              <a:rPr lang="fr-FR" b="1" dirty="0"/>
              <a:t>compréhension</a:t>
            </a:r>
            <a:r>
              <a:rPr lang="fr-FR" dirty="0"/>
              <a:t> menée en classe </a:t>
            </a:r>
            <a:r>
              <a:rPr lang="fr-FR" dirty="0" smtClean="0"/>
              <a:t>entière et lors de la phase de </a:t>
            </a:r>
            <a:r>
              <a:rPr lang="fr-FR" b="1" dirty="0" smtClean="0"/>
              <a:t>rédaction</a:t>
            </a:r>
            <a:r>
              <a:rPr lang="fr-FR" dirty="0" smtClean="0"/>
              <a:t>.</a:t>
            </a:r>
            <a:endParaRPr lang="fr-FR" dirty="0"/>
          </a:p>
          <a:p>
            <a:r>
              <a:rPr lang="fr-FR" dirty="0"/>
              <a:t> </a:t>
            </a:r>
            <a:r>
              <a:rPr lang="fr-FR" b="1" dirty="0"/>
              <a:t>Assistance</a:t>
            </a:r>
            <a:r>
              <a:rPr lang="fr-FR" dirty="0"/>
              <a:t> de l'enseignant lors de la phase d'EE (aide à la rédaction, reformulation, correction...)</a:t>
            </a:r>
          </a:p>
          <a:p>
            <a:endParaRPr lang="fr-FR" dirty="0"/>
          </a:p>
        </p:txBody>
      </p:sp>
    </p:spTree>
    <p:extLst>
      <p:ext uri="{BB962C8B-B14F-4D97-AF65-F5344CB8AC3E}">
        <p14:creationId xmlns:p14="http://schemas.microsoft.com/office/powerpoint/2010/main" val="1377252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endParaRPr lang="fr-FR"/>
          </a:p>
        </p:txBody>
      </p:sp>
      <p:sp>
        <p:nvSpPr>
          <p:cNvPr id="4" name="Espace réservé du contenu 3"/>
          <p:cNvSpPr>
            <a:spLocks noGrp="1"/>
          </p:cNvSpPr>
          <p:nvPr>
            <p:ph idx="1"/>
          </p:nvPr>
        </p:nvSpPr>
        <p:spPr/>
        <p:txBody>
          <a:bodyPr>
            <a:normAutofit fontScale="92500" lnSpcReduction="10000"/>
          </a:bodyPr>
          <a:lstStyle/>
          <a:p>
            <a:r>
              <a:rPr lang="fr-FR" dirty="0"/>
              <a:t>Travail sur la </a:t>
            </a:r>
            <a:r>
              <a:rPr lang="fr-FR" b="1" dirty="0"/>
              <a:t>prononciation </a:t>
            </a:r>
            <a:r>
              <a:rPr lang="fr-FR" dirty="0"/>
              <a:t>/ application des règles d’accentuation qui avaient été revues: mise en pratique (après avoir entouré les syllabes accentuées sur leur </a:t>
            </a:r>
            <a:r>
              <a:rPr lang="fr-FR" dirty="0" smtClean="0"/>
              <a:t>texte). </a:t>
            </a:r>
          </a:p>
          <a:p>
            <a:r>
              <a:rPr lang="fr-FR" dirty="0" smtClean="0"/>
              <a:t> </a:t>
            </a:r>
            <a:r>
              <a:rPr lang="fr-FR" b="1" dirty="0" smtClean="0"/>
              <a:t>Entraînement</a:t>
            </a:r>
            <a:r>
              <a:rPr lang="fr-FR" dirty="0" smtClean="0"/>
              <a:t> </a:t>
            </a:r>
            <a:r>
              <a:rPr lang="fr-FR" dirty="0"/>
              <a:t>individuel ou en </a:t>
            </a:r>
            <a:r>
              <a:rPr lang="fr-FR" dirty="0" smtClean="0"/>
              <a:t>binômes: les élèves s’inscrivent pendant leurs heures d’étude pour aller travailler avec l’assistant (prise d’initiative / autonomie / contexte / lieux différents: </a:t>
            </a:r>
            <a:r>
              <a:rPr lang="fr-FR" b="1" dirty="0" smtClean="0"/>
              <a:t>allier apprentissage et plaisir</a:t>
            </a:r>
            <a:r>
              <a:rPr lang="fr-FR" dirty="0" smtClean="0"/>
              <a:t>).</a:t>
            </a:r>
          </a:p>
          <a:p>
            <a:pPr>
              <a:buFont typeface="Wingdings" pitchFamily="2" charset="2"/>
              <a:buChar char="Ø"/>
            </a:pPr>
            <a:r>
              <a:rPr lang="fr-FR" b="1" dirty="0" smtClean="0"/>
              <a:t>Améliorer </a:t>
            </a:r>
            <a:r>
              <a:rPr lang="fr-FR" b="1" dirty="0"/>
              <a:t>l’intonation et l’interprétation.</a:t>
            </a:r>
            <a:endParaRPr lang="fr-FR" b="1" dirty="0" smtClean="0"/>
          </a:p>
          <a:p>
            <a:endParaRPr lang="fr-FR" dirty="0"/>
          </a:p>
        </p:txBody>
      </p:sp>
    </p:spTree>
    <p:extLst>
      <p:ext uri="{BB962C8B-B14F-4D97-AF65-F5344CB8AC3E}">
        <p14:creationId xmlns:p14="http://schemas.microsoft.com/office/powerpoint/2010/main" val="6205063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5" name="Espace réservé du contenu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2348706"/>
            <a:ext cx="4038600" cy="3028950"/>
          </a:xfrm>
        </p:spPr>
      </p:pic>
      <p:sp>
        <p:nvSpPr>
          <p:cNvPr id="4" name="Espace réservé du contenu 3"/>
          <p:cNvSpPr>
            <a:spLocks noGrp="1"/>
          </p:cNvSpPr>
          <p:nvPr>
            <p:ph sz="half" idx="2"/>
          </p:nvPr>
        </p:nvSpPr>
        <p:spPr/>
        <p:txBody>
          <a:bodyPr>
            <a:normAutofit/>
          </a:bodyPr>
          <a:lstStyle/>
          <a:p>
            <a:r>
              <a:rPr lang="fr-FR" dirty="0" smtClean="0"/>
              <a:t>Aide </a:t>
            </a:r>
            <a:r>
              <a:rPr lang="fr-FR" dirty="0"/>
              <a:t>à la </a:t>
            </a:r>
            <a:r>
              <a:rPr lang="fr-FR" b="1" dirty="0"/>
              <a:t>mémorisation </a:t>
            </a:r>
            <a:r>
              <a:rPr lang="fr-FR" dirty="0"/>
              <a:t>par la </a:t>
            </a:r>
            <a:r>
              <a:rPr lang="fr-FR" dirty="0" smtClean="0"/>
              <a:t>répétition et par le corps lorsque le lieu est approprié (salles attenantes à la cafétéria </a:t>
            </a:r>
            <a:r>
              <a:rPr lang="fr-FR" dirty="0"/>
              <a:t>/ espaces </a:t>
            </a:r>
            <a:r>
              <a:rPr lang="fr-FR" dirty="0" smtClean="0"/>
              <a:t>extérieurs)</a:t>
            </a:r>
          </a:p>
          <a:p>
            <a:r>
              <a:rPr lang="fr-FR" dirty="0" smtClean="0"/>
              <a:t>Aide </a:t>
            </a:r>
            <a:r>
              <a:rPr lang="fr-FR" dirty="0"/>
              <a:t>à la première mise en scène avant le stage</a:t>
            </a:r>
          </a:p>
          <a:p>
            <a:endParaRPr lang="fr-FR" dirty="0"/>
          </a:p>
        </p:txBody>
      </p:sp>
    </p:spTree>
    <p:extLst>
      <p:ext uri="{BB962C8B-B14F-4D97-AF65-F5344CB8AC3E}">
        <p14:creationId xmlns:p14="http://schemas.microsoft.com/office/powerpoint/2010/main" val="937176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effectLst>
                  <a:outerShdw blurRad="38100" dist="38100" dir="2700000" algn="tl">
                    <a:srgbClr val="000000">
                      <a:alpha val="43137"/>
                    </a:srgbClr>
                  </a:outerShdw>
                </a:effectLst>
              </a:rPr>
              <a:t>Bilan théâtre</a:t>
            </a:r>
            <a:endParaRPr lang="fr-FR" dirty="0">
              <a:solidFill>
                <a:srgbClr val="FF000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p:txBody>
          <a:bodyPr/>
          <a:lstStyle/>
          <a:p>
            <a:r>
              <a:rPr lang="fr-FR" dirty="0"/>
              <a:t>Les élèves ont beaucoup apprécié, ils ont eu un bon contact avec l'assistant et n'ont pas </a:t>
            </a:r>
            <a:r>
              <a:rPr lang="fr-FR" dirty="0" smtClean="0"/>
              <a:t>hésité </a:t>
            </a:r>
            <a:r>
              <a:rPr lang="fr-FR" dirty="0"/>
              <a:t>à le solliciter, en classe mais également </a:t>
            </a:r>
            <a:r>
              <a:rPr lang="fr-FR" b="1" dirty="0"/>
              <a:t>pendant leurs heures d'étude </a:t>
            </a:r>
            <a:r>
              <a:rPr lang="fr-FR" dirty="0"/>
              <a:t>lorsqu'il était disponible.</a:t>
            </a:r>
          </a:p>
          <a:p>
            <a:pPr marL="0" indent="0">
              <a:buNone/>
            </a:pPr>
            <a:endParaRPr lang="fr-FR" dirty="0"/>
          </a:p>
        </p:txBody>
      </p:sp>
    </p:spTree>
    <p:extLst>
      <p:ext uri="{BB962C8B-B14F-4D97-AF65-F5344CB8AC3E}">
        <p14:creationId xmlns:p14="http://schemas.microsoft.com/office/powerpoint/2010/main" val="16225193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Et aussi….</a:t>
            </a:r>
            <a:endParaRPr lang="fr-FR" sz="3200"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Espace réservé du contenu 2"/>
          <p:cNvSpPr>
            <a:spLocks noGrp="1"/>
          </p:cNvSpPr>
          <p:nvPr>
            <p:ph idx="1"/>
          </p:nvPr>
        </p:nvSpPr>
        <p:spPr>
          <a:xfrm>
            <a:off x="457200" y="1052736"/>
            <a:ext cx="8229600" cy="5073427"/>
          </a:xfrm>
        </p:spPr>
        <p:txBody>
          <a:bodyPr>
            <a:normAutofit fontScale="32500" lnSpcReduction="20000"/>
          </a:bodyPr>
          <a:lstStyle/>
          <a:p>
            <a:pPr>
              <a:lnSpc>
                <a:spcPct val="120000"/>
              </a:lnSpc>
            </a:pPr>
            <a:r>
              <a:rPr lang="fr-FR" sz="4900" b="1" u="sng" dirty="0" smtClean="0">
                <a:ea typeface="Tahoma" pitchFamily="34" charset="0"/>
                <a:cs typeface="Tahoma" pitchFamily="34" charset="0"/>
              </a:rPr>
              <a:t>A l’arrivée de l’assistant, présentation </a:t>
            </a:r>
            <a:r>
              <a:rPr lang="fr-FR" sz="4900" b="1" u="sng" dirty="0">
                <a:ea typeface="Tahoma" pitchFamily="34" charset="0"/>
                <a:cs typeface="Tahoma" pitchFamily="34" charset="0"/>
              </a:rPr>
              <a:t>de son pays à partir d'un </a:t>
            </a:r>
            <a:r>
              <a:rPr lang="fr-FR" sz="4900" b="1" u="sng" dirty="0" err="1">
                <a:ea typeface="Tahoma" pitchFamily="34" charset="0"/>
                <a:cs typeface="Tahoma" pitchFamily="34" charset="0"/>
              </a:rPr>
              <a:t>powerpoint</a:t>
            </a:r>
            <a:r>
              <a:rPr lang="fr-FR" sz="4900" b="1" u="sng" dirty="0">
                <a:ea typeface="Tahoma" pitchFamily="34" charset="0"/>
                <a:cs typeface="Tahoma" pitchFamily="34" charset="0"/>
              </a:rPr>
              <a:t> </a:t>
            </a:r>
            <a:r>
              <a:rPr lang="fr-FR" sz="4900" dirty="0" smtClean="0">
                <a:solidFill>
                  <a:srgbClr val="FF0000"/>
                </a:solidFill>
                <a:ea typeface="Tahoma" pitchFamily="34" charset="0"/>
                <a:cs typeface="Tahoma" pitchFamily="34" charset="0"/>
              </a:rPr>
              <a:t>(CO)</a:t>
            </a:r>
            <a:r>
              <a:rPr lang="fr-FR" sz="4900" dirty="0">
                <a:ea typeface="Tahoma" pitchFamily="34" charset="0"/>
                <a:cs typeface="Tahoma" pitchFamily="34" charset="0"/>
              </a:rPr>
              <a:t> avec une tâche de reprise par les élèves </a:t>
            </a:r>
            <a:r>
              <a:rPr lang="fr-FR" sz="4900" dirty="0">
                <a:solidFill>
                  <a:srgbClr val="FF0000"/>
                </a:solidFill>
                <a:ea typeface="Tahoma" pitchFamily="34" charset="0"/>
                <a:cs typeface="Tahoma" pitchFamily="34" charset="0"/>
              </a:rPr>
              <a:t>(EOC</a:t>
            </a:r>
            <a:r>
              <a:rPr lang="fr-FR" sz="4900" dirty="0" smtClean="0">
                <a:solidFill>
                  <a:srgbClr val="FF0000"/>
                </a:solidFill>
                <a:ea typeface="Tahoma" pitchFamily="34" charset="0"/>
                <a:cs typeface="Tahoma" pitchFamily="34" charset="0"/>
              </a:rPr>
              <a:t>)</a:t>
            </a:r>
            <a:r>
              <a:rPr lang="fr-FR" sz="4900" dirty="0" smtClean="0">
                <a:ea typeface="Tahoma" pitchFamily="34" charset="0"/>
                <a:cs typeface="Tahoma" pitchFamily="34" charset="0"/>
              </a:rPr>
              <a:t> qui doivent ensuite faire un bilan de ce qu’ils ont appris. Pour cela ils seront amenés à poser des questions pour éclaircir certains points </a:t>
            </a:r>
            <a:r>
              <a:rPr lang="fr-FR" sz="4900" dirty="0" smtClean="0">
                <a:solidFill>
                  <a:srgbClr val="FF0000"/>
                </a:solidFill>
                <a:ea typeface="Tahoma" pitchFamily="34" charset="0"/>
                <a:cs typeface="Tahoma" pitchFamily="34" charset="0"/>
              </a:rPr>
              <a:t>(EOI)</a:t>
            </a:r>
            <a:r>
              <a:rPr lang="fr-FR" sz="4900" dirty="0" smtClean="0">
                <a:ea typeface="Tahoma" pitchFamily="34" charset="0"/>
                <a:cs typeface="Tahoma" pitchFamily="34" charset="0"/>
              </a:rPr>
              <a:t>. Cette intervention pourra être intégrée dans une séquence telle que « </a:t>
            </a:r>
            <a:r>
              <a:rPr lang="fr-FR" sz="4900" dirty="0" err="1" smtClean="0">
                <a:ea typeface="Tahoma" pitchFamily="34" charset="0"/>
                <a:cs typeface="Tahoma" pitchFamily="34" charset="0"/>
              </a:rPr>
              <a:t>Tiempo</a:t>
            </a:r>
            <a:r>
              <a:rPr lang="fr-FR" sz="4900" dirty="0" smtClean="0">
                <a:ea typeface="Tahoma" pitchFamily="34" charset="0"/>
                <a:cs typeface="Tahoma" pitchFamily="34" charset="0"/>
              </a:rPr>
              <a:t> de </a:t>
            </a:r>
            <a:r>
              <a:rPr lang="fr-FR" sz="4900" dirty="0" err="1" smtClean="0">
                <a:ea typeface="Tahoma" pitchFamily="34" charset="0"/>
                <a:cs typeface="Tahoma" pitchFamily="34" charset="0"/>
              </a:rPr>
              <a:t>vacaciones</a:t>
            </a:r>
            <a:r>
              <a:rPr lang="fr-FR" sz="4900" dirty="0" smtClean="0">
                <a:ea typeface="Tahoma" pitchFamily="34" charset="0"/>
                <a:cs typeface="Tahoma" pitchFamily="34" charset="0"/>
              </a:rPr>
              <a:t> » où l’on aura travaillé la description, la situation, les caractéristiques des différents lieux ainsi que les activités à y réaliser…</a:t>
            </a:r>
            <a:r>
              <a:rPr lang="fr-FR" sz="4900" dirty="0" err="1" smtClean="0">
                <a:ea typeface="Tahoma" pitchFamily="34" charset="0"/>
                <a:cs typeface="Tahoma" pitchFamily="34" charset="0"/>
              </a:rPr>
              <a:t>etc</a:t>
            </a:r>
            <a:endParaRPr lang="fr-FR" sz="4900" dirty="0" smtClean="0">
              <a:ea typeface="Tahoma" pitchFamily="34" charset="0"/>
              <a:cs typeface="Tahoma" pitchFamily="34" charset="0"/>
            </a:endParaRPr>
          </a:p>
          <a:p>
            <a:pPr>
              <a:lnSpc>
                <a:spcPct val="120000"/>
              </a:lnSpc>
              <a:buFont typeface="Wingdings" pitchFamily="2" charset="2"/>
              <a:buChar char="Ø"/>
            </a:pPr>
            <a:r>
              <a:rPr lang="fr-FR" sz="4900" dirty="0" smtClean="0">
                <a:ea typeface="Tahoma" pitchFamily="34" charset="0"/>
                <a:cs typeface="Tahoma" pitchFamily="34" charset="0"/>
              </a:rPr>
              <a:t>L’intervention de l’assistant sera adaptée au niveau de la classe. Pour les élèves de 2de, par exemple, elle pourra être proposée après révision du questionnement afin de favoriser l’EOI dans une situation moins artificielle puisqu’authentique dans la mesure où ils ne connaissent pas le pays de l’assistant.</a:t>
            </a:r>
          </a:p>
          <a:p>
            <a:pPr>
              <a:lnSpc>
                <a:spcPct val="120000"/>
              </a:lnSpc>
              <a:buFont typeface="Wingdings" pitchFamily="2" charset="2"/>
              <a:buChar char="Ø"/>
            </a:pPr>
            <a:r>
              <a:rPr lang="fr-FR" sz="4900" dirty="0" smtClean="0">
                <a:ea typeface="Tahoma" pitchFamily="34" charset="0"/>
                <a:cs typeface="Tahoma" pitchFamily="34" charset="0"/>
              </a:rPr>
              <a:t>Exemple d’éléments qui suscitent des questions de la part des élèves: la monnaie et le coût de la vie qu’ils vont évidemment comparer au leur </a:t>
            </a:r>
            <a:r>
              <a:rPr lang="fr-FR" sz="4900" dirty="0" smtClean="0">
                <a:solidFill>
                  <a:srgbClr val="FF0000"/>
                </a:solidFill>
                <a:ea typeface="Tahoma" pitchFamily="34" charset="0"/>
                <a:cs typeface="Tahoma" pitchFamily="34" charset="0"/>
              </a:rPr>
              <a:t>(EOI). </a:t>
            </a:r>
          </a:p>
          <a:p>
            <a:pPr>
              <a:lnSpc>
                <a:spcPct val="120000"/>
              </a:lnSpc>
              <a:buFont typeface="Wingdings" pitchFamily="2" charset="2"/>
              <a:buChar char="Ø"/>
            </a:pPr>
            <a:r>
              <a:rPr lang="fr-FR" sz="4900" dirty="0" smtClean="0">
                <a:ea typeface="Tahoma" pitchFamily="34" charset="0"/>
                <a:cs typeface="Tahoma" pitchFamily="34" charset="0"/>
              </a:rPr>
              <a:t>Ce qui les conduira non seulement à poser des questions mais également à faire part à l’assistant de notre réalité.</a:t>
            </a:r>
          </a:p>
          <a:p>
            <a:pPr>
              <a:lnSpc>
                <a:spcPct val="120000"/>
              </a:lnSpc>
              <a:buFont typeface="Wingdings" pitchFamily="2" charset="2"/>
              <a:buChar char="Ø"/>
            </a:pPr>
            <a:r>
              <a:rPr lang="fr-FR" sz="4900" dirty="0" smtClean="0">
                <a:ea typeface="Tahoma" pitchFamily="34" charset="0"/>
                <a:cs typeface="Tahoma" pitchFamily="34" charset="0"/>
              </a:rPr>
              <a:t>Dans ce cas là, </a:t>
            </a:r>
            <a:r>
              <a:rPr lang="fr-FR" sz="4900" b="1" dirty="0" smtClean="0">
                <a:ea typeface="Tahoma" pitchFamily="34" charset="0"/>
                <a:cs typeface="Tahoma" pitchFamily="34" charset="0"/>
              </a:rPr>
              <a:t>le rôle de l’enseignant sera celui d ’un « médiateur ». </a:t>
            </a:r>
            <a:r>
              <a:rPr lang="fr-FR" sz="4900" dirty="0" smtClean="0">
                <a:ea typeface="Tahoma" pitchFamily="34" charset="0"/>
                <a:cs typeface="Tahoma" pitchFamily="34" charset="0"/>
              </a:rPr>
              <a:t>En effet, l’assistant n’a pas forcément les compétences ni les outils pédagogiques pour favoriser l’expression des élèves: il ne connaît pas leur niveau, ne sait pas forcément leur donner les outils nécessaires sans leur donner la réponse attendue ni formuler ses questions de manière ouverte.</a:t>
            </a:r>
          </a:p>
          <a:p>
            <a:pPr>
              <a:buFont typeface="Wingdings" pitchFamily="2" charset="2"/>
              <a:buChar char="Ø"/>
            </a:pPr>
            <a:endParaRPr lang="fr-FR" sz="4900" dirty="0"/>
          </a:p>
          <a:p>
            <a:pPr>
              <a:buFont typeface="Wingdings" pitchFamily="2" charset="2"/>
              <a:buChar char="Ø"/>
            </a:pPr>
            <a:endParaRPr lang="fr-FR" sz="3700" dirty="0" smtClean="0"/>
          </a:p>
          <a:p>
            <a:pPr>
              <a:buFont typeface="Wingdings" pitchFamily="2" charset="2"/>
              <a:buChar char="Ø"/>
            </a:pPr>
            <a:endParaRPr lang="fr-FR" dirty="0"/>
          </a:p>
          <a:p>
            <a:pPr>
              <a:buFont typeface="Wingdings" pitchFamily="2" charset="2"/>
              <a:buChar char="Ø"/>
            </a:pPr>
            <a:endParaRPr lang="fr-FR" dirty="0" smtClean="0"/>
          </a:p>
          <a:p>
            <a:pPr>
              <a:buFont typeface="Wingdings" pitchFamily="2" charset="2"/>
              <a:buChar char="Ø"/>
            </a:pPr>
            <a:endParaRPr lang="fr-FR" dirty="0" smtClean="0"/>
          </a:p>
        </p:txBody>
      </p:sp>
    </p:spTree>
    <p:extLst>
      <p:ext uri="{BB962C8B-B14F-4D97-AF65-F5344CB8AC3E}">
        <p14:creationId xmlns:p14="http://schemas.microsoft.com/office/powerpoint/2010/main" val="26459592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lstStyle/>
          <a:p>
            <a:endParaRPr lang="fr-FR"/>
          </a:p>
        </p:txBody>
      </p:sp>
      <p:sp>
        <p:nvSpPr>
          <p:cNvPr id="9" name="Espace réservé du contenu 8"/>
          <p:cNvSpPr>
            <a:spLocks noGrp="1"/>
          </p:cNvSpPr>
          <p:nvPr>
            <p:ph idx="1"/>
          </p:nvPr>
        </p:nvSpPr>
        <p:spPr/>
        <p:txBody>
          <a:bodyPr>
            <a:normAutofit fontScale="92500"/>
          </a:bodyPr>
          <a:lstStyle/>
          <a:p>
            <a:pPr>
              <a:lnSpc>
                <a:spcPct val="150000"/>
              </a:lnSpc>
            </a:pPr>
            <a:r>
              <a:rPr lang="fr-FR" sz="2200" dirty="0" smtClean="0">
                <a:latin typeface="Tahoma" pitchFamily="34" charset="0"/>
                <a:ea typeface="Tahoma" pitchFamily="34" charset="0"/>
                <a:cs typeface="Tahoma" pitchFamily="34" charset="0"/>
              </a:rPr>
              <a:t>Intervention  </a:t>
            </a:r>
            <a:r>
              <a:rPr lang="fr-FR" sz="2200" dirty="0">
                <a:latin typeface="Tahoma" pitchFamily="34" charset="0"/>
                <a:ea typeface="Tahoma" pitchFamily="34" charset="0"/>
                <a:cs typeface="Tahoma" pitchFamily="34" charset="0"/>
              </a:rPr>
              <a:t>sur l'histoire de </a:t>
            </a:r>
            <a:r>
              <a:rPr lang="fr-FR" sz="2200" dirty="0" smtClean="0">
                <a:latin typeface="Tahoma" pitchFamily="34" charset="0"/>
                <a:ea typeface="Tahoma" pitchFamily="34" charset="0"/>
                <a:cs typeface="Tahoma" pitchFamily="34" charset="0"/>
              </a:rPr>
              <a:t>l'Argentine (dans le cadre d’une séquence en lien avec la notion « Lieux et formes du pouvoir </a:t>
            </a:r>
            <a:r>
              <a:rPr lang="fr-FR" sz="2200" dirty="0" smtClean="0">
                <a:latin typeface="Tahoma" pitchFamily="34" charset="0"/>
                <a:ea typeface="Tahoma" pitchFamily="34" charset="0"/>
                <a:cs typeface="Tahoma" pitchFamily="34" charset="0"/>
              </a:rPr>
              <a:t>»);</a:t>
            </a:r>
            <a:endParaRPr lang="fr-FR" sz="2200" dirty="0" smtClean="0">
              <a:latin typeface="Tahoma" pitchFamily="34" charset="0"/>
              <a:ea typeface="Tahoma" pitchFamily="34" charset="0"/>
              <a:cs typeface="Tahoma" pitchFamily="34" charset="0"/>
            </a:endParaRPr>
          </a:p>
          <a:p>
            <a:pPr>
              <a:lnSpc>
                <a:spcPct val="150000"/>
              </a:lnSpc>
            </a:pPr>
            <a:r>
              <a:rPr lang="fr-FR" sz="2200" dirty="0" smtClean="0">
                <a:latin typeface="Tahoma" pitchFamily="34" charset="0"/>
                <a:ea typeface="Tahoma" pitchFamily="34" charset="0"/>
                <a:cs typeface="Tahoma" pitchFamily="34" charset="0"/>
              </a:rPr>
              <a:t>Aide </a:t>
            </a:r>
            <a:r>
              <a:rPr lang="fr-FR" sz="2200" dirty="0">
                <a:latin typeface="Tahoma" pitchFamily="34" charset="0"/>
                <a:ea typeface="Tahoma" pitchFamily="34" charset="0"/>
                <a:cs typeface="Tahoma" pitchFamily="34" charset="0"/>
              </a:rPr>
              <a:t>pendant les ateliers de </a:t>
            </a:r>
            <a:r>
              <a:rPr lang="fr-FR" sz="2200" dirty="0" err="1">
                <a:latin typeface="Tahoma" pitchFamily="34" charset="0"/>
                <a:ea typeface="Tahoma" pitchFamily="34" charset="0"/>
                <a:cs typeface="Tahoma" pitchFamily="34" charset="0"/>
              </a:rPr>
              <a:t>ballado</a:t>
            </a:r>
            <a:r>
              <a:rPr lang="fr-FR" sz="2200" dirty="0">
                <a:latin typeface="Tahoma" pitchFamily="34" charset="0"/>
                <a:ea typeface="Tahoma" pitchFamily="34" charset="0"/>
                <a:cs typeface="Tahoma" pitchFamily="34" charset="0"/>
              </a:rPr>
              <a:t> </a:t>
            </a:r>
            <a:r>
              <a:rPr lang="fr-FR" sz="2200" dirty="0" smtClean="0">
                <a:latin typeface="Tahoma" pitchFamily="34" charset="0"/>
                <a:ea typeface="Tahoma" pitchFamily="34" charset="0"/>
                <a:cs typeface="Tahoma" pitchFamily="34" charset="0"/>
              </a:rPr>
              <a:t>diffusion (enregistrements </a:t>
            </a:r>
            <a:r>
              <a:rPr lang="fr-FR" sz="2200" dirty="0">
                <a:latin typeface="Tahoma" pitchFamily="34" charset="0"/>
                <a:ea typeface="Tahoma" pitchFamily="34" charset="0"/>
                <a:cs typeface="Tahoma" pitchFamily="34" charset="0"/>
              </a:rPr>
              <a:t>de </a:t>
            </a:r>
            <a:r>
              <a:rPr lang="fr-FR" sz="2200" dirty="0" smtClean="0">
                <a:latin typeface="Tahoma" pitchFamily="34" charset="0"/>
                <a:ea typeface="Tahoma" pitchFamily="34" charset="0"/>
                <a:cs typeface="Tahoma" pitchFamily="34" charset="0"/>
              </a:rPr>
              <a:t>CO: textes, listes </a:t>
            </a:r>
            <a:r>
              <a:rPr lang="fr-FR" sz="2200" dirty="0">
                <a:latin typeface="Tahoma" pitchFamily="34" charset="0"/>
                <a:ea typeface="Tahoma" pitchFamily="34" charset="0"/>
                <a:cs typeface="Tahoma" pitchFamily="34" charset="0"/>
              </a:rPr>
              <a:t>de </a:t>
            </a:r>
            <a:r>
              <a:rPr lang="fr-FR" sz="2200" dirty="0" smtClean="0">
                <a:latin typeface="Tahoma" pitchFamily="34" charset="0"/>
                <a:ea typeface="Tahoma" pitchFamily="34" charset="0"/>
                <a:cs typeface="Tahoma" pitchFamily="34" charset="0"/>
              </a:rPr>
              <a:t>mots à répéter pour travailler la prononciation); </a:t>
            </a:r>
          </a:p>
          <a:p>
            <a:pPr>
              <a:lnSpc>
                <a:spcPct val="150000"/>
              </a:lnSpc>
            </a:pPr>
            <a:r>
              <a:rPr lang="fr-FR" sz="2200" dirty="0">
                <a:latin typeface="Tahoma" pitchFamily="34" charset="0"/>
                <a:ea typeface="Tahoma" pitchFamily="34" charset="0"/>
                <a:cs typeface="Tahoma" pitchFamily="34" charset="0"/>
              </a:rPr>
              <a:t>I</a:t>
            </a:r>
            <a:r>
              <a:rPr lang="fr-FR" sz="2200" dirty="0" smtClean="0">
                <a:latin typeface="Tahoma" pitchFamily="34" charset="0"/>
                <a:ea typeface="Tahoma" pitchFamily="34" charset="0"/>
                <a:cs typeface="Tahoma" pitchFamily="34" charset="0"/>
              </a:rPr>
              <a:t>nterventions </a:t>
            </a:r>
            <a:r>
              <a:rPr lang="fr-FR" sz="2200" dirty="0">
                <a:latin typeface="Tahoma" pitchFamily="34" charset="0"/>
                <a:ea typeface="Tahoma" pitchFamily="34" charset="0"/>
                <a:cs typeface="Tahoma" pitchFamily="34" charset="0"/>
              </a:rPr>
              <a:t>ponctuelles auprès d'élèves s'étant inscrits pendant une heure d'étude afin que l'assistant les aide à mémoriser un texte,  du vocabulaire, des conjugaisons, à préparer la reprise du cours suivant...</a:t>
            </a:r>
          </a:p>
          <a:p>
            <a:endParaRPr lang="fr-FR" dirty="0"/>
          </a:p>
        </p:txBody>
      </p:sp>
    </p:spTree>
    <p:extLst>
      <p:ext uri="{BB962C8B-B14F-4D97-AF65-F5344CB8AC3E}">
        <p14:creationId xmlns:p14="http://schemas.microsoft.com/office/powerpoint/2010/main" val="2460089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714202"/>
          </a:xfrm>
        </p:spPr>
        <p:txBody>
          <a:bodyPr>
            <a:normAutofit fontScale="90000"/>
          </a:bodyPr>
          <a:lstStyle/>
          <a:p>
            <a:r>
              <a:rPr lang="fr-FR" sz="3200" dirty="0" smtClean="0">
                <a:solidFill>
                  <a:srgbClr val="FF0000"/>
                </a:solidFill>
                <a:latin typeface="Tahoma" pitchFamily="34" charset="0"/>
                <a:ea typeface="Tahoma" pitchFamily="34" charset="0"/>
                <a:cs typeface="Tahoma" pitchFamily="34" charset="0"/>
              </a:rPr>
              <a:t>Toutes ces activités permettent aux élèves de progresser en langue, mais également…</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a:bodyPr>
          <a:lstStyle/>
          <a:p>
            <a:pPr>
              <a:lnSpc>
                <a:spcPct val="150000"/>
              </a:lnSpc>
              <a:buFont typeface="Wingdings" pitchFamily="2" charset="2"/>
              <a:buChar char="§"/>
            </a:pPr>
            <a:r>
              <a:rPr lang="fr-FR" sz="2200"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D’acquérir de l’autonomie: </a:t>
            </a:r>
          </a:p>
          <a:p>
            <a:pPr>
              <a:lnSpc>
                <a:spcPct val="150000"/>
              </a:lnSpc>
              <a:buFont typeface="Wingdings" pitchFamily="2" charset="2"/>
              <a:buChar char="ü"/>
            </a:pPr>
            <a:r>
              <a:rPr lang="fr-FR" sz="2200" dirty="0" smtClean="0">
                <a:latin typeface="Tahoma" pitchFamily="34" charset="0"/>
                <a:ea typeface="Tahoma" pitchFamily="34" charset="0"/>
                <a:cs typeface="Tahoma" pitchFamily="34" charset="0"/>
              </a:rPr>
              <a:t>autogestion de leur travail avec l’assistant (contenus),</a:t>
            </a:r>
          </a:p>
          <a:p>
            <a:pPr>
              <a:lnSpc>
                <a:spcPct val="150000"/>
              </a:lnSpc>
              <a:buFont typeface="Wingdings" pitchFamily="2" charset="2"/>
              <a:buChar char="ü"/>
            </a:pPr>
            <a:r>
              <a:rPr lang="fr-FR" sz="2200" dirty="0">
                <a:latin typeface="Tahoma" pitchFamily="34" charset="0"/>
                <a:ea typeface="Tahoma" pitchFamily="34" charset="0"/>
                <a:cs typeface="Tahoma" pitchFamily="34" charset="0"/>
              </a:rPr>
              <a:t> </a:t>
            </a:r>
            <a:r>
              <a:rPr lang="fr-FR" sz="2200" dirty="0" smtClean="0">
                <a:latin typeface="Tahoma" pitchFamily="34" charset="0"/>
                <a:ea typeface="Tahoma" pitchFamily="34" charset="0"/>
                <a:cs typeface="Tahoma" pitchFamily="34" charset="0"/>
              </a:rPr>
              <a:t>rythme de travail personnel plus régulier,</a:t>
            </a:r>
          </a:p>
          <a:p>
            <a:pPr>
              <a:lnSpc>
                <a:spcPct val="150000"/>
              </a:lnSpc>
              <a:buFont typeface="Wingdings" pitchFamily="2" charset="2"/>
              <a:buChar char="ü"/>
            </a:pPr>
            <a:r>
              <a:rPr lang="fr-FR" sz="2200" dirty="0">
                <a:latin typeface="Tahoma" pitchFamily="34" charset="0"/>
                <a:ea typeface="Tahoma" pitchFamily="34" charset="0"/>
                <a:cs typeface="Tahoma" pitchFamily="34" charset="0"/>
              </a:rPr>
              <a:t> </a:t>
            </a:r>
            <a:r>
              <a:rPr lang="fr-FR" sz="2200" dirty="0" smtClean="0">
                <a:latin typeface="Tahoma" pitchFamily="34" charset="0"/>
                <a:ea typeface="Tahoma" pitchFamily="34" charset="0"/>
                <a:cs typeface="Tahoma" pitchFamily="34" charset="0"/>
              </a:rPr>
              <a:t>curiosité, ouverture à d’autres cultures,</a:t>
            </a:r>
          </a:p>
          <a:p>
            <a:pPr>
              <a:lnSpc>
                <a:spcPct val="150000"/>
              </a:lnSpc>
              <a:buFont typeface="Wingdings" pitchFamily="2" charset="2"/>
              <a:buChar char="ü"/>
            </a:pPr>
            <a:r>
              <a:rPr lang="fr-FR" sz="2200" dirty="0">
                <a:latin typeface="Tahoma" pitchFamily="34" charset="0"/>
                <a:ea typeface="Tahoma" pitchFamily="34" charset="0"/>
                <a:cs typeface="Tahoma" pitchFamily="34" charset="0"/>
              </a:rPr>
              <a:t> </a:t>
            </a:r>
            <a:r>
              <a:rPr lang="fr-FR" sz="2200" dirty="0" smtClean="0">
                <a:latin typeface="Tahoma" pitchFamily="34" charset="0"/>
                <a:ea typeface="Tahoma" pitchFamily="34" charset="0"/>
                <a:cs typeface="Tahoma" pitchFamily="34" charset="0"/>
              </a:rPr>
              <a:t>efforts d’adaptation / difficultés éventuelles de compréhension avec l’assistant.</a:t>
            </a:r>
          </a:p>
          <a:p>
            <a:pPr>
              <a:lnSpc>
                <a:spcPct val="150000"/>
              </a:lnSpc>
              <a:buFont typeface="Wingdings" pitchFamily="2" charset="2"/>
              <a:buChar char="§"/>
            </a:pPr>
            <a:r>
              <a:rPr lang="fr-FR" sz="2200"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De développer la prise d’initiatives: </a:t>
            </a:r>
          </a:p>
          <a:p>
            <a:pPr>
              <a:lnSpc>
                <a:spcPct val="150000"/>
              </a:lnSpc>
              <a:buFont typeface="Wingdings" pitchFamily="2" charset="2"/>
              <a:buChar char="ü"/>
            </a:pPr>
            <a:r>
              <a:rPr lang="fr-FR" sz="2200" dirty="0" smtClean="0">
                <a:latin typeface="Tahoma" pitchFamily="34" charset="0"/>
                <a:ea typeface="Tahoma" pitchFamily="34" charset="0"/>
                <a:cs typeface="Tahoma" pitchFamily="34" charset="0"/>
              </a:rPr>
              <a:t>inscription individuelle et autonome pendant les heures d’étude.</a:t>
            </a:r>
          </a:p>
          <a:p>
            <a:pPr>
              <a:buFont typeface="Wingdings" pitchFamily="2" charset="2"/>
              <a:buChar char="§"/>
            </a:pPr>
            <a:endParaRPr lang="fr-FR" dirty="0" smtClean="0"/>
          </a:p>
          <a:p>
            <a:pPr>
              <a:buFont typeface="Wingdings" pitchFamily="2" charset="2"/>
              <a:buChar char="§"/>
            </a:pPr>
            <a:endParaRPr lang="fr-FR" dirty="0"/>
          </a:p>
        </p:txBody>
      </p:sp>
    </p:spTree>
    <p:extLst>
      <p:ext uri="{BB962C8B-B14F-4D97-AF65-F5344CB8AC3E}">
        <p14:creationId xmlns:p14="http://schemas.microsoft.com/office/powerpoint/2010/main" val="25130011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360</Words>
  <Application>Microsoft Office PowerPoint</Application>
  <PresentationFormat>Affichage à l'écran (4:3)</PresentationFormat>
  <Paragraphs>34</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SEQUENCE THEATRE</vt:lpstr>
      <vt:lpstr>Le travail de l’assistant</vt:lpstr>
      <vt:lpstr>Présentation PowerPoint</vt:lpstr>
      <vt:lpstr>Présentation PowerPoint</vt:lpstr>
      <vt:lpstr>Bilan théâtre</vt:lpstr>
      <vt:lpstr>Et aussi….</vt:lpstr>
      <vt:lpstr>Présentation PowerPoint</vt:lpstr>
      <vt:lpstr>Toutes ces activités permettent aux élèves de progresser en langue, mais également…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dc:creator>
  <cp:lastModifiedBy>admin</cp:lastModifiedBy>
  <cp:revision>23</cp:revision>
  <dcterms:created xsi:type="dcterms:W3CDTF">2014-11-16T15:47:01Z</dcterms:created>
  <dcterms:modified xsi:type="dcterms:W3CDTF">2014-12-01T17:11:21Z</dcterms:modified>
</cp:coreProperties>
</file>