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3"/>
  </p:notesMasterIdLst>
  <p:handoutMasterIdLst>
    <p:handoutMasterId r:id="rId34"/>
  </p:handoutMasterIdLst>
  <p:sldIdLst>
    <p:sldId id="256" r:id="rId2"/>
    <p:sldId id="318" r:id="rId3"/>
    <p:sldId id="325" r:id="rId4"/>
    <p:sldId id="329" r:id="rId5"/>
    <p:sldId id="331" r:id="rId6"/>
    <p:sldId id="275" r:id="rId7"/>
    <p:sldId id="305" r:id="rId8"/>
    <p:sldId id="320" r:id="rId9"/>
    <p:sldId id="321" r:id="rId10"/>
    <p:sldId id="322" r:id="rId11"/>
    <p:sldId id="303" r:id="rId12"/>
    <p:sldId id="304" r:id="rId13"/>
    <p:sldId id="308" r:id="rId14"/>
    <p:sldId id="332" r:id="rId15"/>
    <p:sldId id="333" r:id="rId16"/>
    <p:sldId id="334" r:id="rId17"/>
    <p:sldId id="306" r:id="rId18"/>
    <p:sldId id="323" r:id="rId19"/>
    <p:sldId id="307" r:id="rId20"/>
    <p:sldId id="316" r:id="rId21"/>
    <p:sldId id="309" r:id="rId22"/>
    <p:sldId id="310" r:id="rId23"/>
    <p:sldId id="311" r:id="rId24"/>
    <p:sldId id="313" r:id="rId25"/>
    <p:sldId id="317" r:id="rId26"/>
    <p:sldId id="335" r:id="rId27"/>
    <p:sldId id="312" r:id="rId28"/>
    <p:sldId id="324" r:id="rId29"/>
    <p:sldId id="314" r:id="rId30"/>
    <p:sldId id="315" r:id="rId31"/>
    <p:sldId id="330" r:id="rId3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15683"/>
    <a:srgbClr val="E27D2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snapToObjects="1">
      <p:cViewPr varScale="1">
        <p:scale>
          <a:sx n="74" d="100"/>
          <a:sy n="74"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180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8E9FC92-8245-4138-9700-D30BA0D9EE09}" type="datetimeFigureOut">
              <a:rPr lang="fr-FR"/>
              <a:pPr>
                <a:defRPr/>
              </a:pPr>
              <a:t>02/12/2015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2C9892-A79D-4F86-9FD4-31AA3747DA15}" type="slidenum">
              <a:rPr lang="fr-FR"/>
              <a:pPr>
                <a:defRPr/>
              </a:pPr>
              <a:t>‹N°›</a:t>
            </a:fld>
            <a:endParaRPr lang="fr-FR"/>
          </a:p>
        </p:txBody>
      </p:sp>
    </p:spTree>
    <p:extLst>
      <p:ext uri="{BB962C8B-B14F-4D97-AF65-F5344CB8AC3E}">
        <p14:creationId xmlns:p14="http://schemas.microsoft.com/office/powerpoint/2010/main" val="2769801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5683C7-4D4C-4237-9121-35425B423493}" type="datetimeFigureOut">
              <a:rPr lang="fr-FR"/>
              <a:pPr>
                <a:defRPr/>
              </a:pPr>
              <a:t>02/12/2015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91E4491-5345-4D0F-8639-F22DE46B6FC0}" type="slidenum">
              <a:rPr lang="fr-FR"/>
              <a:pPr>
                <a:defRPr/>
              </a:pPr>
              <a:t>‹N°›</a:t>
            </a:fld>
            <a:endParaRPr lang="fr-FR"/>
          </a:p>
        </p:txBody>
      </p:sp>
    </p:spTree>
    <p:extLst>
      <p:ext uri="{BB962C8B-B14F-4D97-AF65-F5344CB8AC3E}">
        <p14:creationId xmlns:p14="http://schemas.microsoft.com/office/powerpoint/2010/main" val="146779986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194" name="Espace réservé des commentaires 2"/>
          <p:cNvSpPr>
            <a:spLocks noGrp="1"/>
          </p:cNvSpPr>
          <p:nvPr>
            <p:ph type="body" idx="1"/>
          </p:nvPr>
        </p:nvSpPr>
        <p:spPr bwMode="auto">
          <a:noFill/>
        </p:spPr>
        <p:txBody>
          <a:bodyPr/>
          <a:lstStyle/>
          <a:p>
            <a:pPr eaLnBrk="1" hangingPunct="1">
              <a:spcBef>
                <a:spcPct val="0"/>
              </a:spcBef>
            </a:pPr>
            <a:endParaRPr lang="fr-FR" smtClean="0"/>
          </a:p>
        </p:txBody>
      </p:sp>
      <p:sp>
        <p:nvSpPr>
          <p:cNvPr id="81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52670-6EEE-43CD-AE4D-F9F7BEE91AF6}" type="slidenum">
              <a:rPr lang="fr-FR"/>
              <a:pPr fontAlgn="base">
                <a:spcBef>
                  <a:spcPct val="0"/>
                </a:spcBef>
                <a:spcAft>
                  <a:spcPct val="0"/>
                </a:spcAft>
                <a:defRPr/>
              </a:pPr>
              <a:t>1</a:t>
            </a:fld>
            <a:endParaRPr lang="fr-FR"/>
          </a:p>
        </p:txBody>
      </p:sp>
    </p:spTree>
    <p:extLst>
      <p:ext uri="{BB962C8B-B14F-4D97-AF65-F5344CB8AC3E}">
        <p14:creationId xmlns:p14="http://schemas.microsoft.com/office/powerpoint/2010/main" val="79543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4" name="Espace réservé des commentaires 2"/>
          <p:cNvSpPr>
            <a:spLocks noGrp="1"/>
          </p:cNvSpPr>
          <p:nvPr>
            <p:ph type="body" idx="1"/>
          </p:nvPr>
        </p:nvSpPr>
        <p:spPr bwMode="auto">
          <a:noFill/>
        </p:spPr>
        <p:txBody>
          <a:bodyPr/>
          <a:lstStyle/>
          <a:p>
            <a:endParaRPr lang="fr-FR" smtClean="0"/>
          </a:p>
        </p:txBody>
      </p:sp>
      <p:sp>
        <p:nvSpPr>
          <p:cNvPr id="13315"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F7CE783-4241-47B2-A634-58AAE178C689}" type="slidenum">
              <a:rPr lang="fr-FR" sz="1200">
                <a:ea typeface="ＭＳ Ｐゴシック"/>
                <a:cs typeface="ＭＳ Ｐゴシック"/>
              </a:rPr>
              <a:pPr algn="r"/>
              <a:t>8</a:t>
            </a:fld>
            <a:endParaRPr lang="fr-FR" sz="1200">
              <a:ea typeface="ＭＳ Ｐゴシック"/>
              <a:cs typeface="ＭＳ Ｐゴシック"/>
            </a:endParaRPr>
          </a:p>
        </p:txBody>
      </p:sp>
    </p:spTree>
    <p:extLst>
      <p:ext uri="{BB962C8B-B14F-4D97-AF65-F5344CB8AC3E}">
        <p14:creationId xmlns:p14="http://schemas.microsoft.com/office/powerpoint/2010/main" val="119675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a:lstStyle/>
          <a:p>
            <a:endParaRPr lang="fr-FR" smtClean="0"/>
          </a:p>
        </p:txBody>
      </p:sp>
      <p:sp>
        <p:nvSpPr>
          <p:cNvPr id="15363"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7FCCE42-BC4C-41E0-A400-DCFC2853C35D}" type="slidenum">
              <a:rPr lang="fr-FR" sz="1200">
                <a:ea typeface="ＭＳ Ｐゴシック"/>
                <a:cs typeface="ＭＳ Ｐゴシック"/>
              </a:rPr>
              <a:pPr algn="r"/>
              <a:t>9</a:t>
            </a:fld>
            <a:endParaRPr lang="fr-FR" sz="1200">
              <a:ea typeface="ＭＳ Ｐゴシック"/>
              <a:cs typeface="ＭＳ Ｐゴシック"/>
            </a:endParaRPr>
          </a:p>
        </p:txBody>
      </p:sp>
    </p:spTree>
    <p:extLst>
      <p:ext uri="{BB962C8B-B14F-4D97-AF65-F5344CB8AC3E}">
        <p14:creationId xmlns:p14="http://schemas.microsoft.com/office/powerpoint/2010/main" val="157413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a:lstStyle/>
          <a:p>
            <a:endParaRPr lang="fr-FR" smtClean="0"/>
          </a:p>
        </p:txBody>
      </p:sp>
      <p:sp>
        <p:nvSpPr>
          <p:cNvPr id="1741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D3314A-B7BE-4331-A092-796D86051FED}" type="slidenum">
              <a:rPr lang="fr-FR" sz="1200">
                <a:ea typeface="ＭＳ Ｐゴシック"/>
                <a:cs typeface="ＭＳ Ｐゴシック"/>
              </a:rPr>
              <a:pPr algn="r"/>
              <a:t>10</a:t>
            </a:fld>
            <a:endParaRPr lang="fr-FR" sz="1200">
              <a:ea typeface="ＭＳ Ｐゴシック"/>
              <a:cs typeface="ＭＳ Ｐゴシック"/>
            </a:endParaRPr>
          </a:p>
        </p:txBody>
      </p:sp>
    </p:spTree>
    <p:extLst>
      <p:ext uri="{BB962C8B-B14F-4D97-AF65-F5344CB8AC3E}">
        <p14:creationId xmlns:p14="http://schemas.microsoft.com/office/powerpoint/2010/main" val="349451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a:xfrm>
            <a:off x="6553200" y="6323013"/>
            <a:ext cx="2133600" cy="365125"/>
          </a:xfrm>
        </p:spPr>
        <p:txBody>
          <a:bodyPr/>
          <a:lstStyle>
            <a:lvl1pPr>
              <a:defRPr/>
            </a:lvl1pPr>
          </a:lstStyle>
          <a:p>
            <a:pPr>
              <a:defRPr/>
            </a:pPr>
            <a:fld id="{F9E8CC26-9435-4285-BAE4-B5DDEBC77358}" type="slidenum">
              <a:rPr lang="fr-FR"/>
              <a:pPr>
                <a:defRPr/>
              </a:pPr>
              <a:t>‹N°›</a:t>
            </a:fld>
            <a:endParaRPr lang="fr-FR"/>
          </a:p>
        </p:txBody>
      </p:sp>
      <p:sp>
        <p:nvSpPr>
          <p:cNvPr id="5" name="Espace réservé du pied de page 4"/>
          <p:cNvSpPr>
            <a:spLocks noGrp="1"/>
          </p:cNvSpPr>
          <p:nvPr>
            <p:ph type="ftr" sz="quarter" idx="11"/>
          </p:nvPr>
        </p:nvSpPr>
        <p:spPr/>
        <p:txBody>
          <a:bodyPr/>
          <a:lstStyle>
            <a:lvl1pPr algn="l">
              <a:defRPr sz="1200">
                <a:solidFill>
                  <a:schemeClr val="tx1">
                    <a:tint val="75000"/>
                  </a:schemeClr>
                </a:solidFill>
              </a:defRPr>
            </a:lvl1pPr>
          </a:lstStyle>
          <a:p>
            <a:pPr>
              <a:defRPr/>
            </a:pPr>
            <a:r>
              <a:rPr lang="fr-FR"/>
              <a:t>DÉLÉGATION MINISTÉRIELLE CHARGÉE DE LA PRÉVENTION </a:t>
            </a:r>
          </a:p>
          <a:p>
            <a:pPr>
              <a:defRPr/>
            </a:pPr>
            <a:r>
              <a:rPr lang="fr-FR"/>
              <a:t>ET DE LA LUTTE CONTRE LES VIOLENCES EN MILIEU SCOLAIRE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re et contenu">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srcRect l="40392"/>
          <a:stretch>
            <a:fillRect/>
          </a:stretch>
        </p:blipFill>
        <p:spPr bwMode="auto">
          <a:xfrm>
            <a:off x="457200" y="6296025"/>
            <a:ext cx="487363" cy="381000"/>
          </a:xfrm>
          <a:prstGeom prst="rect">
            <a:avLst/>
          </a:prstGeom>
          <a:noFill/>
          <a:ln w="9525">
            <a:noFill/>
            <a:miter lim="800000"/>
            <a:headEnd/>
            <a:tailEnd/>
          </a:ln>
        </p:spPr>
      </p:pic>
      <p:sp>
        <p:nvSpPr>
          <p:cNvPr id="5" name="Triangle isocèle 7"/>
          <p:cNvSpPr/>
          <p:nvPr userDrawn="1"/>
        </p:nvSpPr>
        <p:spPr>
          <a:xfrm rot="5400000">
            <a:off x="473869" y="680244"/>
            <a:ext cx="527050" cy="334962"/>
          </a:xfrm>
          <a:prstGeom prst="triangle">
            <a:avLst>
              <a:gd name="adj" fmla="val 52041"/>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944532" y="1600200"/>
            <a:ext cx="7742268" cy="452596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0"/>
          </p:nvPr>
        </p:nvSpPr>
        <p:spPr>
          <a:xfrm>
            <a:off x="6553200" y="6323013"/>
            <a:ext cx="2133600" cy="365125"/>
          </a:xfrm>
        </p:spPr>
        <p:txBody>
          <a:bodyPr/>
          <a:lstStyle>
            <a:lvl1pPr>
              <a:defRPr/>
            </a:lvl1pPr>
          </a:lstStyle>
          <a:p>
            <a:pPr>
              <a:defRPr/>
            </a:pPr>
            <a:fld id="{08070072-7345-4A2A-A10B-3F77423C51B1}" type="slidenum">
              <a:rPr lang="fr-FR"/>
              <a:pPr>
                <a:defRPr/>
              </a:pPr>
              <a:t>‹N°›</a:t>
            </a:fld>
            <a:endParaRPr lang="fr-FR"/>
          </a:p>
        </p:txBody>
      </p:sp>
      <p:sp>
        <p:nvSpPr>
          <p:cNvPr id="7" name="Espace réservé du pied de page 4"/>
          <p:cNvSpPr>
            <a:spLocks noGrp="1"/>
          </p:cNvSpPr>
          <p:nvPr>
            <p:ph type="ftr" sz="quarter" idx="11"/>
          </p:nvPr>
        </p:nvSpPr>
        <p:spPr/>
        <p:txBody>
          <a:bodyPr/>
          <a:lstStyle>
            <a:lvl1pPr algn="l">
              <a:defRPr sz="1200">
                <a:solidFill>
                  <a:schemeClr val="tx1">
                    <a:tint val="75000"/>
                  </a:schemeClr>
                </a:solidFill>
              </a:defRPr>
            </a:lvl1pPr>
          </a:lstStyle>
          <a:p>
            <a:pPr>
              <a:defRPr/>
            </a:pPr>
            <a:r>
              <a:rPr lang="fr-FR"/>
              <a:t>DÉLÉGATION MINISTÉRIELLE CHARGÉE DE LA PRÉVENTION </a:t>
            </a:r>
          </a:p>
          <a:p>
            <a:pPr>
              <a:defRPr/>
            </a:pPr>
            <a:r>
              <a:rPr lang="fr-FR"/>
              <a:t>ET DE LA LUTTE CONTRE LES VIOLENCES EN MILIEU SCOLAIRE</a:t>
            </a: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6"/>
          <p:cNvSpPr>
            <a:spLocks noGrp="1"/>
          </p:cNvSpPr>
          <p:nvPr>
            <p:ph type="sldNum" sz="quarter" idx="10"/>
          </p:nvPr>
        </p:nvSpPr>
        <p:spPr>
          <a:xfrm>
            <a:off x="6553200" y="6323013"/>
            <a:ext cx="2133600" cy="365125"/>
          </a:xfrm>
        </p:spPr>
        <p:txBody>
          <a:bodyPr/>
          <a:lstStyle>
            <a:lvl1pPr>
              <a:defRPr/>
            </a:lvl1pPr>
          </a:lstStyle>
          <a:p>
            <a:pPr>
              <a:defRPr/>
            </a:pPr>
            <a:fld id="{A2FEB85A-C9F1-49FA-AA9B-E7F431088AA5}" type="slidenum">
              <a:rPr lang="fr-FR"/>
              <a:pPr>
                <a:defRPr/>
              </a:pPr>
              <a:t>‹N°›</a:t>
            </a:fld>
            <a:endParaRPr lang="fr-FR"/>
          </a:p>
        </p:txBody>
      </p:sp>
      <p:sp>
        <p:nvSpPr>
          <p:cNvPr id="6" name="Espace réservé du pied de page 4"/>
          <p:cNvSpPr>
            <a:spLocks noGrp="1"/>
          </p:cNvSpPr>
          <p:nvPr>
            <p:ph type="ftr" sz="quarter" idx="11"/>
          </p:nvPr>
        </p:nvSpPr>
        <p:spPr/>
        <p:txBody>
          <a:bodyPr/>
          <a:lstStyle>
            <a:lvl1pPr algn="l">
              <a:defRPr sz="1200">
                <a:solidFill>
                  <a:schemeClr val="tx1">
                    <a:tint val="75000"/>
                  </a:schemeClr>
                </a:solidFill>
              </a:defRPr>
            </a:lvl1pPr>
          </a:lstStyle>
          <a:p>
            <a:pPr>
              <a:defRPr/>
            </a:pPr>
            <a:r>
              <a:rPr lang="fr-FR"/>
              <a:t>DÉLÉGATION MINISTÉRIELLE CHARGÉE DE LA PRÉVENTION </a:t>
            </a:r>
          </a:p>
          <a:p>
            <a:pPr>
              <a:defRPr/>
            </a:pPr>
            <a:r>
              <a:rPr lang="fr-FR"/>
              <a:t>ET DE LA LUTTE CONTRE LES VIOLENCES EN MILIEU SCOLAIRE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944563" y="274638"/>
            <a:ext cx="774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1019175" y="6340475"/>
            <a:ext cx="4343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fr-FR"/>
              <a:t>DÉLÉGATION MINISTÉRIELLE CHARGÉE DE LA PRÉVENTION </a:t>
            </a:r>
          </a:p>
          <a:p>
            <a:pPr>
              <a:defRPr/>
            </a:pPr>
            <a:r>
              <a:rPr lang="fr-FR"/>
              <a:t>ET DE LA LUTTE CONTRE LES VIOLENCES EN MILIEU SCOLAIRE</a:t>
            </a:r>
          </a:p>
        </p:txBody>
      </p:sp>
      <p:sp>
        <p:nvSpPr>
          <p:cNvPr id="6" name="Espace réservé du numéro de diapositive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50CD40-D768-4DAB-A89D-57CB24234F45}" type="slidenum">
              <a:rPr lang="fr-FR"/>
              <a:pPr>
                <a:defRPr/>
              </a:pPr>
              <a:t>‹N°›</a:t>
            </a:fld>
            <a:endParaRPr lang="fr-FR"/>
          </a:p>
        </p:txBody>
      </p:sp>
      <p:pic>
        <p:nvPicPr>
          <p:cNvPr id="1030" name="Image 6"/>
          <p:cNvPicPr>
            <a:picLocks noChangeAspect="1"/>
          </p:cNvPicPr>
          <p:nvPr userDrawn="1"/>
        </p:nvPicPr>
        <p:blipFill>
          <a:blip r:embed="rId5"/>
          <a:srcRect l="40392"/>
          <a:stretch>
            <a:fillRect/>
          </a:stretch>
        </p:blipFill>
        <p:spPr bwMode="auto">
          <a:xfrm>
            <a:off x="457200" y="6296025"/>
            <a:ext cx="487363" cy="381000"/>
          </a:xfrm>
          <a:prstGeom prst="rect">
            <a:avLst/>
          </a:prstGeom>
          <a:noFill/>
          <a:ln w="9525">
            <a:noFill/>
            <a:miter lim="800000"/>
            <a:headEnd/>
            <a:tailEnd/>
          </a:ln>
        </p:spPr>
      </p:pic>
      <p:sp>
        <p:nvSpPr>
          <p:cNvPr id="8" name="Triangle isocèle 7"/>
          <p:cNvSpPr/>
          <p:nvPr userDrawn="1"/>
        </p:nvSpPr>
        <p:spPr>
          <a:xfrm rot="5400000">
            <a:off x="473869" y="680244"/>
            <a:ext cx="527050" cy="334962"/>
          </a:xfrm>
          <a:prstGeom prst="triangle">
            <a:avLst>
              <a:gd name="adj" fmla="val 52041"/>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Calibri" pitchFamily="34" charset="0"/>
        </a:defRPr>
      </a:lvl2pPr>
      <a:lvl3pPr algn="l" rtl="0" eaLnBrk="0" fontAlgn="base" hangingPunct="0">
        <a:spcBef>
          <a:spcPct val="0"/>
        </a:spcBef>
        <a:spcAft>
          <a:spcPct val="0"/>
        </a:spcAft>
        <a:defRPr sz="4400">
          <a:solidFill>
            <a:srgbClr val="604A7B"/>
          </a:solidFill>
          <a:latin typeface="Calibri" pitchFamily="34" charset="0"/>
        </a:defRPr>
      </a:lvl3pPr>
      <a:lvl4pPr algn="l" rtl="0" eaLnBrk="0" fontAlgn="base" hangingPunct="0">
        <a:spcBef>
          <a:spcPct val="0"/>
        </a:spcBef>
        <a:spcAft>
          <a:spcPct val="0"/>
        </a:spcAft>
        <a:defRPr sz="4400">
          <a:solidFill>
            <a:srgbClr val="604A7B"/>
          </a:solidFill>
          <a:latin typeface="Calibri" pitchFamily="34" charset="0"/>
        </a:defRPr>
      </a:lvl4pPr>
      <a:lvl5pPr algn="l" rtl="0" eaLnBrk="0" fontAlgn="base" hangingPunct="0">
        <a:spcBef>
          <a:spcPct val="0"/>
        </a:spcBef>
        <a:spcAft>
          <a:spcPct val="0"/>
        </a:spcAft>
        <a:defRPr sz="4400">
          <a:solidFill>
            <a:srgbClr val="604A7B"/>
          </a:solidFill>
          <a:latin typeface="Calibri" pitchFamily="34" charset="0"/>
        </a:defRPr>
      </a:lvl5pPr>
      <a:lvl6pPr marL="457200" algn="l" rtl="0" fontAlgn="base">
        <a:spcBef>
          <a:spcPct val="0"/>
        </a:spcBef>
        <a:spcAft>
          <a:spcPct val="0"/>
        </a:spcAft>
        <a:defRPr sz="4400">
          <a:solidFill>
            <a:srgbClr val="604A7B"/>
          </a:solidFill>
          <a:latin typeface="Calibri" pitchFamily="34" charset="0"/>
        </a:defRPr>
      </a:lvl6pPr>
      <a:lvl7pPr marL="914400" algn="l" rtl="0" fontAlgn="base">
        <a:spcBef>
          <a:spcPct val="0"/>
        </a:spcBef>
        <a:spcAft>
          <a:spcPct val="0"/>
        </a:spcAft>
        <a:defRPr sz="4400">
          <a:solidFill>
            <a:srgbClr val="604A7B"/>
          </a:solidFill>
          <a:latin typeface="Calibri" pitchFamily="34" charset="0"/>
        </a:defRPr>
      </a:lvl7pPr>
      <a:lvl8pPr marL="1371600" algn="l" rtl="0" fontAlgn="base">
        <a:spcBef>
          <a:spcPct val="0"/>
        </a:spcBef>
        <a:spcAft>
          <a:spcPct val="0"/>
        </a:spcAft>
        <a:defRPr sz="4400">
          <a:solidFill>
            <a:srgbClr val="604A7B"/>
          </a:solidFill>
          <a:latin typeface="Calibri" pitchFamily="34" charset="0"/>
        </a:defRPr>
      </a:lvl8pPr>
      <a:lvl9pPr marL="1828800" algn="l" rtl="0" fontAlgn="base">
        <a:spcBef>
          <a:spcPct val="0"/>
        </a:spcBef>
        <a:spcAft>
          <a:spcPct val="0"/>
        </a:spcAft>
        <a:defRPr sz="4400">
          <a:solidFill>
            <a:srgbClr val="604A7B"/>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rgbClr val="E46C0A"/>
          </a:solidFill>
          <a:latin typeface="+mn-lt"/>
          <a:ea typeface="+mn-ea"/>
          <a:cs typeface="+mn-cs"/>
        </a:defRPr>
      </a:lvl1pPr>
      <a:lvl2pPr marL="742950" indent="-285750" algn="l" rtl="0" eaLnBrk="0" fontAlgn="base" hangingPunct="0">
        <a:spcBef>
          <a:spcPct val="20000"/>
        </a:spcBef>
        <a:spcAft>
          <a:spcPct val="0"/>
        </a:spcAft>
        <a:buFont typeface="Arial" charset="0"/>
        <a:defRPr sz="2800" kern="1200">
          <a:solidFill>
            <a:srgbClr val="E46C0A"/>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reseau-canope.fr/climatscolaire/fileadmin/user_upload/outilspdf/guide_justice_scolaire.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maths.ac-orleans-tours.fr/fileadmin/user_upload/maths/Rubrique_institutionnelle/La_page_des_IPR/Guide_des_bonnes_pratiques_pedagogique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 9" descr="slide_1.ai"/>
          <p:cNvPicPr>
            <a:picLocks noChangeAspect="1"/>
          </p:cNvPicPr>
          <p:nvPr/>
        </p:nvPicPr>
        <p:blipFill>
          <a:blip r:embed="rId3"/>
          <a:srcRect/>
          <a:stretch>
            <a:fillRect/>
          </a:stretch>
        </p:blipFill>
        <p:spPr bwMode="auto">
          <a:xfrm>
            <a:off x="0" y="19050"/>
            <a:ext cx="9144000" cy="6858000"/>
          </a:xfrm>
          <a:prstGeom prst="rect">
            <a:avLst/>
          </a:prstGeom>
          <a:noFill/>
          <a:ln w="9525">
            <a:noFill/>
            <a:miter lim="800000"/>
            <a:headEnd/>
            <a:tailEnd/>
          </a:ln>
        </p:spPr>
      </p:pic>
      <p:sp>
        <p:nvSpPr>
          <p:cNvPr id="7170" name="ZoneTexte 12"/>
          <p:cNvSpPr txBox="1">
            <a:spLocks noChangeArrowheads="1"/>
          </p:cNvSpPr>
          <p:nvPr/>
        </p:nvSpPr>
        <p:spPr bwMode="auto">
          <a:xfrm>
            <a:off x="1171575" y="1338241"/>
            <a:ext cx="5472113" cy="4219617"/>
          </a:xfrm>
          <a:prstGeom prst="rect">
            <a:avLst/>
          </a:prstGeom>
          <a:noFill/>
          <a:ln w="9525">
            <a:noFill/>
            <a:miter lim="800000"/>
            <a:headEnd/>
            <a:tailEnd/>
          </a:ln>
        </p:spPr>
        <p:txBody>
          <a:bodyPr>
            <a:spAutoFit/>
          </a:bodyPr>
          <a:lstStyle/>
          <a:p>
            <a:pPr algn="ctr"/>
            <a:endParaRPr lang="fr-FR" b="1" dirty="0">
              <a:solidFill>
                <a:schemeClr val="tx2"/>
              </a:solidFill>
            </a:endParaRPr>
          </a:p>
          <a:p>
            <a:pPr algn="ctr"/>
            <a:r>
              <a:rPr lang="fr-FR" sz="3600" b="1" dirty="0">
                <a:solidFill>
                  <a:schemeClr val="tx2"/>
                </a:solidFill>
              </a:rPr>
              <a:t>Evaluation positive, </a:t>
            </a:r>
          </a:p>
          <a:p>
            <a:pPr algn="ctr"/>
            <a:r>
              <a:rPr lang="fr-FR" sz="3600" b="1" dirty="0">
                <a:solidFill>
                  <a:schemeClr val="tx2"/>
                </a:solidFill>
              </a:rPr>
              <a:t>discipline </a:t>
            </a:r>
            <a:r>
              <a:rPr lang="fr-FR" sz="3600" b="1" dirty="0" smtClean="0">
                <a:solidFill>
                  <a:schemeClr val="tx2"/>
                </a:solidFill>
              </a:rPr>
              <a:t>positive</a:t>
            </a:r>
            <a:r>
              <a:rPr lang="fr-FR" sz="3600" dirty="0" smtClean="0"/>
              <a:t>, </a:t>
            </a:r>
            <a:r>
              <a:rPr lang="fr-FR" sz="3600" b="1" dirty="0">
                <a:solidFill>
                  <a:schemeClr val="tx2"/>
                </a:solidFill>
              </a:rPr>
              <a:t>coopération: impact sur le climat scolaire d'un EPLE </a:t>
            </a:r>
          </a:p>
          <a:p>
            <a:pPr>
              <a:lnSpc>
                <a:spcPct val="90000"/>
              </a:lnSpc>
            </a:pPr>
            <a:endParaRPr lang="fr-FR" sz="3600" dirty="0">
              <a:solidFill>
                <a:srgbClr val="604A7B"/>
              </a:solidFill>
              <a:latin typeface="Helvetica Light"/>
              <a:ea typeface="Helvetica Light"/>
              <a:cs typeface="Helvetica Light"/>
            </a:endParaRPr>
          </a:p>
          <a:p>
            <a:pPr>
              <a:lnSpc>
                <a:spcPct val="90000"/>
              </a:lnSpc>
            </a:pPr>
            <a:endParaRPr lang="fr-FR" sz="2800" dirty="0">
              <a:solidFill>
                <a:srgbClr val="604A7B"/>
              </a:solidFill>
              <a:latin typeface="Helvetica Light"/>
              <a:ea typeface="Helvetica Light"/>
              <a:cs typeface="Helvetica Light"/>
            </a:endParaRPr>
          </a:p>
          <a:p>
            <a:pPr>
              <a:lnSpc>
                <a:spcPct val="90000"/>
              </a:lnSpc>
            </a:pPr>
            <a:r>
              <a:rPr lang="fr-FR" sz="1400" dirty="0">
                <a:solidFill>
                  <a:srgbClr val="604A7B"/>
                </a:solidFill>
                <a:latin typeface="Helvetica Light"/>
                <a:ea typeface="Helvetica Light"/>
                <a:cs typeface="Helvetica Light"/>
              </a:rPr>
              <a:t>C. Veltcheff </a:t>
            </a:r>
            <a:r>
              <a:rPr lang="fr-FR" sz="1400" dirty="0" smtClean="0">
                <a:solidFill>
                  <a:srgbClr val="604A7B"/>
                </a:solidFill>
                <a:latin typeface="Helvetica Light"/>
                <a:ea typeface="Helvetica Light"/>
                <a:cs typeface="Helvetica Light"/>
              </a:rPr>
              <a:t>25 11 2015- AIX en Provence</a:t>
            </a:r>
            <a:endParaRPr lang="fr-FR" sz="1400" dirty="0">
              <a:solidFill>
                <a:srgbClr val="604A7B"/>
              </a:solidFill>
              <a:latin typeface="Helvetica Light"/>
              <a:ea typeface="Helvetica Light"/>
              <a:cs typeface="Helvetica Light"/>
            </a:endParaRPr>
          </a:p>
        </p:txBody>
      </p:sp>
      <p:cxnSp>
        <p:nvCxnSpPr>
          <p:cNvPr id="16" name="Connecteur droit 15"/>
          <p:cNvCxnSpPr/>
          <p:nvPr/>
        </p:nvCxnSpPr>
        <p:spPr>
          <a:xfrm>
            <a:off x="1282700" y="628650"/>
            <a:ext cx="5078413" cy="0"/>
          </a:xfrm>
          <a:prstGeom prst="line">
            <a:avLst/>
          </a:prstGeom>
          <a:ln w="6350" cap="flat">
            <a:solidFill>
              <a:schemeClr val="tx1"/>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282700" y="1152525"/>
            <a:ext cx="5078413" cy="0"/>
          </a:xfrm>
          <a:prstGeom prst="line">
            <a:avLst/>
          </a:prstGeom>
          <a:ln w="6350" cap="flat">
            <a:solidFill>
              <a:schemeClr val="tx1"/>
            </a:solidFill>
            <a:round/>
          </a:ln>
          <a:effectLst/>
        </p:spPr>
        <p:style>
          <a:lnRef idx="2">
            <a:schemeClr val="accent1"/>
          </a:lnRef>
          <a:fillRef idx="0">
            <a:schemeClr val="accent1"/>
          </a:fillRef>
          <a:effectRef idx="1">
            <a:schemeClr val="accent1"/>
          </a:effectRef>
          <a:fontRef idx="minor">
            <a:schemeClr val="tx1"/>
          </a:fontRef>
        </p:style>
      </p:cxnSp>
      <p:sp>
        <p:nvSpPr>
          <p:cNvPr id="8" name="Espace réservé du pied de page 7"/>
          <p:cNvSpPr>
            <a:spLocks noGrp="1"/>
          </p:cNvSpPr>
          <p:nvPr>
            <p:ph type="ftr" sz="quarter" idx="11"/>
          </p:nvPr>
        </p:nvSpPr>
        <p:spPr/>
        <p:txBody>
          <a:bodyPr/>
          <a:lstStyle/>
          <a:p>
            <a:pPr>
              <a:defRPr/>
            </a:pPr>
            <a:r>
              <a:rPr lang="fr-FR"/>
              <a:t>DÉLÉGATION MINISTÉRIELLE CHARGÉE DE LA PRÉVENTION </a:t>
            </a:r>
          </a:p>
          <a:p>
            <a:pPr>
              <a:defRPr/>
            </a:pPr>
            <a:r>
              <a:rPr lang="fr-FR"/>
              <a:t>ET DE LA LUTTE CONTRE LES VIOLENCES EN MILIEU SCOLAIRE</a:t>
            </a:r>
          </a:p>
        </p:txBody>
      </p:sp>
      <p:sp>
        <p:nvSpPr>
          <p:cNvPr id="9" name="Espace réservé du numéro de diapositive 8"/>
          <p:cNvSpPr>
            <a:spLocks noGrp="1"/>
          </p:cNvSpPr>
          <p:nvPr>
            <p:ph type="sldNum" sz="quarter" idx="10"/>
          </p:nvPr>
        </p:nvSpPr>
        <p:spPr/>
        <p:txBody>
          <a:bodyPr/>
          <a:lstStyle/>
          <a:p>
            <a:pPr>
              <a:defRPr/>
            </a:pPr>
            <a:fld id="{D29A22D3-52A5-4EC4-8A89-844A4697BD96}" type="slidenum">
              <a:rPr lang="fr-FR"/>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9563" y="1135063"/>
            <a:ext cx="4127500" cy="5632450"/>
          </a:xfrm>
          <a:prstGeom prst="rect">
            <a:avLst/>
          </a:prstGeom>
          <a:noFill/>
          <a:ln>
            <a:solidFill>
              <a:schemeClr val="accent1">
                <a:lumMod val="60000"/>
                <a:lumOff val="40000"/>
              </a:schemeClr>
            </a:solidFill>
          </a:ln>
        </p:spPr>
        <p:txBody>
          <a:bodyPr>
            <a:spAutoFit/>
          </a:bodyPr>
          <a:lstStyle/>
          <a:p>
            <a:pPr marL="285750" indent="-285750">
              <a:buFont typeface="Lucida Grande"/>
              <a:buChar char="-"/>
              <a:defRPr/>
            </a:pPr>
            <a:r>
              <a:rPr lang="fr-FR" dirty="0">
                <a:latin typeface="Tahoma" charset="0"/>
                <a:ea typeface="Tahoma" charset="0"/>
                <a:cs typeface="Tahoma" charset="0"/>
              </a:rPr>
              <a:t>« Un de mes élèves a écrit que Descartes imaginait la société d’aujourd’hui dans sa copie. Quel visionnaire ce Descartes !</a:t>
            </a:r>
          </a:p>
          <a:p>
            <a:pPr marL="285750" indent="-285750">
              <a:buFont typeface="Lucida Grande"/>
              <a:buChar char="-"/>
              <a:defRPr/>
            </a:pPr>
            <a:r>
              <a:rPr lang="fr-FR" dirty="0">
                <a:latin typeface="Tahoma" charset="0"/>
                <a:ea typeface="Tahoma" charset="0"/>
                <a:cs typeface="Tahoma" charset="0"/>
              </a:rPr>
              <a:t>Dans ce cas là, je fais venir l’élève à la fin de l’heure, et je le prends entre quatre yeux avec un ton grave, comme si quelque chose de terrible se passait pour lui, et je lui parle comme s’il avait de lourds problèmes (mentaux, mais ça, je ne le dis pas); généralement, cela fait un peu flipper l’élève quand je lui montre ce genre d’aberration, et j’essaie de lui faire comprendre que ce n’est plus de la bêtise mais de la démence; je n’emploie pas les mots, mais il les a à l’esprit; bref, j’essaie (justement !) de soigner. »</a:t>
            </a:r>
          </a:p>
          <a:p>
            <a:pPr>
              <a:defRPr/>
            </a:pPr>
            <a:endParaRPr lang="fr-FR" dirty="0">
              <a:latin typeface="Tahoma" charset="0"/>
              <a:ea typeface="Tahoma" charset="0"/>
              <a:cs typeface="Tahoma" charset="0"/>
            </a:endParaRPr>
          </a:p>
        </p:txBody>
      </p:sp>
      <p:sp>
        <p:nvSpPr>
          <p:cNvPr id="7" name="ZoneTexte 6"/>
          <p:cNvSpPr txBox="1"/>
          <p:nvPr/>
        </p:nvSpPr>
        <p:spPr>
          <a:xfrm>
            <a:off x="4757738" y="1135063"/>
            <a:ext cx="4127500" cy="461962"/>
          </a:xfrm>
          <a:prstGeom prst="rect">
            <a:avLst/>
          </a:prstGeom>
          <a:noFill/>
          <a:ln>
            <a:solidFill>
              <a:schemeClr val="accent1">
                <a:lumMod val="60000"/>
                <a:lumOff val="40000"/>
              </a:schemeClr>
            </a:solidFill>
          </a:ln>
        </p:spPr>
        <p:txBody>
          <a:bodyPr>
            <a:spAutoFit/>
          </a:bodyPr>
          <a:lstStyle/>
          <a:p>
            <a:pPr algn="ctr">
              <a:defRPr/>
            </a:pPr>
            <a:r>
              <a:rPr lang="fr-FR" sz="2400" dirty="0">
                <a:latin typeface="Tahoma"/>
                <a:cs typeface="Tahoma"/>
              </a:rPr>
              <a:t>HUMILIATION</a:t>
            </a:r>
            <a:endParaRPr lang="fr-FR" sz="2400" b="1" dirty="0">
              <a:latin typeface="Tahoma" charset="0"/>
              <a:ea typeface="Tahoma" charset="0"/>
              <a:cs typeface="Tahoma" charset="0"/>
            </a:endParaRPr>
          </a:p>
        </p:txBody>
      </p:sp>
      <p:pic>
        <p:nvPicPr>
          <p:cNvPr id="4" name="Image 3" descr="IMG_2796.PNG"/>
          <p:cNvPicPr>
            <a:picLocks noChangeAspect="1"/>
          </p:cNvPicPr>
          <p:nvPr/>
        </p:nvPicPr>
        <p:blipFill>
          <a:blip r:embed="rId3"/>
          <a:srcRect l="3992" t="5382" r="3831" b="16344"/>
          <a:stretch>
            <a:fillRect/>
          </a:stretch>
        </p:blipFill>
        <p:spPr bwMode="auto">
          <a:xfrm>
            <a:off x="4875213" y="1711325"/>
            <a:ext cx="3903662" cy="4973638"/>
          </a:xfrm>
          <a:prstGeom prst="rect">
            <a:avLst/>
          </a:prstGeom>
          <a:noFill/>
          <a:ln w="9525">
            <a:noFill/>
            <a:miter lim="800000"/>
            <a:headEnd/>
            <a:tailEnd/>
          </a:ln>
        </p:spPr>
      </p:pic>
      <p:sp>
        <p:nvSpPr>
          <p:cNvPr id="10" name="ZoneTexte 9"/>
          <p:cNvSpPr txBox="1"/>
          <p:nvPr/>
        </p:nvSpPr>
        <p:spPr>
          <a:xfrm>
            <a:off x="3481294" y="92333"/>
            <a:ext cx="5662707" cy="646331"/>
          </a:xfrm>
          <a:prstGeom prst="rect">
            <a:avLst/>
          </a:prstGeom>
          <a:gradFill flip="none" rotWithShape="1">
            <a:gsLst>
              <a:gs pos="0">
                <a:schemeClr val="accent1">
                  <a:lumMod val="60000"/>
                  <a:lumOff val="40000"/>
                </a:schemeClr>
              </a:gs>
              <a:gs pos="100000">
                <a:srgbClr val="FFFFFF"/>
              </a:gs>
            </a:gsLst>
            <a:path path="circle">
              <a:fillToRect l="100000" t="100000"/>
            </a:path>
            <a:tileRect r="-100000" b="-100000"/>
          </a:gradFill>
        </p:spPr>
        <p:txBody>
          <a:bodyPr anchor="ctr">
            <a:spAutoFit/>
          </a:bodyPr>
          <a:lstStyle/>
          <a:p>
            <a:pPr algn="ctr" fontAlgn="auto">
              <a:spcBef>
                <a:spcPts val="0"/>
              </a:spcBef>
              <a:spcAft>
                <a:spcPts val="0"/>
              </a:spcAft>
              <a:defRPr/>
            </a:pPr>
            <a:endParaRPr lang="fr-FR" sz="1200" b="1" dirty="0">
              <a:solidFill>
                <a:schemeClr val="bg2">
                  <a:lumMod val="75000"/>
                </a:schemeClr>
              </a:solidFill>
              <a:latin typeface="Tahoma"/>
              <a:cs typeface="Tahoma"/>
            </a:endParaRPr>
          </a:p>
          <a:p>
            <a:pPr algn="ctr" fontAlgn="auto">
              <a:spcBef>
                <a:spcPts val="0"/>
              </a:spcBef>
              <a:spcAft>
                <a:spcPts val="0"/>
              </a:spcAft>
              <a:defRPr/>
            </a:pPr>
            <a:r>
              <a:rPr lang="fr-FR" sz="2400" dirty="0">
                <a:solidFill>
                  <a:schemeClr val="bg2">
                    <a:lumMod val="25000"/>
                  </a:schemeClr>
                </a:solidFill>
                <a:latin typeface="Tahoma"/>
                <a:cs typeface="Tahoma"/>
              </a:rPr>
              <a:t>Ethique personnelle ? </a:t>
            </a:r>
            <a:endParaRPr lang="fr-FR" sz="1200" dirty="0">
              <a:solidFill>
                <a:schemeClr val="bg2">
                  <a:lumMod val="25000"/>
                </a:schemeClr>
              </a:solidFill>
              <a:latin typeface="Tahoma"/>
              <a:cs typeface="Tahoma"/>
            </a:endParaRPr>
          </a:p>
        </p:txBody>
      </p:sp>
      <p:sp>
        <p:nvSpPr>
          <p:cNvPr id="8" name="Rectangle 7"/>
          <p:cNvSpPr/>
          <p:nvPr/>
        </p:nvSpPr>
        <p:spPr>
          <a:xfrm>
            <a:off x="4906963" y="2722563"/>
            <a:ext cx="654050" cy="62865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 name="Rectangle 10"/>
          <p:cNvSpPr/>
          <p:nvPr/>
        </p:nvSpPr>
        <p:spPr>
          <a:xfrm>
            <a:off x="5665788" y="2644775"/>
            <a:ext cx="1482725" cy="255588"/>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fr-FR" b="1" smtClean="0"/>
              <a:t>Ailleurs?</a:t>
            </a:r>
            <a:endParaRPr lang="fr-FR" smtClean="0"/>
          </a:p>
        </p:txBody>
      </p:sp>
      <p:sp>
        <p:nvSpPr>
          <p:cNvPr id="18434" name="Rectangle 3"/>
          <p:cNvSpPr>
            <a:spLocks noGrp="1"/>
          </p:cNvSpPr>
          <p:nvPr>
            <p:ph type="body" idx="4294967295"/>
          </p:nvPr>
        </p:nvSpPr>
        <p:spPr/>
        <p:txBody>
          <a:bodyPr/>
          <a:lstStyle/>
          <a:p>
            <a:r>
              <a:rPr lang="fr-FR" smtClean="0"/>
              <a:t>Trois petites histoires</a:t>
            </a:r>
          </a:p>
          <a:p>
            <a:pPr>
              <a:buFont typeface="Arial" charset="0"/>
              <a:buChar char="•"/>
            </a:pPr>
            <a:r>
              <a:rPr lang="fr-FR" smtClean="0"/>
              <a:t>Elèves de l’AEFE postulant dans les universités américaines ou canadiennes: 15/20 excellent!...nos collègues étrangers demandent des « précisions »</a:t>
            </a:r>
          </a:p>
          <a:p>
            <a:pPr>
              <a:buFont typeface="Arial" charset="0"/>
              <a:buChar char="•"/>
            </a:pPr>
            <a:r>
              <a:rPr lang="fr-FR" smtClean="0"/>
              <a:t>Une bourse Eiffel pour aller à Louis le Grand : non merci! </a:t>
            </a:r>
          </a:p>
          <a:p>
            <a:pPr>
              <a:buFont typeface="Arial" charset="0"/>
              <a:buChar char="•"/>
            </a:pPr>
            <a:r>
              <a:rPr lang="fr-FR" smtClean="0"/>
              <a:t>En Espagne… et la selectividad</a:t>
            </a:r>
          </a:p>
          <a:p>
            <a:endParaRPr lang="fr-F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r>
              <a:rPr lang="fr-FR" sz="4000" b="1" smtClean="0"/>
              <a:t>Evaluation positive, discipline positive</a:t>
            </a:r>
          </a:p>
        </p:txBody>
      </p:sp>
      <p:sp>
        <p:nvSpPr>
          <p:cNvPr id="19458" name="Rectangle 3"/>
          <p:cNvSpPr>
            <a:spLocks noGrp="1"/>
          </p:cNvSpPr>
          <p:nvPr>
            <p:ph type="body" idx="4294967295"/>
          </p:nvPr>
        </p:nvSpPr>
        <p:spPr/>
        <p:txBody>
          <a:bodyPr/>
          <a:lstStyle/>
          <a:p>
            <a:pPr>
              <a:buFont typeface="Arial" charset="0"/>
              <a:buChar char="•"/>
            </a:pPr>
            <a:r>
              <a:rPr lang="fr-FR" smtClean="0"/>
              <a:t>Puisque de nombreux enseignants font le lien:</a:t>
            </a:r>
          </a:p>
          <a:p>
            <a:r>
              <a:rPr lang="fr-FR" smtClean="0"/>
              <a:t>assumons ce lien</a:t>
            </a:r>
          </a:p>
          <a:p>
            <a:pPr>
              <a:buFont typeface="Arial" charset="0"/>
              <a:buChar char="•"/>
            </a:pPr>
            <a:r>
              <a:rPr lang="fr-FR" smtClean="0"/>
              <a:t>Quelques principes de discipline positive et de justice restaurative</a:t>
            </a:r>
          </a:p>
          <a:p>
            <a:pPr>
              <a:buFont typeface="Arial" charset="0"/>
              <a:buChar char="•"/>
            </a:pPr>
            <a:r>
              <a:rPr lang="fr-FR" smtClean="0"/>
              <a:t>Préalables à une évaluation positive?</a:t>
            </a:r>
          </a:p>
          <a:p>
            <a:pPr>
              <a:buFont typeface="Arial" charset="0"/>
              <a:buChar char="•"/>
            </a:pPr>
            <a:r>
              <a:rPr lang="fr-FR" sz="1800" smtClean="0">
                <a:hlinkClick r:id="rId2"/>
              </a:rPr>
              <a:t>http://www.reseau-canope.fr/climatscolaire/fileadmin/user_upload/outilspdf/guide_justice_scolaire.pdf</a:t>
            </a:r>
            <a:r>
              <a:rPr lang="fr-FR" sz="1800" smtClean="0"/>
              <a:t>   p.62</a:t>
            </a:r>
          </a:p>
          <a:p>
            <a:pPr>
              <a:buFont typeface="Arial" charset="0"/>
              <a:buChar char="•"/>
            </a:pPr>
            <a:r>
              <a:rPr lang="fr-FR" smtClean="0"/>
              <a:t>Penser l’une en même temps que l’autre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r>
              <a:rPr lang="fr-FR" smtClean="0"/>
              <a:t>Ressenti des élèves?</a:t>
            </a:r>
          </a:p>
        </p:txBody>
      </p:sp>
      <p:sp>
        <p:nvSpPr>
          <p:cNvPr id="20482" name="Rectangle 3"/>
          <p:cNvSpPr>
            <a:spLocks noGrp="1"/>
          </p:cNvSpPr>
          <p:nvPr>
            <p:ph type="body" idx="4294967295"/>
          </p:nvPr>
        </p:nvSpPr>
        <p:spPr/>
        <p:txBody>
          <a:bodyPr/>
          <a:lstStyle/>
          <a:p>
            <a:pPr>
              <a:buFont typeface="Arial" charset="0"/>
              <a:buChar char="•"/>
            </a:pPr>
            <a:r>
              <a:rPr lang="fr-FR" sz="3600" b="1" smtClean="0">
                <a:solidFill>
                  <a:srgbClr val="315683"/>
                </a:solidFill>
              </a:rPr>
              <a:t>30%</a:t>
            </a:r>
            <a:r>
              <a:rPr lang="fr-FR" sz="3600" smtClean="0"/>
              <a:t> sentiment d’injustice</a:t>
            </a:r>
          </a:p>
          <a:p>
            <a:pPr>
              <a:buFont typeface="Arial" charset="0"/>
              <a:buChar char="•"/>
            </a:pPr>
            <a:r>
              <a:rPr lang="fr-FR" sz="3600" smtClean="0"/>
              <a:t>Anxiété face à l’évaluation PISA</a:t>
            </a:r>
          </a:p>
          <a:p>
            <a:pPr>
              <a:buFont typeface="Arial" charset="0"/>
              <a:buChar char="•"/>
            </a:pPr>
            <a:r>
              <a:rPr lang="fr-FR" sz="3600" b="1" smtClean="0">
                <a:solidFill>
                  <a:srgbClr val="315683"/>
                </a:solidFill>
              </a:rPr>
              <a:t>1000 évaluations</a:t>
            </a:r>
            <a:r>
              <a:rPr lang="fr-FR" sz="3600" smtClean="0"/>
              <a:t> de la 6</a:t>
            </a:r>
            <a:r>
              <a:rPr lang="fr-FR" sz="3600" baseline="30000" smtClean="0"/>
              <a:t>ème</a:t>
            </a:r>
            <a:r>
              <a:rPr lang="fr-FR" sz="3600" smtClean="0"/>
              <a:t> à la 3</a:t>
            </a:r>
            <a:r>
              <a:rPr lang="fr-FR" sz="3600" baseline="30000" smtClean="0"/>
              <a:t>ème</a:t>
            </a:r>
          </a:p>
          <a:p>
            <a:pPr>
              <a:buFont typeface="Arial" charset="0"/>
              <a:buChar char="•"/>
            </a:pPr>
            <a:r>
              <a:rPr lang="fr-FR" sz="3600" smtClean="0"/>
              <a:t>Estime de soi</a:t>
            </a:r>
          </a:p>
          <a:p>
            <a:pPr>
              <a:buFont typeface="Arial" charset="0"/>
              <a:buChar char="•"/>
            </a:pPr>
            <a:r>
              <a:rPr lang="fr-FR" sz="3600" smtClean="0"/>
              <a:t>Et les jésuites dans tout ça…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Pratiques d’évaluation et climat scolaire</a:t>
            </a:r>
            <a:endParaRPr lang="fr-FR" sz="3600" dirty="0"/>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14</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563" y="1143000"/>
            <a:ext cx="8199438" cy="489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951681"/>
      </p:ext>
    </p:extLst>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15</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563" y="274638"/>
            <a:ext cx="7907337" cy="585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70612"/>
      </p:ext>
    </p:extLst>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La coopération : apprendre à évaluer ce qu’on n’évalue jamais…</a:t>
            </a:r>
            <a:endParaRPr lang="fr-FR" sz="4000" dirty="0"/>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16</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700" y="1600200"/>
            <a:ext cx="8623300" cy="47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16329"/>
      </p:ext>
    </p:extLst>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r>
              <a:rPr lang="fr-FR" sz="4000" b="1" dirty="0" smtClean="0"/>
              <a:t>10 principes pour améliorer les pratiques évaluatives , donc le climat scolaire</a:t>
            </a:r>
          </a:p>
        </p:txBody>
      </p:sp>
      <p:sp>
        <p:nvSpPr>
          <p:cNvPr id="21506" name="Rectangle 3"/>
          <p:cNvSpPr>
            <a:spLocks noGrp="1"/>
          </p:cNvSpPr>
          <p:nvPr>
            <p:ph type="body" idx="4294967295"/>
          </p:nvPr>
        </p:nvSpPr>
        <p:spPr/>
        <p:txBody>
          <a:bodyPr/>
          <a:lstStyle/>
          <a:p>
            <a:r>
              <a:rPr lang="fr-FR" sz="4000" b="1" dirty="0" smtClean="0">
                <a:solidFill>
                  <a:srgbClr val="315683"/>
                </a:solidFill>
              </a:rPr>
              <a:t>Principes 1 à 4 en </a:t>
            </a:r>
            <a:r>
              <a:rPr lang="fr-FR" sz="4800" b="1" dirty="0" smtClean="0">
                <a:solidFill>
                  <a:srgbClr val="315683"/>
                </a:solidFill>
              </a:rPr>
              <a:t>4 </a:t>
            </a:r>
            <a:r>
              <a:rPr lang="fr-FR" sz="4000" b="1" dirty="0" smtClean="0">
                <a:solidFill>
                  <a:srgbClr val="315683"/>
                </a:solidFill>
              </a:rPr>
              <a:t>mots clés</a:t>
            </a:r>
          </a:p>
          <a:p>
            <a:pPr>
              <a:buFont typeface="Arial" charset="0"/>
              <a:buChar char="•"/>
            </a:pPr>
            <a:r>
              <a:rPr lang="fr-FR" sz="4000" dirty="0" smtClean="0"/>
              <a:t>Transparence</a:t>
            </a:r>
          </a:p>
          <a:p>
            <a:pPr>
              <a:buFont typeface="Arial" charset="0"/>
              <a:buChar char="•"/>
            </a:pPr>
            <a:r>
              <a:rPr lang="fr-FR" sz="4000" dirty="0" smtClean="0"/>
              <a:t>Cohérence</a:t>
            </a:r>
          </a:p>
          <a:p>
            <a:pPr>
              <a:buFont typeface="Arial" charset="0"/>
              <a:buChar char="•"/>
            </a:pPr>
            <a:r>
              <a:rPr lang="fr-FR" sz="4000" dirty="0" smtClean="0"/>
              <a:t>Confiance</a:t>
            </a:r>
          </a:p>
          <a:p>
            <a:pPr>
              <a:buFont typeface="Arial" charset="0"/>
              <a:buChar char="•"/>
            </a:pPr>
            <a:r>
              <a:rPr lang="fr-FR" sz="4000" dirty="0" smtClean="0"/>
              <a:t>Consentement</a:t>
            </a:r>
          </a:p>
          <a:p>
            <a:r>
              <a:rPr lang="fr-FR" sz="4000" dirty="0" smtClean="0"/>
              <a:t>… </a:t>
            </a:r>
            <a:r>
              <a:rPr lang="fr-FR" sz="4000" i="1" dirty="0" smtClean="0"/>
              <a:t>interrogent le collectif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r>
              <a:rPr lang="fr-FR" sz="4000" smtClean="0"/>
              <a:t>Une expérimentation à Orléans -Tours</a:t>
            </a:r>
          </a:p>
        </p:txBody>
      </p:sp>
      <p:sp>
        <p:nvSpPr>
          <p:cNvPr id="22530" name="Rectangle 3"/>
          <p:cNvSpPr>
            <a:spLocks noGrp="1"/>
          </p:cNvSpPr>
          <p:nvPr>
            <p:ph type="body" idx="4294967295"/>
          </p:nvPr>
        </p:nvSpPr>
        <p:spPr/>
        <p:txBody>
          <a:bodyPr/>
          <a:lstStyle/>
          <a:p>
            <a:pPr>
              <a:lnSpc>
                <a:spcPct val="80000"/>
              </a:lnSpc>
            </a:pPr>
            <a:r>
              <a:rPr lang="fr-FR" sz="2800" smtClean="0"/>
              <a:t>Voir le fichier</a:t>
            </a:r>
          </a:p>
          <a:p>
            <a:pPr>
              <a:lnSpc>
                <a:spcPct val="80000"/>
              </a:lnSpc>
            </a:pPr>
            <a:r>
              <a:rPr lang="fr-FR" sz="2800" smtClean="0"/>
              <a:t>Une action robuste: pilotage véritablement collectif, travaillant en miroir avec une équipe, un collectif d’IA IPR s’adressant aux équipes des EPLE, sur une durée avec de nombreuses implications, notamment en termes de formations.</a:t>
            </a:r>
          </a:p>
          <a:p>
            <a:pPr>
              <a:lnSpc>
                <a:spcPct val="80000"/>
              </a:lnSpc>
            </a:pPr>
            <a:endParaRPr lang="fr-FR" sz="2800" smtClean="0"/>
          </a:p>
          <a:p>
            <a:pPr>
              <a:lnSpc>
                <a:spcPct val="80000"/>
              </a:lnSpc>
            </a:pPr>
            <a:r>
              <a:rPr lang="fr-FR" sz="2800" smtClean="0"/>
              <a:t>[1] </a:t>
            </a:r>
            <a:r>
              <a:rPr lang="fr-FR" sz="2800" smtClean="0">
                <a:hlinkClick r:id="rId2"/>
              </a:rPr>
              <a:t>http://maths.ac-orleans-tours.fr/fileadmin/user_upload/maths/Rubrique_institutionnelle/La_page_des_IPR/Guide_des_bonnes_pratiques_pedagogiques.pdf</a:t>
            </a:r>
            <a:r>
              <a:rPr lang="fr-FR" sz="280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r>
              <a:rPr lang="fr-FR" b="1" smtClean="0"/>
              <a:t>Principe 5</a:t>
            </a:r>
          </a:p>
        </p:txBody>
      </p:sp>
      <p:sp>
        <p:nvSpPr>
          <p:cNvPr id="23554" name="Rectangle 3"/>
          <p:cNvSpPr>
            <a:spLocks noGrp="1"/>
          </p:cNvSpPr>
          <p:nvPr>
            <p:ph type="body" idx="4294967295"/>
          </p:nvPr>
        </p:nvSpPr>
        <p:spPr/>
        <p:txBody>
          <a:bodyPr/>
          <a:lstStyle/>
          <a:p>
            <a:r>
              <a:rPr lang="fr-FR" b="1" smtClean="0"/>
              <a:t>Dissocier temps de l’évaluation et temps de l’apprentissage</a:t>
            </a:r>
          </a:p>
          <a:p>
            <a:r>
              <a:rPr lang="fr-FR" smtClean="0"/>
              <a:t>Expérimentation sur tout un bassin</a:t>
            </a:r>
          </a:p>
          <a:p>
            <a:r>
              <a:rPr lang="fr-FR" smtClean="0"/>
              <a:t>D. Favre, </a:t>
            </a:r>
            <a:r>
              <a:rPr lang="fr-FR" i="1" smtClean="0"/>
              <a:t>Cessons de démotiver les élèves</a:t>
            </a:r>
            <a:r>
              <a:rPr lang="fr-FR" smtClean="0"/>
              <a:t>, Dunod</a:t>
            </a:r>
          </a:p>
          <a:p>
            <a:r>
              <a:rPr lang="fr-FR" smtClean="0"/>
              <a:t>https://www.youtube.com/watch?v=rG0HnZev5lA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idx="4294967295"/>
          </p:nvPr>
        </p:nvSpPr>
        <p:spPr/>
        <p:txBody>
          <a:bodyPr/>
          <a:lstStyle/>
          <a:p>
            <a:r>
              <a:rPr lang="fr-FR" sz="4000" smtClean="0"/>
              <a:t>Les thèmes auxquels vous allez échapper ou presque…</a:t>
            </a:r>
          </a:p>
        </p:txBody>
      </p:sp>
      <p:sp>
        <p:nvSpPr>
          <p:cNvPr id="9218" name="Rectangle 3"/>
          <p:cNvSpPr>
            <a:spLocks noGrp="1"/>
          </p:cNvSpPr>
          <p:nvPr>
            <p:ph type="body" idx="4294967295"/>
          </p:nvPr>
        </p:nvSpPr>
        <p:spPr/>
        <p:txBody>
          <a:bodyPr/>
          <a:lstStyle/>
          <a:p>
            <a:pPr marL="533400" indent="-533400">
              <a:lnSpc>
                <a:spcPct val="80000"/>
              </a:lnSpc>
              <a:buFontTx/>
              <a:buAutoNum type="arabicPeriod"/>
            </a:pPr>
            <a:endParaRPr lang="fr-FR" sz="2800" dirty="0" smtClean="0"/>
          </a:p>
          <a:p>
            <a:pPr marL="0" indent="0">
              <a:lnSpc>
                <a:spcPct val="80000"/>
              </a:lnSpc>
            </a:pPr>
            <a:r>
              <a:rPr lang="fr-FR" sz="2800" dirty="0" smtClean="0"/>
              <a:t>1. La réforme du collège</a:t>
            </a:r>
          </a:p>
          <a:p>
            <a:pPr marL="0" indent="0">
              <a:lnSpc>
                <a:spcPct val="80000"/>
              </a:lnSpc>
            </a:pPr>
            <a:r>
              <a:rPr lang="fr-FR" sz="2800" dirty="0" smtClean="0"/>
              <a:t>2. Evaluation diagnostique, formative, sommative (ça c’est De Peretti qui l’a fait)</a:t>
            </a:r>
          </a:p>
          <a:p>
            <a:pPr marL="0" indent="0">
              <a:lnSpc>
                <a:spcPct val="80000"/>
              </a:lnSpc>
            </a:pPr>
            <a:r>
              <a:rPr lang="fr-FR" sz="2800" dirty="0" smtClean="0"/>
              <a:t>3. La constante macabre d’</a:t>
            </a:r>
            <a:r>
              <a:rPr lang="fr-FR" sz="2800" dirty="0" err="1" smtClean="0"/>
              <a:t>Antibi</a:t>
            </a:r>
            <a:r>
              <a:rPr lang="fr-FR" sz="2800" dirty="0" smtClean="0"/>
              <a:t> (ça c’est </a:t>
            </a:r>
            <a:r>
              <a:rPr lang="fr-FR" sz="2800" dirty="0" err="1" smtClean="0"/>
              <a:t>Antibi</a:t>
            </a:r>
            <a:r>
              <a:rPr lang="fr-FR" sz="2800" dirty="0" smtClean="0"/>
              <a:t> qui l’a fait)</a:t>
            </a:r>
          </a:p>
          <a:p>
            <a:pPr marL="0" indent="0">
              <a:lnSpc>
                <a:spcPct val="80000"/>
              </a:lnSpc>
            </a:pPr>
            <a:r>
              <a:rPr lang="fr-FR" sz="2800" dirty="0" smtClean="0"/>
              <a:t>4. Evaluation des apprentissages, évaluation des unités d’enseignement, évaluation du travail des personnels, évaluation des enseignements</a:t>
            </a:r>
          </a:p>
          <a:p>
            <a:pPr marL="0" indent="0">
              <a:lnSpc>
                <a:spcPct val="80000"/>
              </a:lnSpc>
            </a:pPr>
            <a:r>
              <a:rPr lang="fr-FR" sz="2800" dirty="0" smtClean="0"/>
              <a:t>5. Incontournable : l’évaluation </a:t>
            </a:r>
            <a:r>
              <a:rPr lang="fr-FR" sz="2800" b="1" dirty="0" smtClean="0"/>
              <a:t>pour</a:t>
            </a:r>
            <a:r>
              <a:rPr lang="fr-FR" sz="2800" dirty="0" smtClean="0"/>
              <a:t> les apprentissages, de l’importance du vocabulaire vs évaluation des élèves…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endParaRPr lang="fr-FR" smtClean="0"/>
          </a:p>
        </p:txBody>
      </p:sp>
      <p:sp>
        <p:nvSpPr>
          <p:cNvPr id="24578" name="Rectangle 3"/>
          <p:cNvSpPr>
            <a:spLocks noGrp="1"/>
          </p:cNvSpPr>
          <p:nvPr>
            <p:ph type="body" idx="4294967295"/>
          </p:nvPr>
        </p:nvSpPr>
        <p:spPr/>
        <p:txBody>
          <a:bodyPr/>
          <a:lstStyle/>
          <a:p>
            <a:endParaRPr lang="fr-FR" smtClean="0"/>
          </a:p>
        </p:txBody>
      </p:sp>
      <p:pic>
        <p:nvPicPr>
          <p:cNvPr id="24579" name="Picture 4"/>
          <p:cNvPicPr>
            <a:picLocks noChangeAspect="1" noChangeArrowheads="1"/>
          </p:cNvPicPr>
          <p:nvPr/>
        </p:nvPicPr>
        <p:blipFill>
          <a:blip r:embed="rId2"/>
          <a:srcRect/>
          <a:stretch>
            <a:fillRect/>
          </a:stretch>
        </p:blipFill>
        <p:spPr bwMode="auto">
          <a:xfrm>
            <a:off x="944563" y="274638"/>
            <a:ext cx="7208837" cy="58515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r>
              <a:rPr lang="fr-FR" b="1" smtClean="0"/>
              <a:t>Principe 6</a:t>
            </a:r>
          </a:p>
        </p:txBody>
      </p:sp>
      <p:sp>
        <p:nvSpPr>
          <p:cNvPr id="25602" name="Rectangle 3"/>
          <p:cNvSpPr>
            <a:spLocks noGrp="1"/>
          </p:cNvSpPr>
          <p:nvPr>
            <p:ph type="body" idx="4294967295"/>
          </p:nvPr>
        </p:nvSpPr>
        <p:spPr/>
        <p:txBody>
          <a:bodyPr/>
          <a:lstStyle/>
          <a:p>
            <a:r>
              <a:rPr lang="fr-FR" b="1" dirty="0" smtClean="0"/>
              <a:t>Evaluer les savoirs en action</a:t>
            </a:r>
          </a:p>
          <a:p>
            <a:r>
              <a:rPr lang="fr-FR" b="1" dirty="0" smtClean="0"/>
              <a:t>Evaluer par les tâches</a:t>
            </a:r>
          </a:p>
          <a:p>
            <a:r>
              <a:rPr lang="fr-FR" dirty="0" smtClean="0"/>
              <a:t>… </a:t>
            </a:r>
            <a:r>
              <a:rPr lang="fr-FR" i="1" dirty="0" smtClean="0"/>
              <a:t>interrogent le collectif</a:t>
            </a:r>
          </a:p>
          <a:p>
            <a:endParaRPr lang="fr-FR" i="1" dirty="0" smtClean="0"/>
          </a:p>
          <a:p>
            <a:r>
              <a:rPr lang="fr-FR" i="1" dirty="0" smtClean="0"/>
              <a:t>Expérimentation avec les ateliers de la SEGPA du collège Gagarine à Trappes/ et le projet empathie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fr-FR" b="1" smtClean="0"/>
              <a:t>Principe 7</a:t>
            </a:r>
            <a:r>
              <a:rPr lang="fr-FR" smtClean="0"/>
              <a:t> </a:t>
            </a:r>
          </a:p>
        </p:txBody>
      </p:sp>
      <p:sp>
        <p:nvSpPr>
          <p:cNvPr id="26626" name="Rectangle 3"/>
          <p:cNvSpPr>
            <a:spLocks noGrp="1"/>
          </p:cNvSpPr>
          <p:nvPr>
            <p:ph type="body" idx="4294967295"/>
          </p:nvPr>
        </p:nvSpPr>
        <p:spPr/>
        <p:txBody>
          <a:bodyPr/>
          <a:lstStyle/>
          <a:p>
            <a:r>
              <a:rPr lang="fr-FR" b="1" smtClean="0"/>
              <a:t>Autoévaluation</a:t>
            </a:r>
          </a:p>
          <a:p>
            <a:endParaRPr lang="fr-FR" b="1" smtClean="0"/>
          </a:p>
          <a:p>
            <a:r>
              <a:rPr lang="fr-FR" i="1" smtClean="0"/>
              <a:t>Exemple : comment ça marche en Angleterre? Autonomie des entités éducatives? Autonomie des élèves?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lang="fr-FR" b="1" smtClean="0"/>
              <a:t>Principe 8</a:t>
            </a:r>
          </a:p>
        </p:txBody>
      </p:sp>
      <p:sp>
        <p:nvSpPr>
          <p:cNvPr id="27650" name="Rectangle 3"/>
          <p:cNvSpPr>
            <a:spLocks noGrp="1"/>
          </p:cNvSpPr>
          <p:nvPr>
            <p:ph type="body" idx="4294967295"/>
          </p:nvPr>
        </p:nvSpPr>
        <p:spPr/>
        <p:txBody>
          <a:bodyPr/>
          <a:lstStyle/>
          <a:p>
            <a:r>
              <a:rPr lang="fr-FR" b="1" smtClean="0"/>
              <a:t>L’élève se propose à l’évaluation quand il est prêt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r>
              <a:rPr lang="fr-FR" b="1" smtClean="0"/>
              <a:t>Principe 9</a:t>
            </a:r>
          </a:p>
        </p:txBody>
      </p:sp>
      <p:sp>
        <p:nvSpPr>
          <p:cNvPr id="28674" name="Rectangle 3"/>
          <p:cNvSpPr>
            <a:spLocks noGrp="1"/>
          </p:cNvSpPr>
          <p:nvPr>
            <p:ph type="body" idx="4294967295"/>
          </p:nvPr>
        </p:nvSpPr>
        <p:spPr/>
        <p:txBody>
          <a:bodyPr/>
          <a:lstStyle/>
          <a:p>
            <a:r>
              <a:rPr lang="fr-FR" b="1" smtClean="0"/>
              <a:t>Valoriser</a:t>
            </a:r>
          </a:p>
          <a:p>
            <a:endParaRPr lang="fr-FR" b="1" smtClean="0"/>
          </a:p>
          <a:p>
            <a:r>
              <a:rPr lang="fr-FR" i="1" smtClean="0"/>
              <a:t>Apprendre: une opération complexe, qui nécessite un engagement de soi</a:t>
            </a:r>
          </a:p>
          <a:p>
            <a:r>
              <a:rPr lang="fr-FR" i="1" smtClean="0"/>
              <a:t>Les talents</a:t>
            </a:r>
          </a:p>
          <a:p>
            <a:r>
              <a:rPr lang="fr-FR" i="1" smtClean="0"/>
              <a:t>Les médiateurs/ la médiation des savoirs</a:t>
            </a:r>
          </a:p>
          <a:p>
            <a:endParaRPr lang="fr-FR" i="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p:txBody>
          <a:bodyPr/>
          <a:lstStyle/>
          <a:p>
            <a:r>
              <a:rPr lang="fr-FR" b="1" smtClean="0"/>
              <a:t>Principe 10</a:t>
            </a:r>
          </a:p>
        </p:txBody>
      </p:sp>
      <p:sp>
        <p:nvSpPr>
          <p:cNvPr id="29698" name="Rectangle 3"/>
          <p:cNvSpPr>
            <a:spLocks noGrp="1"/>
          </p:cNvSpPr>
          <p:nvPr>
            <p:ph type="body" idx="4294967295"/>
          </p:nvPr>
        </p:nvSpPr>
        <p:spPr/>
        <p:txBody>
          <a:bodyPr/>
          <a:lstStyle/>
          <a:p>
            <a:r>
              <a:rPr lang="fr-FR" b="1" smtClean="0"/>
              <a:t>Evaluer des collectifs</a:t>
            </a:r>
          </a:p>
          <a:p>
            <a:r>
              <a:rPr lang="fr-FR" smtClean="0"/>
              <a:t>Ateliers, TPE, TP, Projets, coopérative d’élèves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26</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564" y="165100"/>
            <a:ext cx="7373936"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47793"/>
      </p:ext>
    </p:extLst>
  </p:cSld>
  <p:clrMapOvr>
    <a:masterClrMapping/>
  </p:clrMapOvr>
  <p:transition>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r>
              <a:rPr lang="fr-FR" b="1" smtClean="0"/>
              <a:t>Piloter l’évaluation</a:t>
            </a:r>
          </a:p>
        </p:txBody>
      </p:sp>
      <p:sp>
        <p:nvSpPr>
          <p:cNvPr id="30722" name="Rectangle 3"/>
          <p:cNvSpPr>
            <a:spLocks noGrp="1"/>
          </p:cNvSpPr>
          <p:nvPr>
            <p:ph type="body" idx="4294967295"/>
          </p:nvPr>
        </p:nvSpPr>
        <p:spPr>
          <a:xfrm>
            <a:off x="457200" y="1181100"/>
            <a:ext cx="8229600" cy="5168900"/>
          </a:xfrm>
        </p:spPr>
        <p:txBody>
          <a:bodyPr/>
          <a:lstStyle/>
          <a:p>
            <a:pPr>
              <a:lnSpc>
                <a:spcPct val="80000"/>
              </a:lnSpc>
            </a:pPr>
            <a:r>
              <a:rPr lang="fr-FR" sz="1800" b="1" smtClean="0"/>
              <a:t>1.TEMPO</a:t>
            </a:r>
          </a:p>
          <a:p>
            <a:pPr>
              <a:lnSpc>
                <a:spcPct val="80000"/>
              </a:lnSpc>
              <a:buFont typeface="Arial" charset="0"/>
              <a:buChar char="•"/>
            </a:pPr>
            <a:r>
              <a:rPr lang="fr-FR" sz="1800" b="1" smtClean="0"/>
              <a:t>Pourquoi des conseils de classe en décembre?</a:t>
            </a:r>
          </a:p>
          <a:p>
            <a:pPr>
              <a:lnSpc>
                <a:spcPct val="80000"/>
              </a:lnSpc>
              <a:buFont typeface="Arial" charset="0"/>
              <a:buChar char="•"/>
            </a:pPr>
            <a:r>
              <a:rPr lang="fr-FR" sz="1800" b="1" smtClean="0"/>
              <a:t>Quels objets pour le conseil école/collège? Pour la liaison collège/lycée?</a:t>
            </a:r>
          </a:p>
          <a:p>
            <a:pPr>
              <a:lnSpc>
                <a:spcPct val="80000"/>
              </a:lnSpc>
            </a:pPr>
            <a:r>
              <a:rPr lang="fr-FR" sz="1800" b="1" smtClean="0"/>
              <a:t>2. COMMUNICATION ET COEDUCATION</a:t>
            </a:r>
          </a:p>
          <a:p>
            <a:pPr>
              <a:lnSpc>
                <a:spcPct val="80000"/>
              </a:lnSpc>
              <a:buFont typeface="Arial" charset="0"/>
              <a:buChar char="•"/>
            </a:pPr>
            <a:r>
              <a:rPr lang="fr-FR" sz="1800" b="1" smtClean="0"/>
              <a:t>A quoi servent les conseils de classe? Conseil?</a:t>
            </a:r>
          </a:p>
          <a:p>
            <a:pPr>
              <a:lnSpc>
                <a:spcPct val="80000"/>
              </a:lnSpc>
              <a:buFont typeface="Arial" charset="0"/>
              <a:buChar char="•"/>
            </a:pPr>
            <a:r>
              <a:rPr lang="fr-FR" sz="1800" b="1" smtClean="0"/>
              <a:t>Le bulletin/ le livret scolaire : un objet transitionnel?</a:t>
            </a:r>
          </a:p>
          <a:p>
            <a:pPr>
              <a:lnSpc>
                <a:spcPct val="80000"/>
              </a:lnSpc>
              <a:buFont typeface="Arial" charset="0"/>
              <a:buChar char="•"/>
            </a:pPr>
            <a:r>
              <a:rPr lang="fr-FR" sz="1800" b="1" smtClean="0"/>
              <a:t>Quels rituels? </a:t>
            </a:r>
          </a:p>
          <a:p>
            <a:pPr>
              <a:lnSpc>
                <a:spcPct val="80000"/>
              </a:lnSpc>
            </a:pPr>
            <a:endParaRPr lang="fr-FR" sz="1800" b="1" smtClean="0"/>
          </a:p>
          <a:p>
            <a:pPr>
              <a:lnSpc>
                <a:spcPct val="80000"/>
              </a:lnSpc>
            </a:pPr>
            <a:r>
              <a:rPr lang="fr-FR" sz="1800" b="1" smtClean="0"/>
              <a:t>3. JUSTICE SCOLAIRE ET SENTIMENT DE JUSTICE</a:t>
            </a:r>
          </a:p>
          <a:p>
            <a:pPr>
              <a:lnSpc>
                <a:spcPct val="80000"/>
              </a:lnSpc>
              <a:buFont typeface="Arial" charset="0"/>
              <a:buChar char="•"/>
            </a:pPr>
            <a:r>
              <a:rPr lang="fr-FR" sz="1800" b="1" smtClean="0"/>
              <a:t>Pourquoi des moyennes?</a:t>
            </a:r>
          </a:p>
          <a:p>
            <a:pPr>
              <a:lnSpc>
                <a:spcPct val="80000"/>
              </a:lnSpc>
              <a:buFont typeface="Arial" charset="0"/>
              <a:buChar char="•"/>
            </a:pPr>
            <a:r>
              <a:rPr lang="fr-FR" sz="1800" b="1" smtClean="0"/>
              <a:t>Pourquoi et comment des récompenses?</a:t>
            </a:r>
          </a:p>
          <a:p>
            <a:pPr>
              <a:lnSpc>
                <a:spcPct val="80000"/>
              </a:lnSpc>
              <a:buFont typeface="Arial" charset="0"/>
              <a:buChar char="•"/>
            </a:pPr>
            <a:r>
              <a:rPr lang="fr-FR" sz="1800" b="1" smtClean="0"/>
              <a:t>Qu’interrogent les classes sans notes?</a:t>
            </a:r>
          </a:p>
          <a:p>
            <a:pPr>
              <a:lnSpc>
                <a:spcPct val="80000"/>
              </a:lnSpc>
              <a:buFont typeface="Arial" charset="0"/>
              <a:buChar char="•"/>
            </a:pPr>
            <a:endParaRPr lang="fr-FR" sz="1800" b="1" smtClean="0"/>
          </a:p>
          <a:p>
            <a:pPr>
              <a:lnSpc>
                <a:spcPct val="80000"/>
              </a:lnSpc>
            </a:pPr>
            <a:r>
              <a:rPr lang="fr-FR" sz="1800" b="1" smtClean="0"/>
              <a:t>4. STRATEGIE D’EQUIPE</a:t>
            </a:r>
          </a:p>
          <a:p>
            <a:pPr>
              <a:lnSpc>
                <a:spcPct val="80000"/>
              </a:lnSpc>
              <a:buFont typeface="Arial" charset="0"/>
              <a:buChar char="•"/>
            </a:pPr>
            <a:r>
              <a:rPr lang="fr-FR" sz="1800" b="1" smtClean="0"/>
              <a:t>Pourquoi l’évaluation ne peut-elle relever d’un individu isolé dans sa classe?</a:t>
            </a:r>
          </a:p>
          <a:p>
            <a:pPr>
              <a:lnSpc>
                <a:spcPct val="80000"/>
              </a:lnSpc>
              <a:buFont typeface="Arial" charset="0"/>
              <a:buChar char="•"/>
            </a:pPr>
            <a:r>
              <a:rPr lang="fr-FR" sz="1800" b="1" smtClean="0"/>
              <a:t>Comment réguler l’évaluation?</a:t>
            </a:r>
          </a:p>
          <a:p>
            <a:pPr>
              <a:lnSpc>
                <a:spcPct val="80000"/>
              </a:lnSpc>
            </a:pPr>
            <a:endParaRPr lang="fr-FR" sz="1800" b="1" smtClean="0"/>
          </a:p>
          <a:p>
            <a:pPr>
              <a:lnSpc>
                <a:spcPct val="80000"/>
              </a:lnSpc>
            </a:pPr>
            <a:r>
              <a:rPr lang="fr-FR" sz="1800" i="1" smtClean="0"/>
              <a:t>Exemple : un travail collectif des cadres pour l’académie d’Orléans-Tours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endParaRPr lang="fr-FR" smtClean="0"/>
          </a:p>
        </p:txBody>
      </p:sp>
      <p:pic>
        <p:nvPicPr>
          <p:cNvPr id="31746" name="Picture 3"/>
          <p:cNvPicPr>
            <a:picLocks noGrp="1" noChangeAspect="1" noChangeArrowheads="1"/>
          </p:cNvPicPr>
          <p:nvPr>
            <p:ph type="body" idx="4294967295"/>
          </p:nvPr>
        </p:nvPicPr>
        <p:blipFill>
          <a:blip r:embed="rId2"/>
          <a:srcRect/>
          <a:stretch>
            <a:fillRect/>
          </a:stretch>
        </p:blipFill>
        <p:spPr>
          <a:xfrm>
            <a:off x="457200" y="274638"/>
            <a:ext cx="8229600" cy="6126162"/>
          </a:xfrm>
        </p:spPr>
      </p:pic>
      <p:sp>
        <p:nvSpPr>
          <p:cNvPr id="31747" name="AutoShape 5" descr="La-note-est-elle-le-meilleur-moyen-d-evaluer-un-eleve_referenc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fr-FR"/>
          </a:p>
        </p:txBody>
      </p:sp>
      <p:sp>
        <p:nvSpPr>
          <p:cNvPr id="31748" name="AutoShape 7" descr="La-note-est-elle-le-meilleur-moyen-d-evaluer-un-eleve_referenc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p:cNvSpPr>
          <p:nvPr>
            <p:ph type="title" idx="4294967295"/>
          </p:nvPr>
        </p:nvSpPr>
        <p:spPr/>
        <p:txBody>
          <a:bodyPr/>
          <a:lstStyle/>
          <a:p>
            <a:r>
              <a:rPr lang="fr-FR" sz="2800" b="1" smtClean="0"/>
              <a:t>Nouveautés introduites par la loi d’orientation</a:t>
            </a:r>
            <a:r>
              <a:rPr lang="fr-FR" smtClean="0"/>
              <a:t> </a:t>
            </a:r>
          </a:p>
        </p:txBody>
      </p:sp>
      <p:sp>
        <p:nvSpPr>
          <p:cNvPr id="32770" name="Rectangle 5"/>
          <p:cNvSpPr>
            <a:spLocks noGrp="1"/>
          </p:cNvSpPr>
          <p:nvPr>
            <p:ph idx="4294967295"/>
          </p:nvPr>
        </p:nvSpPr>
        <p:spPr/>
        <p:txBody>
          <a:bodyPr/>
          <a:lstStyle/>
          <a:p>
            <a:endParaRPr lang="fr-FR" smtClean="0"/>
          </a:p>
        </p:txBody>
      </p:sp>
      <p:pic>
        <p:nvPicPr>
          <p:cNvPr id="32771" name="Picture 7"/>
          <p:cNvPicPr>
            <a:picLocks noChangeAspect="1" noChangeArrowheads="1"/>
          </p:cNvPicPr>
          <p:nvPr/>
        </p:nvPicPr>
        <p:blipFill>
          <a:blip r:embed="rId2"/>
          <a:srcRect/>
          <a:stretch>
            <a:fillRect/>
          </a:stretch>
        </p:blipFill>
        <p:spPr bwMode="auto">
          <a:xfrm>
            <a:off x="152400" y="1417638"/>
            <a:ext cx="8805863" cy="4589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lien entre évaluation et climat scolaire?</a:t>
            </a:r>
            <a:endParaRPr lang="fr-FR" dirty="0"/>
          </a:p>
        </p:txBody>
      </p:sp>
      <p:sp>
        <p:nvSpPr>
          <p:cNvPr id="3" name="Espace réservé du contenu 2"/>
          <p:cNvSpPr>
            <a:spLocks noGrp="1"/>
          </p:cNvSpPr>
          <p:nvPr>
            <p:ph idx="1"/>
          </p:nvPr>
        </p:nvSpPr>
        <p:spPr>
          <a:xfrm>
            <a:off x="944532" y="1417638"/>
            <a:ext cx="7742268" cy="4708525"/>
          </a:xfrm>
        </p:spPr>
        <p:txBody>
          <a:bodyPr/>
          <a:lstStyle/>
          <a:p>
            <a:r>
              <a:rPr lang="fr-FR" sz="1600" dirty="0" smtClean="0"/>
              <a:t>« Evaluer </a:t>
            </a:r>
            <a:r>
              <a:rPr lang="fr-FR" sz="1600" dirty="0"/>
              <a:t>est un geste </a:t>
            </a:r>
            <a:r>
              <a:rPr lang="fr-FR" sz="1600" dirty="0" smtClean="0"/>
              <a:t>professionnel des </a:t>
            </a:r>
            <a:r>
              <a:rPr lang="fr-FR" sz="1600" dirty="0"/>
              <a:t>enseignants qui doit </a:t>
            </a:r>
            <a:r>
              <a:rPr lang="fr-FR" sz="1600" dirty="0" smtClean="0"/>
              <a:t>avant tout </a:t>
            </a:r>
            <a:r>
              <a:rPr lang="fr-FR" sz="1600" b="1" dirty="0"/>
              <a:t>être compris des </a:t>
            </a:r>
            <a:r>
              <a:rPr lang="fr-FR" sz="1600" b="1" dirty="0" smtClean="0"/>
              <a:t>élèves. </a:t>
            </a:r>
          </a:p>
          <a:p>
            <a:r>
              <a:rPr lang="fr-FR" sz="1600" dirty="0" smtClean="0"/>
              <a:t>Mais </a:t>
            </a:r>
            <a:r>
              <a:rPr lang="fr-FR" sz="1600" dirty="0"/>
              <a:t>dans la majorité des cas</a:t>
            </a:r>
            <a:r>
              <a:rPr lang="fr-FR" sz="1600" b="1" dirty="0"/>
              <a:t>, </a:t>
            </a:r>
            <a:r>
              <a:rPr lang="fr-FR" sz="1600" b="1" dirty="0" smtClean="0"/>
              <a:t>les évaluations </a:t>
            </a:r>
            <a:r>
              <a:rPr lang="fr-FR" sz="1600" b="1" dirty="0"/>
              <a:t>sont aussi </a:t>
            </a:r>
            <a:r>
              <a:rPr lang="fr-FR" sz="1600" b="1" dirty="0" smtClean="0"/>
              <a:t>le premier point </a:t>
            </a:r>
            <a:r>
              <a:rPr lang="fr-FR" sz="1600" b="1" dirty="0"/>
              <a:t>d’entrée des parents </a:t>
            </a:r>
            <a:r>
              <a:rPr lang="fr-FR" sz="1600" dirty="0" smtClean="0"/>
              <a:t>dans la </a:t>
            </a:r>
            <a:r>
              <a:rPr lang="fr-FR" sz="1600" dirty="0"/>
              <a:t>scolarité de leurs </a:t>
            </a:r>
            <a:r>
              <a:rPr lang="fr-FR" sz="1600" dirty="0" smtClean="0"/>
              <a:t>enfants. A </a:t>
            </a:r>
            <a:r>
              <a:rPr lang="fr-FR" sz="1600" dirty="0"/>
              <a:t>ce titre, elles peuvent </a:t>
            </a:r>
            <a:r>
              <a:rPr lang="fr-FR" sz="1600" dirty="0" smtClean="0"/>
              <a:t>être sources </a:t>
            </a:r>
            <a:r>
              <a:rPr lang="fr-FR" sz="1600" dirty="0"/>
              <a:t>d’incompréhensions</a:t>
            </a:r>
            <a:r>
              <a:rPr lang="fr-FR" sz="1600" dirty="0" smtClean="0"/>
              <a:t>. »</a:t>
            </a:r>
            <a:endParaRPr lang="fr-FR" sz="1600" dirty="0"/>
          </a:p>
          <a:p>
            <a:r>
              <a:rPr lang="fr-FR" sz="1600" dirty="0"/>
              <a:t>Rapport du jury </a:t>
            </a:r>
            <a:r>
              <a:rPr lang="fr-FR" sz="1600" dirty="0" smtClean="0"/>
              <a:t>de </a:t>
            </a:r>
            <a:r>
              <a:rPr lang="fr-FR" sz="1600" dirty="0"/>
              <a:t>la </a:t>
            </a:r>
            <a:r>
              <a:rPr lang="fr-FR" sz="1600" dirty="0" smtClean="0"/>
              <a:t>conférence nationale </a:t>
            </a:r>
            <a:r>
              <a:rPr lang="fr-FR" sz="1600" dirty="0"/>
              <a:t>sur l’évaluation des </a:t>
            </a:r>
            <a:r>
              <a:rPr lang="fr-FR" sz="1600" dirty="0" smtClean="0"/>
              <a:t>élèves</a:t>
            </a:r>
          </a:p>
          <a:p>
            <a:endParaRPr lang="fr-FR" sz="1800" dirty="0" smtClean="0"/>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3</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6" name="Picture 4" descr="schema_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84423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489123"/>
      </p:ext>
    </p:extLst>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r>
              <a:rPr lang="fr-FR" sz="2800" b="1" smtClean="0"/>
              <a:t>Nouveautés introduites par la loi d’orientation</a:t>
            </a:r>
          </a:p>
        </p:txBody>
      </p:sp>
      <p:pic>
        <p:nvPicPr>
          <p:cNvPr id="33794" name="Picture 4"/>
          <p:cNvPicPr>
            <a:picLocks noGrp="1" noChangeAspect="1" noChangeArrowheads="1"/>
          </p:cNvPicPr>
          <p:nvPr>
            <p:ph type="body" idx="4294967295"/>
          </p:nvPr>
        </p:nvPicPr>
        <p:blipFill>
          <a:blip r:embed="rId2"/>
          <a:srcRect/>
          <a:stretch>
            <a:fillRect/>
          </a:stretch>
        </p:blipFill>
        <p:spPr>
          <a:xfrm>
            <a:off x="457200" y="1244600"/>
            <a:ext cx="8229600" cy="5257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31</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563" y="114300"/>
            <a:ext cx="7990542" cy="657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887283"/>
      </p:ext>
    </p:extLst>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4563" y="274638"/>
            <a:ext cx="7742237" cy="842962"/>
          </a:xfrm>
        </p:spPr>
        <p:txBody>
          <a:bodyPr/>
          <a:lstStyle/>
          <a:p>
            <a:r>
              <a:rPr lang="fr-FR" dirty="0" smtClean="0"/>
              <a:t>2 TEXTES</a:t>
            </a:r>
            <a:endParaRPr lang="fr-FR" dirty="0"/>
          </a:p>
        </p:txBody>
      </p:sp>
      <p:sp>
        <p:nvSpPr>
          <p:cNvPr id="3" name="Espace réservé du contenu 2"/>
          <p:cNvSpPr>
            <a:spLocks noGrp="1"/>
          </p:cNvSpPr>
          <p:nvPr>
            <p:ph idx="1"/>
          </p:nvPr>
        </p:nvSpPr>
        <p:spPr>
          <a:xfrm>
            <a:off x="647700" y="952500"/>
            <a:ext cx="8039100" cy="5173663"/>
          </a:xfrm>
        </p:spPr>
        <p:txBody>
          <a:bodyPr/>
          <a:lstStyle/>
          <a:p>
            <a:pPr marL="0" indent="0"/>
            <a:r>
              <a:rPr lang="fr-FR" sz="2000" b="1" dirty="0" smtClean="0"/>
              <a:t>A. </a:t>
            </a:r>
            <a:r>
              <a:rPr lang="fr-FR" sz="2000" b="1" i="1" dirty="0"/>
              <a:t>Rapport annexé à la loi de refondation</a:t>
            </a:r>
          </a:p>
          <a:p>
            <a:pPr marL="0" indent="0"/>
            <a:r>
              <a:rPr lang="fr-FR" sz="2000" dirty="0" smtClean="0"/>
              <a:t>L’évaluation </a:t>
            </a:r>
            <a:r>
              <a:rPr lang="fr-FR" sz="2000" dirty="0"/>
              <a:t>doit permettre </a:t>
            </a:r>
            <a:r>
              <a:rPr lang="fr-FR" sz="2000" dirty="0" smtClean="0"/>
              <a:t>de mesurer </a:t>
            </a:r>
            <a:r>
              <a:rPr lang="fr-FR" sz="2000" dirty="0"/>
              <a:t>le degré d’acquisition </a:t>
            </a:r>
            <a:r>
              <a:rPr lang="fr-FR" sz="2000" dirty="0" smtClean="0"/>
              <a:t>des connaissances </a:t>
            </a:r>
            <a:r>
              <a:rPr lang="fr-FR" sz="2000" dirty="0"/>
              <a:t>et des </a:t>
            </a:r>
            <a:r>
              <a:rPr lang="fr-FR" sz="2000" dirty="0" smtClean="0"/>
              <a:t>compétences ainsi </a:t>
            </a:r>
            <a:r>
              <a:rPr lang="fr-FR" sz="2000" dirty="0"/>
              <a:t>que la progression de l’élève.</a:t>
            </a:r>
          </a:p>
          <a:p>
            <a:pPr marL="0" indent="0">
              <a:spcBef>
                <a:spcPts val="0"/>
              </a:spcBef>
            </a:pPr>
            <a:r>
              <a:rPr lang="fr-FR" sz="2000" b="1" dirty="0" smtClean="0"/>
              <a:t>B.  </a:t>
            </a:r>
            <a:r>
              <a:rPr lang="fr-FR" sz="2000" b="1" i="1" dirty="0" smtClean="0"/>
              <a:t>BO 25 juillet 2013 : Extraits </a:t>
            </a:r>
            <a:r>
              <a:rPr lang="fr-FR" sz="2000" b="1" i="1" dirty="0"/>
              <a:t>des compétences </a:t>
            </a:r>
            <a:r>
              <a:rPr lang="fr-FR" sz="2000" b="1" i="1" dirty="0" smtClean="0"/>
              <a:t>communes à </a:t>
            </a:r>
            <a:r>
              <a:rPr lang="fr-FR" sz="2000" b="1" i="1" dirty="0"/>
              <a:t>tous les professeurs et personnels </a:t>
            </a:r>
            <a:r>
              <a:rPr lang="fr-FR" sz="2000" b="1" i="1" dirty="0" smtClean="0"/>
              <a:t>d'éducation</a:t>
            </a:r>
            <a:r>
              <a:rPr lang="fr-FR" sz="2000" b="1" dirty="0"/>
              <a:t>	</a:t>
            </a:r>
          </a:p>
          <a:p>
            <a:r>
              <a:rPr lang="fr-FR" sz="2000" dirty="0"/>
              <a:t>	</a:t>
            </a:r>
            <a:r>
              <a:rPr lang="fr-FR" sz="2000" dirty="0" smtClean="0"/>
              <a:t>. </a:t>
            </a:r>
            <a:r>
              <a:rPr lang="fr-FR" sz="2000" b="1" dirty="0"/>
              <a:t>Agir en éducateur responsable et selon des principes éthiques</a:t>
            </a:r>
            <a:r>
              <a:rPr lang="fr-FR" sz="2000" dirty="0"/>
              <a:t>	-Accorder à tous les élèves l'attention et l'accompagnement appropriés. -Éviter toute forme de dévalorisation à l'égard des élèves, des parents, des pairs et de tout membre de la communauté éducative.	</a:t>
            </a:r>
            <a:endParaRPr lang="fr-FR" sz="2000" dirty="0" smtClean="0"/>
          </a:p>
          <a:p>
            <a:r>
              <a:rPr lang="fr-FR" sz="2000" dirty="0"/>
              <a:t> </a:t>
            </a:r>
            <a:r>
              <a:rPr lang="fr-FR" sz="2000" dirty="0" smtClean="0"/>
              <a:t>      . </a:t>
            </a:r>
            <a:r>
              <a:rPr lang="fr-FR" sz="2000" b="1" dirty="0"/>
              <a:t>Coopérer avec les parents d'élèves</a:t>
            </a:r>
            <a:r>
              <a:rPr lang="fr-FR" sz="2000" dirty="0"/>
              <a:t>	-Analyser avec les parents les progrès et le parcours de leur enfant en vue d'identifier ses capacités, de repérer ses difficultés et coopérer avec eux pour aider celui-ci dans l'élaboration et la conduite de son projet personnel, voire de son projet professionnel.	</a:t>
            </a:r>
          </a:p>
          <a:p>
            <a:endParaRPr lang="fr-FR" sz="1600" dirty="0"/>
          </a:p>
          <a:p>
            <a:endParaRPr lang="fr-FR" sz="1200" dirty="0"/>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4</a:t>
            </a:fld>
            <a:endParaRPr lang="fr-FR"/>
          </a:p>
        </p:txBody>
      </p:sp>
      <p:sp>
        <p:nvSpPr>
          <p:cNvPr id="5" name="Espace réservé du pied de page 4"/>
          <p:cNvSpPr>
            <a:spLocks noGrp="1"/>
          </p:cNvSpPr>
          <p:nvPr>
            <p:ph type="ftr" sz="quarter" idx="11"/>
          </p:nvPr>
        </p:nvSpPr>
        <p:spPr/>
        <p:txBody>
          <a:bodyPr/>
          <a:lstStyle/>
          <a:p>
            <a:pPr>
              <a:defRPr/>
            </a:pPr>
            <a:r>
              <a:rPr lang="fr-FR" dirty="0" smtClean="0"/>
              <a:t>DÉLÉGATION MINISTÉRIELLE CHARGÉE DE LA PRÉVENTION </a:t>
            </a:r>
          </a:p>
          <a:p>
            <a:pPr>
              <a:defRPr/>
            </a:pPr>
            <a:r>
              <a:rPr lang="fr-FR" dirty="0" smtClean="0"/>
              <a:t>ET DE LA LUTTE CONTRE LES VIOLENCES EN MILIEU SCOLAIRE</a:t>
            </a:r>
            <a:endParaRPr lang="fr-FR" dirty="0"/>
          </a:p>
        </p:txBody>
      </p:sp>
    </p:spTree>
    <p:extLst>
      <p:ext uri="{BB962C8B-B14F-4D97-AF65-F5344CB8AC3E}">
        <p14:creationId xmlns:p14="http://schemas.microsoft.com/office/powerpoint/2010/main" val="2795612187"/>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faire? </a:t>
            </a:r>
            <a:endParaRPr lang="fr-FR" dirty="0"/>
          </a:p>
        </p:txBody>
      </p:sp>
      <p:sp>
        <p:nvSpPr>
          <p:cNvPr id="4" name="Espace réservé du numéro de diapositive 3"/>
          <p:cNvSpPr>
            <a:spLocks noGrp="1"/>
          </p:cNvSpPr>
          <p:nvPr>
            <p:ph type="sldNum" sz="quarter" idx="10"/>
          </p:nvPr>
        </p:nvSpPr>
        <p:spPr/>
        <p:txBody>
          <a:bodyPr/>
          <a:lstStyle/>
          <a:p>
            <a:pPr>
              <a:defRPr/>
            </a:pPr>
            <a:fld id="{08070072-7345-4A2A-A10B-3F77423C51B1}" type="slidenum">
              <a:rPr lang="fr-FR" smtClean="0"/>
              <a:pPr>
                <a:defRPr/>
              </a:pPr>
              <a:t>5</a:t>
            </a:fld>
            <a:endParaRPr lang="fr-FR"/>
          </a:p>
        </p:txBody>
      </p:sp>
      <p:sp>
        <p:nvSpPr>
          <p:cNvPr id="5" name="Espace réservé du pied de page 4"/>
          <p:cNvSpPr>
            <a:spLocks noGrp="1"/>
          </p:cNvSpPr>
          <p:nvPr>
            <p:ph type="ftr" sz="quarter" idx="11"/>
          </p:nvPr>
        </p:nvSpPr>
        <p:spPr/>
        <p:txBody>
          <a:bodyPr/>
          <a:lstStyle/>
          <a:p>
            <a:pPr>
              <a:defRPr/>
            </a:pPr>
            <a:r>
              <a:rPr lang="fr-FR" smtClean="0"/>
              <a:t>DÉLÉGATION MINISTÉRIELLE CHARGÉE DE LA PRÉVENTION </a:t>
            </a:r>
          </a:p>
          <a:p>
            <a:pPr>
              <a:defRPr/>
            </a:pPr>
            <a:r>
              <a:rPr lang="fr-FR" smtClean="0"/>
              <a:t>ET DE LA LUTTE CONTRE LES VIOLENCES EN MILIEU SCOLAIRE</a:t>
            </a:r>
            <a:endParaRPr lang="fr-F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1900" y="1203325"/>
            <a:ext cx="6273800" cy="565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687021"/>
      </p:ext>
    </p:extLst>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a:lstStyle/>
          <a:p>
            <a:r>
              <a:rPr lang="fr-FR" sz="3200" b="1" dirty="0" smtClean="0"/>
              <a:t>Pourquoi associer évaluation et discipline?</a:t>
            </a:r>
            <a:br>
              <a:rPr lang="fr-FR" sz="3200" b="1" dirty="0" smtClean="0"/>
            </a:br>
            <a:r>
              <a:rPr lang="fr-FR" sz="1800" b="1" dirty="0" smtClean="0"/>
              <a:t>Facteur « justice scolaire »</a:t>
            </a:r>
            <a:r>
              <a:rPr lang="fr-FR" sz="3200" b="1" dirty="0" smtClean="0"/>
              <a:t/>
            </a:r>
            <a:br>
              <a:rPr lang="fr-FR" sz="3200" b="1" dirty="0" smtClean="0"/>
            </a:br>
            <a:endParaRPr lang="fr-FR" sz="3200" b="1" dirty="0" smtClean="0"/>
          </a:p>
        </p:txBody>
      </p:sp>
      <p:sp>
        <p:nvSpPr>
          <p:cNvPr id="10242" name="Rectangle 3"/>
          <p:cNvSpPr>
            <a:spLocks noGrp="1"/>
          </p:cNvSpPr>
          <p:nvPr>
            <p:ph type="body" idx="4294967295"/>
          </p:nvPr>
        </p:nvSpPr>
        <p:spPr/>
        <p:txBody>
          <a:bodyPr/>
          <a:lstStyle/>
          <a:p>
            <a:pPr marL="609600" indent="-609600">
              <a:lnSpc>
                <a:spcPct val="90000"/>
              </a:lnSpc>
            </a:pPr>
            <a:r>
              <a:rPr lang="fr-FR" sz="2400" dirty="0" smtClean="0"/>
              <a:t>Les deux faces d’une même pièce : pédagogie et éducation...</a:t>
            </a:r>
          </a:p>
          <a:p>
            <a:pPr marL="609600" indent="-609600">
              <a:lnSpc>
                <a:spcPct val="90000"/>
              </a:lnSpc>
            </a:pPr>
            <a:r>
              <a:rPr lang="fr-FR" sz="2400" b="1" dirty="0" smtClean="0"/>
              <a:t>Quelle relation aux élèves en tant que personne?</a:t>
            </a:r>
          </a:p>
          <a:p>
            <a:pPr marL="609600" indent="-609600">
              <a:lnSpc>
                <a:spcPct val="90000"/>
              </a:lnSpc>
            </a:pPr>
            <a:r>
              <a:rPr lang="fr-FR" sz="2400" dirty="0" smtClean="0"/>
              <a:t>Sentiment d’injustice: plus de </a:t>
            </a:r>
            <a:r>
              <a:rPr lang="fr-FR" sz="2400" b="1" dirty="0" smtClean="0">
                <a:solidFill>
                  <a:schemeClr val="tx2"/>
                </a:solidFill>
              </a:rPr>
              <a:t>30%</a:t>
            </a:r>
            <a:r>
              <a:rPr lang="fr-FR" sz="2400" dirty="0" smtClean="0"/>
              <a:t> des élèves </a:t>
            </a:r>
          </a:p>
          <a:p>
            <a:pPr marL="609600" indent="-609600">
              <a:lnSpc>
                <a:spcPct val="90000"/>
              </a:lnSpc>
            </a:pPr>
            <a:r>
              <a:rPr lang="fr-FR" sz="2400" b="1" dirty="0" smtClean="0"/>
              <a:t>Le sentiment d’injustice et de désintérêt croît de la 6</a:t>
            </a:r>
            <a:r>
              <a:rPr lang="fr-FR" sz="2400" b="1" baseline="30000" dirty="0" smtClean="0"/>
              <a:t>ème</a:t>
            </a:r>
            <a:r>
              <a:rPr lang="fr-FR" sz="2400" b="1" dirty="0" smtClean="0"/>
              <a:t> à la 3</a:t>
            </a:r>
            <a:r>
              <a:rPr lang="fr-FR" sz="2400" b="1" baseline="30000" dirty="0" smtClean="0"/>
              <a:t>ème</a:t>
            </a:r>
            <a:endParaRPr lang="fr-FR" sz="2400" dirty="0" smtClean="0"/>
          </a:p>
          <a:p>
            <a:pPr marL="609600" indent="-609600">
              <a:lnSpc>
                <a:spcPct val="90000"/>
              </a:lnSpc>
            </a:pPr>
            <a:r>
              <a:rPr lang="fr-FR" sz="2400" dirty="0" smtClean="0"/>
              <a:t>Le zéro de conduite n’est pas mort!</a:t>
            </a:r>
          </a:p>
          <a:p>
            <a:pPr marL="0" indent="0">
              <a:lnSpc>
                <a:spcPct val="90000"/>
              </a:lnSpc>
            </a:pPr>
            <a:endParaRPr lang="fr-FR" sz="2400" b="1" dirty="0" smtClean="0">
              <a:solidFill>
                <a:schemeClr val="tx2"/>
              </a:solidFill>
            </a:endParaRPr>
          </a:p>
          <a:p>
            <a:pPr marL="0" indent="0">
              <a:lnSpc>
                <a:spcPct val="90000"/>
              </a:lnSpc>
            </a:pPr>
            <a:r>
              <a:rPr lang="fr-FR" sz="2400" b="1" dirty="0" smtClean="0">
                <a:solidFill>
                  <a:schemeClr val="tx2"/>
                </a:solidFill>
              </a:rPr>
              <a:t>17%</a:t>
            </a:r>
            <a:r>
              <a:rPr lang="fr-FR" sz="2400" dirty="0" smtClean="0">
                <a:solidFill>
                  <a:schemeClr val="tx2"/>
                </a:solidFill>
              </a:rPr>
              <a:t> des lycéens</a:t>
            </a:r>
            <a:r>
              <a:rPr lang="fr-FR" sz="2400" dirty="0" smtClean="0"/>
              <a:t> ont eu cette année :</a:t>
            </a:r>
          </a:p>
          <a:p>
            <a:pPr marL="609600" indent="-609600">
              <a:lnSpc>
                <a:spcPct val="90000"/>
              </a:lnSpc>
              <a:buFontTx/>
              <a:buChar char="-"/>
            </a:pPr>
            <a:r>
              <a:rPr lang="fr-FR" sz="2400" dirty="0" smtClean="0"/>
              <a:t>Des devoirs collectifs</a:t>
            </a:r>
          </a:p>
          <a:p>
            <a:pPr marL="609600" indent="-609600">
              <a:lnSpc>
                <a:spcPct val="90000"/>
              </a:lnSpc>
              <a:buFontTx/>
              <a:buChar char="-"/>
            </a:pPr>
            <a:r>
              <a:rPr lang="fr-FR" sz="2400" dirty="0" smtClean="0"/>
              <a:t>Des 0 pour bavardage</a:t>
            </a:r>
          </a:p>
          <a:p>
            <a:pPr marL="609600" indent="-609600">
              <a:lnSpc>
                <a:spcPct val="90000"/>
              </a:lnSpc>
              <a:buFontTx/>
              <a:buChar char="-"/>
            </a:pPr>
            <a:r>
              <a:rPr lang="fr-FR" sz="2400" dirty="0" smtClean="0"/>
              <a:t>Des lignes à copier</a:t>
            </a:r>
          </a:p>
          <a:p>
            <a:pPr marL="609600" indent="-609600">
              <a:lnSpc>
                <a:spcPct val="90000"/>
              </a:lnSpc>
            </a:pPr>
            <a:endParaRPr lang="fr-FR" sz="2400" dirty="0" smtClean="0"/>
          </a:p>
          <a:p>
            <a:pPr marL="609600" indent="-609600">
              <a:lnSpc>
                <a:spcPct val="90000"/>
              </a:lnSpc>
            </a:pPr>
            <a:endParaRPr lang="fr-F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p:txBody>
          <a:bodyPr/>
          <a:lstStyle/>
          <a:p>
            <a:r>
              <a:rPr lang="fr-FR" b="1" smtClean="0"/>
              <a:t>Confusion évaluation- discipline</a:t>
            </a:r>
          </a:p>
        </p:txBody>
      </p:sp>
      <p:sp>
        <p:nvSpPr>
          <p:cNvPr id="11266" name="Rectangle 3"/>
          <p:cNvSpPr>
            <a:spLocks noGrp="1"/>
          </p:cNvSpPr>
          <p:nvPr>
            <p:ph type="body" idx="4294967295"/>
          </p:nvPr>
        </p:nvSpPr>
        <p:spPr/>
        <p:txBody>
          <a:bodyPr/>
          <a:lstStyle/>
          <a:p>
            <a:pPr>
              <a:buFont typeface="Arial" charset="0"/>
              <a:buChar char="•"/>
            </a:pPr>
            <a:r>
              <a:rPr lang="fr-FR" smtClean="0"/>
              <a:t>Comment on </a:t>
            </a:r>
            <a:r>
              <a:rPr lang="fr-FR" b="1" smtClean="0"/>
              <a:t>DISCREDITE </a:t>
            </a:r>
            <a:r>
              <a:rPr lang="fr-FR" smtClean="0"/>
              <a:t>L’EVALUATION?</a:t>
            </a:r>
          </a:p>
          <a:p>
            <a:pPr>
              <a:buFont typeface="Arial" charset="0"/>
              <a:buChar char="•"/>
            </a:pPr>
            <a:r>
              <a:rPr lang="fr-FR" smtClean="0"/>
              <a:t>Derrière des pratiques d’évaluation et de discipline : des logiques d’exclusion</a:t>
            </a:r>
          </a:p>
          <a:p>
            <a:pPr>
              <a:buFontTx/>
              <a:buNone/>
            </a:pPr>
            <a:r>
              <a:rPr lang="fr-FR" smtClean="0"/>
              <a:t>« Il/elle n’a rien à faire à l’école/ au collège/ au lycée…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9563" y="995363"/>
            <a:ext cx="4127500" cy="922337"/>
          </a:xfrm>
          <a:prstGeom prst="rect">
            <a:avLst/>
          </a:prstGeom>
          <a:noFill/>
          <a:ln>
            <a:solidFill>
              <a:schemeClr val="accent1">
                <a:lumMod val="60000"/>
                <a:lumOff val="40000"/>
              </a:schemeClr>
            </a:solidFill>
          </a:ln>
        </p:spPr>
        <p:txBody>
          <a:bodyPr>
            <a:spAutoFit/>
          </a:bodyPr>
          <a:lstStyle/>
          <a:p>
            <a:pPr>
              <a:defRPr/>
            </a:pPr>
            <a:r>
              <a:rPr lang="fr-FR" dirty="0">
                <a:latin typeface="Tahoma" charset="0"/>
                <a:ea typeface="Tahoma" charset="0"/>
                <a:cs typeface="Tahoma" charset="0"/>
              </a:rPr>
              <a:t>« </a:t>
            </a:r>
            <a:r>
              <a:rPr lang="fr-FR" i="1" dirty="0">
                <a:latin typeface="Tahoma" charset="0"/>
                <a:ea typeface="Tahoma" charset="0"/>
                <a:cs typeface="Tahoma" charset="0"/>
              </a:rPr>
              <a:t>Bonjour, je m’appelle R., j’aime le foot, les femmes, les voitures, le </a:t>
            </a:r>
            <a:r>
              <a:rPr lang="fr-FR" i="1" dirty="0" err="1">
                <a:latin typeface="Tahoma" charset="0"/>
                <a:ea typeface="Tahoma" charset="0"/>
                <a:cs typeface="Tahoma" charset="0"/>
              </a:rPr>
              <a:t>slam</a:t>
            </a:r>
            <a:r>
              <a:rPr lang="fr-FR" i="1" dirty="0">
                <a:latin typeface="Tahoma" charset="0"/>
                <a:ea typeface="Tahoma" charset="0"/>
                <a:cs typeface="Tahoma" charset="0"/>
              </a:rPr>
              <a:t> et je hais les </a:t>
            </a:r>
            <a:r>
              <a:rPr lang="fr-FR" i="1" dirty="0" err="1">
                <a:latin typeface="Tahoma" charset="0"/>
                <a:ea typeface="Tahoma" charset="0"/>
                <a:cs typeface="Tahoma" charset="0"/>
              </a:rPr>
              <a:t>gouaires</a:t>
            </a:r>
            <a:r>
              <a:rPr lang="fr-FR" i="1" dirty="0">
                <a:latin typeface="Tahoma" charset="0"/>
                <a:ea typeface="Tahoma" charset="0"/>
                <a:cs typeface="Tahoma" charset="0"/>
              </a:rPr>
              <a:t> !</a:t>
            </a:r>
            <a:r>
              <a:rPr lang="fr-FR" dirty="0">
                <a:latin typeface="Tahoma" charset="0"/>
                <a:ea typeface="Tahoma" charset="0"/>
                <a:cs typeface="Tahoma" charset="0"/>
              </a:rPr>
              <a:t> »</a:t>
            </a:r>
          </a:p>
        </p:txBody>
      </p:sp>
      <p:sp>
        <p:nvSpPr>
          <p:cNvPr id="7" name="ZoneTexte 6"/>
          <p:cNvSpPr txBox="1"/>
          <p:nvPr/>
        </p:nvSpPr>
        <p:spPr>
          <a:xfrm>
            <a:off x="4757738" y="1041400"/>
            <a:ext cx="4127500" cy="369888"/>
          </a:xfrm>
          <a:prstGeom prst="rect">
            <a:avLst/>
          </a:prstGeom>
          <a:noFill/>
          <a:ln>
            <a:solidFill>
              <a:schemeClr val="accent1">
                <a:lumMod val="60000"/>
                <a:lumOff val="40000"/>
              </a:schemeClr>
            </a:solidFill>
          </a:ln>
        </p:spPr>
        <p:txBody>
          <a:bodyPr>
            <a:spAutoFit/>
          </a:bodyPr>
          <a:lstStyle/>
          <a:p>
            <a:pPr algn="ctr">
              <a:defRPr/>
            </a:pPr>
            <a:r>
              <a:rPr lang="fr-FR" b="1" dirty="0">
                <a:latin typeface="Tahoma" charset="0"/>
                <a:ea typeface="Tahoma" charset="0"/>
                <a:cs typeface="Tahoma" charset="0"/>
              </a:rPr>
              <a:t>Malentendu ?</a:t>
            </a:r>
          </a:p>
        </p:txBody>
      </p:sp>
      <p:pic>
        <p:nvPicPr>
          <p:cNvPr id="2" name="Image 1" descr="Capture d’écran 2012-11-19 à 18.13.37.png"/>
          <p:cNvPicPr>
            <a:picLocks noChangeAspect="1"/>
          </p:cNvPicPr>
          <p:nvPr/>
        </p:nvPicPr>
        <p:blipFill>
          <a:blip r:embed="rId3"/>
          <a:srcRect l="12344"/>
          <a:stretch>
            <a:fillRect/>
          </a:stretch>
        </p:blipFill>
        <p:spPr bwMode="auto">
          <a:xfrm>
            <a:off x="4589463" y="2806700"/>
            <a:ext cx="4554537" cy="3268663"/>
          </a:xfrm>
          <a:prstGeom prst="rect">
            <a:avLst/>
          </a:prstGeom>
          <a:noFill/>
          <a:ln w="9525">
            <a:noFill/>
            <a:miter lim="800000"/>
            <a:headEnd/>
            <a:tailEnd/>
          </a:ln>
        </p:spPr>
      </p:pic>
      <p:sp>
        <p:nvSpPr>
          <p:cNvPr id="9" name="ZoneTexte 8"/>
          <p:cNvSpPr txBox="1"/>
          <p:nvPr/>
        </p:nvSpPr>
        <p:spPr>
          <a:xfrm>
            <a:off x="304800" y="2171700"/>
            <a:ext cx="4127500" cy="4494213"/>
          </a:xfrm>
          <a:prstGeom prst="rect">
            <a:avLst/>
          </a:prstGeom>
          <a:noFill/>
          <a:ln>
            <a:solidFill>
              <a:schemeClr val="accent1">
                <a:lumMod val="60000"/>
                <a:lumOff val="40000"/>
              </a:schemeClr>
            </a:solidFill>
          </a:ln>
        </p:spPr>
        <p:txBody>
          <a:bodyPr>
            <a:spAutoFit/>
          </a:bodyPr>
          <a:lstStyle/>
          <a:p>
            <a:pPr>
              <a:defRPr/>
            </a:pPr>
            <a:r>
              <a:rPr lang="fr-FR" dirty="0">
                <a:latin typeface="Tahoma" charset="0"/>
                <a:ea typeface="Tahoma" charset="0"/>
                <a:cs typeface="Tahoma" charset="0"/>
              </a:rPr>
              <a:t>Mme C. demande à ses élèves de se présenter. Elle leur donne un temps pour préparer par écrit leur intervention orale puis demande un volontaire pour passer au tableau. R. lève la main et commence sa présentation : « </a:t>
            </a:r>
            <a:r>
              <a:rPr lang="fr-FR" i="1" dirty="0">
                <a:latin typeface="Tahoma" charset="0"/>
                <a:ea typeface="Tahoma" charset="0"/>
                <a:cs typeface="Tahoma" charset="0"/>
              </a:rPr>
              <a:t>Bonjour, je m’appelle R., j’aime le foot, les femmes, les voitures, le </a:t>
            </a:r>
            <a:r>
              <a:rPr lang="fr-FR" i="1" dirty="0" err="1">
                <a:latin typeface="Tahoma" charset="0"/>
                <a:ea typeface="Tahoma" charset="0"/>
                <a:cs typeface="Tahoma" charset="0"/>
              </a:rPr>
              <a:t>slam</a:t>
            </a:r>
            <a:r>
              <a:rPr lang="fr-FR" i="1" dirty="0">
                <a:latin typeface="Tahoma" charset="0"/>
                <a:ea typeface="Tahoma" charset="0"/>
                <a:cs typeface="Tahoma" charset="0"/>
              </a:rPr>
              <a:t> et je hais les </a:t>
            </a:r>
            <a:r>
              <a:rPr lang="fr-FR" i="1" dirty="0" err="1">
                <a:latin typeface="Tahoma" charset="0"/>
                <a:ea typeface="Tahoma" charset="0"/>
                <a:cs typeface="Tahoma" charset="0"/>
              </a:rPr>
              <a:t>gouaires</a:t>
            </a:r>
            <a:r>
              <a:rPr lang="fr-FR" i="1" dirty="0">
                <a:latin typeface="Tahoma" charset="0"/>
                <a:ea typeface="Tahoma" charset="0"/>
                <a:cs typeface="Tahoma" charset="0"/>
              </a:rPr>
              <a:t> !</a:t>
            </a:r>
            <a:r>
              <a:rPr lang="fr-FR" dirty="0">
                <a:latin typeface="Tahoma" charset="0"/>
                <a:ea typeface="Tahoma" charset="0"/>
                <a:cs typeface="Tahoma" charset="0"/>
              </a:rPr>
              <a:t> ». Mme C. l’interrompt alors et lui demande de quitter la classe accompagné du délégué. Il refuse et conteste en disant qu’il ne comprend pas, qu’il a fait l’exercice demandé.</a:t>
            </a:r>
          </a:p>
          <a:p>
            <a:pPr>
              <a:defRPr/>
            </a:pPr>
            <a:endParaRPr lang="fr-FR" dirty="0">
              <a:latin typeface="Tahoma" charset="0"/>
              <a:ea typeface="Tahoma" charset="0"/>
              <a:cs typeface="Tahoma" charset="0"/>
            </a:endParaRPr>
          </a:p>
          <a:p>
            <a:pPr algn="r">
              <a:defRPr/>
            </a:pPr>
            <a:r>
              <a:rPr lang="fr-FR" sz="1600" u="sng" dirty="0">
                <a:latin typeface="Tahoma" charset="0"/>
                <a:ea typeface="Tahoma" charset="0"/>
                <a:cs typeface="Tahoma" charset="0"/>
              </a:rPr>
              <a:t>Source : C2A2E.</a:t>
            </a:r>
          </a:p>
        </p:txBody>
      </p:sp>
      <p:sp>
        <p:nvSpPr>
          <p:cNvPr id="11" name="ZoneTexte 10"/>
          <p:cNvSpPr txBox="1"/>
          <p:nvPr/>
        </p:nvSpPr>
        <p:spPr>
          <a:xfrm>
            <a:off x="3481294" y="92333"/>
            <a:ext cx="5662707" cy="646331"/>
          </a:xfrm>
          <a:prstGeom prst="rect">
            <a:avLst/>
          </a:prstGeom>
          <a:gradFill flip="none" rotWithShape="1">
            <a:gsLst>
              <a:gs pos="0">
                <a:schemeClr val="accent1">
                  <a:lumMod val="60000"/>
                  <a:lumOff val="40000"/>
                </a:schemeClr>
              </a:gs>
              <a:gs pos="100000">
                <a:srgbClr val="FFFFFF"/>
              </a:gs>
            </a:gsLst>
            <a:path path="circle">
              <a:fillToRect l="100000" t="100000"/>
            </a:path>
            <a:tileRect r="-100000" b="-100000"/>
          </a:gradFill>
        </p:spPr>
        <p:txBody>
          <a:bodyPr anchor="ctr">
            <a:spAutoFit/>
          </a:bodyPr>
          <a:lstStyle/>
          <a:p>
            <a:pPr algn="ctr" fontAlgn="auto">
              <a:spcBef>
                <a:spcPts val="0"/>
              </a:spcBef>
              <a:spcAft>
                <a:spcPts val="0"/>
              </a:spcAft>
              <a:defRPr/>
            </a:pPr>
            <a:endParaRPr lang="fr-FR" sz="1200" b="1" dirty="0">
              <a:solidFill>
                <a:schemeClr val="bg2">
                  <a:lumMod val="75000"/>
                </a:schemeClr>
              </a:solidFill>
              <a:latin typeface="Tahoma"/>
              <a:cs typeface="Tahoma"/>
            </a:endParaRPr>
          </a:p>
          <a:p>
            <a:pPr algn="ctr" fontAlgn="auto">
              <a:spcBef>
                <a:spcPts val="0"/>
              </a:spcBef>
              <a:spcAft>
                <a:spcPts val="0"/>
              </a:spcAft>
              <a:defRPr/>
            </a:pPr>
            <a:r>
              <a:rPr lang="fr-FR" sz="2400" b="1" dirty="0">
                <a:solidFill>
                  <a:schemeClr val="bg2">
                    <a:lumMod val="25000"/>
                  </a:schemeClr>
                </a:solidFill>
                <a:latin typeface="Tahoma"/>
                <a:cs typeface="Tahoma"/>
              </a:rPr>
              <a:t>Décalage entre consigne et réponse</a:t>
            </a:r>
            <a:endParaRPr lang="fr-FR" sz="1200" b="1" dirty="0">
              <a:solidFill>
                <a:schemeClr val="bg2">
                  <a:lumMod val="25000"/>
                </a:schemeClr>
              </a:solidFill>
              <a:latin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9563" y="1230313"/>
            <a:ext cx="4127500" cy="5324475"/>
          </a:xfrm>
          <a:prstGeom prst="rect">
            <a:avLst/>
          </a:prstGeom>
          <a:noFill/>
          <a:ln>
            <a:solidFill>
              <a:schemeClr val="accent1">
                <a:lumMod val="60000"/>
                <a:lumOff val="40000"/>
              </a:schemeClr>
            </a:solidFill>
          </a:ln>
        </p:spPr>
        <p:txBody>
          <a:bodyPr>
            <a:spAutoFit/>
          </a:bodyPr>
          <a:lstStyle/>
          <a:p>
            <a:pPr>
              <a:defRPr/>
            </a:pPr>
            <a:r>
              <a:rPr lang="fr-FR" sz="2000" dirty="0">
                <a:latin typeface="Tahoma"/>
                <a:ea typeface="Tahoma" charset="0"/>
                <a:cs typeface="Tahoma"/>
              </a:rPr>
              <a:t>« </a:t>
            </a:r>
            <a:r>
              <a:rPr lang="fr-FR" sz="2000" dirty="0">
                <a:latin typeface="Tahoma"/>
                <a:ea typeface="ＭＳ Ｐゴシック" charset="0"/>
                <a:cs typeface="Tahoma"/>
              </a:rPr>
              <a:t>T'as les 6</a:t>
            </a:r>
            <a:r>
              <a:rPr lang="fr-FR" sz="2000" baseline="30000" dirty="0">
                <a:latin typeface="Tahoma"/>
                <a:ea typeface="ＭＳ Ｐゴシック" charset="0"/>
                <a:cs typeface="Tahoma"/>
              </a:rPr>
              <a:t>èmes</a:t>
            </a:r>
            <a:r>
              <a:rPr lang="fr-FR" sz="2000" dirty="0">
                <a:latin typeface="Tahoma"/>
                <a:ea typeface="ＭＳ Ｐゴシック" charset="0"/>
                <a:cs typeface="Tahoma"/>
              </a:rPr>
              <a:t> 3 ?</a:t>
            </a:r>
          </a:p>
          <a:p>
            <a:pPr>
              <a:defRPr/>
            </a:pPr>
            <a:r>
              <a:rPr lang="fr-FR" sz="2000" dirty="0">
                <a:latin typeface="Tahoma"/>
                <a:ea typeface="ＭＳ Ｐゴシック" charset="0"/>
                <a:cs typeface="Tahoma"/>
              </a:rPr>
              <a:t>- Oui pourquoi ?</a:t>
            </a:r>
          </a:p>
          <a:p>
            <a:pPr>
              <a:defRPr/>
            </a:pPr>
            <a:r>
              <a:rPr lang="fr-FR" sz="2000" dirty="0">
                <a:latin typeface="Tahoma"/>
                <a:ea typeface="ＭＳ Ｐゴシック" charset="0"/>
                <a:cs typeface="Tahoma"/>
              </a:rPr>
              <a:t>- Tu penses quoi de Brenda?</a:t>
            </a:r>
          </a:p>
          <a:p>
            <a:pPr>
              <a:defRPr/>
            </a:pPr>
            <a:r>
              <a:rPr lang="fr-FR" sz="2000" dirty="0">
                <a:latin typeface="Tahoma"/>
                <a:ea typeface="ＭＳ Ｐゴシック" charset="0"/>
                <a:cs typeface="Tahoma"/>
              </a:rPr>
              <a:t>- Elle est plutôt pas mal dans mon cours.</a:t>
            </a:r>
          </a:p>
          <a:p>
            <a:pPr>
              <a:defRPr/>
            </a:pPr>
            <a:r>
              <a:rPr lang="fr-FR" sz="2000" dirty="0">
                <a:latin typeface="Tahoma"/>
                <a:ea typeface="ＭＳ Ｐゴシック" charset="0"/>
                <a:cs typeface="Tahoma"/>
              </a:rPr>
              <a:t>- Ah bon ?  parce que là je viens de revoir la différence entre « a » et « à ». Elle est capable de m'énoncer la règle et elle a tout faux aux exos. Non mais ça relève de la psychiatrie là ! elle aurait dû être en SEGPA ou en ULIS sans déconner ! Elle est débile ! ».</a:t>
            </a:r>
          </a:p>
          <a:p>
            <a:pPr>
              <a:defRPr/>
            </a:pPr>
            <a:r>
              <a:rPr lang="fr-FR" sz="2000" dirty="0">
                <a:latin typeface="Tahoma"/>
                <a:ea typeface="ＭＳ Ｐゴシック" charset="0"/>
                <a:cs typeface="Tahoma"/>
              </a:rPr>
              <a:t> </a:t>
            </a:r>
          </a:p>
          <a:p>
            <a:pPr>
              <a:defRPr/>
            </a:pPr>
            <a:r>
              <a:rPr lang="fr-FR" sz="2000" dirty="0">
                <a:latin typeface="Tahoma"/>
                <a:ea typeface="ＭＳ Ｐゴシック" charset="0"/>
                <a:cs typeface="Tahoma"/>
              </a:rPr>
              <a:t>Silence gêné de la collègue.</a:t>
            </a:r>
          </a:p>
          <a:p>
            <a:pPr>
              <a:defRPr/>
            </a:pPr>
            <a:endParaRPr lang="fr-FR" sz="2000" dirty="0">
              <a:latin typeface="Tahoma"/>
              <a:ea typeface="Tahoma" charset="0"/>
              <a:cs typeface="Tahoma"/>
            </a:endParaRPr>
          </a:p>
          <a:p>
            <a:pPr algn="r">
              <a:defRPr/>
            </a:pPr>
            <a:r>
              <a:rPr lang="fr-FR" sz="1600" u="sng" dirty="0">
                <a:latin typeface="Tahoma" charset="0"/>
                <a:ea typeface="Tahoma" charset="0"/>
                <a:cs typeface="Tahoma" charset="0"/>
              </a:rPr>
              <a:t>.</a:t>
            </a:r>
          </a:p>
        </p:txBody>
      </p:sp>
      <p:sp>
        <p:nvSpPr>
          <p:cNvPr id="7" name="ZoneTexte 6"/>
          <p:cNvSpPr txBox="1"/>
          <p:nvPr/>
        </p:nvSpPr>
        <p:spPr>
          <a:xfrm>
            <a:off x="4757738" y="1260475"/>
            <a:ext cx="4127500" cy="830263"/>
          </a:xfrm>
          <a:prstGeom prst="rect">
            <a:avLst/>
          </a:prstGeom>
          <a:noFill/>
          <a:ln>
            <a:solidFill>
              <a:schemeClr val="accent1">
                <a:lumMod val="60000"/>
                <a:lumOff val="40000"/>
              </a:schemeClr>
            </a:solidFill>
          </a:ln>
        </p:spPr>
        <p:txBody>
          <a:bodyPr>
            <a:spAutoFit/>
          </a:bodyPr>
          <a:lstStyle/>
          <a:p>
            <a:pPr algn="ctr">
              <a:defRPr/>
            </a:pPr>
            <a:r>
              <a:rPr lang="fr-FR" sz="2400" b="1" dirty="0">
                <a:latin typeface="Tahoma" charset="0"/>
                <a:ea typeface="Tahoma" charset="0"/>
                <a:cs typeface="Tahoma" charset="0"/>
              </a:rPr>
              <a:t>Manière de dire enseignante</a:t>
            </a:r>
          </a:p>
        </p:txBody>
      </p:sp>
      <p:pic>
        <p:nvPicPr>
          <p:cNvPr id="2" name="Image 1" descr="Capture d’écran 2012-11-19 à 17.28.32.png"/>
          <p:cNvPicPr>
            <a:picLocks noChangeAspect="1"/>
          </p:cNvPicPr>
          <p:nvPr/>
        </p:nvPicPr>
        <p:blipFill>
          <a:blip r:embed="rId3"/>
          <a:srcRect/>
          <a:stretch>
            <a:fillRect/>
          </a:stretch>
        </p:blipFill>
        <p:spPr bwMode="auto">
          <a:xfrm>
            <a:off x="4757738" y="2386013"/>
            <a:ext cx="4173537" cy="4143375"/>
          </a:xfrm>
          <a:prstGeom prst="rect">
            <a:avLst/>
          </a:prstGeom>
          <a:noFill/>
          <a:ln w="9525">
            <a:noFill/>
            <a:miter lim="800000"/>
            <a:headEnd/>
            <a:tailEnd/>
          </a:ln>
        </p:spPr>
      </p:pic>
      <p:sp>
        <p:nvSpPr>
          <p:cNvPr id="10" name="ZoneTexte 9"/>
          <p:cNvSpPr txBox="1"/>
          <p:nvPr/>
        </p:nvSpPr>
        <p:spPr>
          <a:xfrm>
            <a:off x="3481294" y="92333"/>
            <a:ext cx="5662707" cy="646331"/>
          </a:xfrm>
          <a:prstGeom prst="rect">
            <a:avLst/>
          </a:prstGeom>
          <a:gradFill flip="none" rotWithShape="1">
            <a:gsLst>
              <a:gs pos="0">
                <a:schemeClr val="accent1">
                  <a:lumMod val="60000"/>
                  <a:lumOff val="40000"/>
                </a:schemeClr>
              </a:gs>
              <a:gs pos="100000">
                <a:srgbClr val="FFFFFF"/>
              </a:gs>
            </a:gsLst>
            <a:path path="circle">
              <a:fillToRect l="100000" t="100000"/>
            </a:path>
            <a:tileRect r="-100000" b="-100000"/>
          </a:gradFill>
        </p:spPr>
        <p:txBody>
          <a:bodyPr anchor="ctr">
            <a:spAutoFit/>
          </a:bodyPr>
          <a:lstStyle/>
          <a:p>
            <a:pPr algn="ctr" fontAlgn="auto">
              <a:spcBef>
                <a:spcPts val="0"/>
              </a:spcBef>
              <a:spcAft>
                <a:spcPts val="0"/>
              </a:spcAft>
              <a:defRPr/>
            </a:pPr>
            <a:endParaRPr lang="fr-FR" sz="1200" b="1" dirty="0">
              <a:solidFill>
                <a:schemeClr val="bg2">
                  <a:lumMod val="75000"/>
                </a:schemeClr>
              </a:solidFill>
              <a:latin typeface="Tahoma"/>
              <a:cs typeface="Tahoma"/>
            </a:endParaRPr>
          </a:p>
          <a:p>
            <a:pPr algn="ctr" fontAlgn="auto">
              <a:spcBef>
                <a:spcPts val="0"/>
              </a:spcBef>
              <a:spcAft>
                <a:spcPts val="0"/>
              </a:spcAft>
              <a:defRPr/>
            </a:pPr>
            <a:r>
              <a:rPr lang="fr-FR" sz="2400" b="1" dirty="0">
                <a:solidFill>
                  <a:schemeClr val="bg2">
                    <a:lumMod val="50000"/>
                  </a:schemeClr>
                </a:solidFill>
                <a:latin typeface="Tahoma"/>
                <a:cs typeface="Tahoma"/>
              </a:rPr>
              <a:t>Posture inappropriée </a:t>
            </a:r>
            <a:endParaRPr lang="fr-FR" sz="1200" b="1" dirty="0">
              <a:solidFill>
                <a:schemeClr val="bg2">
                  <a:lumMod val="50000"/>
                </a:schemeClr>
              </a:solidFill>
              <a:latin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1191</TotalTime>
  <Words>930</Words>
  <Application>Microsoft Office PowerPoint</Application>
  <PresentationFormat>Affichage à l'écran (4:3)</PresentationFormat>
  <Paragraphs>173</Paragraphs>
  <Slides>31</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ＭＳ Ｐゴシック</vt:lpstr>
      <vt:lpstr>Arial</vt:lpstr>
      <vt:lpstr>Calibri</vt:lpstr>
      <vt:lpstr>Helvetica Light</vt:lpstr>
      <vt:lpstr>Lucida Grande</vt:lpstr>
      <vt:lpstr>Tahoma</vt:lpstr>
      <vt:lpstr>Conception personnalisée</vt:lpstr>
      <vt:lpstr>Présentation PowerPoint</vt:lpstr>
      <vt:lpstr>Les thèmes auxquels vous allez échapper ou presque…</vt:lpstr>
      <vt:lpstr>Quel lien entre évaluation et climat scolaire?</vt:lpstr>
      <vt:lpstr>2 TEXTES</vt:lpstr>
      <vt:lpstr>Comment faire? </vt:lpstr>
      <vt:lpstr>Pourquoi associer évaluation et discipline? Facteur « justice scolaire » </vt:lpstr>
      <vt:lpstr>Confusion évaluation- discipline</vt:lpstr>
      <vt:lpstr>Présentation PowerPoint</vt:lpstr>
      <vt:lpstr>Présentation PowerPoint</vt:lpstr>
      <vt:lpstr>Présentation PowerPoint</vt:lpstr>
      <vt:lpstr>Ailleurs?</vt:lpstr>
      <vt:lpstr>Evaluation positive, discipline positive</vt:lpstr>
      <vt:lpstr>Ressenti des élèves?</vt:lpstr>
      <vt:lpstr>Pratiques d’évaluation et climat scolaire</vt:lpstr>
      <vt:lpstr>Présentation PowerPoint</vt:lpstr>
      <vt:lpstr>La coopération : apprendre à évaluer ce qu’on n’évalue jamais…</vt:lpstr>
      <vt:lpstr>10 principes pour améliorer les pratiques évaluatives , donc le climat scolaire</vt:lpstr>
      <vt:lpstr>Une expérimentation à Orléans -Tours</vt:lpstr>
      <vt:lpstr>Principe 5</vt:lpstr>
      <vt:lpstr>Présentation PowerPoint</vt:lpstr>
      <vt:lpstr>Principe 6</vt:lpstr>
      <vt:lpstr>Principe 7 </vt:lpstr>
      <vt:lpstr>Principe 8</vt:lpstr>
      <vt:lpstr>Principe 9</vt:lpstr>
      <vt:lpstr>Principe 10</vt:lpstr>
      <vt:lpstr>Présentation PowerPoint</vt:lpstr>
      <vt:lpstr>Piloter l’évaluation</vt:lpstr>
      <vt:lpstr>Présentation PowerPoint</vt:lpstr>
      <vt:lpstr>Nouveautés introduites par la loi d’orientation </vt:lpstr>
      <vt:lpstr>Nouveautés introduites par la loi d’orientation</vt:lpstr>
      <vt:lpstr>Présentation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Pascal</cp:lastModifiedBy>
  <cp:revision>174</cp:revision>
  <dcterms:created xsi:type="dcterms:W3CDTF">2013-02-27T14:20:39Z</dcterms:created>
  <dcterms:modified xsi:type="dcterms:W3CDTF">2015-12-02T19:35:50Z</dcterms:modified>
</cp:coreProperties>
</file>