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handoutMasterIdLst>
    <p:handoutMasterId r:id="rId26"/>
  </p:handoutMasterIdLst>
  <p:sldIdLst>
    <p:sldId id="423" r:id="rId2"/>
    <p:sldId id="452" r:id="rId3"/>
    <p:sldId id="424" r:id="rId4"/>
    <p:sldId id="453" r:id="rId5"/>
    <p:sldId id="425" r:id="rId6"/>
    <p:sldId id="427" r:id="rId7"/>
    <p:sldId id="428" r:id="rId8"/>
    <p:sldId id="431" r:id="rId9"/>
    <p:sldId id="444" r:id="rId10"/>
    <p:sldId id="445" r:id="rId11"/>
    <p:sldId id="454" r:id="rId12"/>
    <p:sldId id="433" r:id="rId13"/>
    <p:sldId id="434" r:id="rId14"/>
    <p:sldId id="435" r:id="rId15"/>
    <p:sldId id="436" r:id="rId16"/>
    <p:sldId id="437" r:id="rId17"/>
    <p:sldId id="439" r:id="rId18"/>
    <p:sldId id="443" r:id="rId19"/>
    <p:sldId id="456" r:id="rId20"/>
    <p:sldId id="457" r:id="rId21"/>
    <p:sldId id="455" r:id="rId22"/>
    <p:sldId id="459" r:id="rId23"/>
    <p:sldId id="458" r:id="rId2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Verdana" charset="0"/>
        <a:ea typeface="ＭＳ Ｐゴシック" charset="0"/>
        <a:cs typeface="Arial" charset="0"/>
      </a:defRPr>
    </a:lvl1pPr>
    <a:lvl2pPr marL="457200" algn="l" rtl="0" fontAlgn="base">
      <a:spcBef>
        <a:spcPct val="0"/>
      </a:spcBef>
      <a:spcAft>
        <a:spcPct val="0"/>
      </a:spcAft>
      <a:defRPr kern="1200">
        <a:solidFill>
          <a:schemeClr val="tx1"/>
        </a:solidFill>
        <a:latin typeface="Verdana" charset="0"/>
        <a:ea typeface="ＭＳ Ｐゴシック" charset="0"/>
        <a:cs typeface="Arial" charset="0"/>
      </a:defRPr>
    </a:lvl2pPr>
    <a:lvl3pPr marL="914400" algn="l" rtl="0" fontAlgn="base">
      <a:spcBef>
        <a:spcPct val="0"/>
      </a:spcBef>
      <a:spcAft>
        <a:spcPct val="0"/>
      </a:spcAft>
      <a:defRPr kern="1200">
        <a:solidFill>
          <a:schemeClr val="tx1"/>
        </a:solidFill>
        <a:latin typeface="Verdana" charset="0"/>
        <a:ea typeface="ＭＳ Ｐゴシック" charset="0"/>
        <a:cs typeface="Arial" charset="0"/>
      </a:defRPr>
    </a:lvl3pPr>
    <a:lvl4pPr marL="1371600" algn="l" rtl="0" fontAlgn="base">
      <a:spcBef>
        <a:spcPct val="0"/>
      </a:spcBef>
      <a:spcAft>
        <a:spcPct val="0"/>
      </a:spcAft>
      <a:defRPr kern="1200">
        <a:solidFill>
          <a:schemeClr val="tx1"/>
        </a:solidFill>
        <a:latin typeface="Verdana" charset="0"/>
        <a:ea typeface="ＭＳ Ｐゴシック" charset="0"/>
        <a:cs typeface="Arial" charset="0"/>
      </a:defRPr>
    </a:lvl4pPr>
    <a:lvl5pPr marL="1828800" algn="l" rtl="0" fontAlgn="base">
      <a:spcBef>
        <a:spcPct val="0"/>
      </a:spcBef>
      <a:spcAft>
        <a:spcPct val="0"/>
      </a:spcAft>
      <a:defRPr kern="1200">
        <a:solidFill>
          <a:schemeClr val="tx1"/>
        </a:solidFill>
        <a:latin typeface="Verdana" charset="0"/>
        <a:ea typeface="ＭＳ Ｐゴシック" charset="0"/>
        <a:cs typeface="Arial" charset="0"/>
      </a:defRPr>
    </a:lvl5pPr>
    <a:lvl6pPr marL="2286000" algn="l" defTabSz="457200" rtl="0" eaLnBrk="1" latinLnBrk="0" hangingPunct="1">
      <a:defRPr kern="1200">
        <a:solidFill>
          <a:schemeClr val="tx1"/>
        </a:solidFill>
        <a:latin typeface="Verdana" charset="0"/>
        <a:ea typeface="ＭＳ Ｐゴシック" charset="0"/>
        <a:cs typeface="Arial" charset="0"/>
      </a:defRPr>
    </a:lvl6pPr>
    <a:lvl7pPr marL="2743200" algn="l" defTabSz="457200" rtl="0" eaLnBrk="1" latinLnBrk="0" hangingPunct="1">
      <a:defRPr kern="1200">
        <a:solidFill>
          <a:schemeClr val="tx1"/>
        </a:solidFill>
        <a:latin typeface="Verdana" charset="0"/>
        <a:ea typeface="ＭＳ Ｐゴシック" charset="0"/>
        <a:cs typeface="Arial" charset="0"/>
      </a:defRPr>
    </a:lvl7pPr>
    <a:lvl8pPr marL="3200400" algn="l" defTabSz="457200" rtl="0" eaLnBrk="1" latinLnBrk="0" hangingPunct="1">
      <a:defRPr kern="1200">
        <a:solidFill>
          <a:schemeClr val="tx1"/>
        </a:solidFill>
        <a:latin typeface="Verdana" charset="0"/>
        <a:ea typeface="ＭＳ Ｐゴシック" charset="0"/>
        <a:cs typeface="Arial" charset="0"/>
      </a:defRPr>
    </a:lvl8pPr>
    <a:lvl9pPr marL="3657600" algn="l" defTabSz="457200" rtl="0" eaLnBrk="1" latinLnBrk="0" hangingPunct="1">
      <a:defRPr kern="1200">
        <a:solidFill>
          <a:schemeClr val="tx1"/>
        </a:solidFill>
        <a:latin typeface="Verdana"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708E"/>
    <a:srgbClr val="3366FF"/>
    <a:srgbClr val="33CC33"/>
    <a:srgbClr val="C60202"/>
    <a:srgbClr val="FF36FF"/>
    <a:srgbClr val="870101"/>
    <a:srgbClr val="0000FF"/>
    <a:srgbClr val="3333FF"/>
    <a:srgbClr val="8000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51474" autoAdjust="0"/>
  </p:normalViewPr>
  <p:slideViewPr>
    <p:cSldViewPr>
      <p:cViewPr>
        <p:scale>
          <a:sx n="60" d="100"/>
          <a:sy n="60" d="100"/>
        </p:scale>
        <p:origin x="-1122" y="-384"/>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4D259-BC5D-124D-A7A4-B2773BA53838}"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fr-FR"/>
        </a:p>
      </dgm:t>
    </dgm:pt>
    <dgm:pt modelId="{48853FE0-7EC7-8A49-8F0D-EE837A9230A5}">
      <dgm:prSet phldrT="[Texte]" custT="1"/>
      <dgm:spPr>
        <a:solidFill>
          <a:srgbClr val="FF6600"/>
        </a:solidFill>
      </dgm:spPr>
      <dgm:t>
        <a:bodyPr/>
        <a:lstStyle/>
        <a:p>
          <a:r>
            <a:rPr lang="fr-FR" sz="1600" dirty="0" smtClean="0">
              <a:latin typeface="+mj-lt"/>
            </a:rPr>
            <a:t>Une nouvelle organisation structurelle du collège </a:t>
          </a:r>
          <a:endParaRPr lang="fr-FR" sz="1600" dirty="0">
            <a:latin typeface="+mj-lt"/>
          </a:endParaRPr>
        </a:p>
      </dgm:t>
    </dgm:pt>
    <dgm:pt modelId="{AAA4D078-57FD-7C46-B5AB-056BECCC62C2}" type="parTrans" cxnId="{1D8EB590-331B-6345-8E5A-CA1D4189CE37}">
      <dgm:prSet/>
      <dgm:spPr/>
      <dgm:t>
        <a:bodyPr/>
        <a:lstStyle/>
        <a:p>
          <a:endParaRPr lang="fr-FR"/>
        </a:p>
      </dgm:t>
    </dgm:pt>
    <dgm:pt modelId="{E5572DAA-1B7A-7745-AE6B-2284073D75EF}" type="sibTrans" cxnId="{1D8EB590-331B-6345-8E5A-CA1D4189CE37}">
      <dgm:prSet/>
      <dgm:spPr/>
      <dgm:t>
        <a:bodyPr/>
        <a:lstStyle/>
        <a:p>
          <a:endParaRPr lang="fr-FR"/>
        </a:p>
      </dgm:t>
    </dgm:pt>
    <dgm:pt modelId="{FCAD4F4C-8412-434E-9E01-9060D4BA9DEA}">
      <dgm:prSet phldrT="[Texte]" custT="1"/>
      <dgm:spPr>
        <a:solidFill>
          <a:srgbClr val="66CCFF"/>
        </a:solidFill>
      </dgm:spPr>
      <dgm:t>
        <a:bodyPr/>
        <a:lstStyle/>
        <a:p>
          <a:r>
            <a:rPr lang="fr-FR" sz="1400" dirty="0" smtClean="0">
              <a:latin typeface="+mj-lt"/>
            </a:rPr>
            <a:t>Programmes plus simples, plus lisibles en cohérence avec le nouveau socle</a:t>
          </a:r>
          <a:endParaRPr lang="fr-FR" sz="1400" dirty="0">
            <a:latin typeface="+mj-lt"/>
          </a:endParaRPr>
        </a:p>
      </dgm:t>
    </dgm:pt>
    <dgm:pt modelId="{9528D9B0-7481-ED42-BEEB-0F6AACC16CC7}" type="parTrans" cxnId="{D2143374-09DF-A54C-803F-D7D5B1B38B31}">
      <dgm:prSet/>
      <dgm:spPr/>
      <dgm:t>
        <a:bodyPr/>
        <a:lstStyle/>
        <a:p>
          <a:endParaRPr lang="fr-FR"/>
        </a:p>
      </dgm:t>
    </dgm:pt>
    <dgm:pt modelId="{55C1E83D-5DBB-BC4A-B5FB-C2A94B5AD783}" type="sibTrans" cxnId="{D2143374-09DF-A54C-803F-D7D5B1B38B31}">
      <dgm:prSet/>
      <dgm:spPr/>
      <dgm:t>
        <a:bodyPr/>
        <a:lstStyle/>
        <a:p>
          <a:endParaRPr lang="fr-FR"/>
        </a:p>
      </dgm:t>
    </dgm:pt>
    <dgm:pt modelId="{4E6A21A3-47CF-C24F-91F8-170AC9EF6DD3}">
      <dgm:prSet phldrT="[Texte]" custT="1"/>
      <dgm:spPr/>
      <dgm:t>
        <a:bodyPr/>
        <a:lstStyle/>
        <a:p>
          <a:r>
            <a:rPr lang="fr-FR" sz="1400" dirty="0" smtClean="0">
              <a:latin typeface="+mj-lt"/>
            </a:rPr>
            <a:t>De nouveaux cycles</a:t>
          </a:r>
          <a:endParaRPr lang="fr-FR" sz="1400" dirty="0">
            <a:latin typeface="+mj-lt"/>
          </a:endParaRPr>
        </a:p>
      </dgm:t>
    </dgm:pt>
    <dgm:pt modelId="{3EFF7E10-70FB-FA43-A1A7-56FB7DFBB792}" type="parTrans" cxnId="{74BF8954-023F-E64D-8BFD-F19F56659FB5}">
      <dgm:prSet/>
      <dgm:spPr/>
      <dgm:t>
        <a:bodyPr/>
        <a:lstStyle/>
        <a:p>
          <a:endParaRPr lang="fr-FR"/>
        </a:p>
      </dgm:t>
    </dgm:pt>
    <dgm:pt modelId="{1E4E5927-6C50-5541-9B7E-59066C093F4F}" type="sibTrans" cxnId="{74BF8954-023F-E64D-8BFD-F19F56659FB5}">
      <dgm:prSet/>
      <dgm:spPr/>
      <dgm:t>
        <a:bodyPr/>
        <a:lstStyle/>
        <a:p>
          <a:endParaRPr lang="fr-FR"/>
        </a:p>
      </dgm:t>
    </dgm:pt>
    <dgm:pt modelId="{DFD266AE-794B-8843-BDCD-950AE546742F}">
      <dgm:prSet phldrT="[Texte]" custT="1"/>
      <dgm:spPr>
        <a:solidFill>
          <a:srgbClr val="408000"/>
        </a:solidFill>
      </dgm:spPr>
      <dgm:t>
        <a:bodyPr/>
        <a:lstStyle/>
        <a:p>
          <a:r>
            <a:rPr lang="fr-FR" sz="1400" dirty="0" smtClean="0">
              <a:latin typeface="+mj-lt"/>
            </a:rPr>
            <a:t>Un lieu d’épanouissement et de construction de la citoyenneté</a:t>
          </a:r>
          <a:endParaRPr lang="fr-FR" sz="1400" dirty="0">
            <a:latin typeface="+mj-lt"/>
          </a:endParaRPr>
        </a:p>
      </dgm:t>
    </dgm:pt>
    <dgm:pt modelId="{0404FDCE-C42C-BF44-8A41-A79556BFEE57}" type="parTrans" cxnId="{37D7C75C-C496-E345-9083-D20A72E3B69C}">
      <dgm:prSet/>
      <dgm:spPr/>
      <dgm:t>
        <a:bodyPr/>
        <a:lstStyle/>
        <a:p>
          <a:endParaRPr lang="fr-FR"/>
        </a:p>
      </dgm:t>
    </dgm:pt>
    <dgm:pt modelId="{09006C43-0E7D-F846-98CC-31A8E0CA7FFF}" type="sibTrans" cxnId="{37D7C75C-C496-E345-9083-D20A72E3B69C}">
      <dgm:prSet/>
      <dgm:spPr/>
      <dgm:t>
        <a:bodyPr/>
        <a:lstStyle/>
        <a:p>
          <a:endParaRPr lang="fr-FR"/>
        </a:p>
      </dgm:t>
    </dgm:pt>
    <dgm:pt modelId="{639F75F0-7D28-8944-A628-31F0D86A9394}">
      <dgm:prSet phldrT="[Texte]" custT="1"/>
      <dgm:spPr>
        <a:solidFill>
          <a:srgbClr val="FF75FA"/>
        </a:solidFill>
      </dgm:spPr>
      <dgm:t>
        <a:bodyPr/>
        <a:lstStyle/>
        <a:p>
          <a:r>
            <a:rPr lang="fr-FR" sz="1400" dirty="0" smtClean="0">
              <a:latin typeface="+mj-lt"/>
            </a:rPr>
            <a:t>Socle commun de connaissances, de compétences et de culture</a:t>
          </a:r>
          <a:endParaRPr lang="fr-FR" sz="1400" dirty="0">
            <a:latin typeface="+mj-lt"/>
          </a:endParaRPr>
        </a:p>
      </dgm:t>
    </dgm:pt>
    <dgm:pt modelId="{50A73740-E31E-674B-8CC1-81519F96C4C1}" type="parTrans" cxnId="{FFE1A14E-A351-5C49-B8A5-1FB1FF5B8332}">
      <dgm:prSet/>
      <dgm:spPr/>
      <dgm:t>
        <a:bodyPr/>
        <a:lstStyle/>
        <a:p>
          <a:endParaRPr lang="fr-FR"/>
        </a:p>
      </dgm:t>
    </dgm:pt>
    <dgm:pt modelId="{DC11169A-F3A8-7E40-8D9A-8B2979DE667F}" type="sibTrans" cxnId="{FFE1A14E-A351-5C49-B8A5-1FB1FF5B8332}">
      <dgm:prSet/>
      <dgm:spPr/>
      <dgm:t>
        <a:bodyPr/>
        <a:lstStyle/>
        <a:p>
          <a:endParaRPr lang="fr-FR"/>
        </a:p>
      </dgm:t>
    </dgm:pt>
    <dgm:pt modelId="{E7858E4C-284D-FC4E-9B08-4495AA4CD18A}">
      <dgm:prSet custT="1"/>
      <dgm:spPr>
        <a:solidFill>
          <a:schemeClr val="tx2">
            <a:lumMod val="60000"/>
            <a:lumOff val="40000"/>
          </a:schemeClr>
        </a:solidFill>
      </dgm:spPr>
      <dgm:t>
        <a:bodyPr/>
        <a:lstStyle/>
        <a:p>
          <a:r>
            <a:rPr lang="fr-FR" sz="1400" dirty="0" smtClean="0">
              <a:latin typeface="+mj-lt"/>
            </a:rPr>
            <a:t>Des instances pédagogiques redéfinies</a:t>
          </a:r>
          <a:endParaRPr lang="fr-FR" sz="1400" dirty="0">
            <a:latin typeface="+mj-lt"/>
          </a:endParaRPr>
        </a:p>
      </dgm:t>
    </dgm:pt>
    <dgm:pt modelId="{49116D98-9AE0-C143-94CB-ABCEDF02EC26}" type="parTrans" cxnId="{18D43F21-0D50-4A4E-857C-834C33C7F8DB}">
      <dgm:prSet/>
      <dgm:spPr/>
      <dgm:t>
        <a:bodyPr/>
        <a:lstStyle/>
        <a:p>
          <a:endParaRPr lang="fr-FR"/>
        </a:p>
      </dgm:t>
    </dgm:pt>
    <dgm:pt modelId="{E6D3F3EB-F702-4541-931F-F75C5D8FCCDB}" type="sibTrans" cxnId="{18D43F21-0D50-4A4E-857C-834C33C7F8DB}">
      <dgm:prSet/>
      <dgm:spPr/>
      <dgm:t>
        <a:bodyPr/>
        <a:lstStyle/>
        <a:p>
          <a:endParaRPr lang="fr-FR"/>
        </a:p>
      </dgm:t>
    </dgm:pt>
    <dgm:pt modelId="{A80AD590-337E-B24A-A62B-10B1AE2B4DE8}">
      <dgm:prSet custT="1"/>
      <dgm:spPr>
        <a:solidFill>
          <a:srgbClr val="FF0000"/>
        </a:solidFill>
      </dgm:spPr>
      <dgm:t>
        <a:bodyPr/>
        <a:lstStyle/>
        <a:p>
          <a:r>
            <a:rPr lang="fr-FR" sz="1400" dirty="0" smtClean="0">
              <a:latin typeface="+mj-lt"/>
            </a:rPr>
            <a:t>Un renouvellement des pratiques pédagogiques</a:t>
          </a:r>
          <a:endParaRPr lang="fr-FR" sz="1400" dirty="0">
            <a:latin typeface="+mj-lt"/>
          </a:endParaRPr>
        </a:p>
      </dgm:t>
    </dgm:pt>
    <dgm:pt modelId="{04312F40-1077-5848-8EAC-BEAB02A3D637}" type="parTrans" cxnId="{834FBDB3-8B94-1B4A-AF06-8C0E144BFB96}">
      <dgm:prSet/>
      <dgm:spPr/>
      <dgm:t>
        <a:bodyPr/>
        <a:lstStyle/>
        <a:p>
          <a:endParaRPr lang="fr-FR"/>
        </a:p>
      </dgm:t>
    </dgm:pt>
    <dgm:pt modelId="{AD37D2A9-A010-6E45-837A-D8B97C3EBCD5}" type="sibTrans" cxnId="{834FBDB3-8B94-1B4A-AF06-8C0E144BFB96}">
      <dgm:prSet/>
      <dgm:spPr/>
      <dgm:t>
        <a:bodyPr/>
        <a:lstStyle/>
        <a:p>
          <a:endParaRPr lang="fr-FR"/>
        </a:p>
      </dgm:t>
    </dgm:pt>
    <dgm:pt modelId="{78FABD94-CFD5-4842-998D-053E37AEA1F1}" type="pres">
      <dgm:prSet presAssocID="{B474D259-BC5D-124D-A7A4-B2773BA53838}" presName="Name0" presStyleCnt="0">
        <dgm:presLayoutVars>
          <dgm:chMax val="1"/>
          <dgm:dir/>
          <dgm:animLvl val="ctr"/>
          <dgm:resizeHandles val="exact"/>
        </dgm:presLayoutVars>
      </dgm:prSet>
      <dgm:spPr/>
      <dgm:t>
        <a:bodyPr/>
        <a:lstStyle/>
        <a:p>
          <a:endParaRPr lang="fr-FR"/>
        </a:p>
      </dgm:t>
    </dgm:pt>
    <dgm:pt modelId="{E7A79609-9F77-DB4D-A241-706125551804}" type="pres">
      <dgm:prSet presAssocID="{48853FE0-7EC7-8A49-8F0D-EE837A9230A5}" presName="centerShape" presStyleLbl="node0" presStyleIdx="0" presStyleCnt="1" custScaleX="213334" custLinFactNeighborX="-1030" custLinFactNeighborY="4448"/>
      <dgm:spPr>
        <a:prstGeom prst="roundRect">
          <a:avLst/>
        </a:prstGeom>
      </dgm:spPr>
      <dgm:t>
        <a:bodyPr/>
        <a:lstStyle/>
        <a:p>
          <a:endParaRPr lang="fr-FR"/>
        </a:p>
      </dgm:t>
    </dgm:pt>
    <dgm:pt modelId="{6CF4DA72-0A04-6645-9CF0-8F34E7253766}" type="pres">
      <dgm:prSet presAssocID="{9528D9B0-7481-ED42-BEEB-0F6AACC16CC7}" presName="parTrans" presStyleLbl="sibTrans2D1" presStyleIdx="0" presStyleCnt="6" custScaleX="161051" custScaleY="121000" custLinFactNeighborY="4271"/>
      <dgm:spPr/>
      <dgm:t>
        <a:bodyPr/>
        <a:lstStyle/>
        <a:p>
          <a:endParaRPr lang="fr-FR"/>
        </a:p>
      </dgm:t>
    </dgm:pt>
    <dgm:pt modelId="{3E7D08A3-3A12-7443-988D-B9AE36A10690}" type="pres">
      <dgm:prSet presAssocID="{9528D9B0-7481-ED42-BEEB-0F6AACC16CC7}" presName="connectorText" presStyleLbl="sibTrans2D1" presStyleIdx="0" presStyleCnt="6"/>
      <dgm:spPr/>
      <dgm:t>
        <a:bodyPr/>
        <a:lstStyle/>
        <a:p>
          <a:endParaRPr lang="fr-FR"/>
        </a:p>
      </dgm:t>
    </dgm:pt>
    <dgm:pt modelId="{5CF033DC-439E-B94D-BC58-9F7C2116C276}" type="pres">
      <dgm:prSet presAssocID="{FCAD4F4C-8412-434E-9E01-9060D4BA9DEA}" presName="node" presStyleLbl="node1" presStyleIdx="0" presStyleCnt="6" custScaleX="134759" custScaleY="74634" custRadScaleRad="91249" custRadScaleInc="-7946">
        <dgm:presLayoutVars>
          <dgm:bulletEnabled val="1"/>
        </dgm:presLayoutVars>
      </dgm:prSet>
      <dgm:spPr>
        <a:prstGeom prst="roundRect">
          <a:avLst/>
        </a:prstGeom>
      </dgm:spPr>
      <dgm:t>
        <a:bodyPr/>
        <a:lstStyle/>
        <a:p>
          <a:endParaRPr lang="fr-FR"/>
        </a:p>
      </dgm:t>
    </dgm:pt>
    <dgm:pt modelId="{1349A3D2-BA5B-5B4D-AF3D-C341EA52FCB9}" type="pres">
      <dgm:prSet presAssocID="{3EFF7E10-70FB-FA43-A1A7-56FB7DFBB792}" presName="parTrans" presStyleLbl="sibTrans2D1" presStyleIdx="1" presStyleCnt="6" custLinFactNeighborX="23602" custLinFactNeighborY="-5254" custRadScaleRad="100014"/>
      <dgm:spPr/>
      <dgm:t>
        <a:bodyPr/>
        <a:lstStyle/>
        <a:p>
          <a:endParaRPr lang="fr-FR"/>
        </a:p>
      </dgm:t>
    </dgm:pt>
    <dgm:pt modelId="{3EC01ED1-B5F9-5644-A8D6-82DE961AAAF8}" type="pres">
      <dgm:prSet presAssocID="{3EFF7E10-70FB-FA43-A1A7-56FB7DFBB792}" presName="connectorText" presStyleLbl="sibTrans2D1" presStyleIdx="1" presStyleCnt="6"/>
      <dgm:spPr/>
      <dgm:t>
        <a:bodyPr/>
        <a:lstStyle/>
        <a:p>
          <a:endParaRPr lang="fr-FR"/>
        </a:p>
      </dgm:t>
    </dgm:pt>
    <dgm:pt modelId="{111FC5DC-0B43-CC4E-9BE5-C203023F4D74}" type="pres">
      <dgm:prSet presAssocID="{4E6A21A3-47CF-C24F-91F8-170AC9EF6DD3}" presName="node" presStyleLbl="node1" presStyleIdx="1" presStyleCnt="6" custScaleX="125537" custScaleY="86899" custRadScaleRad="149068" custRadScaleInc="20437">
        <dgm:presLayoutVars>
          <dgm:bulletEnabled val="1"/>
        </dgm:presLayoutVars>
      </dgm:prSet>
      <dgm:spPr>
        <a:prstGeom prst="roundRect">
          <a:avLst/>
        </a:prstGeom>
      </dgm:spPr>
      <dgm:t>
        <a:bodyPr/>
        <a:lstStyle/>
        <a:p>
          <a:endParaRPr lang="fr-FR"/>
        </a:p>
      </dgm:t>
    </dgm:pt>
    <dgm:pt modelId="{D1A056B0-F19E-8447-9D95-818669B13C28}" type="pres">
      <dgm:prSet presAssocID="{49116D98-9AE0-C143-94CB-ABCEDF02EC26}" presName="parTrans" presStyleLbl="sibTrans2D1" presStyleIdx="2" presStyleCnt="6" custScaleX="121000" custLinFactNeighborX="15845" custLinFactNeighborY="18514" custRadScaleRad="142994" custRadScaleInc="-2147483648"/>
      <dgm:spPr/>
      <dgm:t>
        <a:bodyPr/>
        <a:lstStyle/>
        <a:p>
          <a:endParaRPr lang="fr-FR"/>
        </a:p>
      </dgm:t>
    </dgm:pt>
    <dgm:pt modelId="{DCECEDED-11B7-304C-BF82-BB0CAD3B1A97}" type="pres">
      <dgm:prSet presAssocID="{49116D98-9AE0-C143-94CB-ABCEDF02EC26}" presName="connectorText" presStyleLbl="sibTrans2D1" presStyleIdx="2" presStyleCnt="6"/>
      <dgm:spPr/>
      <dgm:t>
        <a:bodyPr/>
        <a:lstStyle/>
        <a:p>
          <a:endParaRPr lang="fr-FR"/>
        </a:p>
      </dgm:t>
    </dgm:pt>
    <dgm:pt modelId="{B78CD87C-FE68-4E4E-9A40-1A89F0F36CEB}" type="pres">
      <dgm:prSet presAssocID="{E7858E4C-284D-FC4E-9B08-4495AA4CD18A}" presName="node" presStyleLbl="node1" presStyleIdx="2" presStyleCnt="6" custScaleX="99887" custScaleY="86876" custRadScaleRad="150892" custRadScaleInc="-31752">
        <dgm:presLayoutVars>
          <dgm:bulletEnabled val="1"/>
        </dgm:presLayoutVars>
      </dgm:prSet>
      <dgm:spPr>
        <a:prstGeom prst="roundRect">
          <a:avLst/>
        </a:prstGeom>
      </dgm:spPr>
      <dgm:t>
        <a:bodyPr/>
        <a:lstStyle/>
        <a:p>
          <a:endParaRPr lang="fr-FR"/>
        </a:p>
      </dgm:t>
    </dgm:pt>
    <dgm:pt modelId="{7D717D0A-8F23-2F4E-BD05-8A00D72907C9}" type="pres">
      <dgm:prSet presAssocID="{04312F40-1077-5848-8EAC-BEAB02A3D637}" presName="parTrans" presStyleLbl="sibTrans2D1" presStyleIdx="3" presStyleCnt="6" custScaleX="133101"/>
      <dgm:spPr/>
      <dgm:t>
        <a:bodyPr/>
        <a:lstStyle/>
        <a:p>
          <a:endParaRPr lang="fr-FR"/>
        </a:p>
      </dgm:t>
    </dgm:pt>
    <dgm:pt modelId="{2638FC56-670F-404C-A6A3-0115F519A70D}" type="pres">
      <dgm:prSet presAssocID="{04312F40-1077-5848-8EAC-BEAB02A3D637}" presName="connectorText" presStyleLbl="sibTrans2D1" presStyleIdx="3" presStyleCnt="6"/>
      <dgm:spPr/>
      <dgm:t>
        <a:bodyPr/>
        <a:lstStyle/>
        <a:p>
          <a:endParaRPr lang="fr-FR"/>
        </a:p>
      </dgm:t>
    </dgm:pt>
    <dgm:pt modelId="{1A138A62-08FD-8E45-806D-BD9DE0FEDAB1}" type="pres">
      <dgm:prSet presAssocID="{A80AD590-337E-B24A-A62B-10B1AE2B4DE8}" presName="node" presStyleLbl="node1" presStyleIdx="3" presStyleCnt="6" custScaleX="111325" custScaleY="86882" custRadScaleRad="99488" custRadScaleInc="11139">
        <dgm:presLayoutVars>
          <dgm:bulletEnabled val="1"/>
        </dgm:presLayoutVars>
      </dgm:prSet>
      <dgm:spPr>
        <a:prstGeom prst="roundRect">
          <a:avLst/>
        </a:prstGeom>
      </dgm:spPr>
      <dgm:t>
        <a:bodyPr/>
        <a:lstStyle/>
        <a:p>
          <a:endParaRPr lang="fr-FR"/>
        </a:p>
      </dgm:t>
    </dgm:pt>
    <dgm:pt modelId="{F80EBBA9-47C3-AB40-BE3D-C23EE00B3E51}" type="pres">
      <dgm:prSet presAssocID="{0404FDCE-C42C-BF44-8A41-A79556BFEE57}" presName="parTrans" presStyleLbl="sibTrans2D1" presStyleIdx="4" presStyleCnt="6" custScaleX="121000" custLinFactNeighborX="-18491" custLinFactNeighborY="22941" custRadScaleRad="100014" custRadScaleInc="-2147483648"/>
      <dgm:spPr/>
      <dgm:t>
        <a:bodyPr/>
        <a:lstStyle/>
        <a:p>
          <a:endParaRPr lang="fr-FR"/>
        </a:p>
      </dgm:t>
    </dgm:pt>
    <dgm:pt modelId="{0F19C1F8-0668-F94F-BC01-A614A7096A7A}" type="pres">
      <dgm:prSet presAssocID="{0404FDCE-C42C-BF44-8A41-A79556BFEE57}" presName="connectorText" presStyleLbl="sibTrans2D1" presStyleIdx="4" presStyleCnt="6"/>
      <dgm:spPr/>
      <dgm:t>
        <a:bodyPr/>
        <a:lstStyle/>
        <a:p>
          <a:endParaRPr lang="fr-FR"/>
        </a:p>
      </dgm:t>
    </dgm:pt>
    <dgm:pt modelId="{8FACD836-6D3F-3F44-8F55-6A4E98D6E38D}" type="pres">
      <dgm:prSet presAssocID="{DFD266AE-794B-8843-BDCD-950AE546742F}" presName="node" presStyleLbl="node1" presStyleIdx="4" presStyleCnt="6" custScaleX="135767" custScaleY="86882" custRadScaleRad="159547" custRadScaleInc="38058">
        <dgm:presLayoutVars>
          <dgm:bulletEnabled val="1"/>
        </dgm:presLayoutVars>
      </dgm:prSet>
      <dgm:spPr>
        <a:prstGeom prst="roundRect">
          <a:avLst/>
        </a:prstGeom>
      </dgm:spPr>
      <dgm:t>
        <a:bodyPr/>
        <a:lstStyle/>
        <a:p>
          <a:endParaRPr lang="fr-FR"/>
        </a:p>
      </dgm:t>
    </dgm:pt>
    <dgm:pt modelId="{7BFEE9EE-70CA-0B43-A594-4E680543CE66}" type="pres">
      <dgm:prSet presAssocID="{50A73740-E31E-674B-8CC1-81519F96C4C1}" presName="parTrans" presStyleLbl="sibTrans2D1" presStyleIdx="5" presStyleCnt="6" custLinFactNeighborX="-28795" custLinFactNeighborY="-176" custRadScaleRad="110319" custRadScaleInc="-2147483648"/>
      <dgm:spPr/>
      <dgm:t>
        <a:bodyPr/>
        <a:lstStyle/>
        <a:p>
          <a:endParaRPr lang="fr-FR"/>
        </a:p>
      </dgm:t>
    </dgm:pt>
    <dgm:pt modelId="{617ED484-DA48-6B4D-97D3-E8D0B302B63C}" type="pres">
      <dgm:prSet presAssocID="{50A73740-E31E-674B-8CC1-81519F96C4C1}" presName="connectorText" presStyleLbl="sibTrans2D1" presStyleIdx="5" presStyleCnt="6"/>
      <dgm:spPr/>
      <dgm:t>
        <a:bodyPr/>
        <a:lstStyle/>
        <a:p>
          <a:endParaRPr lang="fr-FR"/>
        </a:p>
      </dgm:t>
    </dgm:pt>
    <dgm:pt modelId="{A978FE7C-821A-FE45-B8BF-C81B4B10D3FC}" type="pres">
      <dgm:prSet presAssocID="{639F75F0-7D28-8944-A628-31F0D86A9394}" presName="node" presStyleLbl="node1" presStyleIdx="5" presStyleCnt="6" custScaleX="139827" custScaleY="92307" custRadScaleRad="155464" custRadScaleInc="-14073">
        <dgm:presLayoutVars>
          <dgm:bulletEnabled val="1"/>
        </dgm:presLayoutVars>
      </dgm:prSet>
      <dgm:spPr>
        <a:prstGeom prst="roundRect">
          <a:avLst/>
        </a:prstGeom>
      </dgm:spPr>
      <dgm:t>
        <a:bodyPr/>
        <a:lstStyle/>
        <a:p>
          <a:endParaRPr lang="fr-FR"/>
        </a:p>
      </dgm:t>
    </dgm:pt>
  </dgm:ptLst>
  <dgm:cxnLst>
    <dgm:cxn modelId="{96AC134E-E08E-4450-9FFD-4FE25CB605EC}" type="presOf" srcId="{04312F40-1077-5848-8EAC-BEAB02A3D637}" destId="{2638FC56-670F-404C-A6A3-0115F519A70D}" srcOrd="1" destOrd="0" presId="urn:microsoft.com/office/officeart/2005/8/layout/radial5"/>
    <dgm:cxn modelId="{CB46262D-06BB-4A31-88A0-97BDB9FF6F1C}" type="presOf" srcId="{9528D9B0-7481-ED42-BEEB-0F6AACC16CC7}" destId="{3E7D08A3-3A12-7443-988D-B9AE36A10690}" srcOrd="1" destOrd="0" presId="urn:microsoft.com/office/officeart/2005/8/layout/radial5"/>
    <dgm:cxn modelId="{9CFED815-B805-4E4C-BA3C-ED89AD7F6AAB}" type="presOf" srcId="{DFD266AE-794B-8843-BDCD-950AE546742F}" destId="{8FACD836-6D3F-3F44-8F55-6A4E98D6E38D}" srcOrd="0" destOrd="0" presId="urn:microsoft.com/office/officeart/2005/8/layout/radial5"/>
    <dgm:cxn modelId="{C505F317-39A6-4DB3-9D1B-EFC6B9929DBC}" type="presOf" srcId="{50A73740-E31E-674B-8CC1-81519F96C4C1}" destId="{7BFEE9EE-70CA-0B43-A594-4E680543CE66}" srcOrd="0" destOrd="0" presId="urn:microsoft.com/office/officeart/2005/8/layout/radial5"/>
    <dgm:cxn modelId="{18D43F21-0D50-4A4E-857C-834C33C7F8DB}" srcId="{48853FE0-7EC7-8A49-8F0D-EE837A9230A5}" destId="{E7858E4C-284D-FC4E-9B08-4495AA4CD18A}" srcOrd="2" destOrd="0" parTransId="{49116D98-9AE0-C143-94CB-ABCEDF02EC26}" sibTransId="{E6D3F3EB-F702-4541-931F-F75C5D8FCCDB}"/>
    <dgm:cxn modelId="{D2143374-09DF-A54C-803F-D7D5B1B38B31}" srcId="{48853FE0-7EC7-8A49-8F0D-EE837A9230A5}" destId="{FCAD4F4C-8412-434E-9E01-9060D4BA9DEA}" srcOrd="0" destOrd="0" parTransId="{9528D9B0-7481-ED42-BEEB-0F6AACC16CC7}" sibTransId="{55C1E83D-5DBB-BC4A-B5FB-C2A94B5AD783}"/>
    <dgm:cxn modelId="{F290B486-A7E7-40AE-9DA9-39E204B80BAB}" type="presOf" srcId="{49116D98-9AE0-C143-94CB-ABCEDF02EC26}" destId="{D1A056B0-F19E-8447-9D95-818669B13C28}" srcOrd="0" destOrd="0" presId="urn:microsoft.com/office/officeart/2005/8/layout/radial5"/>
    <dgm:cxn modelId="{472E90F7-FAF2-430F-A3AF-AC7799E39B5B}" type="presOf" srcId="{50A73740-E31E-674B-8CC1-81519F96C4C1}" destId="{617ED484-DA48-6B4D-97D3-E8D0B302B63C}" srcOrd="1" destOrd="0" presId="urn:microsoft.com/office/officeart/2005/8/layout/radial5"/>
    <dgm:cxn modelId="{6EE4196F-65BF-41F7-BBA3-9E0518FA0787}" type="presOf" srcId="{9528D9B0-7481-ED42-BEEB-0F6AACC16CC7}" destId="{6CF4DA72-0A04-6645-9CF0-8F34E7253766}" srcOrd="0" destOrd="0" presId="urn:microsoft.com/office/officeart/2005/8/layout/radial5"/>
    <dgm:cxn modelId="{A0C6D594-15AE-49C1-AD7F-6189829DC2C5}" type="presOf" srcId="{A80AD590-337E-B24A-A62B-10B1AE2B4DE8}" destId="{1A138A62-08FD-8E45-806D-BD9DE0FEDAB1}" srcOrd="0" destOrd="0" presId="urn:microsoft.com/office/officeart/2005/8/layout/radial5"/>
    <dgm:cxn modelId="{B24B6128-8DDB-4332-B2BB-E3DBC0EF7B29}" type="presOf" srcId="{0404FDCE-C42C-BF44-8A41-A79556BFEE57}" destId="{F80EBBA9-47C3-AB40-BE3D-C23EE00B3E51}" srcOrd="0" destOrd="0" presId="urn:microsoft.com/office/officeart/2005/8/layout/radial5"/>
    <dgm:cxn modelId="{834FBDB3-8B94-1B4A-AF06-8C0E144BFB96}" srcId="{48853FE0-7EC7-8A49-8F0D-EE837A9230A5}" destId="{A80AD590-337E-B24A-A62B-10B1AE2B4DE8}" srcOrd="3" destOrd="0" parTransId="{04312F40-1077-5848-8EAC-BEAB02A3D637}" sibTransId="{AD37D2A9-A010-6E45-837A-D8B97C3EBCD5}"/>
    <dgm:cxn modelId="{3A25F2AC-33FB-4946-AF90-A2DBCD4DF836}" type="presOf" srcId="{49116D98-9AE0-C143-94CB-ABCEDF02EC26}" destId="{DCECEDED-11B7-304C-BF82-BB0CAD3B1A97}" srcOrd="1" destOrd="0" presId="urn:microsoft.com/office/officeart/2005/8/layout/radial5"/>
    <dgm:cxn modelId="{36740EBA-F32F-4D63-8434-22AA1B4A1178}" type="presOf" srcId="{0404FDCE-C42C-BF44-8A41-A79556BFEE57}" destId="{0F19C1F8-0668-F94F-BC01-A614A7096A7A}" srcOrd="1" destOrd="0" presId="urn:microsoft.com/office/officeart/2005/8/layout/radial5"/>
    <dgm:cxn modelId="{F14BA8B2-EEE2-4579-A597-C73B95F9FFBD}" type="presOf" srcId="{FCAD4F4C-8412-434E-9E01-9060D4BA9DEA}" destId="{5CF033DC-439E-B94D-BC58-9F7C2116C276}" srcOrd="0" destOrd="0" presId="urn:microsoft.com/office/officeart/2005/8/layout/radial5"/>
    <dgm:cxn modelId="{19B9A2EA-3EE7-4D1A-BD49-999E0C37CB42}" type="presOf" srcId="{3EFF7E10-70FB-FA43-A1A7-56FB7DFBB792}" destId="{1349A3D2-BA5B-5B4D-AF3D-C341EA52FCB9}" srcOrd="0" destOrd="0" presId="urn:microsoft.com/office/officeart/2005/8/layout/radial5"/>
    <dgm:cxn modelId="{62B912E6-0F8C-4804-A69E-80D6EE74ECE1}" type="presOf" srcId="{04312F40-1077-5848-8EAC-BEAB02A3D637}" destId="{7D717D0A-8F23-2F4E-BD05-8A00D72907C9}" srcOrd="0" destOrd="0" presId="urn:microsoft.com/office/officeart/2005/8/layout/radial5"/>
    <dgm:cxn modelId="{0E48A382-C1DA-4EA5-94CA-CE26F71FBEB7}" type="presOf" srcId="{3EFF7E10-70FB-FA43-A1A7-56FB7DFBB792}" destId="{3EC01ED1-B5F9-5644-A8D6-82DE961AAAF8}" srcOrd="1" destOrd="0" presId="urn:microsoft.com/office/officeart/2005/8/layout/radial5"/>
    <dgm:cxn modelId="{AE459CA4-43C7-4FD9-966A-EC5D873C8A70}" type="presOf" srcId="{48853FE0-7EC7-8A49-8F0D-EE837A9230A5}" destId="{E7A79609-9F77-DB4D-A241-706125551804}" srcOrd="0" destOrd="0" presId="urn:microsoft.com/office/officeart/2005/8/layout/radial5"/>
    <dgm:cxn modelId="{37D7C75C-C496-E345-9083-D20A72E3B69C}" srcId="{48853FE0-7EC7-8A49-8F0D-EE837A9230A5}" destId="{DFD266AE-794B-8843-BDCD-950AE546742F}" srcOrd="4" destOrd="0" parTransId="{0404FDCE-C42C-BF44-8A41-A79556BFEE57}" sibTransId="{09006C43-0E7D-F846-98CC-31A8E0CA7FFF}"/>
    <dgm:cxn modelId="{1D8EB590-331B-6345-8E5A-CA1D4189CE37}" srcId="{B474D259-BC5D-124D-A7A4-B2773BA53838}" destId="{48853FE0-7EC7-8A49-8F0D-EE837A9230A5}" srcOrd="0" destOrd="0" parTransId="{AAA4D078-57FD-7C46-B5AB-056BECCC62C2}" sibTransId="{E5572DAA-1B7A-7745-AE6B-2284073D75EF}"/>
    <dgm:cxn modelId="{74BF8954-023F-E64D-8BFD-F19F56659FB5}" srcId="{48853FE0-7EC7-8A49-8F0D-EE837A9230A5}" destId="{4E6A21A3-47CF-C24F-91F8-170AC9EF6DD3}" srcOrd="1" destOrd="0" parTransId="{3EFF7E10-70FB-FA43-A1A7-56FB7DFBB792}" sibTransId="{1E4E5927-6C50-5541-9B7E-59066C093F4F}"/>
    <dgm:cxn modelId="{FFE1A14E-A351-5C49-B8A5-1FB1FF5B8332}" srcId="{48853FE0-7EC7-8A49-8F0D-EE837A9230A5}" destId="{639F75F0-7D28-8944-A628-31F0D86A9394}" srcOrd="5" destOrd="0" parTransId="{50A73740-E31E-674B-8CC1-81519F96C4C1}" sibTransId="{DC11169A-F3A8-7E40-8D9A-8B2979DE667F}"/>
    <dgm:cxn modelId="{2BF12CEB-87C8-4B73-8E29-B40C7807A18E}" type="presOf" srcId="{E7858E4C-284D-FC4E-9B08-4495AA4CD18A}" destId="{B78CD87C-FE68-4E4E-9A40-1A89F0F36CEB}" srcOrd="0" destOrd="0" presId="urn:microsoft.com/office/officeart/2005/8/layout/radial5"/>
    <dgm:cxn modelId="{E9359304-376D-4D24-AF24-D56967E9B956}" type="presOf" srcId="{B474D259-BC5D-124D-A7A4-B2773BA53838}" destId="{78FABD94-CFD5-4842-998D-053E37AEA1F1}" srcOrd="0" destOrd="0" presId="urn:microsoft.com/office/officeart/2005/8/layout/radial5"/>
    <dgm:cxn modelId="{032250AF-7B81-45A3-B442-F1FE11B1AC5F}" type="presOf" srcId="{639F75F0-7D28-8944-A628-31F0D86A9394}" destId="{A978FE7C-821A-FE45-B8BF-C81B4B10D3FC}" srcOrd="0" destOrd="0" presId="urn:microsoft.com/office/officeart/2005/8/layout/radial5"/>
    <dgm:cxn modelId="{4E6392AF-BB31-4BFA-A957-1E74F98A8B0F}" type="presOf" srcId="{4E6A21A3-47CF-C24F-91F8-170AC9EF6DD3}" destId="{111FC5DC-0B43-CC4E-9BE5-C203023F4D74}" srcOrd="0" destOrd="0" presId="urn:microsoft.com/office/officeart/2005/8/layout/radial5"/>
    <dgm:cxn modelId="{CDB6C36E-3E5B-4336-9F67-DDC10928A913}" type="presParOf" srcId="{78FABD94-CFD5-4842-998D-053E37AEA1F1}" destId="{E7A79609-9F77-DB4D-A241-706125551804}" srcOrd="0" destOrd="0" presId="urn:microsoft.com/office/officeart/2005/8/layout/radial5"/>
    <dgm:cxn modelId="{EFE66484-D3A6-4AAE-9CD3-757C30EB1592}" type="presParOf" srcId="{78FABD94-CFD5-4842-998D-053E37AEA1F1}" destId="{6CF4DA72-0A04-6645-9CF0-8F34E7253766}" srcOrd="1" destOrd="0" presId="urn:microsoft.com/office/officeart/2005/8/layout/radial5"/>
    <dgm:cxn modelId="{2CCEEA5E-89DD-4859-AD01-EE1B014F8DEA}" type="presParOf" srcId="{6CF4DA72-0A04-6645-9CF0-8F34E7253766}" destId="{3E7D08A3-3A12-7443-988D-B9AE36A10690}" srcOrd="0" destOrd="0" presId="urn:microsoft.com/office/officeart/2005/8/layout/radial5"/>
    <dgm:cxn modelId="{29D7445E-DF6D-4D8C-9EE7-30D49E76A58F}" type="presParOf" srcId="{78FABD94-CFD5-4842-998D-053E37AEA1F1}" destId="{5CF033DC-439E-B94D-BC58-9F7C2116C276}" srcOrd="2" destOrd="0" presId="urn:microsoft.com/office/officeart/2005/8/layout/radial5"/>
    <dgm:cxn modelId="{BF993608-AA6D-4EBA-977E-BF5BC4899598}" type="presParOf" srcId="{78FABD94-CFD5-4842-998D-053E37AEA1F1}" destId="{1349A3D2-BA5B-5B4D-AF3D-C341EA52FCB9}" srcOrd="3" destOrd="0" presId="urn:microsoft.com/office/officeart/2005/8/layout/radial5"/>
    <dgm:cxn modelId="{42149311-81F6-494B-9339-1DC29F24F7D1}" type="presParOf" srcId="{1349A3D2-BA5B-5B4D-AF3D-C341EA52FCB9}" destId="{3EC01ED1-B5F9-5644-A8D6-82DE961AAAF8}" srcOrd="0" destOrd="0" presId="urn:microsoft.com/office/officeart/2005/8/layout/radial5"/>
    <dgm:cxn modelId="{B0D9BEB3-135B-4D42-A0A0-3BE43C49F7FE}" type="presParOf" srcId="{78FABD94-CFD5-4842-998D-053E37AEA1F1}" destId="{111FC5DC-0B43-CC4E-9BE5-C203023F4D74}" srcOrd="4" destOrd="0" presId="urn:microsoft.com/office/officeart/2005/8/layout/radial5"/>
    <dgm:cxn modelId="{6713625E-695C-4AB7-87F9-1159295B38C9}" type="presParOf" srcId="{78FABD94-CFD5-4842-998D-053E37AEA1F1}" destId="{D1A056B0-F19E-8447-9D95-818669B13C28}" srcOrd="5" destOrd="0" presId="urn:microsoft.com/office/officeart/2005/8/layout/radial5"/>
    <dgm:cxn modelId="{99756379-CCBF-4909-8370-6865BAF3687B}" type="presParOf" srcId="{D1A056B0-F19E-8447-9D95-818669B13C28}" destId="{DCECEDED-11B7-304C-BF82-BB0CAD3B1A97}" srcOrd="0" destOrd="0" presId="urn:microsoft.com/office/officeart/2005/8/layout/radial5"/>
    <dgm:cxn modelId="{B278B971-486A-4CD7-AAFC-31C407F4044D}" type="presParOf" srcId="{78FABD94-CFD5-4842-998D-053E37AEA1F1}" destId="{B78CD87C-FE68-4E4E-9A40-1A89F0F36CEB}" srcOrd="6" destOrd="0" presId="urn:microsoft.com/office/officeart/2005/8/layout/radial5"/>
    <dgm:cxn modelId="{293983E5-7E43-40E3-B337-9F6424149492}" type="presParOf" srcId="{78FABD94-CFD5-4842-998D-053E37AEA1F1}" destId="{7D717D0A-8F23-2F4E-BD05-8A00D72907C9}" srcOrd="7" destOrd="0" presId="urn:microsoft.com/office/officeart/2005/8/layout/radial5"/>
    <dgm:cxn modelId="{B534B706-89D6-4A7D-B205-6EF0A808147C}" type="presParOf" srcId="{7D717D0A-8F23-2F4E-BD05-8A00D72907C9}" destId="{2638FC56-670F-404C-A6A3-0115F519A70D}" srcOrd="0" destOrd="0" presId="urn:microsoft.com/office/officeart/2005/8/layout/radial5"/>
    <dgm:cxn modelId="{7932B0A8-6802-47B9-B004-EE817EDE1E73}" type="presParOf" srcId="{78FABD94-CFD5-4842-998D-053E37AEA1F1}" destId="{1A138A62-08FD-8E45-806D-BD9DE0FEDAB1}" srcOrd="8" destOrd="0" presId="urn:microsoft.com/office/officeart/2005/8/layout/radial5"/>
    <dgm:cxn modelId="{95C3CE48-332C-4E1E-9152-274699688B33}" type="presParOf" srcId="{78FABD94-CFD5-4842-998D-053E37AEA1F1}" destId="{F80EBBA9-47C3-AB40-BE3D-C23EE00B3E51}" srcOrd="9" destOrd="0" presId="urn:microsoft.com/office/officeart/2005/8/layout/radial5"/>
    <dgm:cxn modelId="{25981715-EAD3-474D-9409-1CEB1F68C73E}" type="presParOf" srcId="{F80EBBA9-47C3-AB40-BE3D-C23EE00B3E51}" destId="{0F19C1F8-0668-F94F-BC01-A614A7096A7A}" srcOrd="0" destOrd="0" presId="urn:microsoft.com/office/officeart/2005/8/layout/radial5"/>
    <dgm:cxn modelId="{1CFEEA3B-36BF-48CF-A485-DA33554DA82C}" type="presParOf" srcId="{78FABD94-CFD5-4842-998D-053E37AEA1F1}" destId="{8FACD836-6D3F-3F44-8F55-6A4E98D6E38D}" srcOrd="10" destOrd="0" presId="urn:microsoft.com/office/officeart/2005/8/layout/radial5"/>
    <dgm:cxn modelId="{042BD5BA-A81A-4925-9F72-7E452A7B64D0}" type="presParOf" srcId="{78FABD94-CFD5-4842-998D-053E37AEA1F1}" destId="{7BFEE9EE-70CA-0B43-A594-4E680543CE66}" srcOrd="11" destOrd="0" presId="urn:microsoft.com/office/officeart/2005/8/layout/radial5"/>
    <dgm:cxn modelId="{75AE7E59-75AE-44F9-AD15-34CADE29E8AD}" type="presParOf" srcId="{7BFEE9EE-70CA-0B43-A594-4E680543CE66}" destId="{617ED484-DA48-6B4D-97D3-E8D0B302B63C}" srcOrd="0" destOrd="0" presId="urn:microsoft.com/office/officeart/2005/8/layout/radial5"/>
    <dgm:cxn modelId="{2BC0098B-75B7-4AA5-93A7-0F576F2D6DFA}" type="presParOf" srcId="{78FABD94-CFD5-4842-998D-053E37AEA1F1}" destId="{A978FE7C-821A-FE45-B8BF-C81B4B10D3FC}"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79609-9F77-DB4D-A241-706125551804}">
      <dsp:nvSpPr>
        <dsp:cNvPr id="0" name=""/>
        <dsp:cNvSpPr/>
      </dsp:nvSpPr>
      <dsp:spPr>
        <a:xfrm>
          <a:off x="2623154" y="2147021"/>
          <a:ext cx="2764840" cy="1296014"/>
        </a:xfrm>
        <a:prstGeom prst="roundRect">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mj-lt"/>
            </a:rPr>
            <a:t>Une nouvelle organisation structurelle du collège </a:t>
          </a:r>
          <a:endParaRPr lang="fr-FR" sz="1600" kern="1200" dirty="0">
            <a:latin typeface="+mj-lt"/>
          </a:endParaRPr>
        </a:p>
      </dsp:txBody>
      <dsp:txXfrm>
        <a:off x="2686420" y="2210287"/>
        <a:ext cx="2638308" cy="1169482"/>
      </dsp:txXfrm>
    </dsp:sp>
    <dsp:sp modelId="{6CF4DA72-0A04-6645-9CF0-8F34E7253766}">
      <dsp:nvSpPr>
        <dsp:cNvPr id="0" name=""/>
        <dsp:cNvSpPr/>
      </dsp:nvSpPr>
      <dsp:spPr>
        <a:xfrm rot="16140389">
          <a:off x="3650396" y="1495937"/>
          <a:ext cx="674589" cy="57641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fr-FR" sz="2400" kern="1200"/>
        </a:p>
      </dsp:txBody>
      <dsp:txXfrm rot="10800000">
        <a:off x="3738357" y="1697668"/>
        <a:ext cx="501666" cy="345847"/>
      </dsp:txXfrm>
    </dsp:sp>
    <dsp:sp modelId="{5CF033DC-439E-B94D-BC58-9F7C2116C276}">
      <dsp:nvSpPr>
        <dsp:cNvPr id="0" name=""/>
        <dsp:cNvSpPr/>
      </dsp:nvSpPr>
      <dsp:spPr>
        <a:xfrm>
          <a:off x="3027514" y="311175"/>
          <a:ext cx="1888104" cy="1045694"/>
        </a:xfrm>
        <a:prstGeom prst="roundRect">
          <a:avLst/>
        </a:prstGeom>
        <a:solidFill>
          <a:srgbClr val="66CC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Programmes plus simples, plus lisibles en cohérence avec le nouveau socle</a:t>
          </a:r>
          <a:endParaRPr lang="fr-FR" sz="1400" kern="1200" dirty="0">
            <a:latin typeface="+mj-lt"/>
          </a:endParaRPr>
        </a:p>
      </dsp:txBody>
      <dsp:txXfrm>
        <a:off x="3078561" y="362222"/>
        <a:ext cx="1786010" cy="943600"/>
      </dsp:txXfrm>
    </dsp:sp>
    <dsp:sp modelId="{1349A3D2-BA5B-5B4D-AF3D-C341EA52FCB9}">
      <dsp:nvSpPr>
        <dsp:cNvPr id="0" name=""/>
        <dsp:cNvSpPr/>
      </dsp:nvSpPr>
      <dsp:spPr>
        <a:xfrm rot="20005575">
          <a:off x="5297084" y="1803364"/>
          <a:ext cx="624424" cy="476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5304633" y="1930605"/>
        <a:ext cx="481512" cy="285823"/>
      </dsp:txXfrm>
    </dsp:sp>
    <dsp:sp modelId="{111FC5DC-0B43-CC4E-9BE5-C203023F4D74}">
      <dsp:nvSpPr>
        <dsp:cNvPr id="0" name=""/>
        <dsp:cNvSpPr/>
      </dsp:nvSpPr>
      <dsp:spPr>
        <a:xfrm>
          <a:off x="5837952" y="829831"/>
          <a:ext cx="1758895" cy="12175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De nouveaux cycles</a:t>
          </a:r>
          <a:endParaRPr lang="fr-FR" sz="1400" kern="1200" dirty="0">
            <a:latin typeface="+mj-lt"/>
          </a:endParaRPr>
        </a:p>
      </dsp:txBody>
      <dsp:txXfrm>
        <a:off x="5897387" y="889266"/>
        <a:ext cx="1640025" cy="1098669"/>
      </dsp:txXfrm>
    </dsp:sp>
    <dsp:sp modelId="{D1A056B0-F19E-8447-9D95-818669B13C28}">
      <dsp:nvSpPr>
        <dsp:cNvPr id="0" name=""/>
        <dsp:cNvSpPr/>
      </dsp:nvSpPr>
      <dsp:spPr>
        <a:xfrm rot="1020799">
          <a:off x="5399177" y="3146710"/>
          <a:ext cx="666392" cy="476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5402304" y="3221077"/>
        <a:ext cx="523480" cy="285823"/>
      </dsp:txXfrm>
    </dsp:sp>
    <dsp:sp modelId="{B78CD87C-FE68-4E4E-9A40-1A89F0F36CEB}">
      <dsp:nvSpPr>
        <dsp:cNvPr id="0" name=""/>
        <dsp:cNvSpPr/>
      </dsp:nvSpPr>
      <dsp:spPr>
        <a:xfrm>
          <a:off x="6117226" y="3047114"/>
          <a:ext cx="1397932" cy="1215841"/>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Des instances pédagogiques redéfinies</a:t>
          </a:r>
          <a:endParaRPr lang="fr-FR" sz="1400" kern="1200" dirty="0">
            <a:latin typeface="+mj-lt"/>
          </a:endParaRPr>
        </a:p>
      </dsp:txBody>
      <dsp:txXfrm>
        <a:off x="6176578" y="3106466"/>
        <a:ext cx="1279228" cy="1097137"/>
      </dsp:txXfrm>
    </dsp:sp>
    <dsp:sp modelId="{7D717D0A-8F23-2F4E-BD05-8A00D72907C9}">
      <dsp:nvSpPr>
        <dsp:cNvPr id="0" name=""/>
        <dsp:cNvSpPr/>
      </dsp:nvSpPr>
      <dsp:spPr>
        <a:xfrm rot="5542079">
          <a:off x="3786091" y="3455228"/>
          <a:ext cx="364665" cy="476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3843051" y="3495850"/>
        <a:ext cx="255266" cy="285823"/>
      </dsp:txXfrm>
    </dsp:sp>
    <dsp:sp modelId="{1A138A62-08FD-8E45-806D-BD9DE0FEDAB1}">
      <dsp:nvSpPr>
        <dsp:cNvPr id="0" name=""/>
        <dsp:cNvSpPr/>
      </dsp:nvSpPr>
      <dsp:spPr>
        <a:xfrm>
          <a:off x="3153292" y="3959093"/>
          <a:ext cx="1558008" cy="1215925"/>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Un renouvellement des pratiques pédagogiques</a:t>
          </a:r>
          <a:endParaRPr lang="fr-FR" sz="1400" kern="1200" dirty="0">
            <a:latin typeface="+mj-lt"/>
          </a:endParaRPr>
        </a:p>
      </dsp:txBody>
      <dsp:txXfrm>
        <a:off x="3212649" y="4018450"/>
        <a:ext cx="1439294" cy="1097211"/>
      </dsp:txXfrm>
    </dsp:sp>
    <dsp:sp modelId="{F80EBBA9-47C3-AB40-BE3D-C23EE00B3E51}">
      <dsp:nvSpPr>
        <dsp:cNvPr id="0" name=""/>
        <dsp:cNvSpPr/>
      </dsp:nvSpPr>
      <dsp:spPr>
        <a:xfrm rot="9857625">
          <a:off x="2021598" y="3117874"/>
          <a:ext cx="578272" cy="476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2161842" y="3193805"/>
        <a:ext cx="435360" cy="285823"/>
      </dsp:txXfrm>
    </dsp:sp>
    <dsp:sp modelId="{8FACD836-6D3F-3F44-8F55-6A4E98D6E38D}">
      <dsp:nvSpPr>
        <dsp:cNvPr id="0" name=""/>
        <dsp:cNvSpPr/>
      </dsp:nvSpPr>
      <dsp:spPr>
        <a:xfrm>
          <a:off x="132251" y="3009107"/>
          <a:ext cx="1900077" cy="1215925"/>
        </a:xfrm>
        <a:prstGeom prst="roundRect">
          <a:avLst/>
        </a:prstGeom>
        <a:solidFill>
          <a:srgbClr val="4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Un lieu d’épanouissement et de construction de la citoyenneté</a:t>
          </a:r>
          <a:endParaRPr lang="fr-FR" sz="1400" kern="1200" dirty="0">
            <a:latin typeface="+mj-lt"/>
          </a:endParaRPr>
        </a:p>
      </dsp:txBody>
      <dsp:txXfrm>
        <a:off x="191608" y="3068464"/>
        <a:ext cx="1781363" cy="1097211"/>
      </dsp:txXfrm>
    </dsp:sp>
    <dsp:sp modelId="{7BFEE9EE-70CA-0B43-A594-4E680543CE66}">
      <dsp:nvSpPr>
        <dsp:cNvPr id="0" name=""/>
        <dsp:cNvSpPr/>
      </dsp:nvSpPr>
      <dsp:spPr>
        <a:xfrm rot="12540910">
          <a:off x="2091374" y="1775483"/>
          <a:ext cx="643420" cy="47637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2225318" y="1905417"/>
        <a:ext cx="500508" cy="285823"/>
      </dsp:txXfrm>
    </dsp:sp>
    <dsp:sp modelId="{A978FE7C-821A-FE45-B8BF-C81B4B10D3FC}">
      <dsp:nvSpPr>
        <dsp:cNvPr id="0" name=""/>
        <dsp:cNvSpPr/>
      </dsp:nvSpPr>
      <dsp:spPr>
        <a:xfrm>
          <a:off x="324035" y="649821"/>
          <a:ext cx="1956898" cy="1291849"/>
        </a:xfrm>
        <a:prstGeom prst="roundRect">
          <a:avLst/>
        </a:prstGeom>
        <a:solidFill>
          <a:srgbClr val="FF75F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Socle commun de connaissances, de compétences et de culture</a:t>
          </a:r>
          <a:endParaRPr lang="fr-FR" sz="1400" kern="1200" dirty="0">
            <a:latin typeface="+mj-lt"/>
          </a:endParaRPr>
        </a:p>
      </dsp:txBody>
      <dsp:txXfrm>
        <a:off x="387098" y="712884"/>
        <a:ext cx="1830772" cy="116572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9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fr-FR"/>
          </a:p>
        </p:txBody>
      </p:sp>
      <p:sp>
        <p:nvSpPr>
          <p:cNvPr id="309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9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652F506-8174-ED40-B2E8-DD9648882D97}" type="slidenum">
              <a:rPr lang="fr-FR"/>
              <a:pPr/>
              <a:t>‹N°›</a:t>
            </a:fld>
            <a:endParaRPr lang="fr-FR"/>
          </a:p>
        </p:txBody>
      </p:sp>
    </p:spTree>
    <p:extLst>
      <p:ext uri="{BB962C8B-B14F-4D97-AF65-F5344CB8AC3E}">
        <p14:creationId xmlns:p14="http://schemas.microsoft.com/office/powerpoint/2010/main" val="2632265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fr-FR"/>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B617EEC-46A0-8544-A69A-20AD4A265034}" type="slidenum">
              <a:rPr lang="fr-FR"/>
              <a:pPr/>
              <a:t>‹N°›</a:t>
            </a:fld>
            <a:endParaRPr lang="fr-FR"/>
          </a:p>
        </p:txBody>
      </p:sp>
    </p:spTree>
    <p:extLst>
      <p:ext uri="{BB962C8B-B14F-4D97-AF65-F5344CB8AC3E}">
        <p14:creationId xmlns:p14="http://schemas.microsoft.com/office/powerpoint/2010/main" val="3672411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A0DDB7E7-B67D-C54D-9B17-F9E26AB633FB}" type="slidenum">
              <a:rPr lang="fr-FR">
                <a:latin typeface="Arial" charset="0"/>
              </a:rPr>
              <a:pPr eaLnBrk="1" hangingPunct="1"/>
              <a:t>1</a:t>
            </a:fld>
            <a:endParaRPr lang="fr-FR">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B617EEC-46A0-8544-A69A-20AD4A265034}"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2824163" y="6259513"/>
            <a:ext cx="45196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a:r>
              <a:rPr lang="fr-FR" sz="1400">
                <a:solidFill>
                  <a:srgbClr val="0000FF"/>
                </a:solidFill>
                <a:latin typeface="Arial" charset="0"/>
              </a:rPr>
              <a:t>Brigitte JAUFFRET - C-TICE</a:t>
            </a:r>
          </a:p>
          <a:p>
            <a:pPr algn="ctr"/>
            <a:r>
              <a:rPr lang="fr-FR" sz="1400">
                <a:solidFill>
                  <a:srgbClr val="0000FF"/>
                </a:solidFill>
                <a:latin typeface="Arial" charset="0"/>
              </a:rPr>
              <a:t> Patrick BOISTEL Pôle TICE / Didier HANSER - DATSI</a:t>
            </a:r>
            <a:endParaRPr lang="fr-FR" sz="1400">
              <a:latin typeface="Arial" charset="0"/>
            </a:endParaRPr>
          </a:p>
        </p:txBody>
      </p:sp>
      <p:pic>
        <p:nvPicPr>
          <p:cNvPr id="5" name="Picture 2" descr="LOGO ACAD_vect COURRI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388" y="152400"/>
            <a:ext cx="15144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510" name="Rectangle 6"/>
          <p:cNvSpPr>
            <a:spLocks noGrp="1" noChangeArrowheads="1"/>
          </p:cNvSpPr>
          <p:nvPr>
            <p:ph type="ctrTitle"/>
          </p:nvPr>
        </p:nvSpPr>
        <p:spPr>
          <a:xfrm>
            <a:off x="1443038" y="985838"/>
            <a:ext cx="7239000" cy="1444625"/>
          </a:xfrm>
        </p:spPr>
        <p:txBody>
          <a:bodyPr/>
          <a:lstStyle>
            <a:lvl1pPr>
              <a:defRPr sz="4000"/>
            </a:lvl1pPr>
          </a:lstStyle>
          <a:p>
            <a:r>
              <a:rPr lang="fr-FR" smtClean="0"/>
              <a:t>Cliquez et modifiez le titre</a:t>
            </a:r>
            <a:endParaRPr lang="fr-FR"/>
          </a:p>
        </p:txBody>
      </p:sp>
      <p:sp>
        <p:nvSpPr>
          <p:cNvPr id="40551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fr-FR" smtClean="0"/>
              <a:t>Cliquez pour modifier le style des sous-titres du masque</a:t>
            </a:r>
            <a:endParaRPr lang="fr-FR"/>
          </a:p>
        </p:txBody>
      </p:sp>
      <p:sp>
        <p:nvSpPr>
          <p:cNvPr id="6" name="Rectangle 8"/>
          <p:cNvSpPr>
            <a:spLocks noGrp="1" noChangeArrowheads="1"/>
          </p:cNvSpPr>
          <p:nvPr>
            <p:ph type="dt" sz="half" idx="10"/>
          </p:nvPr>
        </p:nvSpPr>
        <p:spPr/>
        <p:txBody>
          <a:bodyPr/>
          <a:lstStyle>
            <a:lvl1pPr>
              <a:defRPr/>
            </a:lvl1pPr>
          </a:lstStyle>
          <a:p>
            <a:fld id="{2473FD3D-F392-F148-8156-E5C315EAE94C}" type="datetime1">
              <a:rPr lang="fr-FR"/>
              <a:pPr/>
              <a:t>26/05/2016</a:t>
            </a:fld>
            <a:endParaRPr lang="fr-FR"/>
          </a:p>
        </p:txBody>
      </p:sp>
      <p:sp>
        <p:nvSpPr>
          <p:cNvPr id="7" name="Rectangle 9"/>
          <p:cNvSpPr>
            <a:spLocks noGrp="1" noChangeArrowheads="1"/>
          </p:cNvSpPr>
          <p:nvPr>
            <p:ph type="ftr" sz="quarter" idx="11"/>
          </p:nvPr>
        </p:nvSpPr>
        <p:spPr/>
        <p:txBody>
          <a:bodyPr/>
          <a:lstStyle>
            <a:lvl1pPr>
              <a:defRPr/>
            </a:lvl1pPr>
          </a:lstStyle>
          <a:p>
            <a:pPr>
              <a:defRPr/>
            </a:pPr>
            <a:endParaRPr lang="fr-FR"/>
          </a:p>
        </p:txBody>
      </p:sp>
      <p:sp>
        <p:nvSpPr>
          <p:cNvPr id="8" name="Rectangle 10"/>
          <p:cNvSpPr>
            <a:spLocks noGrp="1" noChangeArrowheads="1"/>
          </p:cNvSpPr>
          <p:nvPr>
            <p:ph type="sldNum" sz="quarter" idx="12"/>
          </p:nvPr>
        </p:nvSpPr>
        <p:spPr/>
        <p:txBody>
          <a:bodyPr/>
          <a:lstStyle>
            <a:lvl1pPr>
              <a:defRPr/>
            </a:lvl1pPr>
          </a:lstStyle>
          <a:p>
            <a:fld id="{B3A1107A-97E2-7C49-980E-04ED87B12670}" type="slidenum">
              <a:rPr lang="fr-FR"/>
              <a:pPr/>
              <a:t>‹N°›</a:t>
            </a:fld>
            <a:endParaRPr lang="fr-FR"/>
          </a:p>
        </p:txBody>
      </p:sp>
    </p:spTree>
    <p:extLst>
      <p:ext uri="{BB962C8B-B14F-4D97-AF65-F5344CB8AC3E}">
        <p14:creationId xmlns:p14="http://schemas.microsoft.com/office/powerpoint/2010/main" val="40288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fld id="{582825D3-1E77-F24C-84C3-6B9890DE3CAF}" type="datetime1">
              <a:rPr lang="fr-FR"/>
              <a:pPr/>
              <a:t>26/05/2016</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7FC0F517-6BDE-9A46-B2F9-B108E059A5F5}" type="slidenum">
              <a:rPr lang="fr-FR"/>
              <a:pPr/>
              <a:t>‹N°›</a:t>
            </a:fld>
            <a:endParaRPr lang="fr-FR"/>
          </a:p>
        </p:txBody>
      </p:sp>
    </p:spTree>
    <p:extLst>
      <p:ext uri="{BB962C8B-B14F-4D97-AF65-F5344CB8AC3E}">
        <p14:creationId xmlns:p14="http://schemas.microsoft.com/office/powerpoint/2010/main" val="311951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6413" y="301625"/>
            <a:ext cx="1827212" cy="564038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1370013" y="301625"/>
            <a:ext cx="5334000" cy="5640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fld id="{100AE479-BBF3-5148-BF35-7EBD41688888}" type="datetime1">
              <a:rPr lang="fr-FR"/>
              <a:pPr/>
              <a:t>26/05/2016</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69DA95E9-3782-C444-943D-D31D34FC369C}" type="slidenum">
              <a:rPr lang="fr-FR"/>
              <a:pPr/>
              <a:t>‹N°›</a:t>
            </a:fld>
            <a:endParaRPr lang="fr-FR"/>
          </a:p>
        </p:txBody>
      </p:sp>
    </p:spTree>
    <p:extLst>
      <p:ext uri="{BB962C8B-B14F-4D97-AF65-F5344CB8AC3E}">
        <p14:creationId xmlns:p14="http://schemas.microsoft.com/office/powerpoint/2010/main" val="267643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fld id="{3A925311-9855-604C-A2ED-08BF02466143}" type="datetime1">
              <a:rPr lang="fr-FR"/>
              <a:pPr/>
              <a:t>26/05/2016</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D7451104-DDA2-674B-9F82-721F2B3A313A}" type="slidenum">
              <a:rPr lang="fr-FR"/>
              <a:pPr/>
              <a:t>‹N°›</a:t>
            </a:fld>
            <a:endParaRPr lang="fr-FR"/>
          </a:p>
        </p:txBody>
      </p:sp>
    </p:spTree>
    <p:extLst>
      <p:ext uri="{BB962C8B-B14F-4D97-AF65-F5344CB8AC3E}">
        <p14:creationId xmlns:p14="http://schemas.microsoft.com/office/powerpoint/2010/main" val="201038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fld id="{629C5C8F-834C-974E-9886-FA18A332B52F}" type="datetime1">
              <a:rPr lang="fr-FR"/>
              <a:pPr/>
              <a:t>26/05/2016</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fld id="{A336EE9A-1612-D240-9B89-D1259A7F7AD5}" type="slidenum">
              <a:rPr lang="fr-FR"/>
              <a:pPr/>
              <a:t>‹N°›</a:t>
            </a:fld>
            <a:endParaRPr lang="fr-FR"/>
          </a:p>
        </p:txBody>
      </p:sp>
    </p:spTree>
    <p:extLst>
      <p:ext uri="{BB962C8B-B14F-4D97-AF65-F5344CB8AC3E}">
        <p14:creationId xmlns:p14="http://schemas.microsoft.com/office/powerpoint/2010/main" val="94911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fld id="{D90EF022-F042-3442-9E2B-0822E8CA393F}" type="datetime1">
              <a:rPr lang="fr-FR"/>
              <a:pPr/>
              <a:t>26/05/2016</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fld id="{6B927B61-15EC-1C4C-9A19-829CD0A16B7C}" type="slidenum">
              <a:rPr lang="fr-FR"/>
              <a:pPr/>
              <a:t>‹N°›</a:t>
            </a:fld>
            <a:endParaRPr lang="fr-FR"/>
          </a:p>
        </p:txBody>
      </p:sp>
    </p:spTree>
    <p:extLst>
      <p:ext uri="{BB962C8B-B14F-4D97-AF65-F5344CB8AC3E}">
        <p14:creationId xmlns:p14="http://schemas.microsoft.com/office/powerpoint/2010/main" val="315143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fld id="{CB7D5D4A-632E-924F-B0C6-1E6D89541F90}" type="datetime1">
              <a:rPr lang="fr-FR"/>
              <a:pPr/>
              <a:t>26/05/2016</a:t>
            </a:fld>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fld id="{0AD7EB50-1C91-6648-A868-F8EE62860A65}" type="slidenum">
              <a:rPr lang="fr-FR"/>
              <a:pPr/>
              <a:t>‹N°›</a:t>
            </a:fld>
            <a:endParaRPr lang="fr-FR"/>
          </a:p>
        </p:txBody>
      </p:sp>
    </p:spTree>
    <p:extLst>
      <p:ext uri="{BB962C8B-B14F-4D97-AF65-F5344CB8AC3E}">
        <p14:creationId xmlns:p14="http://schemas.microsoft.com/office/powerpoint/2010/main" val="280881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8"/>
          <p:cNvSpPr>
            <a:spLocks noGrp="1" noChangeArrowheads="1"/>
          </p:cNvSpPr>
          <p:nvPr>
            <p:ph type="dt" sz="half" idx="10"/>
          </p:nvPr>
        </p:nvSpPr>
        <p:spPr>
          <a:ln/>
        </p:spPr>
        <p:txBody>
          <a:bodyPr/>
          <a:lstStyle>
            <a:lvl1pPr>
              <a:defRPr/>
            </a:lvl1pPr>
          </a:lstStyle>
          <a:p>
            <a:fld id="{B01FC80B-8D21-6444-9F01-2D4BE56895F9}" type="datetime1">
              <a:rPr lang="fr-FR"/>
              <a:pPr/>
              <a:t>26/05/2016</a:t>
            </a:fld>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fld id="{AD768F70-DAE8-1F47-BB5C-E8ECEA8D740E}" type="slidenum">
              <a:rPr lang="fr-FR"/>
              <a:pPr/>
              <a:t>‹N°›</a:t>
            </a:fld>
            <a:endParaRPr lang="fr-FR"/>
          </a:p>
        </p:txBody>
      </p:sp>
    </p:spTree>
    <p:extLst>
      <p:ext uri="{BB962C8B-B14F-4D97-AF65-F5344CB8AC3E}">
        <p14:creationId xmlns:p14="http://schemas.microsoft.com/office/powerpoint/2010/main" val="121518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82959610-D9A3-6347-8620-63B78ADDD83A}" type="datetime1">
              <a:rPr lang="fr-FR"/>
              <a:pPr/>
              <a:t>26/05/2016</a:t>
            </a:fld>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fld id="{ED08F278-98D8-6B44-A1CE-4F9C9122A894}" type="slidenum">
              <a:rPr lang="fr-FR"/>
              <a:pPr/>
              <a:t>‹N°›</a:t>
            </a:fld>
            <a:endParaRPr lang="fr-FR"/>
          </a:p>
        </p:txBody>
      </p:sp>
    </p:spTree>
    <p:extLst>
      <p:ext uri="{BB962C8B-B14F-4D97-AF65-F5344CB8AC3E}">
        <p14:creationId xmlns:p14="http://schemas.microsoft.com/office/powerpoint/2010/main" val="46926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fld id="{105AE96F-29DE-A441-BE2C-F56EBF555CF8}" type="datetime1">
              <a:rPr lang="fr-FR"/>
              <a:pPr/>
              <a:t>26/05/2016</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fld id="{8186E9C4-02AB-AC43-90DF-7B79B6D89A75}" type="slidenum">
              <a:rPr lang="fr-FR"/>
              <a:pPr/>
              <a:t>‹N°›</a:t>
            </a:fld>
            <a:endParaRPr lang="fr-FR"/>
          </a:p>
        </p:txBody>
      </p:sp>
    </p:spTree>
    <p:extLst>
      <p:ext uri="{BB962C8B-B14F-4D97-AF65-F5344CB8AC3E}">
        <p14:creationId xmlns:p14="http://schemas.microsoft.com/office/powerpoint/2010/main" val="399065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fld id="{F2A95B62-1774-7C4B-8717-578686157B61}" type="datetime1">
              <a:rPr lang="fr-FR"/>
              <a:pPr/>
              <a:t>26/05/2016</a:t>
            </a:fld>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fld id="{05EC5489-2317-AB44-B900-23BC927A55FF}" type="slidenum">
              <a:rPr lang="fr-FR"/>
              <a:pPr/>
              <a:t>‹N°›</a:t>
            </a:fld>
            <a:endParaRPr lang="fr-FR"/>
          </a:p>
        </p:txBody>
      </p:sp>
    </p:spTree>
    <p:extLst>
      <p:ext uri="{BB962C8B-B14F-4D97-AF65-F5344CB8AC3E}">
        <p14:creationId xmlns:p14="http://schemas.microsoft.com/office/powerpoint/2010/main" val="79741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727200" y="301625"/>
            <a:ext cx="695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fr-FR"/>
              <a:t>Cliquez pour modifier le style du titre</a:t>
            </a:r>
          </a:p>
        </p:txBody>
      </p:sp>
      <p:sp>
        <p:nvSpPr>
          <p:cNvPr id="1027"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044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14A2DE2F-68E8-FD4D-9F4A-AC18E9AC8F62}" type="datetime1">
              <a:rPr lang="fr-FR"/>
              <a:pPr/>
              <a:t>26/05/2016</a:t>
            </a:fld>
            <a:endParaRPr lang="fr-FR"/>
          </a:p>
        </p:txBody>
      </p:sp>
      <p:sp>
        <p:nvSpPr>
          <p:cNvPr id="4044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Verdana" pitchFamily="34" charset="0"/>
                <a:ea typeface="+mn-ea"/>
                <a:cs typeface="+mn-cs"/>
              </a:defRPr>
            </a:lvl1pPr>
          </a:lstStyle>
          <a:p>
            <a:pPr>
              <a:defRPr/>
            </a:pPr>
            <a:endParaRPr lang="fr-FR"/>
          </a:p>
        </p:txBody>
      </p:sp>
      <p:sp>
        <p:nvSpPr>
          <p:cNvPr id="4044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31925FF-88B8-F442-9CCC-06AC02EF90D6}" type="slidenum">
              <a:rPr lang="fr-FR"/>
              <a:pPr/>
              <a:t>‹N°›</a:t>
            </a:fld>
            <a:endParaRPr lang="fr-FR"/>
          </a:p>
        </p:txBody>
      </p:sp>
      <p:pic>
        <p:nvPicPr>
          <p:cNvPr id="1031"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68313" y="6237288"/>
            <a:ext cx="12969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Arial" charset="0"/>
          <a:ea typeface="ＭＳ Ｐゴシック" charset="0"/>
        </a:defRPr>
      </a:lvl2pPr>
      <a:lvl3pPr algn="l" rtl="0" eaLnBrk="1" fontAlgn="base" hangingPunct="1">
        <a:spcBef>
          <a:spcPct val="0"/>
        </a:spcBef>
        <a:spcAft>
          <a:spcPct val="0"/>
        </a:spcAft>
        <a:defRPr sz="3600">
          <a:solidFill>
            <a:schemeClr val="tx2"/>
          </a:solidFill>
          <a:latin typeface="Arial" charset="0"/>
          <a:ea typeface="ＭＳ Ｐゴシック" charset="0"/>
        </a:defRPr>
      </a:lvl3pPr>
      <a:lvl4pPr algn="l" rtl="0" eaLnBrk="1" fontAlgn="base" hangingPunct="1">
        <a:spcBef>
          <a:spcPct val="0"/>
        </a:spcBef>
        <a:spcAft>
          <a:spcPct val="0"/>
        </a:spcAft>
        <a:defRPr sz="3600">
          <a:solidFill>
            <a:schemeClr val="tx2"/>
          </a:solidFill>
          <a:latin typeface="Arial" charset="0"/>
          <a:ea typeface="ＭＳ Ｐゴシック" charset="0"/>
        </a:defRPr>
      </a:lvl4pPr>
      <a:lvl5pPr algn="l" rtl="0" eaLnBrk="1" fontAlgn="base" hangingPunct="1">
        <a:spcBef>
          <a:spcPct val="0"/>
        </a:spcBef>
        <a:spcAft>
          <a:spcPct val="0"/>
        </a:spcAft>
        <a:defRPr sz="3600">
          <a:solidFill>
            <a:schemeClr val="tx2"/>
          </a:solidFill>
          <a:latin typeface="Arial" charset="0"/>
          <a:ea typeface="ＭＳ Ｐゴシック"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charset="0"/>
        <a:buChar char="¡"/>
        <a:defRPr sz="29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chemeClr val="accent2"/>
        </a:buClr>
        <a:buSzPct val="70000"/>
        <a:buFont typeface="Wingdings" charset="0"/>
        <a:buChar char="l"/>
        <a:defRPr sz="25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tx2"/>
        </a:buClr>
        <a:buSzPct val="65000"/>
        <a:buFont typeface="Wingdings" charset="0"/>
        <a:buChar char="¡"/>
        <a:defRPr sz="22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70000"/>
        <a:buFont typeface="Wingdings" charset="0"/>
        <a:buChar char="l"/>
        <a:defRPr sz="19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tx2"/>
        </a:buClr>
        <a:buSzPct val="60000"/>
        <a:buFont typeface="Wingdings" charset="0"/>
        <a:buChar char="¡"/>
        <a:defRPr sz="19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travailengroupe-CM2.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Exemple%20de%20diff&#233;renciation%20en%20cycle%20terminal%20-%20Espagnol.hisp.mp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E1AB60B3-44EB-4F45-8589-8554356F65E1}" type="slidenum">
              <a:rPr lang="fr-FR"/>
              <a:pPr eaLnBrk="1" hangingPunct="1"/>
              <a:t>1</a:t>
            </a:fld>
            <a:endParaRPr lang="fr-FR"/>
          </a:p>
        </p:txBody>
      </p:sp>
      <p:pic>
        <p:nvPicPr>
          <p:cNvPr id="3075" name="Imag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36712"/>
            <a:ext cx="9144000" cy="580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a:xfrm>
            <a:off x="791580" y="260648"/>
            <a:ext cx="7786687" cy="2987737"/>
          </a:xfrm>
        </p:spPr>
        <p:txBody>
          <a:bodyPr/>
          <a:lstStyle/>
          <a:p>
            <a:pPr algn="ctr" eaLnBrk="1" hangingPunct="1"/>
            <a:r>
              <a:rPr lang="fr-FR" sz="4000" b="1" dirty="0" smtClean="0">
                <a:solidFill>
                  <a:srgbClr val="54708E"/>
                </a:solidFill>
                <a:latin typeface="Arial" charset="0"/>
              </a:rPr>
              <a:t>RÉFORME </a:t>
            </a:r>
            <a:r>
              <a:rPr lang="fr-FR" sz="4000" b="1" smtClean="0">
                <a:solidFill>
                  <a:srgbClr val="54708E"/>
                </a:solidFill>
                <a:latin typeface="Arial" charset="0"/>
              </a:rPr>
              <a:t>DU COLLEGE</a:t>
            </a:r>
            <a:r>
              <a:rPr lang="fr-FR" sz="4000" b="1" dirty="0" smtClean="0">
                <a:solidFill>
                  <a:srgbClr val="54708E"/>
                </a:solidFill>
                <a:latin typeface="Arial" charset="0"/>
              </a:rPr>
              <a:t/>
            </a:r>
            <a:br>
              <a:rPr lang="fr-FR" sz="4000" b="1" dirty="0" smtClean="0">
                <a:solidFill>
                  <a:srgbClr val="54708E"/>
                </a:solidFill>
                <a:latin typeface="Arial" charset="0"/>
              </a:rPr>
            </a:br>
            <a:r>
              <a:rPr lang="fr-FR" sz="1000" b="1" dirty="0" smtClean="0">
                <a:solidFill>
                  <a:srgbClr val="54708E"/>
                </a:solidFill>
                <a:latin typeface="Arial" charset="0"/>
              </a:rPr>
              <a:t/>
            </a:r>
            <a:br>
              <a:rPr lang="fr-FR" sz="1000" b="1" dirty="0" smtClean="0">
                <a:solidFill>
                  <a:srgbClr val="54708E"/>
                </a:solidFill>
                <a:latin typeface="Arial" charset="0"/>
              </a:rPr>
            </a:br>
            <a:r>
              <a:rPr lang="fr-FR" sz="1000" b="1" dirty="0">
                <a:solidFill>
                  <a:srgbClr val="54708E"/>
                </a:solidFill>
                <a:latin typeface="Arial" charset="0"/>
              </a:rPr>
              <a:t/>
            </a:r>
            <a:br>
              <a:rPr lang="fr-FR" sz="1000" b="1" dirty="0">
                <a:solidFill>
                  <a:srgbClr val="54708E"/>
                </a:solidFill>
                <a:latin typeface="Arial" charset="0"/>
              </a:rPr>
            </a:br>
            <a:r>
              <a:rPr lang="fr-FR" sz="4000" b="1" dirty="0" smtClean="0">
                <a:solidFill>
                  <a:srgbClr val="54708E"/>
                </a:solidFill>
                <a:latin typeface="Arial" charset="0"/>
              </a:rPr>
              <a:t>Formation disciplinaire</a:t>
            </a:r>
            <a:br>
              <a:rPr lang="fr-FR" sz="4000" b="1" dirty="0" smtClean="0">
                <a:solidFill>
                  <a:srgbClr val="54708E"/>
                </a:solidFill>
                <a:latin typeface="Arial" charset="0"/>
              </a:rPr>
            </a:br>
            <a:r>
              <a:rPr lang="fr-FR" sz="4000" b="1" dirty="0" smtClean="0">
                <a:solidFill>
                  <a:srgbClr val="54708E"/>
                </a:solidFill>
                <a:latin typeface="Arial" charset="0"/>
              </a:rPr>
              <a:t>Espagnol</a:t>
            </a:r>
            <a:br>
              <a:rPr lang="fr-FR" sz="4000" b="1" dirty="0" smtClean="0">
                <a:solidFill>
                  <a:srgbClr val="54708E"/>
                </a:solidFill>
                <a:latin typeface="Arial" charset="0"/>
              </a:rPr>
            </a:br>
            <a:r>
              <a:rPr lang="fr-FR" sz="4000" b="1" dirty="0" smtClean="0">
                <a:solidFill>
                  <a:srgbClr val="54708E"/>
                </a:solidFill>
                <a:latin typeface="Arial" charset="0"/>
              </a:rPr>
              <a:t>J4 </a:t>
            </a:r>
            <a:endParaRPr lang="fr-FR" sz="4000" b="1" dirty="0">
              <a:solidFill>
                <a:srgbClr val="54708E"/>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D768F70-DAE8-1F47-BB5C-E8ECEA8D740E}" type="slidenum">
              <a:rPr lang="fr-FR" smtClean="0"/>
              <a:pPr/>
              <a:t>10</a:t>
            </a:fld>
            <a:endParaRPr lang="fr-F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972" y="447675"/>
            <a:ext cx="4686300" cy="5962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449136"/>
            <a:ext cx="4234262" cy="320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00720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D08F278-98D8-6B44-A1CE-4F9C9122A894}" type="slidenum">
              <a:rPr lang="fr-FR" smtClean="0"/>
              <a:pPr/>
              <a:t>11</a:t>
            </a:fld>
            <a:endParaRPr lang="fr-FR"/>
          </a:p>
        </p:txBody>
      </p:sp>
      <p:sp>
        <p:nvSpPr>
          <p:cNvPr id="3" name="ZoneTexte 2"/>
          <p:cNvSpPr txBox="1"/>
          <p:nvPr/>
        </p:nvSpPr>
        <p:spPr>
          <a:xfrm>
            <a:off x="395536" y="444500"/>
            <a:ext cx="8585249" cy="646331"/>
          </a:xfrm>
          <a:prstGeom prst="rect">
            <a:avLst/>
          </a:prstGeom>
          <a:noFill/>
        </p:spPr>
        <p:txBody>
          <a:bodyPr wrap="square" rtlCol="0">
            <a:spAutoFit/>
          </a:bodyPr>
          <a:lstStyle/>
          <a:p>
            <a:pPr algn="ctr"/>
            <a:r>
              <a:rPr lang="fr-FR" sz="3600" u="sng" dirty="0">
                <a:solidFill>
                  <a:srgbClr val="54708E"/>
                </a:solidFill>
                <a:latin typeface="+mj-lt"/>
              </a:rPr>
              <a:t>Les quatre aspects de la différenciation </a:t>
            </a:r>
            <a:endParaRPr lang="fr-FR" sz="3600" dirty="0">
              <a:latin typeface="+mj-lt"/>
            </a:endParaRPr>
          </a:p>
        </p:txBody>
      </p:sp>
      <p:sp>
        <p:nvSpPr>
          <p:cNvPr id="4" name="ZoneTexte 3"/>
          <p:cNvSpPr txBox="1"/>
          <p:nvPr/>
        </p:nvSpPr>
        <p:spPr>
          <a:xfrm>
            <a:off x="935596" y="1988840"/>
            <a:ext cx="6984776" cy="2985433"/>
          </a:xfrm>
          <a:prstGeom prst="rect">
            <a:avLst/>
          </a:prstGeom>
          <a:noFill/>
        </p:spPr>
        <p:txBody>
          <a:bodyPr wrap="square" rtlCol="0">
            <a:spAutoFit/>
          </a:bodyPr>
          <a:lstStyle/>
          <a:p>
            <a:pPr marL="457200" indent="-457200" algn="just">
              <a:buFont typeface="+mj-lt"/>
              <a:buAutoNum type="arabicPeriod"/>
            </a:pPr>
            <a:r>
              <a:rPr lang="fr-FR" sz="2400" b="1" dirty="0">
                <a:solidFill>
                  <a:srgbClr val="FF0000"/>
                </a:solidFill>
                <a:latin typeface="+mj-lt"/>
              </a:rPr>
              <a:t>L</a:t>
            </a:r>
            <a:r>
              <a:rPr lang="fr-FR" sz="2400" b="1" dirty="0" smtClean="0">
                <a:solidFill>
                  <a:srgbClr val="FF0000"/>
                </a:solidFill>
                <a:latin typeface="+mj-lt"/>
              </a:rPr>
              <a:t>es contenus</a:t>
            </a:r>
          </a:p>
          <a:p>
            <a:pPr marL="457200" indent="-457200" algn="just">
              <a:buFont typeface="+mj-lt"/>
              <a:buAutoNum type="arabicPeriod"/>
            </a:pPr>
            <a:endParaRPr lang="fr-FR" sz="2400" dirty="0" smtClean="0">
              <a:solidFill>
                <a:srgbClr val="FF0000"/>
              </a:solidFill>
              <a:latin typeface="+mj-lt"/>
            </a:endParaRPr>
          </a:p>
          <a:p>
            <a:pPr marL="457200" indent="-457200" algn="just">
              <a:buFont typeface="+mj-lt"/>
              <a:buAutoNum type="arabicPeriod"/>
            </a:pPr>
            <a:r>
              <a:rPr lang="fr-FR" sz="2400" b="1" dirty="0" smtClean="0">
                <a:solidFill>
                  <a:srgbClr val="FF0000"/>
                </a:solidFill>
                <a:latin typeface="+mj-lt"/>
              </a:rPr>
              <a:t>Les structures</a:t>
            </a:r>
          </a:p>
          <a:p>
            <a:pPr marL="457200" indent="-457200" algn="just">
              <a:buFont typeface="+mj-lt"/>
              <a:buAutoNum type="arabicPeriod"/>
            </a:pPr>
            <a:endParaRPr lang="fr-FR" sz="2400" dirty="0" smtClean="0">
              <a:solidFill>
                <a:srgbClr val="FF0000"/>
              </a:solidFill>
              <a:latin typeface="+mj-lt"/>
            </a:endParaRPr>
          </a:p>
          <a:p>
            <a:pPr marL="457200" indent="-457200" algn="just">
              <a:buFont typeface="+mj-lt"/>
              <a:buAutoNum type="arabicPeriod"/>
            </a:pPr>
            <a:r>
              <a:rPr lang="fr-FR" sz="2400" b="1" dirty="0" smtClean="0">
                <a:solidFill>
                  <a:srgbClr val="FF0000"/>
                </a:solidFill>
                <a:latin typeface="+mj-lt"/>
              </a:rPr>
              <a:t>Les processus</a:t>
            </a:r>
          </a:p>
          <a:p>
            <a:pPr marL="457200" indent="-457200" algn="just">
              <a:buFont typeface="+mj-lt"/>
              <a:buAutoNum type="arabicPeriod"/>
            </a:pPr>
            <a:endParaRPr lang="fr-FR" sz="2400" dirty="0" smtClean="0">
              <a:solidFill>
                <a:srgbClr val="FF0000"/>
              </a:solidFill>
              <a:latin typeface="+mj-lt"/>
            </a:endParaRPr>
          </a:p>
          <a:p>
            <a:pPr marL="457200" indent="-457200" algn="just">
              <a:buFont typeface="+mj-lt"/>
              <a:buAutoNum type="arabicPeriod"/>
            </a:pPr>
            <a:r>
              <a:rPr lang="fr-FR" sz="2400" b="1" dirty="0" smtClean="0">
                <a:solidFill>
                  <a:srgbClr val="FF0000"/>
                </a:solidFill>
                <a:latin typeface="+mj-lt"/>
              </a:rPr>
              <a:t>Les productions</a:t>
            </a:r>
          </a:p>
          <a:p>
            <a:pPr marL="457200" indent="-457200" algn="just">
              <a:buFont typeface="+mj-lt"/>
              <a:buAutoNum type="arabicPeriod"/>
            </a:pPr>
            <a:endParaRPr lang="fr-FR" sz="2000" u="sng" dirty="0" smtClean="0">
              <a:solidFill>
                <a:srgbClr val="54708E"/>
              </a:solidFill>
              <a:latin typeface="+mj-lt"/>
            </a:endParaRPr>
          </a:p>
        </p:txBody>
      </p:sp>
    </p:spTree>
    <p:extLst>
      <p:ext uri="{BB962C8B-B14F-4D97-AF65-F5344CB8AC3E}">
        <p14:creationId xmlns:p14="http://schemas.microsoft.com/office/powerpoint/2010/main" val="71812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02485"/>
          </a:xfrm>
        </p:spPr>
        <p:txBody>
          <a:bodyPr>
            <a:normAutofit/>
          </a:bodyPr>
          <a:lstStyle/>
          <a:p>
            <a:pPr algn="ctr"/>
            <a:r>
              <a:rPr lang="fr-FR" u="sng" dirty="0" smtClean="0">
                <a:solidFill>
                  <a:srgbClr val="54708E"/>
                </a:solidFill>
              </a:rPr>
              <a:t>Les quatre aspects de la différenciation </a:t>
            </a:r>
            <a:endParaRPr lang="fr-FR" u="sng" dirty="0">
              <a:solidFill>
                <a:srgbClr val="54708E"/>
              </a:solidFill>
            </a:endParaRPr>
          </a:p>
        </p:txBody>
      </p:sp>
      <p:sp>
        <p:nvSpPr>
          <p:cNvPr id="3" name="Espace réservé du contenu 2"/>
          <p:cNvSpPr>
            <a:spLocks noGrp="1"/>
          </p:cNvSpPr>
          <p:nvPr>
            <p:ph idx="1"/>
          </p:nvPr>
        </p:nvSpPr>
        <p:spPr>
          <a:xfrm>
            <a:off x="467544" y="1124744"/>
            <a:ext cx="8460940" cy="5220580"/>
          </a:xfrm>
        </p:spPr>
        <p:txBody>
          <a:bodyPr>
            <a:normAutofit/>
          </a:bodyPr>
          <a:lstStyle/>
          <a:p>
            <a:pPr marL="0" indent="0">
              <a:buNone/>
            </a:pPr>
            <a:endParaRPr lang="fr-FR" sz="2200" dirty="0" smtClean="0">
              <a:latin typeface="+mj-lt"/>
            </a:endParaRPr>
          </a:p>
          <a:p>
            <a:pPr marL="0" indent="0" algn="just">
              <a:buClr>
                <a:srgbClr val="870101"/>
              </a:buClr>
              <a:buNone/>
            </a:pPr>
            <a:r>
              <a:rPr lang="fr-FR" sz="2200" b="1" dirty="0" smtClean="0">
                <a:solidFill>
                  <a:srgbClr val="FF0000"/>
                </a:solidFill>
                <a:latin typeface="+mj-lt"/>
              </a:rPr>
              <a:t>1. La différenciation des contenus</a:t>
            </a:r>
          </a:p>
          <a:p>
            <a:pPr marL="0" indent="0" algn="just">
              <a:buClr>
                <a:srgbClr val="870101"/>
              </a:buClr>
              <a:buNone/>
            </a:pPr>
            <a:endParaRPr lang="fr-FR" sz="2200" dirty="0" smtClean="0">
              <a:solidFill>
                <a:srgbClr val="54708E"/>
              </a:solidFill>
              <a:latin typeface="+mj-lt"/>
            </a:endParaRPr>
          </a:p>
          <a:p>
            <a:pPr algn="just">
              <a:buClr>
                <a:srgbClr val="C60202"/>
              </a:buClr>
              <a:buFont typeface="Wingdings" charset="2"/>
              <a:buChar char="Ø"/>
            </a:pPr>
            <a:r>
              <a:rPr lang="fr-FR" sz="2200" dirty="0" smtClean="0">
                <a:solidFill>
                  <a:srgbClr val="54708E"/>
                </a:solidFill>
                <a:latin typeface="+mj-lt"/>
              </a:rPr>
              <a:t>Varier les supports et les aménager: photos, textes, tableaux, publicités</a:t>
            </a:r>
            <a:r>
              <a:rPr lang="is-IS" sz="2200" dirty="0" smtClean="0">
                <a:solidFill>
                  <a:srgbClr val="54708E"/>
                </a:solidFill>
                <a:latin typeface="+mj-lt"/>
              </a:rPr>
              <a:t>…</a:t>
            </a:r>
            <a:endParaRPr lang="fr-FR" sz="2200" dirty="0" smtClean="0">
              <a:solidFill>
                <a:srgbClr val="54708E"/>
              </a:solidFill>
              <a:latin typeface="+mj-lt"/>
            </a:endParaRPr>
          </a:p>
          <a:p>
            <a:pPr lvl="1" algn="just">
              <a:buClr>
                <a:srgbClr val="C60202"/>
              </a:buClr>
              <a:buFont typeface="Arial" panose="020B0604020202020204" pitchFamily="34" charset="0"/>
              <a:buChar char="•"/>
            </a:pPr>
            <a:r>
              <a:rPr lang="fr-FR" sz="1800" dirty="0" smtClean="0">
                <a:solidFill>
                  <a:srgbClr val="54708E"/>
                </a:solidFill>
                <a:latin typeface="+mj-lt"/>
              </a:rPr>
              <a:t>Varier les activités langagières</a:t>
            </a:r>
            <a:endParaRPr lang="fr-FR" sz="1800" dirty="0">
              <a:solidFill>
                <a:srgbClr val="54708E"/>
              </a:solidFill>
              <a:latin typeface="+mj-lt"/>
            </a:endParaRPr>
          </a:p>
          <a:p>
            <a:pPr lvl="1" algn="just">
              <a:buClr>
                <a:srgbClr val="C60202"/>
              </a:buClr>
              <a:buFont typeface="Arial" panose="020B0604020202020204" pitchFamily="34" charset="0"/>
              <a:buChar char="•"/>
            </a:pPr>
            <a:r>
              <a:rPr lang="fr-FR" sz="1800" dirty="0">
                <a:solidFill>
                  <a:srgbClr val="54708E"/>
                </a:solidFill>
                <a:latin typeface="+mj-lt"/>
              </a:rPr>
              <a:t>P</a:t>
            </a:r>
            <a:r>
              <a:rPr lang="fr-FR" sz="1800" dirty="0" smtClean="0">
                <a:solidFill>
                  <a:srgbClr val="54708E"/>
                </a:solidFill>
                <a:latin typeface="+mj-lt"/>
              </a:rPr>
              <a:t>roposer des recherches autonomes</a:t>
            </a:r>
          </a:p>
          <a:p>
            <a:pPr lvl="1" algn="just">
              <a:buClr>
                <a:srgbClr val="C60202"/>
              </a:buClr>
              <a:buFont typeface="Arial" panose="020B0604020202020204" pitchFamily="34" charset="0"/>
              <a:buChar char="•"/>
            </a:pPr>
            <a:r>
              <a:rPr lang="fr-FR" sz="1800" dirty="0" smtClean="0">
                <a:solidFill>
                  <a:srgbClr val="54708E"/>
                </a:solidFill>
                <a:latin typeface="+mj-lt"/>
              </a:rPr>
              <a:t>Valoriser les projets personnels</a:t>
            </a:r>
          </a:p>
          <a:p>
            <a:pPr lvl="1" algn="just">
              <a:buClr>
                <a:srgbClr val="C60202"/>
              </a:buClr>
              <a:buFont typeface="Arial" panose="020B0604020202020204" pitchFamily="34" charset="0"/>
              <a:buChar char="•"/>
            </a:pPr>
            <a:r>
              <a:rPr lang="fr-FR" sz="1800" dirty="0" smtClean="0">
                <a:solidFill>
                  <a:srgbClr val="54708E"/>
                </a:solidFill>
                <a:latin typeface="+mj-lt"/>
              </a:rPr>
              <a:t>Varier les consignes, les adapter</a:t>
            </a:r>
          </a:p>
          <a:p>
            <a:pPr algn="just">
              <a:buClr>
                <a:srgbClr val="800000"/>
              </a:buClr>
              <a:buFont typeface="Wingdings" charset="2"/>
              <a:buChar char="Ø"/>
            </a:pPr>
            <a:endParaRPr lang="fr-FR" sz="2200" dirty="0" smtClean="0">
              <a:solidFill>
                <a:srgbClr val="54708E"/>
              </a:solidFill>
              <a:latin typeface="+mj-lt"/>
            </a:endParaRPr>
          </a:p>
          <a:p>
            <a:pPr marL="0" indent="0" algn="just">
              <a:lnSpc>
                <a:spcPct val="150000"/>
              </a:lnSpc>
              <a:buNone/>
            </a:pPr>
            <a:r>
              <a:rPr lang="fr-FR" sz="2200" dirty="0" smtClean="0">
                <a:solidFill>
                  <a:srgbClr val="54708E"/>
                </a:solidFill>
                <a:latin typeface="+mj-lt"/>
              </a:rPr>
              <a:t>Les élèves travaillent individuellement ou en groupe sur </a:t>
            </a:r>
            <a:r>
              <a:rPr lang="fr-FR" sz="2200" b="1" dirty="0" smtClean="0">
                <a:solidFill>
                  <a:srgbClr val="54708E"/>
                </a:solidFill>
                <a:latin typeface="+mj-lt"/>
              </a:rPr>
              <a:t>des contenus différents avec un objectif commun. </a:t>
            </a:r>
          </a:p>
          <a:p>
            <a:pPr algn="ctr">
              <a:buFont typeface="Brush Script MT"/>
              <a:buChar char="O"/>
            </a:pPr>
            <a:endParaRPr lang="fr-FR" dirty="0"/>
          </a:p>
        </p:txBody>
      </p:sp>
    </p:spTree>
    <p:extLst>
      <p:ext uri="{BB962C8B-B14F-4D97-AF65-F5344CB8AC3E}">
        <p14:creationId xmlns:p14="http://schemas.microsoft.com/office/powerpoint/2010/main" val="962271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59531" y="620688"/>
            <a:ext cx="8769007" cy="5184576"/>
          </a:xfrm>
          <a:prstGeom prst="rect">
            <a:avLst/>
          </a:prstGeom>
        </p:spPr>
        <p:txBody>
          <a:bodyPr>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endParaRPr lang="fr-FR" b="1" dirty="0" smtClean="0"/>
          </a:p>
          <a:p>
            <a:pPr marL="0" indent="0" algn="just">
              <a:buNone/>
            </a:pPr>
            <a:r>
              <a:rPr lang="fr-FR" sz="2200" b="1" dirty="0" smtClean="0">
                <a:solidFill>
                  <a:srgbClr val="FF0000"/>
                </a:solidFill>
                <a:latin typeface="+mj-lt"/>
              </a:rPr>
              <a:t>2. La différenciation des structures (de travail)</a:t>
            </a:r>
          </a:p>
          <a:p>
            <a:pPr marL="0" indent="0" algn="just">
              <a:buClr>
                <a:srgbClr val="C60202"/>
              </a:buClr>
              <a:buNone/>
            </a:pPr>
            <a:endParaRPr lang="fr-FR" sz="2200" dirty="0" smtClean="0">
              <a:solidFill>
                <a:srgbClr val="54708E"/>
              </a:solidFill>
              <a:latin typeface="+mj-lt"/>
            </a:endParaRPr>
          </a:p>
          <a:p>
            <a:pPr marL="0" indent="0" algn="just">
              <a:lnSpc>
                <a:spcPct val="150000"/>
              </a:lnSpc>
              <a:buClr>
                <a:srgbClr val="C60202"/>
              </a:buClr>
              <a:buNone/>
            </a:pPr>
            <a:r>
              <a:rPr lang="fr-FR" sz="2200" dirty="0" smtClean="0">
                <a:solidFill>
                  <a:srgbClr val="54708E"/>
                </a:solidFill>
                <a:latin typeface="+mj-lt"/>
              </a:rPr>
              <a:t>Il s’agit de répartir les élèves en </a:t>
            </a:r>
            <a:r>
              <a:rPr lang="fr-FR" sz="2200" b="1" dirty="0" smtClean="0">
                <a:solidFill>
                  <a:srgbClr val="54708E"/>
                </a:solidFill>
                <a:latin typeface="+mj-lt"/>
              </a:rPr>
              <a:t>sous-groupes</a:t>
            </a:r>
            <a:r>
              <a:rPr lang="fr-FR" sz="2200" dirty="0" smtClean="0">
                <a:solidFill>
                  <a:srgbClr val="54708E"/>
                </a:solidFill>
                <a:latin typeface="+mj-lt"/>
              </a:rPr>
              <a:t> dans la classe selon des critères </a:t>
            </a:r>
            <a:r>
              <a:rPr lang="fr-FR" sz="2200" b="1" dirty="0" smtClean="0">
                <a:solidFill>
                  <a:srgbClr val="54708E"/>
                </a:solidFill>
                <a:latin typeface="+mj-lt"/>
              </a:rPr>
              <a:t>favorisant les échanges, la coopération </a:t>
            </a:r>
            <a:r>
              <a:rPr lang="fr-FR" sz="2200" dirty="0" smtClean="0">
                <a:solidFill>
                  <a:srgbClr val="54708E"/>
                </a:solidFill>
                <a:latin typeface="+mj-lt"/>
              </a:rPr>
              <a:t>entre eux. </a:t>
            </a:r>
          </a:p>
          <a:p>
            <a:pPr marL="0" indent="0" algn="just">
              <a:buClr>
                <a:srgbClr val="C60202"/>
              </a:buClr>
              <a:buNone/>
            </a:pPr>
            <a:endParaRPr lang="fr-FR" sz="2200" dirty="0">
              <a:solidFill>
                <a:srgbClr val="54708E"/>
              </a:solidFill>
              <a:latin typeface="+mj-lt"/>
            </a:endParaRPr>
          </a:p>
          <a:p>
            <a:pPr algn="just">
              <a:buClr>
                <a:srgbClr val="C60202"/>
              </a:buClr>
              <a:buFont typeface="Wingdings" charset="2"/>
              <a:buChar char="Ø"/>
            </a:pPr>
            <a:r>
              <a:rPr lang="fr-FR" sz="2200" dirty="0" smtClean="0">
                <a:solidFill>
                  <a:srgbClr val="54708E"/>
                </a:solidFill>
                <a:latin typeface="+mj-lt"/>
              </a:rPr>
              <a:t>Varier les interactions, les regroupements, les espaces et lieux d’apprentissage. </a:t>
            </a:r>
            <a:endParaRPr lang="fr-FR" sz="2200" dirty="0">
              <a:solidFill>
                <a:srgbClr val="54708E"/>
              </a:solidFill>
              <a:latin typeface="+mj-lt"/>
            </a:endParaRPr>
          </a:p>
          <a:p>
            <a:pPr algn="just">
              <a:buClr>
                <a:srgbClr val="C60202"/>
              </a:buClr>
              <a:buFont typeface="Wingdings" charset="2"/>
              <a:buChar char="Ø"/>
            </a:pPr>
            <a:r>
              <a:rPr lang="fr-FR" sz="2200" dirty="0" smtClean="0">
                <a:solidFill>
                  <a:srgbClr val="54708E"/>
                </a:solidFill>
                <a:latin typeface="+mj-lt"/>
              </a:rPr>
              <a:t>Varier les durées.</a:t>
            </a:r>
          </a:p>
          <a:p>
            <a:pPr marL="0" indent="0" algn="just">
              <a:buNone/>
            </a:pPr>
            <a:endParaRPr lang="fr-FR" dirty="0"/>
          </a:p>
        </p:txBody>
      </p:sp>
    </p:spTree>
    <p:extLst>
      <p:ext uri="{BB962C8B-B14F-4D97-AF65-F5344CB8AC3E}">
        <p14:creationId xmlns:p14="http://schemas.microsoft.com/office/powerpoint/2010/main" val="3740378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287524" y="656692"/>
            <a:ext cx="8604956" cy="5472607"/>
          </a:xfrm>
          <a:prstGeom prst="rect">
            <a:avLst/>
          </a:prstGeom>
        </p:spPr>
        <p:txBody>
          <a:bodyPr>
            <a:normAutofit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endParaRPr lang="fr-FR" dirty="0" smtClean="0"/>
          </a:p>
          <a:p>
            <a:pPr marL="0" indent="0">
              <a:buFont typeface="Brush Script MT" pitchFamily="66" charset="0"/>
              <a:buNone/>
            </a:pPr>
            <a:endParaRPr lang="fr-FR" dirty="0" smtClean="0"/>
          </a:p>
          <a:p>
            <a:pPr marL="0" indent="0" algn="just">
              <a:buNone/>
            </a:pPr>
            <a:r>
              <a:rPr lang="fr-FR" sz="2200" b="1" dirty="0" smtClean="0">
                <a:solidFill>
                  <a:srgbClr val="FF0000"/>
                </a:solidFill>
                <a:latin typeface="+mj-lt"/>
              </a:rPr>
              <a:t>3. La différenciation des processus</a:t>
            </a:r>
            <a:endParaRPr lang="fr-FR" sz="2200" dirty="0" smtClean="0">
              <a:solidFill>
                <a:srgbClr val="FF0000"/>
              </a:solidFill>
              <a:latin typeface="+mj-lt"/>
            </a:endParaRPr>
          </a:p>
          <a:p>
            <a:pPr marL="0" indent="0" algn="just">
              <a:buNone/>
            </a:pPr>
            <a:endParaRPr lang="fr-FR" sz="2200" dirty="0" smtClean="0">
              <a:solidFill>
                <a:srgbClr val="54708E"/>
              </a:solidFill>
              <a:latin typeface="+mj-lt"/>
            </a:endParaRPr>
          </a:p>
          <a:p>
            <a:pPr algn="just">
              <a:buClr>
                <a:srgbClr val="C60202"/>
              </a:buClr>
              <a:buFont typeface="Wingdings" charset="2"/>
              <a:buChar char="Ø"/>
            </a:pPr>
            <a:r>
              <a:rPr lang="fr-FR" sz="2200" dirty="0" smtClean="0">
                <a:solidFill>
                  <a:srgbClr val="54708E"/>
                </a:solidFill>
                <a:latin typeface="+mj-lt"/>
              </a:rPr>
              <a:t>Alterner des démarches, des stratégies pour favoriser l’appropriation par des </a:t>
            </a:r>
            <a:r>
              <a:rPr lang="fr-FR" sz="2200" b="1" dirty="0" smtClean="0">
                <a:solidFill>
                  <a:srgbClr val="54708E"/>
                </a:solidFill>
                <a:latin typeface="+mj-lt"/>
              </a:rPr>
              <a:t>modes de pensées différents</a:t>
            </a:r>
            <a:r>
              <a:rPr lang="fr-FR" sz="2200" dirty="0" smtClean="0">
                <a:solidFill>
                  <a:srgbClr val="54708E"/>
                </a:solidFill>
                <a:latin typeface="+mj-lt"/>
              </a:rPr>
              <a:t>: inductif, déductif, analogique, latéral, divergent</a:t>
            </a:r>
          </a:p>
          <a:p>
            <a:pPr algn="just">
              <a:buClr>
                <a:srgbClr val="C60202"/>
              </a:buClr>
              <a:buFont typeface="Wingdings" charset="2"/>
              <a:buChar char="Ø"/>
            </a:pPr>
            <a:r>
              <a:rPr lang="fr-FR" sz="2200" dirty="0" smtClean="0">
                <a:solidFill>
                  <a:srgbClr val="54708E"/>
                </a:solidFill>
                <a:latin typeface="+mj-lt"/>
              </a:rPr>
              <a:t>Adapter les consignes</a:t>
            </a:r>
          </a:p>
          <a:p>
            <a:pPr algn="just">
              <a:buClr>
                <a:srgbClr val="C60202"/>
              </a:buClr>
              <a:buFont typeface="Wingdings" charset="2"/>
              <a:buChar char="Ø"/>
            </a:pPr>
            <a:r>
              <a:rPr lang="fr-FR" sz="2200" dirty="0" smtClean="0">
                <a:solidFill>
                  <a:srgbClr val="54708E"/>
                </a:solidFill>
                <a:latin typeface="+mj-lt"/>
              </a:rPr>
              <a:t>Réduire la longueur ou la complexité d’une tâche</a:t>
            </a:r>
          </a:p>
          <a:p>
            <a:pPr algn="just">
              <a:buClr>
                <a:srgbClr val="C60202"/>
              </a:buClr>
              <a:buFont typeface="Wingdings" charset="2"/>
              <a:buChar char="Ø"/>
            </a:pPr>
            <a:r>
              <a:rPr lang="fr-FR" sz="2200" dirty="0" smtClean="0">
                <a:solidFill>
                  <a:srgbClr val="54708E"/>
                </a:solidFill>
                <a:latin typeface="+mj-lt"/>
              </a:rPr>
              <a:t>Pour un même travail, proposer différents niveaux: </a:t>
            </a:r>
            <a:endParaRPr lang="fr-FR" sz="2200" dirty="0" smtClean="0">
              <a:solidFill>
                <a:srgbClr val="54708E"/>
              </a:solidFill>
              <a:latin typeface="+mj-lt"/>
            </a:endParaRPr>
          </a:p>
          <a:p>
            <a:pPr lvl="1" algn="just">
              <a:buClr>
                <a:srgbClr val="C60202"/>
              </a:buClr>
              <a:buFont typeface="Arial" panose="020B0604020202020204" pitchFamily="34" charset="0"/>
              <a:buChar char="•"/>
            </a:pPr>
            <a:r>
              <a:rPr lang="fr-FR" sz="2000" dirty="0" smtClean="0">
                <a:solidFill>
                  <a:srgbClr val="54708E"/>
                </a:solidFill>
                <a:latin typeface="+mj-lt"/>
              </a:rPr>
              <a:t>un </a:t>
            </a:r>
            <a:r>
              <a:rPr lang="fr-FR" sz="2000" dirty="0" smtClean="0">
                <a:solidFill>
                  <a:srgbClr val="54708E"/>
                </a:solidFill>
                <a:latin typeface="+mj-lt"/>
              </a:rPr>
              <a:t>exercice simple pour les élèves les plus en </a:t>
            </a:r>
            <a:r>
              <a:rPr lang="fr-FR" sz="2000" dirty="0" smtClean="0">
                <a:solidFill>
                  <a:srgbClr val="54708E"/>
                </a:solidFill>
                <a:latin typeface="+mj-lt"/>
              </a:rPr>
              <a:t>difficulté </a:t>
            </a:r>
          </a:p>
          <a:p>
            <a:pPr lvl="1" algn="just">
              <a:buClr>
                <a:srgbClr val="C60202"/>
              </a:buClr>
              <a:buFont typeface="Arial" panose="020B0604020202020204" pitchFamily="34" charset="0"/>
              <a:buChar char="•"/>
            </a:pPr>
            <a:r>
              <a:rPr lang="fr-FR" sz="2000" dirty="0" smtClean="0">
                <a:solidFill>
                  <a:srgbClr val="54708E"/>
                </a:solidFill>
                <a:latin typeface="+mj-lt"/>
              </a:rPr>
              <a:t>un </a:t>
            </a:r>
            <a:r>
              <a:rPr lang="fr-FR" sz="2000" dirty="0" smtClean="0">
                <a:solidFill>
                  <a:srgbClr val="54708E"/>
                </a:solidFill>
                <a:latin typeface="+mj-lt"/>
              </a:rPr>
              <a:t>exercice intermédiaire pour certains </a:t>
            </a:r>
            <a:r>
              <a:rPr lang="fr-FR" sz="2000" dirty="0" smtClean="0">
                <a:solidFill>
                  <a:srgbClr val="54708E"/>
                </a:solidFill>
                <a:latin typeface="+mj-lt"/>
              </a:rPr>
              <a:t>autres</a:t>
            </a:r>
          </a:p>
          <a:p>
            <a:pPr lvl="1" algn="just">
              <a:buClr>
                <a:srgbClr val="C60202"/>
              </a:buClr>
              <a:buFont typeface="Arial" panose="020B0604020202020204" pitchFamily="34" charset="0"/>
              <a:buChar char="•"/>
            </a:pPr>
            <a:r>
              <a:rPr lang="fr-FR" sz="2000" dirty="0" smtClean="0">
                <a:solidFill>
                  <a:srgbClr val="54708E"/>
                </a:solidFill>
                <a:latin typeface="+mj-lt"/>
              </a:rPr>
              <a:t>des </a:t>
            </a:r>
            <a:r>
              <a:rPr lang="fr-FR" sz="2000" dirty="0" smtClean="0">
                <a:solidFill>
                  <a:srgbClr val="54708E"/>
                </a:solidFill>
                <a:latin typeface="+mj-lt"/>
              </a:rPr>
              <a:t>pistes d’enrichissement aux plus motivés</a:t>
            </a:r>
          </a:p>
          <a:p>
            <a:pPr algn="just">
              <a:buClr>
                <a:srgbClr val="C60202"/>
              </a:buClr>
              <a:buFont typeface="Wingdings" charset="2"/>
              <a:buChar char="Ø"/>
            </a:pPr>
            <a:r>
              <a:rPr lang="fr-FR" sz="2200" dirty="0" smtClean="0">
                <a:solidFill>
                  <a:srgbClr val="54708E"/>
                </a:solidFill>
                <a:latin typeface="+mj-lt"/>
              </a:rPr>
              <a:t>Confier à des élèves plus rapides le mandat de prof-intérimaire</a:t>
            </a:r>
          </a:p>
        </p:txBody>
      </p:sp>
    </p:spTree>
    <p:extLst>
      <p:ext uri="{BB962C8B-B14F-4D97-AF65-F5344CB8AC3E}">
        <p14:creationId xmlns:p14="http://schemas.microsoft.com/office/powerpoint/2010/main" val="1736915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575556" y="872716"/>
            <a:ext cx="8208912" cy="4788532"/>
          </a:xfrm>
          <a:prstGeom prst="rect">
            <a:avLst/>
          </a:prstGeom>
        </p:spPr>
        <p:txBody>
          <a:bodyPr>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Font typeface="Brush Script MT" pitchFamily="66" charset="0"/>
              <a:buNone/>
            </a:pPr>
            <a:endParaRPr lang="fr-FR" dirty="0" smtClean="0"/>
          </a:p>
          <a:p>
            <a:pPr marL="0" indent="0" algn="just">
              <a:buNone/>
            </a:pPr>
            <a:r>
              <a:rPr lang="fr-FR" sz="2200" b="1" dirty="0" smtClean="0">
                <a:solidFill>
                  <a:srgbClr val="FF0000"/>
                </a:solidFill>
                <a:latin typeface="+mj-lt"/>
              </a:rPr>
              <a:t>4. La différenciation des productions</a:t>
            </a:r>
          </a:p>
          <a:p>
            <a:pPr marL="0" indent="0" algn="just">
              <a:buNone/>
            </a:pPr>
            <a:endParaRPr lang="fr-FR" sz="2200" dirty="0" smtClean="0">
              <a:solidFill>
                <a:srgbClr val="211F0B"/>
              </a:solidFill>
              <a:latin typeface="+mj-lt"/>
            </a:endParaRPr>
          </a:p>
          <a:p>
            <a:pPr algn="just">
              <a:lnSpc>
                <a:spcPct val="150000"/>
              </a:lnSpc>
              <a:buClr>
                <a:srgbClr val="C60202"/>
              </a:buClr>
              <a:buFont typeface="Wingdings" charset="2"/>
              <a:buChar char="Ø"/>
            </a:pPr>
            <a:r>
              <a:rPr lang="fr-FR" sz="2200" dirty="0" smtClean="0">
                <a:solidFill>
                  <a:srgbClr val="54708E"/>
                </a:solidFill>
                <a:latin typeface="+mj-lt"/>
              </a:rPr>
              <a:t>C’est diversifier les </a:t>
            </a:r>
            <a:r>
              <a:rPr lang="fr-FR" sz="2200" b="1" dirty="0" smtClean="0">
                <a:solidFill>
                  <a:srgbClr val="54708E"/>
                </a:solidFill>
                <a:latin typeface="+mj-lt"/>
              </a:rPr>
              <a:t>possibilités de </a:t>
            </a:r>
            <a:r>
              <a:rPr lang="fr-FR" sz="2200" b="1" dirty="0" smtClean="0">
                <a:solidFill>
                  <a:srgbClr val="54708E"/>
                </a:solidFill>
                <a:latin typeface="+mj-lt"/>
              </a:rPr>
              <a:t>restitution</a:t>
            </a:r>
            <a:r>
              <a:rPr lang="fr-FR" sz="2200" dirty="0" smtClean="0">
                <a:solidFill>
                  <a:srgbClr val="54708E"/>
                </a:solidFill>
                <a:latin typeface="+mj-lt"/>
              </a:rPr>
              <a:t>: permettre </a:t>
            </a:r>
            <a:r>
              <a:rPr lang="fr-FR" sz="2200" dirty="0" smtClean="0">
                <a:solidFill>
                  <a:srgbClr val="54708E"/>
                </a:solidFill>
                <a:latin typeface="+mj-lt"/>
              </a:rPr>
              <a:t>aux élèves de différencier leurs productions, leurs réalisations. </a:t>
            </a:r>
          </a:p>
          <a:p>
            <a:pPr marL="0" indent="0" algn="just">
              <a:buNone/>
            </a:pPr>
            <a:endParaRPr lang="fr-FR" sz="2200" dirty="0" smtClean="0">
              <a:solidFill>
                <a:srgbClr val="54708E"/>
              </a:solidFill>
              <a:latin typeface="+mj-lt"/>
            </a:endParaRPr>
          </a:p>
          <a:p>
            <a:pPr marL="0" indent="0" algn="just">
              <a:buNone/>
            </a:pPr>
            <a:r>
              <a:rPr lang="fr-FR" sz="2200" i="1" dirty="0" smtClean="0">
                <a:solidFill>
                  <a:srgbClr val="54708E"/>
                </a:solidFill>
                <a:latin typeface="+mj-lt"/>
              </a:rPr>
              <a:t>Exemple: un élève appréciera le fait de présenter un exposé oral sur le sujet de sa recherche tandis qu’un autre élève présentera le sujet sous la forme d’un schéma récapitulatif. </a:t>
            </a:r>
            <a:endParaRPr lang="fr-FR" sz="2200" i="1" dirty="0">
              <a:solidFill>
                <a:srgbClr val="54708E"/>
              </a:solidFill>
              <a:latin typeface="+mj-lt"/>
            </a:endParaRPr>
          </a:p>
        </p:txBody>
      </p:sp>
    </p:spTree>
    <p:extLst>
      <p:ext uri="{BB962C8B-B14F-4D97-AF65-F5344CB8AC3E}">
        <p14:creationId xmlns:p14="http://schemas.microsoft.com/office/powerpoint/2010/main" val="1820263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63588" y="260648"/>
            <a:ext cx="7366000" cy="646331"/>
          </a:xfrm>
          <a:prstGeom prst="rect">
            <a:avLst/>
          </a:prstGeom>
          <a:noFill/>
        </p:spPr>
        <p:txBody>
          <a:bodyPr wrap="square" rtlCol="0">
            <a:spAutoFit/>
          </a:bodyPr>
          <a:lstStyle/>
          <a:p>
            <a:pPr algn="ctr"/>
            <a:r>
              <a:rPr lang="fr-FR" sz="3600" b="1" dirty="0" smtClean="0">
                <a:solidFill>
                  <a:srgbClr val="54708E"/>
                </a:solidFill>
                <a:latin typeface="+mj-lt"/>
              </a:rPr>
              <a:t>Un exemple</a:t>
            </a:r>
            <a:endParaRPr lang="fr-FR" sz="3600" b="1" dirty="0" smtClean="0">
              <a:solidFill>
                <a:srgbClr val="54708E"/>
              </a:solidFill>
              <a:latin typeface="+mj-lt"/>
            </a:endParaRPr>
          </a:p>
        </p:txBody>
      </p:sp>
      <p:sp>
        <p:nvSpPr>
          <p:cNvPr id="3" name="ZoneTexte 2"/>
          <p:cNvSpPr txBox="1"/>
          <p:nvPr/>
        </p:nvSpPr>
        <p:spPr>
          <a:xfrm>
            <a:off x="359532" y="944724"/>
            <a:ext cx="8460940" cy="1107996"/>
          </a:xfrm>
          <a:prstGeom prst="rect">
            <a:avLst/>
          </a:prstGeom>
          <a:noFill/>
        </p:spPr>
        <p:txBody>
          <a:bodyPr wrap="square" rtlCol="0">
            <a:spAutoFit/>
          </a:bodyPr>
          <a:lstStyle/>
          <a:p>
            <a:pPr algn="just"/>
            <a:r>
              <a:rPr lang="fr-FR" sz="2200" dirty="0" smtClean="0">
                <a:solidFill>
                  <a:srgbClr val="54708E"/>
                </a:solidFill>
                <a:latin typeface="+mj-lt"/>
              </a:rPr>
              <a:t>A partir du document, vous réfléchirez à une exploitation pédagogique où vous mettrez en œuvre des démarches favorisant la pédagogie différenciée.   </a:t>
            </a:r>
            <a:endParaRPr lang="fr-FR" sz="2200" dirty="0">
              <a:solidFill>
                <a:srgbClr val="54708E"/>
              </a:solidFill>
              <a:latin typeface="+mj-lt"/>
            </a:endParaRPr>
          </a:p>
        </p:txBody>
      </p:sp>
      <p:pic>
        <p:nvPicPr>
          <p:cNvPr id="4" name="Picture 2" descr="E:\Cours Isabelle\séquences\SEQUENCE 7 Crear el mundo\Tableau.jpg"/>
          <p:cNvPicPr>
            <a:picLocks noChangeAspect="1" noChangeArrowheads="1"/>
          </p:cNvPicPr>
          <p:nvPr/>
        </p:nvPicPr>
        <p:blipFill>
          <a:blip r:embed="rId2" cstate="print"/>
          <a:srcRect/>
          <a:stretch>
            <a:fillRect/>
          </a:stretch>
        </p:blipFill>
        <p:spPr bwMode="auto">
          <a:xfrm>
            <a:off x="503549" y="2221156"/>
            <a:ext cx="8136903" cy="4092567"/>
          </a:xfrm>
          <a:prstGeom prst="rect">
            <a:avLst/>
          </a:prstGeom>
          <a:noFill/>
        </p:spPr>
      </p:pic>
      <p:sp>
        <p:nvSpPr>
          <p:cNvPr id="5" name="ZoneTexte 4"/>
          <p:cNvSpPr txBox="1"/>
          <p:nvPr/>
        </p:nvSpPr>
        <p:spPr>
          <a:xfrm>
            <a:off x="4572000" y="6381328"/>
            <a:ext cx="3960440" cy="246221"/>
          </a:xfrm>
          <a:prstGeom prst="rect">
            <a:avLst/>
          </a:prstGeom>
          <a:noFill/>
        </p:spPr>
        <p:txBody>
          <a:bodyPr wrap="square" rtlCol="0">
            <a:spAutoFit/>
          </a:bodyPr>
          <a:lstStyle/>
          <a:p>
            <a:pPr algn="just"/>
            <a:r>
              <a:rPr lang="fr-FR" sz="1000" b="1" i="1" dirty="0">
                <a:solidFill>
                  <a:srgbClr val="54708E"/>
                </a:solidFill>
                <a:latin typeface="+mj-lt"/>
              </a:rPr>
              <a:t>« Columbus lands on las </a:t>
            </a:r>
            <a:r>
              <a:rPr lang="fr-FR" sz="1000" b="1" i="1" dirty="0" err="1">
                <a:solidFill>
                  <a:srgbClr val="54708E"/>
                </a:solidFill>
                <a:latin typeface="+mj-lt"/>
              </a:rPr>
              <a:t>Indias</a:t>
            </a:r>
            <a:r>
              <a:rPr lang="fr-FR" sz="1000" b="1" i="1" dirty="0">
                <a:solidFill>
                  <a:srgbClr val="54708E"/>
                </a:solidFill>
                <a:latin typeface="+mj-lt"/>
              </a:rPr>
              <a:t> »</a:t>
            </a:r>
            <a:r>
              <a:rPr lang="fr-FR" sz="1000" b="1" dirty="0">
                <a:solidFill>
                  <a:srgbClr val="54708E"/>
                </a:solidFill>
                <a:latin typeface="+mj-lt"/>
              </a:rPr>
              <a:t>, Wayne </a:t>
            </a:r>
            <a:r>
              <a:rPr lang="fr-FR" sz="1000" b="1" dirty="0" err="1">
                <a:solidFill>
                  <a:srgbClr val="54708E"/>
                </a:solidFill>
                <a:latin typeface="+mj-lt"/>
              </a:rPr>
              <a:t>Alaniz</a:t>
            </a:r>
            <a:r>
              <a:rPr lang="fr-FR" sz="1000" b="1" dirty="0">
                <a:solidFill>
                  <a:srgbClr val="54708E"/>
                </a:solidFill>
                <a:latin typeface="+mj-lt"/>
              </a:rPr>
              <a:t> </a:t>
            </a:r>
            <a:r>
              <a:rPr lang="fr-FR" sz="1000" b="1" dirty="0" err="1">
                <a:solidFill>
                  <a:srgbClr val="54708E"/>
                </a:solidFill>
                <a:latin typeface="+mj-lt"/>
              </a:rPr>
              <a:t>Healy</a:t>
            </a:r>
            <a:r>
              <a:rPr lang="fr-FR" sz="1000" b="1" dirty="0">
                <a:solidFill>
                  <a:srgbClr val="54708E"/>
                </a:solidFill>
                <a:latin typeface="+mj-lt"/>
              </a:rPr>
              <a:t>, 1992</a:t>
            </a:r>
            <a:endParaRPr lang="fr-FR" sz="1000" dirty="0">
              <a:solidFill>
                <a:srgbClr val="54708E"/>
              </a:solidFill>
              <a:latin typeface="+mj-lt"/>
            </a:endParaRPr>
          </a:p>
        </p:txBody>
      </p:sp>
    </p:spTree>
    <p:extLst>
      <p:ext uri="{BB962C8B-B14F-4D97-AF65-F5344CB8AC3E}">
        <p14:creationId xmlns:p14="http://schemas.microsoft.com/office/powerpoint/2010/main" val="1753845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524" y="0"/>
            <a:ext cx="8424935" cy="1202485"/>
          </a:xfrm>
        </p:spPr>
        <p:txBody>
          <a:bodyPr/>
          <a:lstStyle/>
          <a:p>
            <a:pPr algn="ctr"/>
            <a:r>
              <a:rPr lang="fr-FR" b="1" u="sng" dirty="0" smtClean="0">
                <a:solidFill>
                  <a:srgbClr val="54708E"/>
                </a:solidFill>
              </a:rPr>
              <a:t>Exemple d’exploitation</a:t>
            </a:r>
            <a:endParaRPr lang="fr-FR" b="1" u="sng" dirty="0">
              <a:solidFill>
                <a:srgbClr val="54708E"/>
              </a:solidFill>
            </a:endParaRPr>
          </a:p>
        </p:txBody>
      </p:sp>
      <p:sp>
        <p:nvSpPr>
          <p:cNvPr id="3" name="Espace réservé du contenu 2"/>
          <p:cNvSpPr>
            <a:spLocks noGrp="1"/>
          </p:cNvSpPr>
          <p:nvPr>
            <p:ph idx="1"/>
          </p:nvPr>
        </p:nvSpPr>
        <p:spPr>
          <a:xfrm>
            <a:off x="287524" y="692696"/>
            <a:ext cx="8460940" cy="6444716"/>
          </a:xfrm>
        </p:spPr>
        <p:txBody>
          <a:bodyPr>
            <a:noAutofit/>
          </a:bodyPr>
          <a:lstStyle/>
          <a:p>
            <a:pPr marL="0" indent="0" algn="just">
              <a:buNone/>
            </a:pPr>
            <a:endParaRPr lang="fr-FR" sz="2200" b="1" dirty="0" smtClean="0">
              <a:solidFill>
                <a:srgbClr val="54708E"/>
              </a:solidFill>
              <a:latin typeface="+mj-lt"/>
            </a:endParaRPr>
          </a:p>
          <a:p>
            <a:pPr marL="0" indent="0" algn="just">
              <a:buNone/>
            </a:pPr>
            <a:endParaRPr lang="fr-FR" sz="2200" b="1" dirty="0" smtClean="0">
              <a:solidFill>
                <a:srgbClr val="54708E"/>
              </a:solidFill>
              <a:latin typeface="+mj-lt"/>
            </a:endParaRPr>
          </a:p>
          <a:p>
            <a:pPr marL="0" indent="0" algn="just">
              <a:buNone/>
            </a:pPr>
            <a:r>
              <a:rPr lang="fr-FR" sz="2200" b="1" dirty="0" smtClean="0">
                <a:solidFill>
                  <a:srgbClr val="54708E"/>
                </a:solidFill>
                <a:latin typeface="+mj-lt"/>
              </a:rPr>
              <a:t>Répartition de la classe en groupes</a:t>
            </a:r>
          </a:p>
          <a:p>
            <a:pPr marL="0" indent="0" algn="just">
              <a:buNone/>
            </a:pPr>
            <a:r>
              <a:rPr lang="fr-FR" sz="2200" dirty="0" smtClean="0">
                <a:solidFill>
                  <a:srgbClr val="54708E"/>
                </a:solidFill>
                <a:latin typeface="+mj-lt"/>
              </a:rPr>
              <a:t>Objectif</a:t>
            </a:r>
            <a:r>
              <a:rPr lang="fr-FR" sz="2200" b="1" dirty="0" smtClean="0">
                <a:solidFill>
                  <a:srgbClr val="54708E"/>
                </a:solidFill>
                <a:latin typeface="+mj-lt"/>
              </a:rPr>
              <a:t>: </a:t>
            </a:r>
            <a:r>
              <a:rPr lang="fr-FR" sz="2200" dirty="0" smtClean="0">
                <a:solidFill>
                  <a:srgbClr val="54708E"/>
                </a:solidFill>
                <a:latin typeface="+mj-lt"/>
              </a:rPr>
              <a:t>repérer, décrire, analyser, restituer</a:t>
            </a:r>
          </a:p>
          <a:p>
            <a:pPr marL="0" indent="0" algn="just">
              <a:buNone/>
            </a:pPr>
            <a:r>
              <a:rPr lang="fr-FR" sz="2200" dirty="0" smtClean="0">
                <a:solidFill>
                  <a:srgbClr val="54708E"/>
                </a:solidFill>
                <a:latin typeface="+mj-lt"/>
              </a:rPr>
              <a:t>Parmi chaque groupe: </a:t>
            </a:r>
          </a:p>
          <a:p>
            <a:pPr algn="just">
              <a:buClr>
                <a:srgbClr val="54708E"/>
              </a:buClr>
              <a:buFont typeface="Wingdings" charset="2"/>
              <a:buChar char="v"/>
            </a:pPr>
            <a:r>
              <a:rPr lang="fr-FR" sz="2200" dirty="0" smtClean="0">
                <a:solidFill>
                  <a:srgbClr val="54708E"/>
                </a:solidFill>
                <a:latin typeface="+mj-lt"/>
              </a:rPr>
              <a:t>Des élèves chercheurs: recherche lexicale, culturelle pour répondre aux besoins et/ou les anticiper.</a:t>
            </a:r>
          </a:p>
          <a:p>
            <a:pPr algn="just">
              <a:buClr>
                <a:srgbClr val="54708E"/>
              </a:buClr>
              <a:buFont typeface="Wingdings" charset="2"/>
              <a:buChar char="v"/>
            </a:pPr>
            <a:r>
              <a:rPr lang="fr-FR" sz="2200" dirty="0" smtClean="0">
                <a:solidFill>
                  <a:srgbClr val="54708E"/>
                </a:solidFill>
                <a:latin typeface="+mj-lt"/>
              </a:rPr>
              <a:t>Des élèves descripteurs: décrire en phrases simples ce qu’ils voient (travail sur les plans, les formes et les couleurs</a:t>
            </a:r>
            <a:r>
              <a:rPr lang="is-IS" sz="2200" dirty="0" smtClean="0">
                <a:solidFill>
                  <a:srgbClr val="54708E"/>
                </a:solidFill>
                <a:latin typeface="+mj-lt"/>
              </a:rPr>
              <a:t>…)</a:t>
            </a:r>
          </a:p>
          <a:p>
            <a:pPr algn="just">
              <a:buClr>
                <a:srgbClr val="54708E"/>
              </a:buClr>
              <a:buFont typeface="Wingdings" charset="2"/>
              <a:buChar char="v"/>
            </a:pPr>
            <a:r>
              <a:rPr lang="is-IS" sz="2200" dirty="0" smtClean="0">
                <a:solidFill>
                  <a:srgbClr val="54708E"/>
                </a:solidFill>
                <a:latin typeface="+mj-lt"/>
              </a:rPr>
              <a:t>Des élèves analystes: interpréter, analyser et réinvestir les elements de la séquence.</a:t>
            </a:r>
          </a:p>
          <a:p>
            <a:pPr algn="just">
              <a:buClr>
                <a:srgbClr val="54708E"/>
              </a:buClr>
              <a:buFont typeface="Wingdings" charset="2"/>
              <a:buChar char="v"/>
            </a:pPr>
            <a:r>
              <a:rPr lang="fr-FR" sz="2200" dirty="0" smtClean="0">
                <a:solidFill>
                  <a:srgbClr val="54708E"/>
                </a:solidFill>
                <a:latin typeface="+mj-lt"/>
              </a:rPr>
              <a:t>U</a:t>
            </a:r>
            <a:r>
              <a:rPr lang="is-IS" sz="2200" dirty="0" smtClean="0">
                <a:solidFill>
                  <a:srgbClr val="54708E"/>
                </a:solidFill>
                <a:latin typeface="+mj-lt"/>
              </a:rPr>
              <a:t>n “ambassadeur” fait la restitution du groupe concerné. </a:t>
            </a:r>
          </a:p>
          <a:p>
            <a:pPr marL="0" indent="0" algn="just">
              <a:buNone/>
            </a:pPr>
            <a:endParaRPr lang="is-IS" sz="2200" b="1" dirty="0" smtClean="0">
              <a:solidFill>
                <a:srgbClr val="54708E"/>
              </a:solidFill>
              <a:latin typeface="+mj-lt"/>
            </a:endParaRPr>
          </a:p>
          <a:p>
            <a:pPr marL="0" indent="0" algn="ctr">
              <a:buNone/>
            </a:pPr>
            <a:r>
              <a:rPr lang="is-IS" sz="2200" b="1" dirty="0" smtClean="0">
                <a:solidFill>
                  <a:srgbClr val="54708E"/>
                </a:solidFill>
                <a:latin typeface="+mj-lt"/>
              </a:rPr>
              <a:t>La mise en commun debouchera sur une trace écrite. </a:t>
            </a:r>
          </a:p>
          <a:p>
            <a:pPr>
              <a:buFont typeface="Arial"/>
              <a:buChar char="•"/>
            </a:pPr>
            <a:endParaRPr lang="fr-FR" sz="2200" dirty="0" smtClean="0"/>
          </a:p>
          <a:p>
            <a:pPr marL="457200" indent="-457200">
              <a:buFont typeface="Wingdings" charset="2"/>
              <a:buAutoNum type="arabicPlain"/>
            </a:pPr>
            <a:endParaRPr lang="fr-FR" sz="2200" dirty="0"/>
          </a:p>
        </p:txBody>
      </p:sp>
    </p:spTree>
    <p:extLst>
      <p:ext uri="{BB962C8B-B14F-4D97-AF65-F5344CB8AC3E}">
        <p14:creationId xmlns:p14="http://schemas.microsoft.com/office/powerpoint/2010/main" val="2724531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01624"/>
            <a:ext cx="7784033" cy="3379403"/>
          </a:xfrm>
        </p:spPr>
        <p:txBody>
          <a:bodyPr/>
          <a:lstStyle/>
          <a:p>
            <a:pPr algn="ctr"/>
            <a:r>
              <a:rPr lang="fr-FR" b="1" dirty="0" smtClean="0">
                <a:solidFill>
                  <a:srgbClr val="54708E"/>
                </a:solidFill>
              </a:rPr>
              <a:t>Deux exemples </a:t>
            </a:r>
            <a:br>
              <a:rPr lang="fr-FR" b="1" dirty="0" smtClean="0">
                <a:solidFill>
                  <a:srgbClr val="54708E"/>
                </a:solidFill>
              </a:rPr>
            </a:br>
            <a:r>
              <a:rPr lang="fr-FR" b="1" dirty="0" smtClean="0">
                <a:solidFill>
                  <a:srgbClr val="54708E"/>
                </a:solidFill>
              </a:rPr>
              <a:t>de </a:t>
            </a:r>
            <a:br>
              <a:rPr lang="fr-FR" b="1" dirty="0" smtClean="0">
                <a:solidFill>
                  <a:srgbClr val="54708E"/>
                </a:solidFill>
              </a:rPr>
            </a:br>
            <a:r>
              <a:rPr lang="fr-FR" b="1" dirty="0" smtClean="0">
                <a:solidFill>
                  <a:srgbClr val="54708E"/>
                </a:solidFill>
              </a:rPr>
              <a:t>différenciation pédagogique</a:t>
            </a:r>
            <a:r>
              <a:rPr lang="fr-FR" b="1" u="sng" dirty="0">
                <a:solidFill>
                  <a:srgbClr val="54708E"/>
                </a:solidFill>
              </a:rPr>
              <a:t/>
            </a:r>
            <a:br>
              <a:rPr lang="fr-FR" b="1" u="sng" dirty="0">
                <a:solidFill>
                  <a:srgbClr val="54708E"/>
                </a:solidFill>
              </a:rPr>
            </a:br>
            <a:r>
              <a:rPr lang="fr-FR" b="1" u="sng" dirty="0" smtClean="0">
                <a:solidFill>
                  <a:srgbClr val="54708E"/>
                </a:solidFill>
              </a:rPr>
              <a:t> </a:t>
            </a:r>
            <a:endParaRPr lang="fr-FR" b="1" u="sng" dirty="0">
              <a:solidFill>
                <a:srgbClr val="54708E"/>
              </a:solidFill>
            </a:endParaRPr>
          </a:p>
        </p:txBody>
      </p:sp>
      <p:sp>
        <p:nvSpPr>
          <p:cNvPr id="3" name="Espace réservé du numéro de diapositive 2"/>
          <p:cNvSpPr>
            <a:spLocks noGrp="1"/>
          </p:cNvSpPr>
          <p:nvPr>
            <p:ph type="sldNum" sz="quarter" idx="12"/>
          </p:nvPr>
        </p:nvSpPr>
        <p:spPr/>
        <p:txBody>
          <a:bodyPr/>
          <a:lstStyle/>
          <a:p>
            <a:fld id="{AD768F70-DAE8-1F47-BB5C-E8ECEA8D740E}" type="slidenum">
              <a:rPr lang="fr-FR" smtClean="0"/>
              <a:pPr/>
              <a:t>18</a:t>
            </a:fld>
            <a:endParaRPr lang="fr-FR"/>
          </a:p>
        </p:txBody>
      </p:sp>
    </p:spTree>
    <p:extLst>
      <p:ext uri="{BB962C8B-B14F-4D97-AF65-F5344CB8AC3E}">
        <p14:creationId xmlns:p14="http://schemas.microsoft.com/office/powerpoint/2010/main" val="149101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s-ES"/>
          </a:p>
        </p:txBody>
      </p:sp>
      <p:sp>
        <p:nvSpPr>
          <p:cNvPr id="3" name="Espace réservé du contenu 2"/>
          <p:cNvSpPr>
            <a:spLocks noGrp="1"/>
          </p:cNvSpPr>
          <p:nvPr>
            <p:ph idx="1"/>
          </p:nvPr>
        </p:nvSpPr>
        <p:spPr/>
        <p:txBody>
          <a:bodyPr/>
          <a:lstStyle/>
          <a:p>
            <a:endParaRPr lang="es-ES"/>
          </a:p>
        </p:txBody>
      </p:sp>
      <p:sp>
        <p:nvSpPr>
          <p:cNvPr id="4" name="Espace réservé du numéro de diapositive 3"/>
          <p:cNvSpPr>
            <a:spLocks noGrp="1"/>
          </p:cNvSpPr>
          <p:nvPr>
            <p:ph type="sldNum" sz="quarter" idx="12"/>
          </p:nvPr>
        </p:nvSpPr>
        <p:spPr/>
        <p:txBody>
          <a:bodyPr/>
          <a:lstStyle/>
          <a:p>
            <a:fld id="{D7451104-DDA2-674B-9F82-721F2B3A313A}" type="slidenum">
              <a:rPr lang="fr-FR" smtClean="0"/>
              <a:pPr/>
              <a:t>19</a:t>
            </a:fld>
            <a:endParaRPr lang="fr-FR"/>
          </a:p>
        </p:txBody>
      </p:sp>
      <p:pic>
        <p:nvPicPr>
          <p:cNvPr id="1026" name="Picture 2">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 y="1179000"/>
            <a:ext cx="9182631"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816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D08F278-98D8-6B44-A1CE-4F9C9122A894}" type="slidenum">
              <a:rPr lang="fr-FR" smtClean="0"/>
              <a:pPr/>
              <a:t>2</a:t>
            </a:fld>
            <a:endParaRPr lang="fr-FR"/>
          </a:p>
        </p:txBody>
      </p:sp>
      <p:graphicFrame>
        <p:nvGraphicFramePr>
          <p:cNvPr id="5" name="Diagramme 4"/>
          <p:cNvGraphicFramePr/>
          <p:nvPr>
            <p:extLst>
              <p:ext uri="{D42A27DB-BD31-4B8C-83A1-F6EECF244321}">
                <p14:modId xmlns:p14="http://schemas.microsoft.com/office/powerpoint/2010/main" val="311607688"/>
              </p:ext>
            </p:extLst>
          </p:nvPr>
        </p:nvGraphicFramePr>
        <p:xfrm>
          <a:off x="575556" y="1086999"/>
          <a:ext cx="7992888" cy="532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431540" y="440668"/>
            <a:ext cx="8280920" cy="646331"/>
          </a:xfrm>
          <a:prstGeom prst="rect">
            <a:avLst/>
          </a:prstGeom>
          <a:noFill/>
        </p:spPr>
        <p:txBody>
          <a:bodyPr wrap="square" rtlCol="0">
            <a:spAutoFit/>
          </a:bodyPr>
          <a:lstStyle/>
          <a:p>
            <a:pPr algn="ctr"/>
            <a:r>
              <a:rPr lang="fr-FR" sz="3600" b="1" dirty="0">
                <a:solidFill>
                  <a:srgbClr val="54708E"/>
                </a:solidFill>
                <a:latin typeface="Arial" charset="0"/>
              </a:rPr>
              <a:t>RÉFORME DU COLLÉGE</a:t>
            </a:r>
            <a:endParaRPr lang="fr-FR" sz="3600" dirty="0">
              <a:latin typeface="+mj-lt"/>
            </a:endParaRPr>
          </a:p>
        </p:txBody>
      </p:sp>
    </p:spTree>
    <p:extLst>
      <p:ext uri="{BB962C8B-B14F-4D97-AF65-F5344CB8AC3E}">
        <p14:creationId xmlns:p14="http://schemas.microsoft.com/office/powerpoint/2010/main" val="3448212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s-ES"/>
          </a:p>
        </p:txBody>
      </p:sp>
      <p:sp>
        <p:nvSpPr>
          <p:cNvPr id="3" name="Espace réservé du contenu 2"/>
          <p:cNvSpPr>
            <a:spLocks noGrp="1"/>
          </p:cNvSpPr>
          <p:nvPr>
            <p:ph idx="1"/>
          </p:nvPr>
        </p:nvSpPr>
        <p:spPr/>
        <p:txBody>
          <a:bodyPr/>
          <a:lstStyle/>
          <a:p>
            <a:endParaRPr lang="es-ES"/>
          </a:p>
        </p:txBody>
      </p:sp>
      <p:sp>
        <p:nvSpPr>
          <p:cNvPr id="4" name="Espace réservé du numéro de diapositive 3"/>
          <p:cNvSpPr>
            <a:spLocks noGrp="1"/>
          </p:cNvSpPr>
          <p:nvPr>
            <p:ph type="sldNum" sz="quarter" idx="12"/>
          </p:nvPr>
        </p:nvSpPr>
        <p:spPr/>
        <p:txBody>
          <a:bodyPr/>
          <a:lstStyle/>
          <a:p>
            <a:fld id="{D7451104-DDA2-674B-9F82-721F2B3A313A}" type="slidenum">
              <a:rPr lang="fr-FR" smtClean="0"/>
              <a:pPr/>
              <a:t>20</a:t>
            </a:fld>
            <a:endParaRPr lang="fr-FR"/>
          </a:p>
        </p:txBody>
      </p:sp>
      <p:pic>
        <p:nvPicPr>
          <p:cNvPr id="2050" name="Picture 2">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9" y="1071000"/>
            <a:ext cx="9153298" cy="47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408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21064963">
            <a:off x="887577" y="4005638"/>
            <a:ext cx="3420000" cy="769441"/>
          </a:xfrm>
          <a:prstGeom prst="rect">
            <a:avLst/>
          </a:prstGeom>
          <a:solidFill>
            <a:srgbClr val="FF36FF"/>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fr-FR" sz="1600" dirty="0" smtClean="0">
                <a:solidFill>
                  <a:schemeClr val="bg1"/>
                </a:solidFill>
                <a:latin typeface="+mj-lt"/>
              </a:rPr>
              <a:t>« Il n’y a de </a:t>
            </a:r>
            <a:r>
              <a:rPr lang="fr-FR" sz="1600" dirty="0">
                <a:solidFill>
                  <a:schemeClr val="bg1"/>
                </a:solidFill>
                <a:latin typeface="+mj-lt"/>
              </a:rPr>
              <a:t>savoir que </a:t>
            </a:r>
            <a:r>
              <a:rPr lang="fr-FR" sz="1600" dirty="0" smtClean="0">
                <a:solidFill>
                  <a:schemeClr val="bg1"/>
                </a:solidFill>
                <a:latin typeface="+mj-lt"/>
              </a:rPr>
              <a:t>le chemin </a:t>
            </a:r>
            <a:r>
              <a:rPr lang="fr-FR" sz="1600" dirty="0">
                <a:solidFill>
                  <a:schemeClr val="bg1"/>
                </a:solidFill>
                <a:latin typeface="+mj-lt"/>
              </a:rPr>
              <a:t>qui y </a:t>
            </a:r>
            <a:r>
              <a:rPr lang="fr-FR" sz="1600" dirty="0" smtClean="0">
                <a:solidFill>
                  <a:schemeClr val="bg1"/>
                </a:solidFill>
                <a:latin typeface="+mj-lt"/>
              </a:rPr>
              <a:t>mène. </a:t>
            </a:r>
            <a:r>
              <a:rPr lang="fr-FR" sz="1600" dirty="0">
                <a:solidFill>
                  <a:schemeClr val="bg1"/>
                </a:solidFill>
                <a:latin typeface="+mj-lt"/>
              </a:rPr>
              <a:t>» </a:t>
            </a:r>
            <a:endParaRPr lang="fr-FR" sz="1600" dirty="0" smtClean="0">
              <a:solidFill>
                <a:schemeClr val="bg1"/>
              </a:solidFill>
              <a:latin typeface="+mj-lt"/>
            </a:endParaRPr>
          </a:p>
          <a:p>
            <a:pPr algn="r"/>
            <a:r>
              <a:rPr lang="fr-FR" sz="1200" b="1" dirty="0" smtClean="0">
                <a:solidFill>
                  <a:schemeClr val="bg1"/>
                </a:solidFill>
                <a:latin typeface="+mj-lt"/>
              </a:rPr>
              <a:t>Philippe, </a:t>
            </a:r>
            <a:r>
              <a:rPr lang="fr-FR" sz="1200" b="1" dirty="0" err="1">
                <a:solidFill>
                  <a:schemeClr val="bg1"/>
                </a:solidFill>
                <a:latin typeface="+mj-lt"/>
              </a:rPr>
              <a:t>Meirieu</a:t>
            </a:r>
            <a:r>
              <a:rPr lang="fr-FR" sz="1200" b="1" dirty="0">
                <a:solidFill>
                  <a:schemeClr val="bg1"/>
                </a:solidFill>
                <a:latin typeface="+mj-lt"/>
              </a:rPr>
              <a:t> </a:t>
            </a:r>
          </a:p>
        </p:txBody>
      </p:sp>
      <p:sp>
        <p:nvSpPr>
          <p:cNvPr id="7" name="Titre 6"/>
          <p:cNvSpPr>
            <a:spLocks noGrp="1"/>
          </p:cNvSpPr>
          <p:nvPr>
            <p:ph type="title"/>
          </p:nvPr>
        </p:nvSpPr>
        <p:spPr>
          <a:xfrm>
            <a:off x="323528" y="80628"/>
            <a:ext cx="8324093" cy="1143000"/>
          </a:xfrm>
        </p:spPr>
        <p:txBody>
          <a:bodyPr/>
          <a:lstStyle/>
          <a:p>
            <a:pPr algn="ctr"/>
            <a:r>
              <a:rPr lang="fr-FR" b="1" dirty="0" smtClean="0">
                <a:solidFill>
                  <a:srgbClr val="54708E"/>
                </a:solidFill>
              </a:rPr>
              <a:t>La différenciation pédagogique</a:t>
            </a:r>
            <a:endParaRPr lang="fr-FR" b="1" dirty="0">
              <a:solidFill>
                <a:srgbClr val="54708E"/>
              </a:solidFill>
            </a:endParaRPr>
          </a:p>
        </p:txBody>
      </p:sp>
      <p:sp>
        <p:nvSpPr>
          <p:cNvPr id="4" name="Espace réservé du numéro de diapositive 3"/>
          <p:cNvSpPr>
            <a:spLocks noGrp="1"/>
          </p:cNvSpPr>
          <p:nvPr>
            <p:ph type="sldNum" sz="quarter" idx="12"/>
          </p:nvPr>
        </p:nvSpPr>
        <p:spPr/>
        <p:txBody>
          <a:bodyPr/>
          <a:lstStyle/>
          <a:p>
            <a:fld id="{D7451104-DDA2-674B-9F82-721F2B3A313A}" type="slidenum">
              <a:rPr lang="fr-FR" smtClean="0"/>
              <a:pPr/>
              <a:t>21</a:t>
            </a:fld>
            <a:endParaRPr lang="fr-FR"/>
          </a:p>
        </p:txBody>
      </p:sp>
      <p:sp>
        <p:nvSpPr>
          <p:cNvPr id="8" name="ZoneTexte 7"/>
          <p:cNvSpPr txBox="1"/>
          <p:nvPr/>
        </p:nvSpPr>
        <p:spPr>
          <a:xfrm rot="21222884">
            <a:off x="398708" y="1668881"/>
            <a:ext cx="4473195" cy="166199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lgn="just"/>
            <a:r>
              <a:rPr lang="fr-FR" dirty="0" smtClean="0">
                <a:latin typeface="+mj-lt"/>
              </a:rPr>
              <a:t>«</a:t>
            </a:r>
            <a:r>
              <a:rPr lang="fr-FR" dirty="0" smtClean="0">
                <a:latin typeface="Arial"/>
                <a:cs typeface="Arial"/>
              </a:rPr>
              <a:t> un cadre où les apprentissages sont suffisamment explicités et diversifiés pour que tous les élèves s’approprient des savoirs et des savoir-faire. »</a:t>
            </a:r>
          </a:p>
          <a:p>
            <a:pPr lvl="0" algn="just"/>
            <a:endParaRPr lang="fr-FR" dirty="0" smtClean="0">
              <a:latin typeface="Arial"/>
              <a:cs typeface="Arial"/>
            </a:endParaRPr>
          </a:p>
          <a:p>
            <a:pPr lvl="0" algn="r"/>
            <a:r>
              <a:rPr lang="fr-FR" sz="1200" b="1" dirty="0" err="1" smtClean="0">
                <a:latin typeface="Arial"/>
                <a:cs typeface="Arial"/>
              </a:rPr>
              <a:t>Halina</a:t>
            </a:r>
            <a:r>
              <a:rPr lang="fr-FR" sz="1200" b="1" dirty="0" smtClean="0">
                <a:latin typeface="Arial"/>
                <a:cs typeface="Arial"/>
              </a:rPr>
              <a:t> </a:t>
            </a:r>
            <a:r>
              <a:rPr lang="fr-FR" sz="1200" b="1" dirty="0" err="1" smtClean="0">
                <a:latin typeface="Arial"/>
                <a:cs typeface="Arial"/>
              </a:rPr>
              <a:t>Przesmycki</a:t>
            </a:r>
            <a:r>
              <a:rPr lang="fr-FR" sz="1200" b="1" dirty="0" smtClean="0">
                <a:latin typeface="Arial"/>
                <a:cs typeface="Arial"/>
              </a:rPr>
              <a:t>, </a:t>
            </a:r>
            <a:r>
              <a:rPr lang="fr-FR" sz="1200" i="1" dirty="0" smtClean="0">
                <a:latin typeface="Arial"/>
                <a:cs typeface="Arial"/>
              </a:rPr>
              <a:t>Pédagogie différenciée</a:t>
            </a:r>
            <a:r>
              <a:rPr lang="fr-FR" sz="1200" b="1" dirty="0" smtClean="0">
                <a:latin typeface="Arial"/>
                <a:cs typeface="Arial"/>
              </a:rPr>
              <a:t>, 2014</a:t>
            </a:r>
          </a:p>
        </p:txBody>
      </p:sp>
      <p:sp>
        <p:nvSpPr>
          <p:cNvPr id="5" name="ZoneTexte 4"/>
          <p:cNvSpPr txBox="1"/>
          <p:nvPr/>
        </p:nvSpPr>
        <p:spPr>
          <a:xfrm rot="320824">
            <a:off x="3238757" y="5289777"/>
            <a:ext cx="3528000" cy="1031051"/>
          </a:xfrm>
          <a:prstGeom prst="rect">
            <a:avLst/>
          </a:prstGeom>
          <a:solidFill>
            <a:srgbClr val="660066"/>
          </a:solidFill>
        </p:spPr>
        <p:style>
          <a:lnRef idx="3">
            <a:schemeClr val="lt1"/>
          </a:lnRef>
          <a:fillRef idx="1">
            <a:schemeClr val="accent2"/>
          </a:fillRef>
          <a:effectRef idx="1">
            <a:schemeClr val="accent2"/>
          </a:effectRef>
          <a:fontRef idx="minor">
            <a:schemeClr val="lt1"/>
          </a:fontRef>
        </p:style>
        <p:txBody>
          <a:bodyPr wrap="square" rtlCol="0">
            <a:spAutoFit/>
          </a:bodyPr>
          <a:lstStyle/>
          <a:p>
            <a:endParaRPr lang="fr-FR" sz="1100" dirty="0" smtClean="0">
              <a:latin typeface="+mj-lt"/>
            </a:endParaRPr>
          </a:p>
          <a:p>
            <a:r>
              <a:rPr lang="fr-FR" sz="1400" dirty="0" smtClean="0">
                <a:latin typeface="+mj-lt"/>
              </a:rPr>
              <a:t>« Il n’y a pas deux apprenants qui apprennent de la même manière. »</a:t>
            </a:r>
          </a:p>
          <a:p>
            <a:pPr algn="r"/>
            <a:r>
              <a:rPr lang="fr-FR" sz="1100" dirty="0" smtClean="0">
                <a:latin typeface="+mj-lt"/>
              </a:rPr>
              <a:t>R. Burns</a:t>
            </a:r>
          </a:p>
          <a:p>
            <a:endParaRPr lang="fr-FR" sz="1100" dirty="0">
              <a:latin typeface="+mj-lt"/>
            </a:endParaRPr>
          </a:p>
        </p:txBody>
      </p:sp>
      <p:sp>
        <p:nvSpPr>
          <p:cNvPr id="9" name="ZoneTexte 8"/>
          <p:cNvSpPr txBox="1"/>
          <p:nvPr/>
        </p:nvSpPr>
        <p:spPr>
          <a:xfrm rot="281606">
            <a:off x="4900025" y="2763933"/>
            <a:ext cx="3938095" cy="219290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endParaRPr lang="fr-FR" sz="1050" b="1" dirty="0" smtClean="0">
              <a:solidFill>
                <a:schemeClr val="tx1"/>
              </a:solidFill>
              <a:latin typeface="+mj-lt"/>
            </a:endParaRPr>
          </a:p>
          <a:p>
            <a:pPr algn="just"/>
            <a:r>
              <a:rPr lang="fr-FR" sz="1100" b="1" dirty="0" smtClean="0">
                <a:solidFill>
                  <a:schemeClr val="tx1"/>
                </a:solidFill>
                <a:latin typeface="+mj-lt"/>
              </a:rPr>
              <a:t>« Différencier, c’est rompre avec la pédagogie frontale, la même leçon, les mêmes exercices pour tous; </a:t>
            </a:r>
            <a:r>
              <a:rPr lang="fr-FR" sz="1100" b="1" dirty="0">
                <a:solidFill>
                  <a:schemeClr val="tx1"/>
                </a:solidFill>
                <a:latin typeface="+mj-lt"/>
              </a:rPr>
              <a:t>c</a:t>
            </a:r>
            <a:r>
              <a:rPr lang="fr-FR" sz="1100" b="1" dirty="0" smtClean="0">
                <a:solidFill>
                  <a:schemeClr val="tx1"/>
                </a:solidFill>
                <a:latin typeface="+mj-lt"/>
              </a:rPr>
              <a:t>’est surtout mettre en place une organisation du travail et des dispositifs qui placent régulièrement chacun, chacune dans une situation optimale. Cette organisation consiste à utiliser toutes les ressources disponibles, à jouer sur tous les paramètres, pour organiser les activités de telle sorte que chaque élève soit constamment ou du moins très souvent confronté aux situations didactiques les plus fécondes pour lui. »</a:t>
            </a:r>
          </a:p>
          <a:p>
            <a:pPr algn="r"/>
            <a:r>
              <a:rPr lang="fr-FR" sz="1600" b="1" dirty="0" smtClean="0">
                <a:solidFill>
                  <a:schemeClr val="tx1"/>
                </a:solidFill>
                <a:latin typeface="+mj-lt"/>
              </a:rPr>
              <a:t>Philippe Perrenou</a:t>
            </a:r>
            <a:r>
              <a:rPr lang="fr-FR" sz="1600" b="1" dirty="0">
                <a:solidFill>
                  <a:schemeClr val="tx1"/>
                </a:solidFill>
                <a:latin typeface="+mj-lt"/>
              </a:rPr>
              <a:t>d</a:t>
            </a:r>
            <a:r>
              <a:rPr lang="fr-FR" sz="1600" b="1" dirty="0" smtClean="0">
                <a:solidFill>
                  <a:schemeClr val="tx1"/>
                </a:solidFill>
                <a:latin typeface="+mj-lt"/>
              </a:rPr>
              <a:t> </a:t>
            </a:r>
          </a:p>
        </p:txBody>
      </p:sp>
      <p:sp>
        <p:nvSpPr>
          <p:cNvPr id="6" name="ZoneTexte 5"/>
          <p:cNvSpPr txBox="1"/>
          <p:nvPr/>
        </p:nvSpPr>
        <p:spPr>
          <a:xfrm>
            <a:off x="5364088" y="1376772"/>
            <a:ext cx="3312368" cy="969496"/>
          </a:xfrm>
          <a:prstGeom prst="rect">
            <a:avLst/>
          </a:prstGeom>
          <a:solidFill>
            <a:srgbClr val="FF66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just"/>
            <a:endParaRPr lang="fr-FR" sz="1100" dirty="0" smtClean="0">
              <a:solidFill>
                <a:srgbClr val="FFFFFF"/>
              </a:solidFill>
              <a:latin typeface="+mj-lt"/>
            </a:endParaRPr>
          </a:p>
          <a:p>
            <a:pPr algn="just"/>
            <a:r>
              <a:rPr lang="fr-FR" sz="1200" dirty="0" smtClean="0">
                <a:solidFill>
                  <a:srgbClr val="FFFFFF"/>
                </a:solidFill>
                <a:latin typeface="+mj-lt"/>
              </a:rPr>
              <a:t>La pédagogie différenciée:  « ce n’est pas le culte de la différence. »</a:t>
            </a:r>
          </a:p>
          <a:p>
            <a:pPr algn="r"/>
            <a:r>
              <a:rPr lang="fr-FR" sz="1100" dirty="0" smtClean="0">
                <a:solidFill>
                  <a:srgbClr val="FFFFFF"/>
                </a:solidFill>
                <a:latin typeface="+mj-lt"/>
              </a:rPr>
              <a:t>Bernard Xavier </a:t>
            </a:r>
            <a:r>
              <a:rPr lang="fr-FR" sz="1100" dirty="0" err="1" smtClean="0">
                <a:solidFill>
                  <a:srgbClr val="FFFFFF"/>
                </a:solidFill>
                <a:latin typeface="+mj-lt"/>
              </a:rPr>
              <a:t>Rene</a:t>
            </a:r>
            <a:endParaRPr lang="fr-FR" sz="1100" dirty="0" smtClean="0">
              <a:solidFill>
                <a:srgbClr val="FFFFFF"/>
              </a:solidFill>
              <a:latin typeface="+mj-lt"/>
            </a:endParaRPr>
          </a:p>
          <a:p>
            <a:pPr algn="r"/>
            <a:endParaRPr lang="fr-FR" sz="1100" dirty="0">
              <a:solidFill>
                <a:srgbClr val="FFFFFF"/>
              </a:solidFill>
              <a:latin typeface="+mj-lt"/>
            </a:endParaRPr>
          </a:p>
        </p:txBody>
      </p:sp>
    </p:spTree>
    <p:extLst>
      <p:ext uri="{BB962C8B-B14F-4D97-AF65-F5344CB8AC3E}">
        <p14:creationId xmlns:p14="http://schemas.microsoft.com/office/powerpoint/2010/main" val="1285008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D768F70-DAE8-1F47-BB5C-E8ECEA8D740E}" type="slidenum">
              <a:rPr lang="fr-FR" smtClean="0"/>
              <a:pPr/>
              <a:t>22</a:t>
            </a:fld>
            <a:endParaRPr lang="fr-FR"/>
          </a:p>
        </p:txBody>
      </p:sp>
      <p:sp>
        <p:nvSpPr>
          <p:cNvPr id="4" name="Titre 1"/>
          <p:cNvSpPr txBox="1">
            <a:spLocks/>
          </p:cNvSpPr>
          <p:nvPr/>
        </p:nvSpPr>
        <p:spPr>
          <a:xfrm>
            <a:off x="1093788" y="773832"/>
            <a:ext cx="6956425" cy="1143000"/>
          </a:xfrm>
          <a:prstGeom prst="rect">
            <a:avLst/>
          </a:prstGeom>
        </p:spPr>
        <p:txBody>
          <a:bodyPr/>
          <a:lstStyle>
            <a:lvl1pPr algn="l" rtl="0" eaLnBrk="1" fontAlgn="base" hangingPunct="1">
              <a:spcBef>
                <a:spcPct val="0"/>
              </a:spcBef>
              <a:spcAft>
                <a:spcPct val="0"/>
              </a:spcAft>
              <a:defRPr sz="360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Arial" charset="0"/>
                <a:ea typeface="ＭＳ Ｐゴシック" charset="0"/>
              </a:defRPr>
            </a:lvl2pPr>
            <a:lvl3pPr algn="l" rtl="0" eaLnBrk="1" fontAlgn="base" hangingPunct="1">
              <a:spcBef>
                <a:spcPct val="0"/>
              </a:spcBef>
              <a:spcAft>
                <a:spcPct val="0"/>
              </a:spcAft>
              <a:defRPr sz="3600">
                <a:solidFill>
                  <a:schemeClr val="tx2"/>
                </a:solidFill>
                <a:latin typeface="Arial" charset="0"/>
                <a:ea typeface="ＭＳ Ｐゴシック" charset="0"/>
              </a:defRPr>
            </a:lvl3pPr>
            <a:lvl4pPr algn="l" rtl="0" eaLnBrk="1" fontAlgn="base" hangingPunct="1">
              <a:spcBef>
                <a:spcPct val="0"/>
              </a:spcBef>
              <a:spcAft>
                <a:spcPct val="0"/>
              </a:spcAft>
              <a:defRPr sz="3600">
                <a:solidFill>
                  <a:schemeClr val="tx2"/>
                </a:solidFill>
                <a:latin typeface="Arial" charset="0"/>
                <a:ea typeface="ＭＳ Ｐゴシック" charset="0"/>
              </a:defRPr>
            </a:lvl4pPr>
            <a:lvl5pPr algn="l" rtl="0" eaLnBrk="1" fontAlgn="base" hangingPunct="1">
              <a:spcBef>
                <a:spcPct val="0"/>
              </a:spcBef>
              <a:spcAft>
                <a:spcPct val="0"/>
              </a:spcAft>
              <a:defRPr sz="3600">
                <a:solidFill>
                  <a:schemeClr val="tx2"/>
                </a:solidFill>
                <a:latin typeface="Arial" charset="0"/>
                <a:ea typeface="ＭＳ Ｐゴシック"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fr-FR" sz="4000" b="1" kern="0" dirty="0" smtClean="0"/>
              <a:t>Merci de votre attention, et…</a:t>
            </a:r>
            <a:endParaRPr lang="fr-FR" sz="4000" b="1" kern="0" dirty="0"/>
          </a:p>
        </p:txBody>
      </p:sp>
    </p:spTree>
    <p:extLst>
      <p:ext uri="{BB962C8B-B14F-4D97-AF65-F5344CB8AC3E}">
        <p14:creationId xmlns:p14="http://schemas.microsoft.com/office/powerpoint/2010/main" val="3864052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53200" y="6068144"/>
            <a:ext cx="2133600" cy="457200"/>
          </a:xfrm>
        </p:spPr>
        <p:txBody>
          <a:bodyPr/>
          <a:lstStyle/>
          <a:p>
            <a:fld id="{ED08F278-98D8-6B44-A1CE-4F9C9122A894}" type="slidenum">
              <a:rPr lang="fr-FR" smtClean="0"/>
              <a:pPr/>
              <a:t>23</a:t>
            </a:fld>
            <a:endParaRPr lang="fr-FR" dirty="0"/>
          </a:p>
        </p:txBody>
      </p:sp>
      <p:pic>
        <p:nvPicPr>
          <p:cNvPr id="3" name="Image 2" descr="Capture d’écran 2016-04-16 à 14.16.32.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35596" y="332656"/>
            <a:ext cx="7275016" cy="48245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Ellipse 3"/>
          <p:cNvSpPr/>
          <p:nvPr/>
        </p:nvSpPr>
        <p:spPr>
          <a:xfrm>
            <a:off x="4716016" y="476672"/>
            <a:ext cx="2808312" cy="115212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100" b="1" dirty="0" smtClean="0">
                <a:latin typeface="+mj-lt"/>
              </a:rPr>
              <a:t>Afin d’assurer une sélection juste et correcte, la consigne sera la même pour tous: grimpez à l’arbre!</a:t>
            </a:r>
            <a:endParaRPr lang="fr-FR" dirty="0"/>
          </a:p>
        </p:txBody>
      </p:sp>
      <p:sp>
        <p:nvSpPr>
          <p:cNvPr id="5" name="ZoneTexte 4"/>
          <p:cNvSpPr txBox="1"/>
          <p:nvPr/>
        </p:nvSpPr>
        <p:spPr>
          <a:xfrm>
            <a:off x="1007604" y="5265204"/>
            <a:ext cx="7632848" cy="830997"/>
          </a:xfrm>
          <a:prstGeom prst="rect">
            <a:avLst/>
          </a:prstGeom>
          <a:noFill/>
        </p:spPr>
        <p:txBody>
          <a:bodyPr wrap="square" rtlCol="0">
            <a:spAutoFit/>
          </a:bodyPr>
          <a:lstStyle/>
          <a:p>
            <a:r>
              <a:rPr lang="fr-FR" sz="1600" b="1" dirty="0">
                <a:latin typeface="+mj-lt"/>
              </a:rPr>
              <a:t>«Tout le monde est un génie. Mais si vous jugez un poisson sur ses capacités à grimper à un arbre, il passera sa vie à croire qu’il est stupide.</a:t>
            </a:r>
            <a:r>
              <a:rPr lang="fr-FR" sz="1600" b="1" dirty="0" smtClean="0">
                <a:latin typeface="+mj-lt"/>
              </a:rPr>
              <a:t>» Albert Einstein</a:t>
            </a:r>
            <a:endParaRPr lang="fr-FR" sz="1600" b="1" dirty="0">
              <a:latin typeface="+mj-lt"/>
            </a:endParaRPr>
          </a:p>
        </p:txBody>
      </p:sp>
    </p:spTree>
    <p:extLst>
      <p:ext uri="{BB962C8B-B14F-4D97-AF65-F5344CB8AC3E}">
        <p14:creationId xmlns:p14="http://schemas.microsoft.com/office/powerpoint/2010/main" val="1654201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179512" y="301625"/>
            <a:ext cx="8964488" cy="1143000"/>
          </a:xfrm>
        </p:spPr>
        <p:txBody>
          <a:bodyPr/>
          <a:lstStyle/>
          <a:p>
            <a:pPr algn="ctr"/>
            <a:r>
              <a:rPr lang="fr-FR" sz="4000" b="1" dirty="0" smtClean="0">
                <a:solidFill>
                  <a:srgbClr val="54708E"/>
                </a:solidFill>
                <a:latin typeface="Arial" charset="0"/>
              </a:rPr>
              <a:t>BRAINSTORMING</a:t>
            </a:r>
            <a:endParaRPr lang="fr-FR" sz="4000" b="1" dirty="0">
              <a:solidFill>
                <a:srgbClr val="54708E"/>
              </a:solidFill>
              <a:latin typeface="Arial" charset="0"/>
            </a:endParaRPr>
          </a:p>
        </p:txBody>
      </p:sp>
      <p:sp>
        <p:nvSpPr>
          <p:cNvPr id="4100"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1" hangingPunct="1"/>
            <a:fld id="{A778D9F5-B496-D543-9727-46E4FB7239FB}" type="slidenum">
              <a:rPr lang="fr-FR"/>
              <a:pPr eaLnBrk="1" hangingPunct="1"/>
              <a:t>3</a:t>
            </a:fld>
            <a:endParaRPr lang="fr-FR" dirty="0"/>
          </a:p>
        </p:txBody>
      </p:sp>
      <p:sp>
        <p:nvSpPr>
          <p:cNvPr id="4" name="Ellipse 3"/>
          <p:cNvSpPr/>
          <p:nvPr/>
        </p:nvSpPr>
        <p:spPr>
          <a:xfrm>
            <a:off x="1475656" y="2132856"/>
            <a:ext cx="6480720" cy="302433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3200" b="1" dirty="0" smtClean="0">
                <a:solidFill>
                  <a:srgbClr val="54708E"/>
                </a:solidFill>
                <a:latin typeface="Arial" charset="0"/>
              </a:rPr>
              <a:t>« DIFFÉRENCIER »</a:t>
            </a: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504113" cy="1143000"/>
          </a:xfrm>
        </p:spPr>
        <p:txBody>
          <a:bodyPr/>
          <a:lstStyle/>
          <a:p>
            <a:pPr algn="ctr"/>
            <a:r>
              <a:rPr lang="fr-FR" b="1" dirty="0" smtClean="0">
                <a:solidFill>
                  <a:srgbClr val="54708E"/>
                </a:solidFill>
                <a:latin typeface="Arial" charset="0"/>
              </a:rPr>
              <a:t>DIFFERENCIER, C’EST</a:t>
            </a:r>
            <a:r>
              <a:rPr lang="is-IS" b="1" dirty="0" smtClean="0">
                <a:solidFill>
                  <a:srgbClr val="54708E"/>
                </a:solidFill>
                <a:latin typeface="Arial" charset="0"/>
              </a:rPr>
              <a:t>…</a:t>
            </a:r>
            <a:endParaRPr lang="fr-FR" dirty="0"/>
          </a:p>
        </p:txBody>
      </p:sp>
      <p:sp>
        <p:nvSpPr>
          <p:cNvPr id="3" name="Espace réservé du numéro de diapositive 2"/>
          <p:cNvSpPr>
            <a:spLocks noGrp="1"/>
          </p:cNvSpPr>
          <p:nvPr>
            <p:ph type="sldNum" sz="quarter" idx="12"/>
          </p:nvPr>
        </p:nvSpPr>
        <p:spPr/>
        <p:txBody>
          <a:bodyPr/>
          <a:lstStyle/>
          <a:p>
            <a:fld id="{AD768F70-DAE8-1F47-BB5C-E8ECEA8D740E}" type="slidenum">
              <a:rPr lang="fr-FR" smtClean="0"/>
              <a:pPr/>
              <a:t>4</a:t>
            </a:fld>
            <a:endParaRPr lang="fr-FR" dirty="0"/>
          </a:p>
        </p:txBody>
      </p:sp>
      <p:sp>
        <p:nvSpPr>
          <p:cNvPr id="5" name="Ellipse 4"/>
          <p:cNvSpPr/>
          <p:nvPr/>
        </p:nvSpPr>
        <p:spPr>
          <a:xfrm rot="20884826">
            <a:off x="1650627" y="2019500"/>
            <a:ext cx="2520288" cy="12601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latin typeface="+mj-lt"/>
              </a:rPr>
              <a:t>Savoir que dans un </a:t>
            </a:r>
            <a:r>
              <a:rPr lang="fr-FR" sz="1400" dirty="0" smtClean="0">
                <a:solidFill>
                  <a:schemeClr val="tx1"/>
                </a:solidFill>
                <a:latin typeface="+mj-lt"/>
              </a:rPr>
              <a:t>groupe-classe, </a:t>
            </a:r>
            <a:r>
              <a:rPr lang="fr-FR" sz="1400" dirty="0">
                <a:solidFill>
                  <a:schemeClr val="tx1"/>
                </a:solidFill>
                <a:latin typeface="+mj-lt"/>
              </a:rPr>
              <a:t>nous avons plusieurs profils </a:t>
            </a:r>
            <a:r>
              <a:rPr lang="fr-FR" sz="1400" dirty="0" smtClean="0">
                <a:solidFill>
                  <a:schemeClr val="tx1"/>
                </a:solidFill>
                <a:latin typeface="+mj-lt"/>
              </a:rPr>
              <a:t>différents</a:t>
            </a:r>
            <a:endParaRPr lang="fr-FR" sz="1400" dirty="0">
              <a:solidFill>
                <a:schemeClr val="tx1"/>
              </a:solidFill>
              <a:latin typeface="+mj-lt"/>
            </a:endParaRPr>
          </a:p>
        </p:txBody>
      </p:sp>
      <p:sp>
        <p:nvSpPr>
          <p:cNvPr id="7" name="Ellipse 6"/>
          <p:cNvSpPr/>
          <p:nvPr/>
        </p:nvSpPr>
        <p:spPr>
          <a:xfrm rot="362811">
            <a:off x="4435082" y="1636090"/>
            <a:ext cx="2520000" cy="163500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dirty="0">
                <a:solidFill>
                  <a:schemeClr val="tx1"/>
                </a:solidFill>
                <a:latin typeface="+mj-lt"/>
              </a:rPr>
              <a:t>V</a:t>
            </a:r>
            <a:r>
              <a:rPr lang="fr-FR" sz="1400" dirty="0" smtClean="0">
                <a:solidFill>
                  <a:schemeClr val="tx1"/>
                </a:solidFill>
                <a:latin typeface="+mj-lt"/>
              </a:rPr>
              <a:t>arier</a:t>
            </a:r>
            <a:r>
              <a:rPr lang="fr-FR" sz="1400" dirty="0">
                <a:solidFill>
                  <a:schemeClr val="tx1"/>
                </a:solidFill>
                <a:latin typeface="+mj-lt"/>
              </a:rPr>
              <a:t>, </a:t>
            </a:r>
            <a:r>
              <a:rPr lang="fr-FR" sz="1400" dirty="0" smtClean="0">
                <a:solidFill>
                  <a:schemeClr val="tx1"/>
                </a:solidFill>
                <a:latin typeface="+mj-lt"/>
              </a:rPr>
              <a:t>diversifier les </a:t>
            </a:r>
            <a:r>
              <a:rPr lang="fr-FR" sz="1400" dirty="0">
                <a:solidFill>
                  <a:schemeClr val="tx1"/>
                </a:solidFill>
                <a:latin typeface="+mj-lt"/>
              </a:rPr>
              <a:t>chemins d'accès, en partant d'un même point, et en </a:t>
            </a:r>
            <a:r>
              <a:rPr lang="fr-FR" sz="1400" dirty="0" smtClean="0">
                <a:solidFill>
                  <a:schemeClr val="tx1"/>
                </a:solidFill>
                <a:latin typeface="+mj-lt"/>
              </a:rPr>
              <a:t>allant </a:t>
            </a:r>
            <a:r>
              <a:rPr lang="fr-FR" sz="1400" dirty="0">
                <a:solidFill>
                  <a:schemeClr val="tx1"/>
                </a:solidFill>
                <a:latin typeface="+mj-lt"/>
              </a:rPr>
              <a:t>vers un même </a:t>
            </a:r>
            <a:r>
              <a:rPr lang="fr-FR" sz="1400" dirty="0" smtClean="0">
                <a:solidFill>
                  <a:schemeClr val="tx1"/>
                </a:solidFill>
                <a:latin typeface="+mj-lt"/>
              </a:rPr>
              <a:t>but</a:t>
            </a:r>
            <a:endParaRPr lang="fr-FR" sz="1400" dirty="0">
              <a:solidFill>
                <a:schemeClr val="tx1"/>
              </a:solidFill>
              <a:latin typeface="+mj-lt"/>
            </a:endParaRPr>
          </a:p>
        </p:txBody>
      </p:sp>
      <p:sp>
        <p:nvSpPr>
          <p:cNvPr id="9" name="Ellipse 8"/>
          <p:cNvSpPr/>
          <p:nvPr/>
        </p:nvSpPr>
        <p:spPr>
          <a:xfrm rot="865951">
            <a:off x="5517364" y="3651178"/>
            <a:ext cx="2520220" cy="1260144"/>
          </a:xfrm>
          <a:prstGeom prst="ellipse">
            <a:avLst/>
          </a:prstGeom>
          <a:solidFill>
            <a:srgbClr val="FF75F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latin typeface="Arial"/>
                <a:cs typeface="Arial"/>
              </a:rPr>
              <a:t>C'est rompre avec la pédagogie </a:t>
            </a:r>
            <a:r>
              <a:rPr lang="fr-FR" sz="1400" dirty="0" smtClean="0">
                <a:solidFill>
                  <a:schemeClr val="tx1"/>
                </a:solidFill>
                <a:latin typeface="Arial"/>
                <a:cs typeface="Arial"/>
              </a:rPr>
              <a:t>frontale</a:t>
            </a:r>
          </a:p>
        </p:txBody>
      </p:sp>
      <p:sp>
        <p:nvSpPr>
          <p:cNvPr id="10" name="Ellipse 9"/>
          <p:cNvSpPr/>
          <p:nvPr/>
        </p:nvSpPr>
        <p:spPr>
          <a:xfrm rot="20923446">
            <a:off x="998469" y="3699245"/>
            <a:ext cx="2520308" cy="1260156"/>
          </a:xfrm>
          <a:prstGeom prst="ellipse">
            <a:avLst/>
          </a:prstGeom>
          <a:solidFill>
            <a:srgbClr val="66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latin typeface="+mj-lt"/>
              </a:rPr>
              <a:t>Donner à tous la chance de </a:t>
            </a:r>
            <a:r>
              <a:rPr lang="fr-FR" sz="1400" dirty="0" smtClean="0">
                <a:solidFill>
                  <a:schemeClr val="tx1"/>
                </a:solidFill>
                <a:latin typeface="+mj-lt"/>
              </a:rPr>
              <a:t>réussir</a:t>
            </a:r>
            <a:endParaRPr lang="fr-FR" sz="1400" dirty="0">
              <a:solidFill>
                <a:schemeClr val="tx1"/>
              </a:solidFill>
              <a:latin typeface="+mj-lt"/>
            </a:endParaRPr>
          </a:p>
        </p:txBody>
      </p:sp>
      <p:sp>
        <p:nvSpPr>
          <p:cNvPr id="12" name="Ellipse 11"/>
          <p:cNvSpPr/>
          <p:nvPr/>
        </p:nvSpPr>
        <p:spPr>
          <a:xfrm>
            <a:off x="3262718" y="4781191"/>
            <a:ext cx="2520260" cy="1260160"/>
          </a:xfrm>
          <a:prstGeom prst="ellipse">
            <a:avLst/>
          </a:prstGeom>
          <a:solidFill>
            <a:srgbClr val="FF4A1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latin typeface="+mj-lt"/>
              </a:rPr>
              <a:t>R</a:t>
            </a:r>
            <a:r>
              <a:rPr lang="fr-FR" sz="1400" dirty="0" smtClean="0">
                <a:solidFill>
                  <a:schemeClr val="tx1"/>
                </a:solidFill>
                <a:latin typeface="+mj-lt"/>
              </a:rPr>
              <a:t>épondre </a:t>
            </a:r>
            <a:r>
              <a:rPr lang="fr-FR" sz="1400" dirty="0">
                <a:solidFill>
                  <a:schemeClr val="tx1"/>
                </a:solidFill>
                <a:latin typeface="+mj-lt"/>
              </a:rPr>
              <a:t>à l'hétérogénéité de la classe </a:t>
            </a:r>
            <a:r>
              <a:rPr lang="fr-FR" sz="1400" dirty="0" smtClean="0">
                <a:solidFill>
                  <a:schemeClr val="tx1"/>
                </a:solidFill>
                <a:latin typeface="+mj-lt"/>
              </a:rPr>
              <a:t>en </a:t>
            </a:r>
            <a:r>
              <a:rPr lang="fr-FR" sz="1400" dirty="0">
                <a:solidFill>
                  <a:schemeClr val="tx1"/>
                </a:solidFill>
                <a:latin typeface="+mj-lt"/>
              </a:rPr>
              <a:t>tenant compte de son </a:t>
            </a:r>
            <a:r>
              <a:rPr lang="fr-FR" sz="1400" dirty="0" smtClean="0">
                <a:solidFill>
                  <a:schemeClr val="tx1"/>
                </a:solidFill>
                <a:latin typeface="+mj-lt"/>
              </a:rPr>
              <a:t>potentiel</a:t>
            </a:r>
            <a:endParaRPr lang="fr-FR" sz="1400" dirty="0">
              <a:solidFill>
                <a:schemeClr val="tx1"/>
              </a:solidFill>
              <a:latin typeface="+mj-lt"/>
            </a:endParaRPr>
          </a:p>
        </p:txBody>
      </p:sp>
    </p:spTree>
    <p:extLst>
      <p:ext uri="{BB962C8B-B14F-4D97-AF65-F5344CB8AC3E}">
        <p14:creationId xmlns:p14="http://schemas.microsoft.com/office/powerpoint/2010/main" val="130914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08820"/>
            <a:ext cx="9144000" cy="4114800"/>
          </a:xfrm>
        </p:spPr>
        <p:txBody>
          <a:bodyPr/>
          <a:lstStyle/>
          <a:p>
            <a:pPr marL="0" indent="0" algn="ctr">
              <a:buNone/>
            </a:pPr>
            <a:r>
              <a:rPr lang="fr-FR" sz="4000" b="1" dirty="0" smtClean="0">
                <a:solidFill>
                  <a:srgbClr val="54708E"/>
                </a:solidFill>
                <a:latin typeface="Arial" charset="0"/>
              </a:rPr>
              <a:t>Quel(s) type(s) de différenciation identifiez-vous dans les quatre situations proposées?</a:t>
            </a:r>
          </a:p>
          <a:p>
            <a:pPr marL="0" indent="0" algn="ctr">
              <a:buNone/>
            </a:pPr>
            <a:endParaRPr lang="fr-FR" sz="4000" dirty="0">
              <a:latin typeface="+mj-lt"/>
            </a:endParaRPr>
          </a:p>
        </p:txBody>
      </p:sp>
      <p:sp>
        <p:nvSpPr>
          <p:cNvPr id="4" name="Espace réservé du numéro de diapositive 3"/>
          <p:cNvSpPr>
            <a:spLocks noGrp="1"/>
          </p:cNvSpPr>
          <p:nvPr>
            <p:ph type="sldNum" sz="quarter" idx="12"/>
          </p:nvPr>
        </p:nvSpPr>
        <p:spPr/>
        <p:txBody>
          <a:bodyPr/>
          <a:lstStyle/>
          <a:p>
            <a:fld id="{D7451104-DDA2-674B-9F82-721F2B3A313A}" type="slidenum">
              <a:rPr lang="fr-FR" smtClean="0"/>
              <a:pPr/>
              <a:t>5</a:t>
            </a:fld>
            <a:endParaRPr lang="fr-FR"/>
          </a:p>
        </p:txBody>
      </p:sp>
    </p:spTree>
    <p:extLst>
      <p:ext uri="{BB962C8B-B14F-4D97-AF65-F5344CB8AC3E}">
        <p14:creationId xmlns:p14="http://schemas.microsoft.com/office/powerpoint/2010/main" val="212045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El Legado Científico del Mundo Árabe"/>
          <p:cNvPicPr>
            <a:picLocks noChangeAspect="1" noChangeArrowheads="1"/>
          </p:cNvPicPr>
          <p:nvPr/>
        </p:nvPicPr>
        <p:blipFill>
          <a:blip r:embed="rId2" cstate="email">
            <a:alphaModFix/>
            <a:extLst>
              <a:ext uri="{28A0092B-C50C-407E-A947-70E740481C1C}">
                <a14:useLocalDpi xmlns:a14="http://schemas.microsoft.com/office/drawing/2010/main" val="0"/>
              </a:ext>
            </a:extLst>
          </a:blip>
          <a:srcRect/>
          <a:stretch>
            <a:fillRect/>
          </a:stretch>
        </p:blipFill>
        <p:spPr bwMode="auto">
          <a:xfrm rot="847839">
            <a:off x="6417529" y="465883"/>
            <a:ext cx="2340260" cy="184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424" y="17851"/>
            <a:ext cx="9000492" cy="1116124"/>
          </a:xfrm>
        </p:spPr>
        <p:txBody>
          <a:bodyPr/>
          <a:lstStyle/>
          <a:p>
            <a:pPr algn="ctr"/>
            <a:r>
              <a:rPr lang="fr-FR" b="1" u="sng" dirty="0" smtClean="0">
                <a:solidFill>
                  <a:srgbClr val="54708E"/>
                </a:solidFill>
                <a:latin typeface="Arial" charset="0"/>
              </a:rPr>
              <a:t>Situation 1</a:t>
            </a:r>
            <a:endParaRPr lang="fr-FR" u="sng" dirty="0">
              <a:solidFill>
                <a:srgbClr val="211F0B"/>
              </a:solidFill>
            </a:endParaRPr>
          </a:p>
        </p:txBody>
      </p:sp>
      <p:sp>
        <p:nvSpPr>
          <p:cNvPr id="3" name="ZoneTexte 2"/>
          <p:cNvSpPr txBox="1"/>
          <p:nvPr/>
        </p:nvSpPr>
        <p:spPr>
          <a:xfrm>
            <a:off x="215515" y="2370667"/>
            <a:ext cx="8676965" cy="2862322"/>
          </a:xfrm>
          <a:prstGeom prst="rect">
            <a:avLst/>
          </a:prstGeom>
          <a:noFill/>
        </p:spPr>
        <p:txBody>
          <a:bodyPr wrap="square" rtlCol="0">
            <a:spAutoFit/>
          </a:bodyPr>
          <a:lstStyle/>
          <a:p>
            <a:pPr algn="just"/>
            <a:endParaRPr lang="fr-FR" sz="2000" dirty="0" smtClean="0">
              <a:solidFill>
                <a:srgbClr val="211F0B"/>
              </a:solidFill>
            </a:endParaRPr>
          </a:p>
          <a:p>
            <a:pPr lvl="1" algn="just"/>
            <a:r>
              <a:rPr lang="fr-FR" sz="2000" b="1" dirty="0" smtClean="0">
                <a:solidFill>
                  <a:srgbClr val="54708E"/>
                </a:solidFill>
                <a:latin typeface="+mj-lt"/>
              </a:rPr>
              <a:t>Mme Martin a une classe de 3</a:t>
            </a:r>
            <a:r>
              <a:rPr lang="fr-FR" sz="2000" b="1" baseline="30000" dirty="0" smtClean="0">
                <a:solidFill>
                  <a:srgbClr val="54708E"/>
                </a:solidFill>
                <a:latin typeface="+mj-lt"/>
              </a:rPr>
              <a:t>ème</a:t>
            </a:r>
            <a:r>
              <a:rPr lang="fr-FR" sz="2000" b="1" dirty="0" smtClean="0">
                <a:solidFill>
                  <a:srgbClr val="54708E"/>
                </a:solidFill>
                <a:latin typeface="+mj-lt"/>
              </a:rPr>
              <a:t> LV2 de 30 élèves. Dans le cadre de sa séquence intitulée « Espagne musulmane » et afin de collaborer au journal du collège, les élèves doivent dans leur projet de séquence: </a:t>
            </a:r>
          </a:p>
          <a:p>
            <a:pPr marL="800100" lvl="1" indent="-342900" algn="just">
              <a:buFont typeface="Arial"/>
              <a:buChar char="•"/>
            </a:pPr>
            <a:r>
              <a:rPr lang="fr-FR" sz="2000" b="1" dirty="0" smtClean="0">
                <a:solidFill>
                  <a:srgbClr val="54708E"/>
                </a:solidFill>
                <a:latin typeface="+mj-lt"/>
              </a:rPr>
              <a:t>Soit rédiger un article qui sera publié dans le journal papier et numérique du collège. </a:t>
            </a:r>
          </a:p>
          <a:p>
            <a:pPr marL="800100" lvl="1" indent="-342900" algn="just">
              <a:buFont typeface="Arial"/>
              <a:buChar char="•"/>
            </a:pPr>
            <a:r>
              <a:rPr lang="fr-FR" sz="2000" b="1" dirty="0" smtClean="0">
                <a:solidFill>
                  <a:srgbClr val="54708E"/>
                </a:solidFill>
                <a:latin typeface="+mj-lt"/>
              </a:rPr>
              <a:t>Soit poster sur ENT un message oral ayant trait à la thématique. </a:t>
            </a:r>
            <a:endParaRPr lang="fr-FR" sz="2000" b="1" dirty="0">
              <a:solidFill>
                <a:srgbClr val="54708E"/>
              </a:solidFill>
              <a:latin typeface="+mj-lt"/>
            </a:endParaRPr>
          </a:p>
        </p:txBody>
      </p:sp>
    </p:spTree>
    <p:extLst>
      <p:ext uri="{BB962C8B-B14F-4D97-AF65-F5344CB8AC3E}">
        <p14:creationId xmlns:p14="http://schemas.microsoft.com/office/powerpoint/2010/main" val="1324069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alphaModFix/>
          </a:blip>
          <a:stretch>
            <a:fillRect/>
          </a:stretch>
        </p:blipFill>
        <p:spPr>
          <a:xfrm>
            <a:off x="5760132" y="4509120"/>
            <a:ext cx="2850445" cy="2137834"/>
          </a:xfrm>
          <a:prstGeom prst="rect">
            <a:avLst/>
          </a:prstGeom>
        </p:spPr>
      </p:pic>
      <p:sp>
        <p:nvSpPr>
          <p:cNvPr id="2" name="Titre 1"/>
          <p:cNvSpPr>
            <a:spLocks noGrp="1"/>
          </p:cNvSpPr>
          <p:nvPr>
            <p:ph type="title"/>
          </p:nvPr>
        </p:nvSpPr>
        <p:spPr>
          <a:xfrm>
            <a:off x="0" y="3430"/>
            <a:ext cx="9144000" cy="1143000"/>
          </a:xfrm>
        </p:spPr>
        <p:txBody>
          <a:bodyPr/>
          <a:lstStyle/>
          <a:p>
            <a:pPr algn="ctr"/>
            <a:r>
              <a:rPr lang="fr-FR" b="1" u="sng" dirty="0" smtClean="0">
                <a:solidFill>
                  <a:srgbClr val="54708E"/>
                </a:solidFill>
              </a:rPr>
              <a:t>Situation 2</a:t>
            </a:r>
            <a:endParaRPr lang="fr-FR" b="1" u="sng" dirty="0">
              <a:solidFill>
                <a:srgbClr val="54708E"/>
              </a:solidFill>
            </a:endParaRPr>
          </a:p>
        </p:txBody>
      </p:sp>
      <p:sp>
        <p:nvSpPr>
          <p:cNvPr id="3" name="ZoneTexte 2"/>
          <p:cNvSpPr txBox="1"/>
          <p:nvPr/>
        </p:nvSpPr>
        <p:spPr>
          <a:xfrm>
            <a:off x="683568" y="1556792"/>
            <a:ext cx="8172908" cy="3416320"/>
          </a:xfrm>
          <a:prstGeom prst="rect">
            <a:avLst/>
          </a:prstGeom>
          <a:noFill/>
        </p:spPr>
        <p:txBody>
          <a:bodyPr wrap="square" rtlCol="0">
            <a:spAutoFit/>
          </a:bodyPr>
          <a:lstStyle/>
          <a:p>
            <a:pPr algn="just"/>
            <a:r>
              <a:rPr lang="fr-FR" sz="2000" b="1" dirty="0" smtClean="0">
                <a:solidFill>
                  <a:srgbClr val="54708E"/>
                </a:solidFill>
                <a:latin typeface="+mj-lt"/>
              </a:rPr>
              <a:t>Monsieur Lebrun </a:t>
            </a:r>
            <a:r>
              <a:rPr lang="fr-FR" sz="2000" b="1" dirty="0">
                <a:solidFill>
                  <a:srgbClr val="54708E"/>
                </a:solidFill>
                <a:latin typeface="+mj-lt"/>
              </a:rPr>
              <a:t>prévoit une séance qui précède le projet final autour de la thématique de la découverte du nouveau monde. Son objectif est que les élèves perçoivent les points de vue espagnol et amérindien. </a:t>
            </a:r>
            <a:endParaRPr lang="fr-FR" sz="2000" b="1" dirty="0" smtClean="0">
              <a:solidFill>
                <a:srgbClr val="54708E"/>
              </a:solidFill>
              <a:latin typeface="+mj-lt"/>
            </a:endParaRPr>
          </a:p>
          <a:p>
            <a:pPr algn="just"/>
            <a:endParaRPr lang="fr-FR" sz="2000" b="1" dirty="0">
              <a:solidFill>
                <a:srgbClr val="54708E"/>
              </a:solidFill>
              <a:latin typeface="+mj-lt"/>
            </a:endParaRPr>
          </a:p>
          <a:p>
            <a:pPr algn="just"/>
            <a:r>
              <a:rPr lang="fr-FR" sz="2000" b="1" dirty="0" smtClean="0">
                <a:solidFill>
                  <a:srgbClr val="54708E"/>
                </a:solidFill>
                <a:latin typeface="+mj-lt"/>
              </a:rPr>
              <a:t>Pour </a:t>
            </a:r>
            <a:r>
              <a:rPr lang="fr-FR" sz="2000" b="1" dirty="0">
                <a:solidFill>
                  <a:srgbClr val="54708E"/>
                </a:solidFill>
                <a:latin typeface="+mj-lt"/>
              </a:rPr>
              <a:t>ce faire, il prévoit de répartir les élèves en 6 groupes de 5 : 2 groupes auront un support écrit, 2 autres un tableau, et les 2 derniers un support audiovisuel. Des productions orales et écrites permettront de restituer l’objectif de la séance</a:t>
            </a:r>
            <a:r>
              <a:rPr lang="fr-FR" dirty="0" smtClean="0">
                <a:solidFill>
                  <a:srgbClr val="54708E"/>
                </a:solidFill>
                <a:latin typeface="+mj-lt"/>
              </a:rPr>
              <a:t>.</a:t>
            </a:r>
            <a:endParaRPr lang="fr-FR" dirty="0">
              <a:solidFill>
                <a:srgbClr val="54708E"/>
              </a:solidFill>
              <a:latin typeface="+mj-lt"/>
            </a:endParaRPr>
          </a:p>
          <a:p>
            <a:pPr algn="just"/>
            <a:endParaRPr lang="fr-FR" dirty="0" smtClean="0">
              <a:solidFill>
                <a:srgbClr val="211F0B"/>
              </a:solidFill>
            </a:endParaRPr>
          </a:p>
          <a:p>
            <a:pPr algn="just"/>
            <a:endParaRPr lang="fr-FR" dirty="0">
              <a:solidFill>
                <a:srgbClr val="211F0B"/>
              </a:solidFill>
            </a:endParaRPr>
          </a:p>
        </p:txBody>
      </p:sp>
      <p:pic>
        <p:nvPicPr>
          <p:cNvPr id="9" name="Image 8" descr="Capture d’écran 2016-04-04 à 11.41.2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968" y="4545124"/>
            <a:ext cx="2695979" cy="2016224"/>
          </a:xfrm>
          <a:prstGeom prst="rect">
            <a:avLst/>
          </a:prstGeom>
        </p:spPr>
      </p:pic>
    </p:spTree>
    <p:extLst>
      <p:ext uri="{BB962C8B-B14F-4D97-AF65-F5344CB8AC3E}">
        <p14:creationId xmlns:p14="http://schemas.microsoft.com/office/powerpoint/2010/main" val="1851308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02485"/>
          </a:xfrm>
        </p:spPr>
        <p:txBody>
          <a:bodyPr/>
          <a:lstStyle/>
          <a:p>
            <a:pPr algn="ctr"/>
            <a:r>
              <a:rPr lang="fr-FR" b="1" u="sng" dirty="0" smtClean="0">
                <a:solidFill>
                  <a:srgbClr val="54708E"/>
                </a:solidFill>
              </a:rPr>
              <a:t>Situation 3</a:t>
            </a:r>
            <a:endParaRPr lang="fr-FR" b="1" u="sng" dirty="0">
              <a:solidFill>
                <a:srgbClr val="54708E"/>
              </a:solidFill>
            </a:endParaRPr>
          </a:p>
        </p:txBody>
      </p:sp>
      <p:sp>
        <p:nvSpPr>
          <p:cNvPr id="3" name="Rectangle 2"/>
          <p:cNvSpPr/>
          <p:nvPr/>
        </p:nvSpPr>
        <p:spPr>
          <a:xfrm>
            <a:off x="503548" y="2816932"/>
            <a:ext cx="8388932" cy="4308872"/>
          </a:xfrm>
          <a:prstGeom prst="rect">
            <a:avLst/>
          </a:prstGeom>
        </p:spPr>
        <p:txBody>
          <a:bodyPr wrap="square">
            <a:spAutoFit/>
          </a:bodyPr>
          <a:lstStyle/>
          <a:p>
            <a:endParaRPr lang="fr-FR" sz="2000" dirty="0" smtClean="0">
              <a:solidFill>
                <a:srgbClr val="211F0B"/>
              </a:solidFill>
              <a:cs typeface="Times New Roman" pitchFamily="18" charset="0"/>
            </a:endParaRPr>
          </a:p>
          <a:p>
            <a:r>
              <a:rPr lang="fr-FR" sz="2000" b="1" dirty="0" smtClean="0">
                <a:solidFill>
                  <a:srgbClr val="54708E"/>
                </a:solidFill>
                <a:latin typeface="+mj-lt"/>
                <a:cs typeface="Times New Roman" pitchFamily="18" charset="0"/>
              </a:rPr>
              <a:t>Sonia</a:t>
            </a:r>
            <a:r>
              <a:rPr lang="fr-FR" sz="2000" b="1" dirty="0">
                <a:solidFill>
                  <a:srgbClr val="54708E"/>
                </a:solidFill>
                <a:latin typeface="+mj-lt"/>
                <a:cs typeface="Times New Roman" pitchFamily="18" charset="0"/>
              </a:rPr>
              <a:t>, professeure au collège, veut que ses 30 élèves de 4</a:t>
            </a:r>
            <a:r>
              <a:rPr lang="fr-FR" sz="2000" b="1" baseline="30000" dirty="0">
                <a:solidFill>
                  <a:srgbClr val="54708E"/>
                </a:solidFill>
                <a:latin typeface="+mj-lt"/>
                <a:cs typeface="Times New Roman" pitchFamily="18" charset="0"/>
              </a:rPr>
              <a:t>ème</a:t>
            </a:r>
            <a:r>
              <a:rPr lang="fr-FR" sz="2000" b="1" dirty="0">
                <a:solidFill>
                  <a:srgbClr val="54708E"/>
                </a:solidFill>
                <a:latin typeface="+mj-lt"/>
                <a:cs typeface="Times New Roman" pitchFamily="18" charset="0"/>
              </a:rPr>
              <a:t> </a:t>
            </a:r>
            <a:r>
              <a:rPr lang="fr-FR" sz="2000" b="1" dirty="0" smtClean="0">
                <a:solidFill>
                  <a:srgbClr val="54708E"/>
                </a:solidFill>
                <a:latin typeface="+mj-lt"/>
                <a:cs typeface="Times New Roman" pitchFamily="18" charset="0"/>
              </a:rPr>
              <a:t> </a:t>
            </a:r>
            <a:r>
              <a:rPr lang="fr-FR" sz="2000" b="1" dirty="0">
                <a:solidFill>
                  <a:srgbClr val="54708E"/>
                </a:solidFill>
                <a:latin typeface="+mj-lt"/>
                <a:cs typeface="Times New Roman" pitchFamily="18" charset="0"/>
              </a:rPr>
              <a:t>soient capables de présenter à l’oral des sportifs hispaniques. </a:t>
            </a:r>
            <a:endParaRPr lang="fr-FR" sz="2000" b="1" dirty="0" smtClean="0">
              <a:solidFill>
                <a:srgbClr val="54708E"/>
              </a:solidFill>
              <a:latin typeface="+mj-lt"/>
              <a:cs typeface="Times New Roman" pitchFamily="18" charset="0"/>
            </a:endParaRPr>
          </a:p>
          <a:p>
            <a:r>
              <a:rPr lang="fr-FR" sz="2000" b="1" dirty="0" smtClean="0">
                <a:solidFill>
                  <a:srgbClr val="54708E"/>
                </a:solidFill>
                <a:latin typeface="+mj-lt"/>
                <a:cs typeface="Times New Roman" pitchFamily="18" charset="0"/>
              </a:rPr>
              <a:t>Pour </a:t>
            </a:r>
            <a:r>
              <a:rPr lang="fr-FR" sz="2000" b="1" dirty="0">
                <a:solidFill>
                  <a:srgbClr val="54708E"/>
                </a:solidFill>
                <a:latin typeface="+mj-lt"/>
                <a:cs typeface="Times New Roman" pitchFamily="18" charset="0"/>
              </a:rPr>
              <a:t>cela, elle organise 6 îlots de 5 </a:t>
            </a:r>
            <a:r>
              <a:rPr lang="fr-FR" sz="2000" b="1" dirty="0" smtClean="0">
                <a:solidFill>
                  <a:srgbClr val="54708E"/>
                </a:solidFill>
                <a:latin typeface="+mj-lt"/>
                <a:cs typeface="Times New Roman" pitchFamily="18" charset="0"/>
              </a:rPr>
              <a:t>élèves:</a:t>
            </a:r>
            <a:r>
              <a:rPr lang="fr-FR" sz="2000" b="1" dirty="0">
                <a:solidFill>
                  <a:srgbClr val="54708E"/>
                </a:solidFill>
                <a:latin typeface="+mj-lt"/>
                <a:cs typeface="Times New Roman" pitchFamily="18" charset="0"/>
              </a:rPr>
              <a:t/>
            </a:r>
            <a:br>
              <a:rPr lang="fr-FR" sz="2000" b="1" dirty="0">
                <a:solidFill>
                  <a:srgbClr val="54708E"/>
                </a:solidFill>
                <a:latin typeface="+mj-lt"/>
                <a:cs typeface="Times New Roman" pitchFamily="18" charset="0"/>
              </a:rPr>
            </a:br>
            <a:r>
              <a:rPr lang="fr-FR" sz="2000" b="1" dirty="0">
                <a:solidFill>
                  <a:srgbClr val="54708E"/>
                </a:solidFill>
                <a:latin typeface="+mj-lt"/>
                <a:cs typeface="Times New Roman" pitchFamily="18" charset="0"/>
              </a:rPr>
              <a:t>3 îlots travaillent sur 2 textes </a:t>
            </a:r>
            <a:r>
              <a:rPr lang="fr-FR" sz="2000" b="1" dirty="0" smtClean="0">
                <a:solidFill>
                  <a:srgbClr val="54708E"/>
                </a:solidFill>
                <a:latin typeface="+mj-lt"/>
                <a:cs typeface="Times New Roman" pitchFamily="18" charset="0"/>
              </a:rPr>
              <a:t>brefs</a:t>
            </a:r>
          </a:p>
          <a:p>
            <a:r>
              <a:rPr lang="fr-FR" sz="2000" b="1" dirty="0" smtClean="0">
                <a:solidFill>
                  <a:srgbClr val="54708E"/>
                </a:solidFill>
                <a:latin typeface="+mj-lt"/>
                <a:cs typeface="Times New Roman" pitchFamily="18" charset="0"/>
              </a:rPr>
              <a:t>3 </a:t>
            </a:r>
            <a:r>
              <a:rPr lang="fr-FR" sz="2000" b="1" dirty="0">
                <a:solidFill>
                  <a:srgbClr val="54708E"/>
                </a:solidFill>
                <a:latin typeface="+mj-lt"/>
                <a:cs typeface="Times New Roman" pitchFamily="18" charset="0"/>
              </a:rPr>
              <a:t>îlots travaillent sur 2 enregistrements audio. </a:t>
            </a:r>
            <a:br>
              <a:rPr lang="fr-FR" sz="2000" b="1" dirty="0">
                <a:solidFill>
                  <a:srgbClr val="54708E"/>
                </a:solidFill>
                <a:latin typeface="+mj-lt"/>
                <a:cs typeface="Times New Roman" pitchFamily="18" charset="0"/>
              </a:rPr>
            </a:br>
            <a:r>
              <a:rPr lang="fr-FR" sz="2000" b="1" dirty="0">
                <a:solidFill>
                  <a:srgbClr val="54708E"/>
                </a:solidFill>
                <a:latin typeface="+mj-lt"/>
                <a:cs typeface="Times New Roman" pitchFamily="18" charset="0"/>
              </a:rPr>
              <a:t>A l’issue de ce travail, les élèves sont capables de renseigner la fiche d’identité des sportifs sur laquelle ils s’appuieront pour présenter dans une prise de parole en continu les différents </a:t>
            </a:r>
            <a:r>
              <a:rPr lang="fr-FR" sz="2000" b="1" dirty="0" smtClean="0">
                <a:solidFill>
                  <a:srgbClr val="54708E"/>
                </a:solidFill>
                <a:latin typeface="+mj-lt"/>
                <a:cs typeface="Times New Roman" pitchFamily="18" charset="0"/>
              </a:rPr>
              <a:t>sportifs étudiés</a:t>
            </a:r>
            <a:r>
              <a:rPr lang="fr-FR" sz="2000" b="1" dirty="0">
                <a:solidFill>
                  <a:srgbClr val="54708E"/>
                </a:solidFill>
                <a:latin typeface="+mj-lt"/>
                <a:cs typeface="Times New Roman" pitchFamily="18" charset="0"/>
              </a:rPr>
              <a:t>. </a:t>
            </a:r>
            <a:r>
              <a:rPr lang="fr-FR" sz="2000" dirty="0">
                <a:cs typeface="Times New Roman" pitchFamily="18" charset="0"/>
              </a:rPr>
              <a:t/>
            </a:r>
            <a:br>
              <a:rPr lang="fr-FR" sz="2000" dirty="0">
                <a:cs typeface="Times New Roman" pitchFamily="18" charset="0"/>
              </a:rPr>
            </a:br>
            <a:endParaRPr lang="fr-FR" sz="2000" dirty="0"/>
          </a:p>
          <a:p>
            <a:r>
              <a:rPr lang="fr-FR" dirty="0"/>
              <a:t> </a:t>
            </a:r>
          </a:p>
          <a:p>
            <a:r>
              <a:rPr lang="fr-FR" dirty="0"/>
              <a:t> </a:t>
            </a:r>
          </a:p>
          <a:p>
            <a:endParaRPr lang="fr-FR" dirty="0"/>
          </a:p>
        </p:txBody>
      </p:sp>
      <p:pic>
        <p:nvPicPr>
          <p:cNvPr id="4" name="Image 3" descr="Capture d’écran 2016-03-21 à 14.18.4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592796"/>
            <a:ext cx="3309543" cy="1248090"/>
          </a:xfrm>
          <a:prstGeom prst="rect">
            <a:avLst/>
          </a:prstGeom>
        </p:spPr>
      </p:pic>
      <p:pic>
        <p:nvPicPr>
          <p:cNvPr id="5" name="Image 4" descr="Capture d’écran 2016-03-21 à 14.18.4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484784"/>
            <a:ext cx="3298139" cy="1344814"/>
          </a:xfrm>
          <a:prstGeom prst="rect">
            <a:avLst/>
          </a:prstGeom>
        </p:spPr>
      </p:pic>
    </p:spTree>
    <p:extLst>
      <p:ext uri="{BB962C8B-B14F-4D97-AF65-F5344CB8AC3E}">
        <p14:creationId xmlns:p14="http://schemas.microsoft.com/office/powerpoint/2010/main" val="246833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31440"/>
            <a:ext cx="9144000" cy="1202485"/>
          </a:xfrm>
        </p:spPr>
        <p:txBody>
          <a:bodyPr/>
          <a:lstStyle/>
          <a:p>
            <a:pPr algn="ctr"/>
            <a:r>
              <a:rPr lang="fr-FR" b="1" u="sng" dirty="0" smtClean="0">
                <a:solidFill>
                  <a:srgbClr val="54708E"/>
                </a:solidFill>
              </a:rPr>
              <a:t>Situation 4</a:t>
            </a:r>
            <a:endParaRPr lang="fr-FR" b="1" u="sng" dirty="0">
              <a:solidFill>
                <a:srgbClr val="54708E"/>
              </a:solidFill>
            </a:endParaRPr>
          </a:p>
        </p:txBody>
      </p:sp>
      <p:sp>
        <p:nvSpPr>
          <p:cNvPr id="3" name="Rectangle 2"/>
          <p:cNvSpPr/>
          <p:nvPr/>
        </p:nvSpPr>
        <p:spPr>
          <a:xfrm>
            <a:off x="431540" y="737986"/>
            <a:ext cx="8388932" cy="3447098"/>
          </a:xfrm>
          <a:prstGeom prst="rect">
            <a:avLst/>
          </a:prstGeom>
        </p:spPr>
        <p:txBody>
          <a:bodyPr wrap="square">
            <a:spAutoFit/>
          </a:bodyPr>
          <a:lstStyle/>
          <a:p>
            <a:r>
              <a:rPr lang="fr-FR" sz="2000" b="1" dirty="0" smtClean="0">
                <a:solidFill>
                  <a:srgbClr val="54708E"/>
                </a:solidFill>
                <a:latin typeface="+mj-lt"/>
              </a:rPr>
              <a:t>Jean-Paul, </a:t>
            </a:r>
            <a:r>
              <a:rPr lang="fr-FR" sz="2000" b="1" dirty="0">
                <a:solidFill>
                  <a:srgbClr val="54708E"/>
                </a:solidFill>
                <a:latin typeface="+mj-lt"/>
              </a:rPr>
              <a:t>professeur d’espagnol d’une classe de 30 élèves dans un collège </a:t>
            </a:r>
            <a:r>
              <a:rPr lang="fr-FR" sz="2000" b="1" dirty="0" smtClean="0">
                <a:solidFill>
                  <a:srgbClr val="54708E"/>
                </a:solidFill>
                <a:latin typeface="+mj-lt"/>
              </a:rPr>
              <a:t>Y, </a:t>
            </a:r>
            <a:r>
              <a:rPr lang="fr-FR" sz="2000" b="1" dirty="0">
                <a:solidFill>
                  <a:srgbClr val="54708E"/>
                </a:solidFill>
                <a:latin typeface="+mj-lt"/>
              </a:rPr>
              <a:t>décide de monter une séquence sur Frida </a:t>
            </a:r>
            <a:r>
              <a:rPr lang="fr-FR" sz="2000" b="1" dirty="0" err="1">
                <a:solidFill>
                  <a:srgbClr val="54708E"/>
                </a:solidFill>
                <a:latin typeface="+mj-lt"/>
              </a:rPr>
              <a:t>Kahlo</a:t>
            </a:r>
            <a:r>
              <a:rPr lang="fr-FR" sz="2000" b="1" dirty="0">
                <a:solidFill>
                  <a:srgbClr val="54708E"/>
                </a:solidFill>
                <a:latin typeface="+mj-lt"/>
              </a:rPr>
              <a:t> en fin d’année.  L’objectif de la séance est de découvrir la biographie de l’artiste (en amont du pré-visionnage du film). Il connait le profil cognitif de ses élèves et décide de proposer deux types de documents :</a:t>
            </a:r>
            <a:endParaRPr lang="fr-FR" sz="2000" dirty="0">
              <a:solidFill>
                <a:srgbClr val="54708E"/>
              </a:solidFill>
              <a:latin typeface="+mj-lt"/>
            </a:endParaRPr>
          </a:p>
          <a:p>
            <a:r>
              <a:rPr lang="fr-FR" sz="2000" b="1" dirty="0" smtClean="0">
                <a:solidFill>
                  <a:srgbClr val="54708E"/>
                </a:solidFill>
                <a:latin typeface="+mj-lt"/>
              </a:rPr>
              <a:t>- une </a:t>
            </a:r>
            <a:r>
              <a:rPr lang="fr-FR" sz="2000" b="1" dirty="0">
                <a:solidFill>
                  <a:srgbClr val="54708E"/>
                </a:solidFill>
                <a:latin typeface="+mj-lt"/>
              </a:rPr>
              <a:t>biographie sous forme de paragraphes à remettre dans l’ordre chronologique en s’aidant des connecteurs </a:t>
            </a:r>
            <a:r>
              <a:rPr lang="fr-FR" sz="2000" b="1" dirty="0" smtClean="0">
                <a:solidFill>
                  <a:srgbClr val="54708E"/>
                </a:solidFill>
                <a:latin typeface="+mj-lt"/>
              </a:rPr>
              <a:t>logiques</a:t>
            </a:r>
            <a:endParaRPr lang="fr-FR" sz="2000" dirty="0">
              <a:solidFill>
                <a:srgbClr val="54708E"/>
              </a:solidFill>
              <a:latin typeface="+mj-lt"/>
            </a:endParaRPr>
          </a:p>
          <a:p>
            <a:r>
              <a:rPr lang="fr-FR" sz="2000" b="1" dirty="0">
                <a:solidFill>
                  <a:srgbClr val="54708E"/>
                </a:solidFill>
                <a:latin typeface="+mj-lt"/>
              </a:rPr>
              <a:t>- un montage de différents tableaux sans légende à associer à des titres qui renvoient aux événements de sa </a:t>
            </a:r>
            <a:r>
              <a:rPr lang="fr-FR" sz="2000" b="1" dirty="0" smtClean="0">
                <a:solidFill>
                  <a:srgbClr val="54708E"/>
                </a:solidFill>
                <a:latin typeface="+mj-lt"/>
              </a:rPr>
              <a:t>vie</a:t>
            </a:r>
            <a:endParaRPr lang="fr-FR" sz="2000" dirty="0">
              <a:solidFill>
                <a:srgbClr val="54708E"/>
              </a:solidFill>
              <a:latin typeface="+mj-lt"/>
            </a:endParaRPr>
          </a:p>
          <a:p>
            <a:endParaRPr lang="fr-FR" dirty="0"/>
          </a:p>
        </p:txBody>
      </p:sp>
      <p:pic>
        <p:nvPicPr>
          <p:cNvPr id="7"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75756" y="4113076"/>
            <a:ext cx="3235166" cy="24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3570" y="3861048"/>
            <a:ext cx="2008870" cy="25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11030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porama J4">
  <a:themeElements>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É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É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É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É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É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É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É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É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É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Diaporama J4.pot</Template>
  <TotalTime>6613</TotalTime>
  <Words>797</Words>
  <Application>Microsoft Office PowerPoint</Application>
  <PresentationFormat>Affichage à l'écran (4:3)</PresentationFormat>
  <Paragraphs>131</Paragraphs>
  <Slides>23</Slides>
  <Notes>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Diaporama J4</vt:lpstr>
      <vt:lpstr>RÉFORME DU COLLEGE   Formation disciplinaire Espagnol J4 </vt:lpstr>
      <vt:lpstr>Présentation PowerPoint</vt:lpstr>
      <vt:lpstr>BRAINSTORMING</vt:lpstr>
      <vt:lpstr>DIFFERENCIER, C’EST…</vt:lpstr>
      <vt:lpstr>Présentation PowerPoint</vt:lpstr>
      <vt:lpstr>Situation 1</vt:lpstr>
      <vt:lpstr>Situation 2</vt:lpstr>
      <vt:lpstr>Situation 3</vt:lpstr>
      <vt:lpstr>Situation 4</vt:lpstr>
      <vt:lpstr>Présentation PowerPoint</vt:lpstr>
      <vt:lpstr>Présentation PowerPoint</vt:lpstr>
      <vt:lpstr>Les quatre aspects de la différenciation </vt:lpstr>
      <vt:lpstr>Présentation PowerPoint</vt:lpstr>
      <vt:lpstr>Présentation PowerPoint</vt:lpstr>
      <vt:lpstr>Présentation PowerPoint</vt:lpstr>
      <vt:lpstr>Présentation PowerPoint</vt:lpstr>
      <vt:lpstr>Exemple d’exploitation</vt:lpstr>
      <vt:lpstr>Deux exemples  de  différenciation pédagogique  </vt:lpstr>
      <vt:lpstr>Présentation PowerPoint</vt:lpstr>
      <vt:lpstr>Présentation PowerPoint</vt:lpstr>
      <vt:lpstr>La différenciation pédagogique</vt:lpstr>
      <vt:lpstr>Présentation PowerPoint</vt:lpstr>
      <vt:lpstr>Présentation PowerPoint</vt:lpstr>
    </vt:vector>
  </TitlesOfParts>
  <Company>recrtorat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 tice aix</dc:creator>
  <cp:lastModifiedBy>ESPOSITO</cp:lastModifiedBy>
  <cp:revision>314</cp:revision>
  <dcterms:created xsi:type="dcterms:W3CDTF">2001-10-24T14:27:08Z</dcterms:created>
  <dcterms:modified xsi:type="dcterms:W3CDTF">2016-05-26T12:09:23Z</dcterms:modified>
</cp:coreProperties>
</file>