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732" r:id="rId7"/>
    <p:sldMasterId id="2147483744" r:id="rId8"/>
    <p:sldMasterId id="2147483756" r:id="rId9"/>
  </p:sldMasterIdLst>
  <p:notesMasterIdLst>
    <p:notesMasterId r:id="rId68"/>
  </p:notesMasterIdLst>
  <p:sldIdLst>
    <p:sldId id="537" r:id="rId10"/>
    <p:sldId id="538" r:id="rId11"/>
    <p:sldId id="539" r:id="rId12"/>
    <p:sldId id="257" r:id="rId13"/>
    <p:sldId id="409" r:id="rId14"/>
    <p:sldId id="258" r:id="rId15"/>
    <p:sldId id="411" r:id="rId16"/>
    <p:sldId id="263" r:id="rId17"/>
    <p:sldId id="413" r:id="rId18"/>
    <p:sldId id="281" r:id="rId19"/>
    <p:sldId id="445" r:id="rId20"/>
    <p:sldId id="415" r:id="rId21"/>
    <p:sldId id="441" r:id="rId22"/>
    <p:sldId id="370" r:id="rId23"/>
    <p:sldId id="265" r:id="rId24"/>
    <p:sldId id="540" r:id="rId25"/>
    <p:sldId id="261" r:id="rId26"/>
    <p:sldId id="463" r:id="rId27"/>
    <p:sldId id="273" r:id="rId28"/>
    <p:sldId id="502" r:id="rId29"/>
    <p:sldId id="373" r:id="rId30"/>
    <p:sldId id="313" r:id="rId31"/>
    <p:sldId id="447" r:id="rId32"/>
    <p:sldId id="314" r:id="rId33"/>
    <p:sldId id="275" r:id="rId34"/>
    <p:sldId id="288" r:id="rId35"/>
    <p:sldId id="503" r:id="rId36"/>
    <p:sldId id="319" r:id="rId37"/>
    <p:sldId id="320" r:id="rId38"/>
    <p:sldId id="321" r:id="rId39"/>
    <p:sldId id="427" r:id="rId40"/>
    <p:sldId id="513" r:id="rId41"/>
    <p:sldId id="449" r:id="rId42"/>
    <p:sldId id="455" r:id="rId43"/>
    <p:sldId id="382" r:id="rId44"/>
    <p:sldId id="476" r:id="rId45"/>
    <p:sldId id="464" r:id="rId46"/>
    <p:sldId id="523" r:id="rId47"/>
    <p:sldId id="478" r:id="rId48"/>
    <p:sldId id="541" r:id="rId49"/>
    <p:sldId id="522" r:id="rId50"/>
    <p:sldId id="468" r:id="rId51"/>
    <p:sldId id="484" r:id="rId52"/>
    <p:sldId id="525" r:id="rId53"/>
    <p:sldId id="495" r:id="rId54"/>
    <p:sldId id="395" r:id="rId55"/>
    <p:sldId id="488" r:id="rId56"/>
    <p:sldId id="299" r:id="rId57"/>
    <p:sldId id="498" r:id="rId58"/>
    <p:sldId id="301" r:id="rId59"/>
    <p:sldId id="534" r:id="rId60"/>
    <p:sldId id="536" r:id="rId61"/>
    <p:sldId id="305" r:id="rId62"/>
    <p:sldId id="499" r:id="rId63"/>
    <p:sldId id="375" r:id="rId64"/>
    <p:sldId id="306" r:id="rId65"/>
    <p:sldId id="307" r:id="rId66"/>
    <p:sldId id="308" r:id="rId6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96803" autoAdjust="0"/>
  </p:normalViewPr>
  <p:slideViewPr>
    <p:cSldViewPr snapToGrid="0">
      <p:cViewPr varScale="1">
        <p:scale>
          <a:sx n="70" d="100"/>
          <a:sy n="70" d="100"/>
        </p:scale>
        <p:origin x="14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F5185-2297-4434-86C0-9701E26C1FFD}" type="datetimeFigureOut">
              <a:rPr lang="fr-FR" smtClean="0"/>
              <a:t>09/11/2016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82A5D-44DC-478F-A670-680042D3D8E2}" type="slidenum">
              <a:rPr lang="fr-FR" smtClean="0"/>
              <a:t>‹N°›</a:t>
            </a:fld>
            <a:endParaRPr lang="fr-FR"/>
          </a:p>
        </p:txBody>
      </p:sp>
    </p:spTree>
    <p:extLst>
      <p:ext uri="{BB962C8B-B14F-4D97-AF65-F5344CB8AC3E}">
        <p14:creationId xmlns:p14="http://schemas.microsoft.com/office/powerpoint/2010/main" val="151314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4</a:t>
            </a:fld>
            <a:endParaRPr lang="fr-FR"/>
          </a:p>
        </p:txBody>
      </p:sp>
    </p:spTree>
    <p:extLst>
      <p:ext uri="{BB962C8B-B14F-4D97-AF65-F5344CB8AC3E}">
        <p14:creationId xmlns:p14="http://schemas.microsoft.com/office/powerpoint/2010/main" val="391926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17</a:t>
            </a:fld>
            <a:endParaRPr lang="fr-FR"/>
          </a:p>
        </p:txBody>
      </p:sp>
    </p:spTree>
    <p:extLst>
      <p:ext uri="{BB962C8B-B14F-4D97-AF65-F5344CB8AC3E}">
        <p14:creationId xmlns:p14="http://schemas.microsoft.com/office/powerpoint/2010/main" val="1867804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18</a:t>
            </a:fld>
            <a:endParaRPr lang="fr-FR"/>
          </a:p>
        </p:txBody>
      </p:sp>
    </p:spTree>
    <p:extLst>
      <p:ext uri="{BB962C8B-B14F-4D97-AF65-F5344CB8AC3E}">
        <p14:creationId xmlns:p14="http://schemas.microsoft.com/office/powerpoint/2010/main" val="74294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i="1"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19</a:t>
            </a:fld>
            <a:endParaRPr lang="fr-FR"/>
          </a:p>
        </p:txBody>
      </p:sp>
    </p:spTree>
    <p:extLst>
      <p:ext uri="{BB962C8B-B14F-4D97-AF65-F5344CB8AC3E}">
        <p14:creationId xmlns:p14="http://schemas.microsoft.com/office/powerpoint/2010/main" val="258461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endParaRPr lang="fr-FR" baseline="0" dirty="0" smtClean="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12373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21</a:t>
            </a:fld>
            <a:endParaRPr lang="fr-FR"/>
          </a:p>
        </p:txBody>
      </p:sp>
    </p:spTree>
    <p:extLst>
      <p:ext uri="{BB962C8B-B14F-4D97-AF65-F5344CB8AC3E}">
        <p14:creationId xmlns:p14="http://schemas.microsoft.com/office/powerpoint/2010/main" val="236846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289119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24</a:t>
            </a:fld>
            <a:endParaRPr lang="fr-FR"/>
          </a:p>
        </p:txBody>
      </p:sp>
    </p:spTree>
    <p:extLst>
      <p:ext uri="{BB962C8B-B14F-4D97-AF65-F5344CB8AC3E}">
        <p14:creationId xmlns:p14="http://schemas.microsoft.com/office/powerpoint/2010/main" val="241003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25</a:t>
            </a:fld>
            <a:endParaRPr lang="fr-FR"/>
          </a:p>
        </p:txBody>
      </p:sp>
    </p:spTree>
    <p:extLst>
      <p:ext uri="{BB962C8B-B14F-4D97-AF65-F5344CB8AC3E}">
        <p14:creationId xmlns:p14="http://schemas.microsoft.com/office/powerpoint/2010/main" val="419092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26</a:t>
            </a:fld>
            <a:endParaRPr lang="fr-FR"/>
          </a:p>
        </p:txBody>
      </p:sp>
    </p:spTree>
    <p:extLst>
      <p:ext uri="{BB962C8B-B14F-4D97-AF65-F5344CB8AC3E}">
        <p14:creationId xmlns:p14="http://schemas.microsoft.com/office/powerpoint/2010/main" val="153716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27</a:t>
            </a:fld>
            <a:endParaRPr lang="fr-FR"/>
          </a:p>
        </p:txBody>
      </p:sp>
    </p:spTree>
    <p:extLst>
      <p:ext uri="{BB962C8B-B14F-4D97-AF65-F5344CB8AC3E}">
        <p14:creationId xmlns:p14="http://schemas.microsoft.com/office/powerpoint/2010/main" val="153716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endParaRPr lang="fr-FR" b="1" dirty="0" smtClean="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786474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31</a:t>
            </a:fld>
            <a:endParaRPr lang="fr-FR"/>
          </a:p>
        </p:txBody>
      </p:sp>
    </p:spTree>
    <p:extLst>
      <p:ext uri="{BB962C8B-B14F-4D97-AF65-F5344CB8AC3E}">
        <p14:creationId xmlns:p14="http://schemas.microsoft.com/office/powerpoint/2010/main" val="397163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5902E4-EFC1-422F-A6FC-EEB33BC43E54}"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207899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1475096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1593931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2284549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2" defTabSz="914272">
              <a:defRPr/>
            </a:pPr>
            <a:endParaRPr lang="fr-FR" b="1" baseline="0" dirty="0" smtClean="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3123735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42</a:t>
            </a:fld>
            <a:endParaRPr lang="fr-FR"/>
          </a:p>
        </p:txBody>
      </p:sp>
    </p:spTree>
    <p:extLst>
      <p:ext uri="{BB962C8B-B14F-4D97-AF65-F5344CB8AC3E}">
        <p14:creationId xmlns:p14="http://schemas.microsoft.com/office/powerpoint/2010/main" val="358171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44</a:t>
            </a:fld>
            <a:endParaRPr lang="fr-FR"/>
          </a:p>
        </p:txBody>
      </p:sp>
    </p:spTree>
    <p:extLst>
      <p:ext uri="{BB962C8B-B14F-4D97-AF65-F5344CB8AC3E}">
        <p14:creationId xmlns:p14="http://schemas.microsoft.com/office/powerpoint/2010/main" val="3268640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46</a:t>
            </a:fld>
            <a:endParaRPr lang="fr-FR"/>
          </a:p>
        </p:txBody>
      </p:sp>
    </p:spTree>
    <p:extLst>
      <p:ext uri="{BB962C8B-B14F-4D97-AF65-F5344CB8AC3E}">
        <p14:creationId xmlns:p14="http://schemas.microsoft.com/office/powerpoint/2010/main" val="2510406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1154" marR="0" indent="-181154"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b="1" baseline="0" dirty="0" smtClean="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13369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6</a:t>
            </a:fld>
            <a:endParaRPr lang="fr-FR"/>
          </a:p>
        </p:txBody>
      </p:sp>
    </p:spTree>
    <p:extLst>
      <p:ext uri="{BB962C8B-B14F-4D97-AF65-F5344CB8AC3E}">
        <p14:creationId xmlns:p14="http://schemas.microsoft.com/office/powerpoint/2010/main" val="2842650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48</a:t>
            </a:fld>
            <a:endParaRPr lang="fr-FR"/>
          </a:p>
        </p:txBody>
      </p:sp>
    </p:spTree>
    <p:extLst>
      <p:ext uri="{BB962C8B-B14F-4D97-AF65-F5344CB8AC3E}">
        <p14:creationId xmlns:p14="http://schemas.microsoft.com/office/powerpoint/2010/main" val="1511126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50</a:t>
            </a:fld>
            <a:endParaRPr lang="fr-FR"/>
          </a:p>
        </p:txBody>
      </p:sp>
    </p:spTree>
    <p:extLst>
      <p:ext uri="{BB962C8B-B14F-4D97-AF65-F5344CB8AC3E}">
        <p14:creationId xmlns:p14="http://schemas.microsoft.com/office/powerpoint/2010/main" val="4188073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51</a:t>
            </a:fld>
            <a:endParaRPr lang="fr-FR"/>
          </a:p>
        </p:txBody>
      </p:sp>
    </p:spTree>
    <p:extLst>
      <p:ext uri="{BB962C8B-B14F-4D97-AF65-F5344CB8AC3E}">
        <p14:creationId xmlns:p14="http://schemas.microsoft.com/office/powerpoint/2010/main" val="1801452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52</a:t>
            </a:fld>
            <a:endParaRPr lang="fr-FR"/>
          </a:p>
        </p:txBody>
      </p:sp>
    </p:spTree>
    <p:extLst>
      <p:ext uri="{BB962C8B-B14F-4D97-AF65-F5344CB8AC3E}">
        <p14:creationId xmlns:p14="http://schemas.microsoft.com/office/powerpoint/2010/main" val="1801452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53</a:t>
            </a:fld>
            <a:endParaRPr lang="fr-FR"/>
          </a:p>
        </p:txBody>
      </p:sp>
    </p:spTree>
    <p:extLst>
      <p:ext uri="{BB962C8B-B14F-4D97-AF65-F5344CB8AC3E}">
        <p14:creationId xmlns:p14="http://schemas.microsoft.com/office/powerpoint/2010/main" val="1381072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56</a:t>
            </a:fld>
            <a:endParaRPr lang="fr-FR"/>
          </a:p>
        </p:txBody>
      </p:sp>
    </p:spTree>
    <p:extLst>
      <p:ext uri="{BB962C8B-B14F-4D97-AF65-F5344CB8AC3E}">
        <p14:creationId xmlns:p14="http://schemas.microsoft.com/office/powerpoint/2010/main" val="3166241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57</a:t>
            </a:fld>
            <a:endParaRPr lang="fr-FR"/>
          </a:p>
        </p:txBody>
      </p:sp>
    </p:spTree>
    <p:extLst>
      <p:ext uri="{BB962C8B-B14F-4D97-AF65-F5344CB8AC3E}">
        <p14:creationId xmlns:p14="http://schemas.microsoft.com/office/powerpoint/2010/main" val="405741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67015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smtClean="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8</a:t>
            </a:fld>
            <a:endParaRPr lang="fr-FR"/>
          </a:p>
        </p:txBody>
      </p:sp>
    </p:spTree>
    <p:extLst>
      <p:ext uri="{BB962C8B-B14F-4D97-AF65-F5344CB8AC3E}">
        <p14:creationId xmlns:p14="http://schemas.microsoft.com/office/powerpoint/2010/main" val="186138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v"/>
            </a:pPr>
            <a:endParaRPr lang="fr-FR" b="1" dirty="0" smtClean="0">
              <a:solidFill>
                <a:srgbClr val="0070C0"/>
              </a:solidFill>
              <a:latin typeface="Calibri Light" panose="020F0302020204030204" pitchFamily="34" charset="0"/>
            </a:endParaRPr>
          </a:p>
          <a:p>
            <a:pPr marL="171450" indent="-171450">
              <a:buFont typeface="Wingdings" panose="05000000000000000000" pitchFamily="2" charset="2"/>
              <a:buChar char="v"/>
            </a:pPr>
            <a:endParaRPr lang="fr-FR" b="1"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7000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10</a:t>
            </a:fld>
            <a:endParaRPr lang="fr-FR"/>
          </a:p>
        </p:txBody>
      </p:sp>
    </p:spTree>
    <p:extLst>
      <p:ext uri="{BB962C8B-B14F-4D97-AF65-F5344CB8AC3E}">
        <p14:creationId xmlns:p14="http://schemas.microsoft.com/office/powerpoint/2010/main" val="333134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1154" indent="-181154">
              <a:buFont typeface="Wingdings" panose="05000000000000000000" pitchFamily="2" charset="2"/>
              <a:buChar char="v"/>
            </a:pPr>
            <a:endParaRPr lang="fr-FR" b="1" dirty="0" smtClean="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414405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82A5D-44DC-478F-A670-680042D3D8E2}" type="slidenum">
              <a:rPr lang="fr-FR" smtClean="0"/>
              <a:t>15</a:t>
            </a:fld>
            <a:endParaRPr lang="fr-FR"/>
          </a:p>
        </p:txBody>
      </p:sp>
    </p:spTree>
    <p:extLst>
      <p:ext uri="{BB962C8B-B14F-4D97-AF65-F5344CB8AC3E}">
        <p14:creationId xmlns:p14="http://schemas.microsoft.com/office/powerpoint/2010/main" val="415530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t>09/11/2016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255420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t>09/11/2016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78658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t>09/11/2016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113747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4298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135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8846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40704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1416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9938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15926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588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t>09/11/2016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717261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2272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4305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37900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66715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21435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37406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73185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0518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01551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2291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756BD13-D868-497C-8639-0C936F4DDE24}" type="datetimeFigureOut">
              <a:rPr lang="fr-FR" smtClean="0"/>
              <a:t>09/11/2016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3938162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9297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49672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45693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3962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51681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4181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20250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1925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9981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2548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756BD13-D868-497C-8639-0C936F4DDE24}" type="datetimeFigureOut">
              <a:rPr lang="fr-FR" smtClean="0"/>
              <a:t>09/11/2016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3243386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5121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5017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94774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2031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16474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5568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70414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01004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24014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980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56BD13-D868-497C-8639-0C936F4DDE24}" type="datetimeFigureOut">
              <a:rPr lang="fr-FR" smtClean="0"/>
              <a:t>09/11/2016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1955798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95687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10424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81428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6477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63267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31706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27423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4915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74723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906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756BD13-D868-497C-8639-0C936F4DDE24}" type="datetimeFigureOut">
              <a:rPr lang="fr-FR" smtClean="0"/>
              <a:t>09/11/2016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3626689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374086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74193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92419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764433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46650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71550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960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6BD13-D868-497C-8639-0C936F4DDE24}" type="datetimeFigureOut">
              <a:rPr lang="fr-FR" smtClean="0"/>
              <a:t>09/11/2016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331418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56BD13-D868-497C-8639-0C936F4DDE24}" type="datetimeFigureOut">
              <a:rPr lang="fr-FR" smtClean="0"/>
              <a:t>09/11/2016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302357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56BD13-D868-497C-8639-0C936F4DDE24}" type="datetimeFigureOut">
              <a:rPr lang="fr-FR" smtClean="0"/>
              <a:t>09/11/2016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74A161-BAB9-4D44-8260-E4A22BF2F37A}" type="slidenum">
              <a:rPr lang="fr-FR" smtClean="0"/>
              <a:t>‹N°›</a:t>
            </a:fld>
            <a:endParaRPr lang="fr-FR"/>
          </a:p>
        </p:txBody>
      </p:sp>
    </p:spTree>
    <p:extLst>
      <p:ext uri="{BB962C8B-B14F-4D97-AF65-F5344CB8AC3E}">
        <p14:creationId xmlns:p14="http://schemas.microsoft.com/office/powerpoint/2010/main" val="107687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6BD13-D868-497C-8639-0C936F4DDE24}" type="datetimeFigureOut">
              <a:rPr lang="fr-FR" smtClean="0"/>
              <a:t>09/11/2016</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4A161-BAB9-4D44-8260-E4A22BF2F37A}" type="slidenum">
              <a:rPr lang="fr-FR" smtClean="0"/>
              <a:t>‹N°›</a:t>
            </a:fld>
            <a:endParaRPr lang="fr-FR"/>
          </a:p>
        </p:txBody>
      </p:sp>
    </p:spTree>
    <p:extLst>
      <p:ext uri="{BB962C8B-B14F-4D97-AF65-F5344CB8AC3E}">
        <p14:creationId xmlns:p14="http://schemas.microsoft.com/office/powerpoint/2010/main" val="3490703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2248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7379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B6FD3-C26C-4A37-8B72-E5CFEBF9B096}" type="datetimeFigureOut">
              <a:rPr lang="fr-FR" smtClean="0">
                <a:solidFill>
                  <a:prstClr val="black">
                    <a:tint val="75000"/>
                  </a:prstClr>
                </a:solidFill>
              </a:rPr>
              <a:pPr/>
              <a:t>09/11/2016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FFB-E33D-4D2F-BC0B-06AD4B3123E7}"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15628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62148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6BD13-D868-497C-8639-0C936F4DDE24}" type="datetimeFigureOut">
              <a:rPr lang="fr-FR" smtClean="0">
                <a:solidFill>
                  <a:prstClr val="black">
                    <a:tint val="75000"/>
                  </a:prstClr>
                </a:solidFill>
              </a:rPr>
              <a:pPr/>
              <a:t>09/11/2016</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4A161-BAB9-4D44-8260-E4A22BF2F3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951050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7.xml"/><Relationship Id="rId5" Type="http://schemas.openxmlformats.org/officeDocument/2006/relationships/image" Target="../media/image13.jpe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hyperlink" Target="http://litterature.ens-lyon.fr/litterature/discussions/enseignement-de-la-litterature-l2019approche-par-competences-a-t-elle-un-sens/yves-citton-la-competence-litteraire-apprendre-a-de-jouer-la-maitrise/view"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66" y="1113262"/>
            <a:ext cx="8175009" cy="4154984"/>
          </a:xfrm>
          <a:prstGeom prst="rect">
            <a:avLst/>
          </a:prstGeom>
        </p:spPr>
        <p:txBody>
          <a:bodyPr wrap="square">
            <a:spAutoFit/>
          </a:bodyPr>
          <a:lstStyle/>
          <a:p>
            <a:r>
              <a:rPr lang="fr-FR" sz="6600" b="1" dirty="0">
                <a:solidFill>
                  <a:srgbClr val="002060"/>
                </a:solidFill>
                <a:effectLst>
                  <a:outerShdw blurRad="38100" dist="38100" dir="2700000" algn="tl">
                    <a:srgbClr val="000000">
                      <a:alpha val="43137"/>
                    </a:srgbClr>
                  </a:outerShdw>
                </a:effectLst>
              </a:rPr>
              <a:t>PRESENTATION DES NOUVEAUX PROGRAMMES DE FRANCAIS</a:t>
            </a:r>
            <a:endParaRPr lang="fr-FR" sz="6600" dirty="0"/>
          </a:p>
        </p:txBody>
      </p:sp>
    </p:spTree>
    <p:extLst>
      <p:ext uri="{BB962C8B-B14F-4D97-AF65-F5344CB8AC3E}">
        <p14:creationId xmlns:p14="http://schemas.microsoft.com/office/powerpoint/2010/main" val="3350328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068" y="1842449"/>
            <a:ext cx="8816453" cy="4659060"/>
          </a:xfrm>
          <a:solidFill>
            <a:schemeClr val="bg1"/>
          </a:solidFill>
        </p:spPr>
        <p:txBody>
          <a:bodyPr>
            <a:normAutofit fontScale="85000" lnSpcReduction="20000"/>
          </a:bodyPr>
          <a:lstStyle/>
          <a:p>
            <a:pPr marL="0" indent="0" algn="just">
              <a:buNone/>
            </a:pPr>
            <a:r>
              <a:rPr lang="fr-FR" sz="3600" dirty="0" smtClean="0">
                <a:solidFill>
                  <a:srgbClr val="0070C0"/>
                </a:solidFill>
                <a:latin typeface="Calibri Light" panose="020F0302020204030204" pitchFamily="34" charset="0"/>
              </a:rPr>
              <a:t>On </a:t>
            </a:r>
            <a:r>
              <a:rPr lang="fr-FR" sz="3600" dirty="0">
                <a:solidFill>
                  <a:srgbClr val="0070C0"/>
                </a:solidFill>
                <a:latin typeface="Calibri Light" panose="020F0302020204030204" pitchFamily="34" charset="0"/>
              </a:rPr>
              <a:t>peut </a:t>
            </a:r>
            <a:r>
              <a:rPr lang="fr-FR" sz="3600" dirty="0" smtClean="0">
                <a:solidFill>
                  <a:srgbClr val="0070C0"/>
                </a:solidFill>
                <a:latin typeface="Calibri Light" panose="020F0302020204030204" pitchFamily="34" charset="0"/>
              </a:rPr>
              <a:t> </a:t>
            </a:r>
            <a:r>
              <a:rPr lang="fr-FR" sz="3600" dirty="0">
                <a:solidFill>
                  <a:srgbClr val="0070C0"/>
                </a:solidFill>
                <a:latin typeface="Calibri Light" panose="020F0302020204030204" pitchFamily="34" charset="0"/>
              </a:rPr>
              <a:t>stabiliser la définition de </a:t>
            </a:r>
            <a:r>
              <a:rPr lang="fr-FR" sz="3600" dirty="0" smtClean="0">
                <a:solidFill>
                  <a:srgbClr val="0070C0"/>
                </a:solidFill>
                <a:latin typeface="Calibri Light" panose="020F0302020204030204" pitchFamily="34" charset="0"/>
              </a:rPr>
              <a:t>la compétence </a:t>
            </a:r>
            <a:r>
              <a:rPr lang="fr-FR" sz="3600" dirty="0">
                <a:solidFill>
                  <a:srgbClr val="0070C0"/>
                </a:solidFill>
                <a:latin typeface="Calibri Light" panose="020F0302020204030204" pitchFamily="34" charset="0"/>
              </a:rPr>
              <a:t>comme </a:t>
            </a:r>
            <a:r>
              <a:rPr lang="fr-FR" sz="3600" b="1" dirty="0">
                <a:solidFill>
                  <a:srgbClr val="0070C0"/>
                </a:solidFill>
                <a:latin typeface="Calibri Light" panose="020F0302020204030204" pitchFamily="34" charset="0"/>
              </a:rPr>
              <a:t>capacité à mobiliser </a:t>
            </a:r>
            <a:r>
              <a:rPr lang="fr-FR" sz="3600" b="1" dirty="0" smtClean="0">
                <a:solidFill>
                  <a:srgbClr val="0070C0"/>
                </a:solidFill>
                <a:latin typeface="Calibri Light" panose="020F0302020204030204" pitchFamily="34" charset="0"/>
              </a:rPr>
              <a:t>des ressources </a:t>
            </a:r>
            <a:r>
              <a:rPr lang="fr-FR" sz="3600" b="1" dirty="0">
                <a:solidFill>
                  <a:srgbClr val="0070C0"/>
                </a:solidFill>
                <a:latin typeface="Calibri Light" panose="020F0302020204030204" pitchFamily="34" charset="0"/>
              </a:rPr>
              <a:t>pour traiter une tâche complexe</a:t>
            </a:r>
            <a:r>
              <a:rPr lang="fr-FR" sz="3600" b="1" dirty="0" smtClean="0">
                <a:solidFill>
                  <a:srgbClr val="0070C0"/>
                </a:solidFill>
                <a:latin typeface="Calibri Light" panose="020F0302020204030204" pitchFamily="34" charset="0"/>
              </a:rPr>
              <a:t>.*</a:t>
            </a:r>
          </a:p>
          <a:p>
            <a:pPr marL="0" indent="0" algn="just">
              <a:buNone/>
            </a:pPr>
            <a:endParaRPr lang="fr-FR" dirty="0">
              <a:solidFill>
                <a:srgbClr val="0070C0"/>
              </a:solidFill>
              <a:latin typeface="Calibri Light" panose="020F0302020204030204" pitchFamily="34" charset="0"/>
            </a:endParaRPr>
          </a:p>
          <a:p>
            <a:pPr algn="just">
              <a:buFont typeface="Wingdings" panose="05000000000000000000" pitchFamily="2" charset="2"/>
              <a:buChar char="§"/>
            </a:pPr>
            <a:r>
              <a:rPr lang="fr-FR" dirty="0" smtClean="0">
                <a:latin typeface="Calibri Light" panose="020F0302020204030204" pitchFamily="34" charset="0"/>
              </a:rPr>
              <a:t> </a:t>
            </a:r>
            <a:r>
              <a:rPr lang="fr-FR" dirty="0">
                <a:latin typeface="Calibri Light" panose="020F0302020204030204" pitchFamily="34" charset="0"/>
              </a:rPr>
              <a:t>Ressources </a:t>
            </a:r>
            <a:r>
              <a:rPr lang="fr-FR" b="1" dirty="0">
                <a:latin typeface="Calibri Light" panose="020F0302020204030204" pitchFamily="34" charset="0"/>
              </a:rPr>
              <a:t>internes</a:t>
            </a:r>
            <a:r>
              <a:rPr lang="fr-FR" dirty="0">
                <a:latin typeface="Calibri Light" panose="020F0302020204030204" pitchFamily="34" charset="0"/>
              </a:rPr>
              <a:t> : connaissances (savoirs), </a:t>
            </a:r>
            <a:r>
              <a:rPr lang="fr-FR" dirty="0" smtClean="0">
                <a:latin typeface="Calibri Light" panose="020F0302020204030204" pitchFamily="34" charset="0"/>
              </a:rPr>
              <a:t>savoir-faire, attitudes</a:t>
            </a:r>
            <a:r>
              <a:rPr lang="fr-FR" dirty="0">
                <a:latin typeface="Calibri Light" panose="020F0302020204030204" pitchFamily="34" charset="0"/>
              </a:rPr>
              <a:t>.</a:t>
            </a:r>
          </a:p>
          <a:p>
            <a:pPr algn="just">
              <a:buFont typeface="Wingdings" panose="05000000000000000000" pitchFamily="2" charset="2"/>
              <a:buChar char="§"/>
            </a:pPr>
            <a:r>
              <a:rPr lang="fr-FR" dirty="0" smtClean="0">
                <a:latin typeface="Calibri Light" panose="020F0302020204030204" pitchFamily="34" charset="0"/>
              </a:rPr>
              <a:t> </a:t>
            </a:r>
            <a:r>
              <a:rPr lang="fr-FR" dirty="0">
                <a:latin typeface="Calibri Light" panose="020F0302020204030204" pitchFamily="34" charset="0"/>
              </a:rPr>
              <a:t>Ressources </a:t>
            </a:r>
            <a:r>
              <a:rPr lang="fr-FR" b="1" dirty="0">
                <a:latin typeface="Calibri Light" panose="020F0302020204030204" pitchFamily="34" charset="0"/>
              </a:rPr>
              <a:t>externes</a:t>
            </a:r>
            <a:r>
              <a:rPr lang="fr-FR" dirty="0">
                <a:latin typeface="Calibri Light" panose="020F0302020204030204" pitchFamily="34" charset="0"/>
              </a:rPr>
              <a:t> : outils, pairs, enseignants.</a:t>
            </a:r>
          </a:p>
          <a:p>
            <a:pPr algn="just">
              <a:buFont typeface="Wingdings" panose="05000000000000000000" pitchFamily="2" charset="2"/>
              <a:buChar char="§"/>
            </a:pPr>
            <a:r>
              <a:rPr lang="fr-FR" dirty="0" smtClean="0">
                <a:latin typeface="Calibri Light" panose="020F0302020204030204" pitchFamily="34" charset="0"/>
              </a:rPr>
              <a:t> </a:t>
            </a:r>
            <a:r>
              <a:rPr lang="fr-FR" dirty="0">
                <a:latin typeface="Calibri Light" panose="020F0302020204030204" pitchFamily="34" charset="0"/>
              </a:rPr>
              <a:t>Mobilisation : identification, convocation </a:t>
            </a:r>
            <a:r>
              <a:rPr lang="fr-FR" dirty="0" smtClean="0">
                <a:latin typeface="Calibri Light" panose="020F0302020204030204" pitchFamily="34" charset="0"/>
              </a:rPr>
              <a:t>et organisation </a:t>
            </a:r>
            <a:r>
              <a:rPr lang="fr-FR" dirty="0">
                <a:latin typeface="Calibri Light" panose="020F0302020204030204" pitchFamily="34" charset="0"/>
              </a:rPr>
              <a:t>des ressources avec une stratégie</a:t>
            </a:r>
            <a:r>
              <a:rPr lang="fr-FR" dirty="0" smtClean="0">
                <a:latin typeface="Calibri Light" panose="020F0302020204030204" pitchFamily="34" charset="0"/>
              </a:rPr>
              <a:t>.</a:t>
            </a:r>
          </a:p>
          <a:p>
            <a:pPr marL="0" indent="0" algn="just">
              <a:buNone/>
            </a:pPr>
            <a:endParaRPr lang="fr-FR" dirty="0">
              <a:latin typeface="Calibri Light" panose="020F0302020204030204" pitchFamily="34" charset="0"/>
            </a:endParaRPr>
          </a:p>
          <a:p>
            <a:pPr marL="0" indent="0" algn="just">
              <a:buNone/>
            </a:pPr>
            <a:r>
              <a:rPr lang="fr-FR" dirty="0">
                <a:latin typeface="Calibri Light" panose="020F0302020204030204" pitchFamily="34" charset="0"/>
              </a:rPr>
              <a:t>* </a:t>
            </a:r>
            <a:r>
              <a:rPr lang="fr-FR" b="1" i="1" dirty="0">
                <a:latin typeface="Calibri Light" panose="020F0302020204030204" pitchFamily="34" charset="0"/>
              </a:rPr>
              <a:t>La tâche complexe est elle-même définie comme nécessitant la</a:t>
            </a:r>
          </a:p>
          <a:p>
            <a:pPr marL="0" indent="0" algn="just">
              <a:buNone/>
            </a:pPr>
            <a:r>
              <a:rPr lang="fr-FR" b="1" i="1" dirty="0">
                <a:latin typeface="Calibri Light" panose="020F0302020204030204" pitchFamily="34" charset="0"/>
              </a:rPr>
              <a:t>mobilisation, le tri et la combinaison de plusieurs ressources</a:t>
            </a:r>
          </a:p>
          <a:p>
            <a:pPr marL="0" indent="0" algn="just">
              <a:buNone/>
            </a:pPr>
            <a:r>
              <a:rPr lang="fr-FR" b="1" i="1" dirty="0">
                <a:latin typeface="Calibri Light" panose="020F0302020204030204" pitchFamily="34" charset="0"/>
              </a:rPr>
              <a:t>grâce à l’analyse (ouverture de la tâche) non guidée de l’élève</a:t>
            </a:r>
            <a:r>
              <a:rPr lang="fr-FR" dirty="0"/>
              <a:t>.</a:t>
            </a:r>
            <a:r>
              <a:rPr lang="fr-FR" dirty="0" smtClean="0"/>
              <a:t>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919447723"/>
              </p:ext>
            </p:extLst>
          </p:nvPr>
        </p:nvGraphicFramePr>
        <p:xfrm>
          <a:off x="1446663" y="968992"/>
          <a:ext cx="6318914" cy="769620"/>
        </p:xfrm>
        <a:graphic>
          <a:graphicData uri="http://schemas.openxmlformats.org/drawingml/2006/table">
            <a:tbl>
              <a:tblPr firstRow="1" bandRow="1">
                <a:tableStyleId>{5C22544A-7EE6-4342-B048-85BDC9FD1C3A}</a:tableStyleId>
              </a:tblPr>
              <a:tblGrid>
                <a:gridCol w="6318914"/>
              </a:tblGrid>
              <a:tr h="545909">
                <a:tc>
                  <a:txBody>
                    <a:bodyPr/>
                    <a:lstStyle/>
                    <a:p>
                      <a:pPr marL="0" indent="0" algn="ctr">
                        <a:buNone/>
                      </a:pPr>
                      <a:r>
                        <a:rPr lang="fr-FR" sz="2300" dirty="0" smtClean="0">
                          <a:solidFill>
                            <a:schemeClr val="accent5"/>
                          </a:solidFill>
                        </a:rPr>
                        <a:t>     </a:t>
                      </a:r>
                      <a:r>
                        <a:rPr lang="fr-FR" sz="2300" dirty="0" smtClean="0">
                          <a:solidFill>
                            <a:srgbClr val="002060"/>
                          </a:solidFill>
                        </a:rPr>
                        <a:t>La notion de compétence </a:t>
                      </a:r>
                    </a:p>
                    <a:p>
                      <a:pPr marL="0" indent="0" algn="ctr">
                        <a:buNone/>
                      </a:pPr>
                      <a:endParaRPr lang="fr-FR" sz="2300" dirty="0">
                        <a:solidFill>
                          <a:srgbClr val="002060"/>
                        </a:solidFill>
                      </a:endParaRPr>
                    </a:p>
                  </a:txBody>
                  <a:tcPr marL="68580" marR="68580" marT="34290" marB="34290">
                    <a:solidFill>
                      <a:schemeClr val="accent2">
                        <a:lumMod val="20000"/>
                        <a:lumOff val="80000"/>
                      </a:schemeClr>
                    </a:solidFill>
                  </a:tcPr>
                </a:tc>
              </a:tr>
            </a:tbl>
          </a:graphicData>
        </a:graphic>
      </p:graphicFrame>
      <p:sp>
        <p:nvSpPr>
          <p:cNvPr id="5" name="Rectangle 4"/>
          <p:cNvSpPr/>
          <p:nvPr/>
        </p:nvSpPr>
        <p:spPr>
          <a:xfrm>
            <a:off x="0" y="0"/>
            <a:ext cx="9124950" cy="802901"/>
          </a:xfrm>
          <a:prstGeom prst="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002060"/>
                </a:solidFill>
              </a:rPr>
              <a:t>COMPETENCES ET PROGRAMMES</a:t>
            </a:r>
            <a:endParaRPr lang="fr-FR" sz="2400" b="1" dirty="0">
              <a:solidFill>
                <a:srgbClr val="002060"/>
              </a:solidFill>
            </a:endParaRPr>
          </a:p>
        </p:txBody>
      </p:sp>
    </p:spTree>
    <p:extLst>
      <p:ext uri="{BB962C8B-B14F-4D97-AF65-F5344CB8AC3E}">
        <p14:creationId xmlns:p14="http://schemas.microsoft.com/office/powerpoint/2010/main" val="2694945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1" cy="1042737"/>
          </a:xfrm>
          <a:solidFill>
            <a:schemeClr val="tx2">
              <a:lumMod val="20000"/>
              <a:lumOff val="80000"/>
            </a:schemeClr>
          </a:solidFill>
          <a:ln>
            <a:solidFill>
              <a:schemeClr val="accent1"/>
            </a:solidFill>
          </a:ln>
        </p:spPr>
        <p:txBody>
          <a:bodyPr>
            <a:normAutofit/>
          </a:bodyPr>
          <a:lstStyle/>
          <a:p>
            <a:pPr algn="ctr"/>
            <a:r>
              <a:rPr lang="fr-FR" sz="2800" b="1" dirty="0" smtClean="0">
                <a:solidFill>
                  <a:srgbClr val="002060"/>
                </a:solidFill>
                <a:latin typeface="+mn-lt"/>
              </a:rPr>
              <a:t>Pour chaque entrée </a:t>
            </a:r>
            <a:endParaRPr lang="fr-FR" sz="2800" b="1" dirty="0">
              <a:solidFill>
                <a:srgbClr val="002060"/>
              </a:solidFill>
              <a:latin typeface="+mn-lt"/>
            </a:endParaRPr>
          </a:p>
        </p:txBody>
      </p:sp>
      <p:sp>
        <p:nvSpPr>
          <p:cNvPr id="3" name="Espace réservé du contenu 2"/>
          <p:cNvSpPr>
            <a:spLocks noGrp="1"/>
          </p:cNvSpPr>
          <p:nvPr>
            <p:ph idx="1"/>
          </p:nvPr>
        </p:nvSpPr>
        <p:spPr>
          <a:xfrm>
            <a:off x="0" y="1203158"/>
            <a:ext cx="9144000" cy="5654842"/>
          </a:xfrm>
        </p:spPr>
        <p:txBody>
          <a:bodyPr/>
          <a:lstStyle/>
          <a:p>
            <a:pPr>
              <a:buFont typeface="Wingdings" panose="05000000000000000000" pitchFamily="2" charset="2"/>
              <a:buChar char="§"/>
            </a:pPr>
            <a:r>
              <a:rPr lang="fr-FR" sz="2400" b="1" dirty="0" smtClean="0">
                <a:solidFill>
                  <a:srgbClr val="0070C0"/>
                </a:solidFill>
              </a:rPr>
              <a:t>Des attendus de fin de cycle</a:t>
            </a:r>
          </a:p>
          <a:p>
            <a:pPr>
              <a:buFont typeface="Wingdings" panose="05000000000000000000" pitchFamily="2" charset="2"/>
              <a:buChar char="§"/>
            </a:pPr>
            <a:r>
              <a:rPr lang="fr-FR" sz="2400" b="1" dirty="0" smtClean="0">
                <a:solidFill>
                  <a:srgbClr val="0070C0"/>
                </a:solidFill>
              </a:rPr>
              <a:t>Un tableau :</a:t>
            </a:r>
            <a:r>
              <a:rPr lang="fr-FR" dirty="0" smtClean="0"/>
              <a:t> </a:t>
            </a:r>
          </a:p>
          <a:p>
            <a:endParaRPr lang="fr-FR" dirty="0" smtClean="0"/>
          </a:p>
          <a:p>
            <a:endParaRPr lang="fr-FR" dirty="0" smtClean="0"/>
          </a:p>
          <a:p>
            <a:pPr>
              <a:buFont typeface="Wingdings" panose="05000000000000000000" pitchFamily="2" charset="2"/>
              <a:buChar char="§"/>
            </a:pPr>
            <a:r>
              <a:rPr lang="fr-FR" sz="2400" b="1" dirty="0" smtClean="0">
                <a:solidFill>
                  <a:srgbClr val="0070C0"/>
                </a:solidFill>
              </a:rPr>
              <a:t>Des repères de progressivité</a:t>
            </a:r>
          </a:p>
          <a:p>
            <a:endParaRPr lang="fr-FR" sz="2400" b="1" dirty="0">
              <a:solidFill>
                <a:srgbClr val="0070C0"/>
              </a:solidFill>
            </a:endParaRPr>
          </a:p>
          <a:p>
            <a:pPr lvl="1"/>
            <a:r>
              <a:rPr lang="fr-FR" sz="2200" dirty="0">
                <a:solidFill>
                  <a:srgbClr val="0070C0"/>
                </a:solidFill>
                <a:latin typeface="+mj-lt"/>
              </a:rPr>
              <a:t>Très différents selon le cycle.</a:t>
            </a:r>
          </a:p>
          <a:p>
            <a:pPr lvl="1"/>
            <a:r>
              <a:rPr lang="fr-FR" sz="2800" b="1" dirty="0" smtClean="0">
                <a:solidFill>
                  <a:srgbClr val="0070C0"/>
                </a:solidFill>
                <a:latin typeface="+mj-lt"/>
              </a:rPr>
              <a:t>Au </a:t>
            </a:r>
            <a:r>
              <a:rPr lang="fr-FR" sz="2800" b="1" dirty="0">
                <a:solidFill>
                  <a:srgbClr val="0070C0"/>
                </a:solidFill>
                <a:latin typeface="+mj-lt"/>
              </a:rPr>
              <a:t>cycle 4</a:t>
            </a:r>
            <a:r>
              <a:rPr lang="fr-FR" sz="2800" dirty="0">
                <a:solidFill>
                  <a:srgbClr val="0070C0"/>
                </a:solidFill>
                <a:latin typeface="+mj-lt"/>
              </a:rPr>
              <a:t>, en dehors des repères quantitatifs (pour l’écriture par exemple), on trouve quelques éléments de partition mais essentiellement un </a:t>
            </a:r>
            <a:r>
              <a:rPr lang="fr-FR" sz="2800" dirty="0" smtClean="0">
                <a:solidFill>
                  <a:srgbClr val="0070C0"/>
                </a:solidFill>
                <a:latin typeface="+mj-lt"/>
              </a:rPr>
              <a:t>principe </a:t>
            </a:r>
            <a:r>
              <a:rPr lang="fr-FR" sz="2800" dirty="0" err="1" smtClean="0">
                <a:solidFill>
                  <a:srgbClr val="0070C0"/>
                </a:solidFill>
                <a:latin typeface="+mj-lt"/>
              </a:rPr>
              <a:t>spiralaire</a:t>
            </a:r>
            <a:r>
              <a:rPr lang="fr-FR" sz="2800" dirty="0">
                <a:solidFill>
                  <a:srgbClr val="0070C0"/>
                </a:solidFill>
                <a:latin typeface="+mj-lt"/>
              </a:rPr>
              <a:t>.</a:t>
            </a:r>
            <a:r>
              <a:rPr lang="fr-FR" sz="2800" dirty="0"/>
              <a:t> </a:t>
            </a:r>
          </a:p>
          <a:p>
            <a:pPr>
              <a:buFont typeface="Wingdings" panose="05000000000000000000" pitchFamily="2" charset="2"/>
              <a:buChar char="v"/>
            </a:pPr>
            <a:endParaRPr lang="fr-FR" dirty="0"/>
          </a:p>
          <a:p>
            <a:endParaRPr lang="fr-FR" sz="2400" b="1" dirty="0">
              <a:solidFill>
                <a:srgbClr val="0070C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1755366436"/>
              </p:ext>
            </p:extLst>
          </p:nvPr>
        </p:nvGraphicFramePr>
        <p:xfrm>
          <a:off x="0" y="2197769"/>
          <a:ext cx="9144000" cy="784458"/>
        </p:xfrm>
        <a:graphic>
          <a:graphicData uri="http://schemas.openxmlformats.org/drawingml/2006/table">
            <a:tbl>
              <a:tblPr firstRow="1" bandRow="1">
                <a:tableStyleId>{5C22544A-7EE6-4342-B048-85BDC9FD1C3A}</a:tableStyleId>
              </a:tblPr>
              <a:tblGrid>
                <a:gridCol w="9144000"/>
              </a:tblGrid>
              <a:tr h="784458">
                <a:tc>
                  <a:txBody>
                    <a:bodyPr/>
                    <a:lstStyle/>
                    <a:p>
                      <a:pPr algn="ctr"/>
                      <a:r>
                        <a:rPr lang="fr-FR" sz="1900" dirty="0" smtClean="0"/>
                        <a:t>Connaissances et compétences associées               Exemples de situations, d’activités et de  </a:t>
                      </a:r>
                    </a:p>
                    <a:p>
                      <a:pPr algn="ctr"/>
                      <a:r>
                        <a:rPr lang="fr-FR" sz="1900" dirty="0" smtClean="0"/>
                        <a:t>                                                             ressources  pour l’élève       </a:t>
                      </a:r>
                      <a:endParaRPr lang="fr-FR" sz="1900"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802742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516" y="0"/>
            <a:ext cx="8212296" cy="913926"/>
          </a:xfrm>
        </p:spPr>
        <p:txBody>
          <a:bodyPr>
            <a:normAutofit fontScale="90000"/>
          </a:bodyPr>
          <a:lstStyle/>
          <a:p>
            <a:pPr algn="ctr"/>
            <a:r>
              <a:rPr lang="fr-FR" sz="2800" dirty="0">
                <a:solidFill>
                  <a:schemeClr val="accent1">
                    <a:lumMod val="75000"/>
                  </a:schemeClr>
                </a:solidFill>
              </a:rPr>
              <a:t/>
            </a:r>
            <a:br>
              <a:rPr lang="fr-FR" sz="2800" dirty="0">
                <a:solidFill>
                  <a:schemeClr val="accent1">
                    <a:lumMod val="75000"/>
                  </a:schemeClr>
                </a:solidFill>
              </a:rPr>
            </a:br>
            <a:r>
              <a:rPr lang="fr-FR" sz="2800" dirty="0" smtClean="0">
                <a:solidFill>
                  <a:schemeClr val="accent1">
                    <a:lumMod val="75000"/>
                  </a:schemeClr>
                </a:solidFill>
              </a:rPr>
              <a:t/>
            </a:r>
            <a:br>
              <a:rPr lang="fr-FR" sz="2800" dirty="0" smtClean="0">
                <a:solidFill>
                  <a:schemeClr val="accent1">
                    <a:lumMod val="75000"/>
                  </a:schemeClr>
                </a:solidFill>
              </a:rPr>
            </a:br>
            <a:r>
              <a:rPr lang="fr-FR" sz="2800" dirty="0" smtClean="0">
                <a:solidFill>
                  <a:schemeClr val="accent1">
                    <a:lumMod val="75000"/>
                  </a:schemeClr>
                </a:solidFill>
              </a:rPr>
              <a:t>. </a:t>
            </a:r>
            <a:br>
              <a:rPr lang="fr-FR" sz="2800" dirty="0" smtClean="0">
                <a:solidFill>
                  <a:schemeClr val="accent1">
                    <a:lumMod val="75000"/>
                  </a:schemeClr>
                </a:solidFill>
              </a:rPr>
            </a:br>
            <a:r>
              <a:rPr lang="fr-FR" sz="2800" dirty="0" smtClean="0">
                <a:solidFill>
                  <a:schemeClr val="accent1">
                    <a:lumMod val="75000"/>
                  </a:schemeClr>
                </a:solidFill>
              </a:rPr>
              <a:t/>
            </a:r>
            <a:br>
              <a:rPr lang="fr-FR" sz="2800" dirty="0" smtClean="0">
                <a:solidFill>
                  <a:schemeClr val="accent1">
                    <a:lumMod val="75000"/>
                  </a:schemeClr>
                </a:solidFill>
              </a:rPr>
            </a:br>
            <a:r>
              <a:rPr lang="fr-FR" sz="2800" dirty="0" smtClean="0">
                <a:solidFill>
                  <a:schemeClr val="accent1">
                    <a:lumMod val="75000"/>
                  </a:schemeClr>
                </a:solidFill>
              </a:rPr>
              <a:t/>
            </a:r>
            <a:br>
              <a:rPr lang="fr-FR" sz="2800" dirty="0" smtClean="0">
                <a:solidFill>
                  <a:schemeClr val="accent1">
                    <a:lumMod val="75000"/>
                  </a:schemeClr>
                </a:solidFill>
              </a:rPr>
            </a:br>
            <a:r>
              <a:rPr lang="fr-FR" sz="2800" dirty="0">
                <a:solidFill>
                  <a:schemeClr val="accent1">
                    <a:lumMod val="75000"/>
                  </a:schemeClr>
                </a:solidFill>
              </a:rPr>
              <a:t/>
            </a:r>
            <a:br>
              <a:rPr lang="fr-FR" sz="2800" dirty="0">
                <a:solidFill>
                  <a:schemeClr val="accent1">
                    <a:lumMod val="75000"/>
                  </a:schemeClr>
                </a:solidFill>
              </a:rPr>
            </a:br>
            <a:r>
              <a:rPr lang="fr-FR" sz="2800" dirty="0" smtClean="0">
                <a:solidFill>
                  <a:schemeClr val="accent1">
                    <a:lumMod val="75000"/>
                  </a:schemeClr>
                </a:solidFill>
              </a:rPr>
              <a:t>C</a:t>
            </a:r>
            <a:r>
              <a:rPr lang="fr-FR" sz="2700" b="1" i="1" dirty="0" smtClean="0">
                <a:solidFill>
                  <a:schemeClr val="accent1">
                    <a:lumMod val="75000"/>
                  </a:schemeClr>
                </a:solidFill>
                <a:latin typeface="+mn-lt"/>
              </a:rPr>
              <a:t/>
            </a:r>
            <a:br>
              <a:rPr lang="fr-FR" sz="2700" b="1" i="1" dirty="0" smtClean="0">
                <a:solidFill>
                  <a:schemeClr val="accent1">
                    <a:lumMod val="75000"/>
                  </a:schemeClr>
                </a:solidFill>
                <a:latin typeface="+mn-lt"/>
              </a:rPr>
            </a:br>
            <a:r>
              <a:rPr lang="fr-FR" sz="2700" b="1" dirty="0" smtClean="0">
                <a:solidFill>
                  <a:schemeClr val="accent1">
                    <a:lumMod val="75000"/>
                  </a:schemeClr>
                </a:solidFill>
                <a:latin typeface="+mn-lt"/>
              </a:rPr>
              <a:t/>
            </a:r>
            <a:br>
              <a:rPr lang="fr-FR" sz="2700" b="1" dirty="0" smtClean="0">
                <a:solidFill>
                  <a:schemeClr val="accent1">
                    <a:lumMod val="75000"/>
                  </a:schemeClr>
                </a:solidFill>
                <a:latin typeface="+mn-lt"/>
              </a:rPr>
            </a:br>
            <a:r>
              <a:rPr lang="fr-FR" sz="2700" b="1" dirty="0">
                <a:solidFill>
                  <a:schemeClr val="accent1">
                    <a:lumMod val="75000"/>
                  </a:schemeClr>
                </a:solidFill>
                <a:latin typeface="+mn-lt"/>
              </a:rPr>
              <a:t/>
            </a:r>
            <a:br>
              <a:rPr lang="fr-FR" sz="2700" b="1" dirty="0">
                <a:solidFill>
                  <a:schemeClr val="accent1">
                    <a:lumMod val="75000"/>
                  </a:schemeClr>
                </a:solidFill>
                <a:latin typeface="+mn-lt"/>
              </a:rPr>
            </a:br>
            <a:r>
              <a:rPr lang="fr-FR" sz="2700" b="1" dirty="0" err="1" smtClean="0">
                <a:solidFill>
                  <a:schemeClr val="accent1">
                    <a:lumMod val="75000"/>
                  </a:schemeClr>
                </a:solidFill>
                <a:latin typeface="+mn-lt"/>
              </a:rPr>
              <a:t>vn</a:t>
            </a:r>
            <a:endParaRPr lang="fr-FR" sz="2700" b="1" dirty="0">
              <a:solidFill>
                <a:schemeClr val="accent1">
                  <a:lumMod val="75000"/>
                </a:schemeClr>
              </a:solidFill>
              <a:latin typeface="+mn-lt"/>
            </a:endParaRPr>
          </a:p>
        </p:txBody>
      </p:sp>
      <p:sp>
        <p:nvSpPr>
          <p:cNvPr id="3" name="Espace réservé du contenu 2"/>
          <p:cNvSpPr>
            <a:spLocks noGrp="1"/>
          </p:cNvSpPr>
          <p:nvPr>
            <p:ph idx="1"/>
          </p:nvPr>
        </p:nvSpPr>
        <p:spPr>
          <a:xfrm>
            <a:off x="1" y="1346336"/>
            <a:ext cx="9143999" cy="3131180"/>
          </a:xfrm>
          <a:solidFill>
            <a:schemeClr val="accent6">
              <a:lumMod val="20000"/>
              <a:lumOff val="80000"/>
            </a:schemeClr>
          </a:solidFill>
        </p:spPr>
        <p:txBody>
          <a:bodyPr>
            <a:noAutofit/>
          </a:bodyPr>
          <a:lstStyle/>
          <a:p>
            <a:pPr marL="0" indent="0" fontAlgn="t">
              <a:buNone/>
            </a:pPr>
            <a:endParaRPr lang="fr-FR" sz="1400" b="1" dirty="0" smtClean="0">
              <a:solidFill>
                <a:schemeClr val="accent1">
                  <a:lumMod val="75000"/>
                </a:schemeClr>
              </a:solidFill>
              <a:latin typeface="+mj-lt"/>
            </a:endParaRPr>
          </a:p>
          <a:p>
            <a:r>
              <a:rPr lang="fr-FR" sz="1400" dirty="0" smtClean="0">
                <a:latin typeface="+mj-lt"/>
              </a:rPr>
              <a:t>g</a:t>
            </a:r>
            <a:endParaRPr lang="fr-FR" sz="1400" dirty="0">
              <a:latin typeface="+mj-lt"/>
            </a:endParaRPr>
          </a:p>
        </p:txBody>
      </p:sp>
      <p:sp>
        <p:nvSpPr>
          <p:cNvPr id="4" name="Rectangle 3"/>
          <p:cNvSpPr/>
          <p:nvPr/>
        </p:nvSpPr>
        <p:spPr>
          <a:xfrm>
            <a:off x="0" y="33855"/>
            <a:ext cx="9144000" cy="74022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solidFill>
                  <a:srgbClr val="002060"/>
                </a:solidFill>
              </a:rPr>
              <a:t>Compétences travaillées par entrée et domaines du socle</a:t>
            </a:r>
            <a:endParaRPr lang="fr-FR" sz="2600" b="1" dirty="0">
              <a:solidFill>
                <a:srgbClr val="00206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321083574"/>
              </p:ext>
            </p:extLst>
          </p:nvPr>
        </p:nvGraphicFramePr>
        <p:xfrm>
          <a:off x="122830" y="774084"/>
          <a:ext cx="8871045" cy="3877241"/>
        </p:xfrm>
        <a:graphic>
          <a:graphicData uri="http://schemas.openxmlformats.org/drawingml/2006/table">
            <a:tbl>
              <a:tblPr firstRow="1" bandRow="1">
                <a:tableStyleId>{5C22544A-7EE6-4342-B048-85BDC9FD1C3A}</a:tableStyleId>
              </a:tblPr>
              <a:tblGrid>
                <a:gridCol w="3098246"/>
                <a:gridCol w="5772799"/>
              </a:tblGrid>
              <a:tr h="433001">
                <a:tc>
                  <a:txBody>
                    <a:bodyPr/>
                    <a:lstStyle/>
                    <a:p>
                      <a:pPr algn="ctr"/>
                      <a:r>
                        <a:rPr lang="fr-FR" sz="2200" dirty="0" smtClean="0"/>
                        <a:t>Cycle 3</a:t>
                      </a:r>
                      <a:endParaRPr lang="fr-FR" sz="2200" dirty="0"/>
                    </a:p>
                  </a:txBody>
                  <a:tcPr>
                    <a:solidFill>
                      <a:schemeClr val="accent5">
                        <a:lumMod val="40000"/>
                        <a:lumOff val="60000"/>
                      </a:schemeClr>
                    </a:solidFill>
                  </a:tcPr>
                </a:tc>
                <a:tc>
                  <a:txBody>
                    <a:bodyPr/>
                    <a:lstStyle/>
                    <a:p>
                      <a:pPr algn="ctr"/>
                      <a:r>
                        <a:rPr lang="fr-FR" sz="2200" dirty="0" smtClean="0"/>
                        <a:t>Cycle 4</a:t>
                      </a:r>
                      <a:endParaRPr lang="fr-FR" sz="2200" dirty="0"/>
                    </a:p>
                  </a:txBody>
                  <a:tcPr>
                    <a:solidFill>
                      <a:schemeClr val="accent5">
                        <a:lumMod val="40000"/>
                        <a:lumOff val="60000"/>
                      </a:schemeClr>
                    </a:solidFill>
                  </a:tcPr>
                </a:tc>
              </a:tr>
              <a:tr h="3044457">
                <a:tc>
                  <a:txBody>
                    <a:bodyPr/>
                    <a:lstStyle/>
                    <a:p>
                      <a:pPr marL="285750" indent="-285750">
                        <a:buFont typeface="Wingdings" panose="05000000000000000000" pitchFamily="2" charset="2"/>
                        <a:buChar char="§"/>
                      </a:pPr>
                      <a:r>
                        <a:rPr lang="fr-FR" sz="2200" b="0" dirty="0" smtClean="0">
                          <a:latin typeface="+mj-lt"/>
                        </a:rPr>
                        <a:t>Comprendre et s’exprimer à l’oral (D. 1-2-3)</a:t>
                      </a:r>
                      <a:endParaRPr lang="fr-FR" sz="2200" b="0" baseline="0" dirty="0" smtClean="0">
                        <a:latin typeface="+mj-lt"/>
                      </a:endParaRPr>
                    </a:p>
                    <a:p>
                      <a:pPr marL="285750" indent="-285750">
                        <a:buFont typeface="Wingdings" panose="05000000000000000000" pitchFamily="2" charset="2"/>
                        <a:buChar char="§"/>
                      </a:pPr>
                      <a:r>
                        <a:rPr lang="fr-FR" sz="2200" b="0" baseline="0" dirty="0" smtClean="0">
                          <a:latin typeface="+mj-lt"/>
                        </a:rPr>
                        <a:t>Lire (D. 1-5)</a:t>
                      </a:r>
                    </a:p>
                    <a:p>
                      <a:pPr marL="285750" indent="-285750">
                        <a:buFont typeface="Wingdings" panose="05000000000000000000" pitchFamily="2" charset="2"/>
                        <a:buChar char="§"/>
                      </a:pPr>
                      <a:r>
                        <a:rPr lang="fr-FR" sz="2200" b="0" baseline="0" dirty="0" smtClean="0">
                          <a:latin typeface="+mj-lt"/>
                        </a:rPr>
                        <a:t>Ecrire (D. 1)</a:t>
                      </a:r>
                    </a:p>
                    <a:p>
                      <a:pPr marL="285750" indent="-285750">
                        <a:buFont typeface="Wingdings" panose="05000000000000000000" pitchFamily="2" charset="2"/>
                        <a:buChar char="§"/>
                      </a:pPr>
                      <a:r>
                        <a:rPr lang="fr-FR" sz="2200" b="0" baseline="0" dirty="0" smtClean="0">
                          <a:latin typeface="+mj-lt"/>
                        </a:rPr>
                        <a:t>Comprendre le fonctionnement de la langue (D. 1-2)</a:t>
                      </a:r>
                    </a:p>
                    <a:p>
                      <a:pPr marL="285750" indent="-285750">
                        <a:buFont typeface="Wingdings" panose="05000000000000000000" pitchFamily="2" charset="2"/>
                        <a:buChar char="v"/>
                      </a:pPr>
                      <a:endParaRPr lang="fr-FR" sz="2200" b="0" baseline="0" dirty="0" smtClean="0">
                        <a:latin typeface="+mj-lt"/>
                      </a:endParaRPr>
                    </a:p>
                    <a:p>
                      <a:pPr marL="0" indent="0">
                        <a:buFont typeface="Wingdings" panose="05000000000000000000" pitchFamily="2" charset="2"/>
                        <a:buNone/>
                      </a:pPr>
                      <a:endParaRPr lang="fr-FR" sz="2200" b="0" baseline="0" dirty="0" smtClean="0">
                        <a:latin typeface="+mj-lt"/>
                      </a:endParaRPr>
                    </a:p>
                  </a:txBody>
                  <a:tcPr>
                    <a:solidFill>
                      <a:schemeClr val="accent1">
                        <a:lumMod val="20000"/>
                        <a:lumOff val="80000"/>
                      </a:schemeClr>
                    </a:solidFill>
                  </a:tcPr>
                </a:tc>
                <a:tc>
                  <a:txBody>
                    <a:bodyPr/>
                    <a:lstStyle/>
                    <a:p>
                      <a:pPr marL="285750" indent="-285750">
                        <a:buFont typeface="Wingdings" panose="05000000000000000000" pitchFamily="2" charset="2"/>
                        <a:buChar char="§"/>
                      </a:pPr>
                      <a:r>
                        <a:rPr lang="fr-FR" sz="2400" b="1" dirty="0" smtClean="0"/>
                        <a:t>C</a:t>
                      </a:r>
                      <a:r>
                        <a:rPr lang="fr-FR" sz="2400" b="1" dirty="0" smtClean="0">
                          <a:latin typeface="+mj-lt"/>
                        </a:rPr>
                        <a:t>omprendre et s’exprimer à l’oral (D. 1-2-3)</a:t>
                      </a:r>
                      <a:endParaRPr lang="fr-FR" sz="2400" b="1" baseline="0" dirty="0" smtClean="0">
                        <a:latin typeface="+mj-lt"/>
                      </a:endParaRPr>
                    </a:p>
                    <a:p>
                      <a:pPr marL="285750" indent="-285750">
                        <a:buFont typeface="Wingdings" panose="05000000000000000000" pitchFamily="2" charset="2"/>
                        <a:buChar char="§"/>
                      </a:pPr>
                      <a:r>
                        <a:rPr lang="fr-FR" sz="2400" b="1" baseline="0" dirty="0" smtClean="0">
                          <a:latin typeface="+mj-lt"/>
                        </a:rPr>
                        <a:t>Lire (D. 1-5)</a:t>
                      </a:r>
                    </a:p>
                    <a:p>
                      <a:pPr marL="285750" indent="-285750">
                        <a:buFont typeface="Wingdings" panose="05000000000000000000" pitchFamily="2" charset="2"/>
                        <a:buChar char="§"/>
                      </a:pPr>
                      <a:r>
                        <a:rPr lang="fr-FR" sz="2400" b="1" baseline="0" dirty="0" smtClean="0">
                          <a:latin typeface="+mj-lt"/>
                        </a:rPr>
                        <a:t>Ecrire (D. 1)</a:t>
                      </a:r>
                    </a:p>
                    <a:p>
                      <a:pPr marL="285750" indent="-285750">
                        <a:buFont typeface="Wingdings" panose="05000000000000000000" pitchFamily="2" charset="2"/>
                        <a:buChar char="§"/>
                      </a:pPr>
                      <a:r>
                        <a:rPr lang="fr-FR" sz="2400" b="1" baseline="0" dirty="0" smtClean="0">
                          <a:latin typeface="+mj-lt"/>
                        </a:rPr>
                        <a:t>Comprendre le fonctionnement de la langue (D. 1-2)</a:t>
                      </a:r>
                    </a:p>
                    <a:p>
                      <a:pPr marL="285750" indent="-285750">
                        <a:buFont typeface="Wingdings" panose="05000000000000000000" pitchFamily="2" charset="2"/>
                        <a:buChar char="§"/>
                      </a:pPr>
                      <a:r>
                        <a:rPr lang="fr-FR" sz="2400" b="1" baseline="0" dirty="0" smtClean="0">
                          <a:latin typeface="+mj-lt"/>
                        </a:rPr>
                        <a:t>Acquérir des éléments de culture littéraire et artistique (D 1-5)</a:t>
                      </a:r>
                    </a:p>
                  </a:txBody>
                  <a:tcPr>
                    <a:solidFill>
                      <a:schemeClr val="accent1">
                        <a:lumMod val="20000"/>
                        <a:lumOff val="80000"/>
                      </a:schemeClr>
                    </a:solidFill>
                  </a:tcPr>
                </a:tc>
              </a:tr>
            </a:tbl>
          </a:graphicData>
        </a:graphic>
      </p:graphicFrame>
      <p:sp>
        <p:nvSpPr>
          <p:cNvPr id="5" name="ZoneTexte 4"/>
          <p:cNvSpPr txBox="1"/>
          <p:nvPr/>
        </p:nvSpPr>
        <p:spPr>
          <a:xfrm>
            <a:off x="122830" y="4765581"/>
            <a:ext cx="8775510" cy="2062103"/>
          </a:xfrm>
          <a:prstGeom prst="rect">
            <a:avLst/>
          </a:prstGeom>
          <a:noFill/>
        </p:spPr>
        <p:txBody>
          <a:bodyPr wrap="square" rtlCol="0">
            <a:spAutoFit/>
          </a:bodyPr>
          <a:lstStyle/>
          <a:p>
            <a:r>
              <a:rPr lang="fr-FR" sz="2200" b="1" dirty="0" smtClean="0">
                <a:solidFill>
                  <a:srgbClr val="0033CC"/>
                </a:solidFill>
                <a:latin typeface="+mj-lt"/>
              </a:rPr>
              <a:t>Mêmes entrées pour les deux cycles </a:t>
            </a:r>
            <a:r>
              <a:rPr lang="fr-FR" sz="2200" b="1" dirty="0" smtClean="0">
                <a:solidFill>
                  <a:srgbClr val="0070C0"/>
                </a:solidFill>
                <a:latin typeface="+mj-lt"/>
              </a:rPr>
              <a:t>(+ Culture littéraire et artistique en C4).</a:t>
            </a:r>
          </a:p>
          <a:p>
            <a:r>
              <a:rPr lang="fr-FR" sz="2200" dirty="0" smtClean="0">
                <a:solidFill>
                  <a:prstClr val="black"/>
                </a:solidFill>
                <a:latin typeface="+mj-lt"/>
              </a:rPr>
              <a:t>Des items :</a:t>
            </a:r>
          </a:p>
          <a:p>
            <a:pPr marL="742950" lvl="1" indent="-285750">
              <a:buFont typeface="Wingdings" panose="05000000000000000000" pitchFamily="2" charset="2"/>
              <a:buChar char="Ø"/>
            </a:pPr>
            <a:r>
              <a:rPr lang="fr-FR" sz="2200" dirty="0" smtClean="0">
                <a:solidFill>
                  <a:prstClr val="black"/>
                </a:solidFill>
                <a:latin typeface="+mj-lt"/>
              </a:rPr>
              <a:t>un peu différents dans leur rédaction et leur positionnement mais globalement similaires ;</a:t>
            </a:r>
          </a:p>
          <a:p>
            <a:pPr marL="742950" lvl="1" indent="-285750">
              <a:buFont typeface="Wingdings" panose="05000000000000000000" pitchFamily="2" charset="2"/>
              <a:buChar char="Ø"/>
            </a:pPr>
            <a:r>
              <a:rPr lang="fr-FR" sz="2200" dirty="0">
                <a:solidFill>
                  <a:prstClr val="black"/>
                </a:solidFill>
                <a:latin typeface="+mj-lt"/>
              </a:rPr>
              <a:t>r</a:t>
            </a:r>
            <a:r>
              <a:rPr lang="fr-FR" sz="2200" dirty="0" smtClean="0">
                <a:solidFill>
                  <a:prstClr val="black"/>
                </a:solidFill>
                <a:latin typeface="+mj-lt"/>
              </a:rPr>
              <a:t>epris et précisés dans le corps des programmes.</a:t>
            </a:r>
          </a:p>
          <a:p>
            <a:pPr marL="285750" indent="-285750">
              <a:buFont typeface="Wingdings" panose="05000000000000000000" pitchFamily="2" charset="2"/>
              <a:buChar char="v"/>
            </a:pPr>
            <a:endParaRPr lang="fr-FR" dirty="0">
              <a:solidFill>
                <a:prstClr val="black"/>
              </a:solidFill>
            </a:endParaRPr>
          </a:p>
        </p:txBody>
      </p:sp>
    </p:spTree>
    <p:extLst>
      <p:ext uri="{BB962C8B-B14F-4D97-AF65-F5344CB8AC3E}">
        <p14:creationId xmlns:p14="http://schemas.microsoft.com/office/powerpoint/2010/main" val="154527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842" y="95534"/>
            <a:ext cx="8379725" cy="450376"/>
          </a:xfrm>
        </p:spPr>
        <p:txBody>
          <a:bodyPr>
            <a:noAutofit/>
          </a:bodyPr>
          <a:lstStyle/>
          <a:p>
            <a:pPr algn="ctr"/>
            <a:r>
              <a:rPr lang="fr-FR" sz="2800" b="1" dirty="0" smtClean="0">
                <a:solidFill>
                  <a:srgbClr val="002060"/>
                </a:solidFill>
                <a:latin typeface="+mn-lt"/>
              </a:rPr>
              <a:t>Compétences et connaissances associées Cycle 4</a:t>
            </a:r>
            <a:endParaRPr lang="fr-FR" sz="2800" b="1" dirty="0">
              <a:solidFill>
                <a:srgbClr val="002060"/>
              </a:solidFill>
              <a:latin typeface="+mn-l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19627111"/>
              </p:ext>
            </p:extLst>
          </p:nvPr>
        </p:nvGraphicFramePr>
        <p:xfrm>
          <a:off x="464023" y="668739"/>
          <a:ext cx="8175010" cy="5991369"/>
        </p:xfrm>
        <a:graphic>
          <a:graphicData uri="http://schemas.openxmlformats.org/drawingml/2006/table">
            <a:tbl>
              <a:tblPr firstRow="1" bandRow="1">
                <a:tableStyleId>{5C22544A-7EE6-4342-B048-85BDC9FD1C3A}</a:tableStyleId>
              </a:tblPr>
              <a:tblGrid>
                <a:gridCol w="1718042"/>
                <a:gridCol w="1675090"/>
                <a:gridCol w="2090282"/>
                <a:gridCol w="2691596"/>
              </a:tblGrid>
              <a:tr h="1017994">
                <a:tc>
                  <a:txBody>
                    <a:bodyPr/>
                    <a:lstStyle/>
                    <a:p>
                      <a:r>
                        <a:rPr lang="fr-FR" sz="1400" b="1" dirty="0" smtClean="0">
                          <a:solidFill>
                            <a:schemeClr val="accent1">
                              <a:lumMod val="75000"/>
                            </a:schemeClr>
                          </a:solidFill>
                        </a:rPr>
                        <a:t> Langage oral : Comprendre et s’exprimer à l’oral</a:t>
                      </a:r>
                      <a:endParaRPr lang="fr-FR" sz="1400"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accent1">
                              <a:lumMod val="75000"/>
                            </a:schemeClr>
                          </a:solidFill>
                        </a:rPr>
                        <a:t>Lire : lecture  et compréhension de l’écrit et de l’image</a:t>
                      </a:r>
                      <a:endParaRPr lang="fr-FR" sz="1400" dirty="0"/>
                    </a:p>
                  </a:txBody>
                  <a:tcPr>
                    <a:solidFill>
                      <a:schemeClr val="accent2">
                        <a:lumMod val="40000"/>
                        <a:lumOff val="60000"/>
                      </a:schemeClr>
                    </a:solidFill>
                  </a:tcPr>
                </a:tc>
                <a:tc>
                  <a:txBody>
                    <a:bodyPr/>
                    <a:lstStyle/>
                    <a:p>
                      <a:r>
                        <a:rPr lang="fr-FR" sz="1400" dirty="0" smtClean="0">
                          <a:solidFill>
                            <a:srgbClr val="0070C0"/>
                          </a:solidFill>
                        </a:rPr>
                        <a:t>Ecrire</a:t>
                      </a:r>
                      <a:endParaRPr lang="fr-FR" sz="1400" dirty="0">
                        <a:solidFill>
                          <a:srgbClr val="0070C0"/>
                        </a:solidFill>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chemeClr val="accent1">
                              <a:lumMod val="75000"/>
                            </a:schemeClr>
                          </a:solidFill>
                        </a:rPr>
                        <a:t>Compétences linguistiques : étude  de langue (grammaire, orthographe, lexique)</a:t>
                      </a:r>
                      <a:endParaRPr lang="fr-FR" sz="1400" dirty="0"/>
                    </a:p>
                  </a:txBody>
                  <a:tcPr>
                    <a:solidFill>
                      <a:schemeClr val="accent2">
                        <a:lumMod val="40000"/>
                        <a:lumOff val="60000"/>
                      </a:schemeClr>
                    </a:solidFill>
                  </a:tcPr>
                </a:tc>
              </a:tr>
              <a:tr h="4508258">
                <a:tc>
                  <a:txBody>
                    <a:bodyPr/>
                    <a:lstStyle/>
                    <a:p>
                      <a:pPr fontAlgn="t">
                        <a:buFont typeface="Wingdings" panose="05000000000000000000" pitchFamily="2" charset="2"/>
                        <a:buChar char="§"/>
                      </a:pPr>
                      <a:r>
                        <a:rPr lang="fr-FR" sz="1400" kern="1200" dirty="0" smtClean="0">
                          <a:solidFill>
                            <a:schemeClr val="dk1"/>
                          </a:solidFill>
                          <a:latin typeface="+mj-lt"/>
                          <a:ea typeface="+mn-ea"/>
                          <a:cs typeface="+mn-cs"/>
                        </a:rPr>
                        <a:t>Comprendre et interpréter des messages et des discours oraux complexes.</a:t>
                      </a:r>
                    </a:p>
                    <a:p>
                      <a:pPr fontAlgn="t">
                        <a:buFont typeface="Wingdings" panose="05000000000000000000" pitchFamily="2" charset="2"/>
                        <a:buChar char="§"/>
                      </a:pPr>
                      <a:r>
                        <a:rPr lang="fr-FR" sz="1400" kern="1200" dirty="0" smtClean="0">
                          <a:solidFill>
                            <a:schemeClr val="dk1"/>
                          </a:solidFill>
                          <a:latin typeface="+mj-lt"/>
                          <a:ea typeface="+mn-ea"/>
                          <a:cs typeface="+mn-cs"/>
                        </a:rPr>
                        <a:t> S’exprimer de façon maitrisée en s’adressant à un auditoire .</a:t>
                      </a:r>
                    </a:p>
                    <a:p>
                      <a:pPr fontAlgn="t">
                        <a:buFont typeface="Wingdings" panose="05000000000000000000" pitchFamily="2" charset="2"/>
                        <a:buChar char="§"/>
                      </a:pPr>
                      <a:r>
                        <a:rPr lang="fr-FR" sz="1400" kern="1200" dirty="0" smtClean="0">
                          <a:solidFill>
                            <a:schemeClr val="dk1"/>
                          </a:solidFill>
                          <a:latin typeface="+mj-lt"/>
                          <a:ea typeface="+mn-ea"/>
                          <a:cs typeface="+mn-cs"/>
                        </a:rPr>
                        <a:t>Participer de façon constructive  à des échanges oraux .</a:t>
                      </a:r>
                    </a:p>
                    <a:p>
                      <a:pPr fontAlgn="t">
                        <a:buFont typeface="Wingdings" panose="05000000000000000000" pitchFamily="2" charset="2"/>
                        <a:buChar char="§"/>
                      </a:pPr>
                      <a:r>
                        <a:rPr lang="fr-FR" sz="1400" kern="1200" dirty="0" smtClean="0">
                          <a:solidFill>
                            <a:schemeClr val="dk1"/>
                          </a:solidFill>
                          <a:latin typeface="+mj-lt"/>
                          <a:ea typeface="+mn-ea"/>
                          <a:cs typeface="+mn-cs"/>
                        </a:rPr>
                        <a:t> Percevoir et exploiter les ressources expressive et créatives de la parole.</a:t>
                      </a:r>
                      <a:endParaRPr lang="fr-FR" sz="1400" dirty="0">
                        <a:latin typeface="+mj-lt"/>
                      </a:endParaRPr>
                    </a:p>
                  </a:txBody>
                  <a:tcPr>
                    <a:solidFill>
                      <a:schemeClr val="accent6">
                        <a:lumMod val="20000"/>
                        <a:lumOff val="80000"/>
                      </a:schemeClr>
                    </a:solidFill>
                  </a:tcPr>
                </a:tc>
                <a:tc>
                  <a:txBody>
                    <a:bodyPr/>
                    <a:lstStyle/>
                    <a:p>
                      <a:pPr fontAlgn="t">
                        <a:buFont typeface="Wingdings" panose="05000000000000000000" pitchFamily="2" charset="2"/>
                        <a:buChar char="§"/>
                      </a:pPr>
                      <a:r>
                        <a:rPr lang="fr-FR" sz="1400" kern="1200" dirty="0" smtClean="0">
                          <a:solidFill>
                            <a:schemeClr val="dk1"/>
                          </a:solidFill>
                          <a:latin typeface="+mj-lt"/>
                          <a:ea typeface="+mn-ea"/>
                          <a:cs typeface="+mn-cs"/>
                        </a:rPr>
                        <a:t> Lire des images , des documents composites (y compris numériques) et des textes non littéraires.</a:t>
                      </a:r>
                    </a:p>
                    <a:p>
                      <a:pPr fontAlgn="t">
                        <a:buFont typeface="Wingdings" panose="05000000000000000000" pitchFamily="2" charset="2"/>
                        <a:buChar char="§"/>
                      </a:pPr>
                      <a:r>
                        <a:rPr lang="fr-FR" sz="1400" kern="1200" dirty="0" smtClean="0">
                          <a:solidFill>
                            <a:schemeClr val="dk1"/>
                          </a:solidFill>
                          <a:latin typeface="+mj-lt"/>
                          <a:ea typeface="+mn-ea"/>
                          <a:cs typeface="+mn-cs"/>
                        </a:rPr>
                        <a:t>Lire des œuvres littéraires et fréquenter des œuvres d’art.</a:t>
                      </a:r>
                    </a:p>
                    <a:p>
                      <a:pPr fontAlgn="t">
                        <a:buFont typeface="Wingdings" panose="05000000000000000000" pitchFamily="2" charset="2"/>
                        <a:buChar char="§"/>
                      </a:pPr>
                      <a:r>
                        <a:rPr lang="fr-FR" sz="1400" kern="1200" dirty="0" smtClean="0">
                          <a:solidFill>
                            <a:schemeClr val="dk1"/>
                          </a:solidFill>
                          <a:latin typeface="+mj-lt"/>
                          <a:ea typeface="+mn-ea"/>
                          <a:cs typeface="+mn-cs"/>
                        </a:rPr>
                        <a:t>Elaborer une interprétation de textes littéraires. </a:t>
                      </a:r>
                      <a:endParaRPr lang="fr-FR" sz="1400" dirty="0">
                        <a:latin typeface="+mj-lt"/>
                      </a:endParaRPr>
                    </a:p>
                  </a:txBody>
                  <a:tcPr>
                    <a:solidFill>
                      <a:schemeClr val="accent6">
                        <a:lumMod val="20000"/>
                        <a:lumOff val="80000"/>
                      </a:schemeClr>
                    </a:solidFill>
                  </a:tcPr>
                </a:tc>
                <a:tc>
                  <a:txBody>
                    <a:bodyPr/>
                    <a:lstStyle/>
                    <a:p>
                      <a:pPr fontAlgn="t">
                        <a:buFont typeface="Wingdings" panose="05000000000000000000" pitchFamily="2" charset="2"/>
                        <a:buChar char="§"/>
                      </a:pPr>
                      <a:r>
                        <a:rPr lang="fr-FR" sz="1400" dirty="0" smtClean="0">
                          <a:latin typeface="+mj-lt"/>
                        </a:rPr>
                        <a:t> Exploiter les principales fonctions de l’écrit.</a:t>
                      </a:r>
                    </a:p>
                    <a:p>
                      <a:pPr fontAlgn="t">
                        <a:buFont typeface="Wingdings" panose="05000000000000000000" pitchFamily="2" charset="2"/>
                        <a:buChar char="§"/>
                      </a:pPr>
                      <a:r>
                        <a:rPr lang="fr-FR" sz="1400" dirty="0" smtClean="0">
                          <a:latin typeface="+mj-lt"/>
                        </a:rPr>
                        <a:t> Adopter des stratégies  et des procédures d’écriture  efficaces.  </a:t>
                      </a:r>
                    </a:p>
                    <a:p>
                      <a:pPr fontAlgn="t">
                        <a:buFont typeface="Wingdings" panose="05000000000000000000" pitchFamily="2" charset="2"/>
                        <a:buChar char="§"/>
                      </a:pPr>
                      <a:r>
                        <a:rPr lang="fr-FR" sz="1400" dirty="0" smtClean="0">
                          <a:latin typeface="+mj-lt"/>
                        </a:rPr>
                        <a:t> Pratiquer l’écriture d’invention. </a:t>
                      </a:r>
                    </a:p>
                    <a:p>
                      <a:pPr fontAlgn="t">
                        <a:buFont typeface="Wingdings" panose="05000000000000000000" pitchFamily="2" charset="2"/>
                        <a:buChar char="§"/>
                      </a:pPr>
                      <a:r>
                        <a:rPr lang="fr-FR" sz="1400" dirty="0" smtClean="0">
                          <a:latin typeface="+mj-lt"/>
                        </a:rPr>
                        <a:t> Exploiter des lectures pour enrichir son écrit.</a:t>
                      </a:r>
                    </a:p>
                    <a:p>
                      <a:pPr fontAlgn="t">
                        <a:buFont typeface="Wingdings" panose="05000000000000000000" pitchFamily="2" charset="2"/>
                        <a:buChar char="§"/>
                      </a:pPr>
                      <a:r>
                        <a:rPr lang="fr-FR" sz="1400" dirty="0" smtClean="0">
                          <a:latin typeface="+mj-lt"/>
                        </a:rPr>
                        <a:t> Passage du recours intuitif à l’argumentation à une usage plus maitrisé..</a:t>
                      </a:r>
                      <a:endParaRPr lang="fr-FR" sz="1400" dirty="0">
                        <a:latin typeface="+mj-lt"/>
                      </a:endParaRPr>
                    </a:p>
                  </a:txBody>
                  <a:tcPr>
                    <a:solidFill>
                      <a:schemeClr val="accent6">
                        <a:lumMod val="20000"/>
                        <a:lumOff val="80000"/>
                      </a:schemeClr>
                    </a:solidFill>
                  </a:tcPr>
                </a:tc>
                <a:tc>
                  <a:txBody>
                    <a:bodyPr/>
                    <a:lstStyle/>
                    <a:p>
                      <a:pPr fontAlgn="t">
                        <a:buFont typeface="Wingdings" panose="05000000000000000000" pitchFamily="2" charset="2"/>
                        <a:buChar char="§"/>
                      </a:pPr>
                      <a:r>
                        <a:rPr lang="fr-FR" sz="1400" dirty="0" smtClean="0">
                          <a:latin typeface="+mj-lt"/>
                        </a:rPr>
                        <a:t>Connaitre les aspects fondamentaux du fonctionnement syntaxique.</a:t>
                      </a:r>
                    </a:p>
                    <a:p>
                      <a:pPr fontAlgn="t">
                        <a:buFont typeface="Wingdings" panose="05000000000000000000" pitchFamily="2" charset="2"/>
                        <a:buChar char="§"/>
                      </a:pPr>
                      <a:r>
                        <a:rPr lang="fr-FR" sz="1400" dirty="0" smtClean="0">
                          <a:latin typeface="+mj-lt"/>
                        </a:rPr>
                        <a:t>Connaitre les différences entre l’oral et l’écrit.</a:t>
                      </a:r>
                    </a:p>
                    <a:p>
                      <a:pPr fontAlgn="t">
                        <a:buFont typeface="Wingdings" panose="05000000000000000000" pitchFamily="2" charset="2"/>
                        <a:buChar char="§"/>
                      </a:pPr>
                      <a:r>
                        <a:rPr lang="fr-FR" sz="1400" dirty="0" smtClean="0">
                          <a:latin typeface="+mj-lt"/>
                        </a:rPr>
                        <a:t>Maitriser la forme des mots en lien avec la syntaxe.</a:t>
                      </a:r>
                    </a:p>
                    <a:p>
                      <a:pPr fontAlgn="t">
                        <a:buFont typeface="Wingdings" panose="05000000000000000000" pitchFamily="2" charset="2"/>
                        <a:buChar char="§"/>
                      </a:pPr>
                      <a:r>
                        <a:rPr lang="fr-FR" sz="1400" dirty="0" smtClean="0">
                          <a:latin typeface="+mj-lt"/>
                        </a:rPr>
                        <a:t> Maitriser le fonctionnement du verbe et son orthographe.</a:t>
                      </a:r>
                    </a:p>
                    <a:p>
                      <a:pPr fontAlgn="t">
                        <a:buFont typeface="Wingdings" panose="05000000000000000000" pitchFamily="2" charset="2"/>
                        <a:buChar char="§"/>
                      </a:pPr>
                      <a:r>
                        <a:rPr lang="fr-FR" sz="1400" dirty="0" smtClean="0">
                          <a:latin typeface="+mj-lt"/>
                        </a:rPr>
                        <a:t>Maitriser la structure, le sens et l’orthographe des mots.</a:t>
                      </a:r>
                    </a:p>
                    <a:p>
                      <a:pPr fontAlgn="t">
                        <a:buFont typeface="Wingdings" panose="05000000000000000000" pitchFamily="2" charset="2"/>
                        <a:buChar char="§"/>
                      </a:pPr>
                      <a:r>
                        <a:rPr lang="fr-FR" sz="1400" dirty="0" smtClean="0">
                          <a:latin typeface="+mj-lt"/>
                        </a:rPr>
                        <a:t>Construire les notions permettant l’analyse et la production des textes et des discours. </a:t>
                      </a:r>
                    </a:p>
                    <a:p>
                      <a:pPr fontAlgn="t">
                        <a:buFont typeface="Wingdings" panose="05000000000000000000" pitchFamily="2" charset="2"/>
                        <a:buChar char="§"/>
                      </a:pPr>
                      <a:r>
                        <a:rPr lang="fr-FR" sz="1400" dirty="0" smtClean="0">
                          <a:latin typeface="+mj-lt"/>
                        </a:rPr>
                        <a:t>Utiliser des repères étymologiques et  d’histoire de la langue.</a:t>
                      </a:r>
                      <a:endParaRPr lang="fr-FR" sz="1400" dirty="0">
                        <a:latin typeface="+mj-lt"/>
                      </a:endParaRPr>
                    </a:p>
                  </a:txBody>
                  <a:tcPr>
                    <a:solidFill>
                      <a:schemeClr val="accent6">
                        <a:lumMod val="20000"/>
                        <a:lumOff val="80000"/>
                      </a:schemeClr>
                    </a:solidFill>
                  </a:tcPr>
                </a:tc>
              </a:tr>
              <a:tr h="465117">
                <a:tc>
                  <a:txBody>
                    <a:bodyPr/>
                    <a:lstStyle/>
                    <a:p>
                      <a:endParaRPr lang="fr-FR" dirty="0"/>
                    </a:p>
                  </a:txBody>
                  <a:tcPr>
                    <a:solidFill>
                      <a:schemeClr val="accent6">
                        <a:lumMod val="20000"/>
                        <a:lumOff val="80000"/>
                      </a:schemeClr>
                    </a:solidFill>
                  </a:tcPr>
                </a:tc>
                <a:tc>
                  <a:txBody>
                    <a:bodyPr/>
                    <a:lstStyle/>
                    <a:p>
                      <a:endParaRPr lang="fr-FR" dirty="0"/>
                    </a:p>
                  </a:txBody>
                  <a:tcPr>
                    <a:solidFill>
                      <a:schemeClr val="accent6">
                        <a:lumMod val="20000"/>
                        <a:lumOff val="80000"/>
                      </a:schemeClr>
                    </a:solidFill>
                  </a:tcPr>
                </a:tc>
                <a:tc>
                  <a:txBody>
                    <a:bodyPr/>
                    <a:lstStyle/>
                    <a:p>
                      <a:endParaRPr lang="fr-FR" dirty="0"/>
                    </a:p>
                  </a:txBody>
                  <a:tcPr>
                    <a:solidFill>
                      <a:schemeClr val="accent6">
                        <a:lumMod val="20000"/>
                        <a:lumOff val="80000"/>
                      </a:schemeClr>
                    </a:solidFill>
                  </a:tcPr>
                </a:tc>
                <a:tc>
                  <a:txBody>
                    <a:bodyPr/>
                    <a:lstStyle/>
                    <a:p>
                      <a:endParaRPr lang="fr-FR" dirty="0"/>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69219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45431" y="928048"/>
            <a:ext cx="8133348" cy="4804012"/>
          </a:xfrm>
          <a:prstGeom prst="roundRect">
            <a:avLst/>
          </a:prstGeom>
          <a:solidFill>
            <a:schemeClr val="accent1">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smtClean="0">
                <a:solidFill>
                  <a:srgbClr val="002060"/>
                </a:solidFill>
              </a:rPr>
              <a:t>LE PROGRAMME DE FRANCAIS : </a:t>
            </a:r>
          </a:p>
          <a:p>
            <a:pPr algn="ctr"/>
            <a:r>
              <a:rPr lang="fr-FR" sz="4400" b="1" dirty="0" smtClean="0">
                <a:solidFill>
                  <a:srgbClr val="002060"/>
                </a:solidFill>
              </a:rPr>
              <a:t>CONTINUITE ET EVOLUTIONS</a:t>
            </a:r>
            <a:endParaRPr lang="fr-FR" sz="4400" b="1" dirty="0">
              <a:solidFill>
                <a:srgbClr val="002060"/>
              </a:solidFill>
            </a:endParaRPr>
          </a:p>
        </p:txBody>
      </p:sp>
    </p:spTree>
    <p:extLst>
      <p:ext uri="{BB962C8B-B14F-4D97-AF65-F5344CB8AC3E}">
        <p14:creationId xmlns:p14="http://schemas.microsoft.com/office/powerpoint/2010/main" val="3791813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440" y="1335314"/>
            <a:ext cx="7775120" cy="5421086"/>
          </a:xfrm>
        </p:spPr>
        <p:txBody>
          <a:bodyPr>
            <a:normAutofit/>
          </a:bodyPr>
          <a:lstStyle/>
          <a:p>
            <a:pPr marL="0" indent="0">
              <a:spcBef>
                <a:spcPts val="450"/>
              </a:spcBef>
              <a:buNone/>
            </a:pPr>
            <a:endParaRPr lang="fr-FR" b="1" dirty="0">
              <a:solidFill>
                <a:schemeClr val="accent1">
                  <a:lumMod val="75000"/>
                </a:schemeClr>
              </a:solidFill>
            </a:endParaRPr>
          </a:p>
          <a:p>
            <a:pPr algn="just">
              <a:spcBef>
                <a:spcPts val="0"/>
              </a:spcBef>
              <a:buFont typeface="Wingdings" panose="05000000000000000000" pitchFamily="2" charset="2"/>
              <a:buChar char="§"/>
            </a:pPr>
            <a:r>
              <a:rPr lang="fr-FR" sz="3200" b="1" dirty="0" smtClean="0">
                <a:solidFill>
                  <a:srgbClr val="0070C0"/>
                </a:solidFill>
                <a:latin typeface="Calibri Light" panose="020F0302020204030204" pitchFamily="34" charset="0"/>
              </a:rPr>
              <a:t>Le développement </a:t>
            </a:r>
            <a:r>
              <a:rPr lang="fr-FR" sz="3200" b="1" dirty="0">
                <a:solidFill>
                  <a:srgbClr val="0070C0"/>
                </a:solidFill>
                <a:latin typeface="Calibri Light" panose="020F0302020204030204" pitchFamily="34" charset="0"/>
              </a:rPr>
              <a:t>des compétences langagières orales et écrites en réception et en </a:t>
            </a:r>
            <a:r>
              <a:rPr lang="fr-FR" sz="3200" b="1" dirty="0" smtClean="0">
                <a:solidFill>
                  <a:srgbClr val="0070C0"/>
                </a:solidFill>
                <a:latin typeface="Calibri Light" panose="020F0302020204030204" pitchFamily="34" charset="0"/>
              </a:rPr>
              <a:t>production.</a:t>
            </a:r>
          </a:p>
          <a:p>
            <a:pPr marL="0" indent="0" algn="just">
              <a:spcBef>
                <a:spcPts val="0"/>
              </a:spcBef>
              <a:buNone/>
            </a:pPr>
            <a:endParaRPr lang="fr-FR" sz="3200" dirty="0">
              <a:solidFill>
                <a:srgbClr val="0070C0"/>
              </a:solidFill>
              <a:latin typeface="Calibri Light" panose="020F0302020204030204" pitchFamily="34" charset="0"/>
            </a:endParaRPr>
          </a:p>
          <a:p>
            <a:pPr algn="just">
              <a:spcBef>
                <a:spcPts val="0"/>
              </a:spcBef>
              <a:buFont typeface="Wingdings" panose="05000000000000000000" pitchFamily="2" charset="2"/>
              <a:buChar char="§"/>
            </a:pPr>
            <a:r>
              <a:rPr lang="fr-FR" sz="3200" dirty="0" smtClean="0">
                <a:solidFill>
                  <a:srgbClr val="0070C0"/>
                </a:solidFill>
                <a:latin typeface="Calibri Light" panose="020F0302020204030204" pitchFamily="34" charset="0"/>
              </a:rPr>
              <a:t> </a:t>
            </a:r>
            <a:r>
              <a:rPr lang="fr-FR" sz="3200" b="1" dirty="0" smtClean="0">
                <a:solidFill>
                  <a:srgbClr val="0070C0"/>
                </a:solidFill>
                <a:latin typeface="Calibri Light" panose="020F0302020204030204" pitchFamily="34" charset="0"/>
              </a:rPr>
              <a:t>L'approfondissement </a:t>
            </a:r>
            <a:r>
              <a:rPr lang="fr-FR" sz="3200" b="1" dirty="0">
                <a:solidFill>
                  <a:srgbClr val="0070C0"/>
                </a:solidFill>
                <a:latin typeface="Calibri Light" panose="020F0302020204030204" pitchFamily="34" charset="0"/>
              </a:rPr>
              <a:t>des compétences </a:t>
            </a:r>
            <a:r>
              <a:rPr lang="fr-FR" sz="3200" b="1" dirty="0" smtClean="0">
                <a:solidFill>
                  <a:srgbClr val="0070C0"/>
                </a:solidFill>
                <a:latin typeface="Calibri Light" panose="020F0302020204030204" pitchFamily="34" charset="0"/>
              </a:rPr>
              <a:t>linguistiques</a:t>
            </a:r>
            <a:r>
              <a:rPr lang="fr-FR" sz="3200" b="1" dirty="0" smtClean="0">
                <a:latin typeface="Calibri Light" panose="020F0302020204030204" pitchFamily="34" charset="0"/>
              </a:rPr>
              <a:t>.</a:t>
            </a:r>
          </a:p>
          <a:p>
            <a:pPr marL="0" indent="0" algn="just">
              <a:spcBef>
                <a:spcPts val="0"/>
              </a:spcBef>
              <a:buNone/>
            </a:pPr>
            <a:endParaRPr lang="fr-FR" sz="3200" b="1" dirty="0" smtClean="0">
              <a:latin typeface="Calibri Light" panose="020F0302020204030204" pitchFamily="34" charset="0"/>
            </a:endParaRPr>
          </a:p>
          <a:p>
            <a:pPr algn="just">
              <a:spcBef>
                <a:spcPts val="0"/>
              </a:spcBef>
              <a:buFont typeface="Wingdings" panose="05000000000000000000" pitchFamily="2" charset="2"/>
              <a:buChar char="§"/>
            </a:pPr>
            <a:r>
              <a:rPr lang="fr-FR" sz="3200" b="1" dirty="0" smtClean="0">
                <a:solidFill>
                  <a:srgbClr val="0070C0"/>
                </a:solidFill>
                <a:latin typeface="Calibri Light" panose="020F0302020204030204" pitchFamily="34" charset="0"/>
              </a:rPr>
              <a:t>La </a:t>
            </a:r>
            <a:r>
              <a:rPr lang="fr-FR" sz="3200" b="1" dirty="0">
                <a:solidFill>
                  <a:srgbClr val="0070C0"/>
                </a:solidFill>
                <a:latin typeface="Calibri Light" panose="020F0302020204030204" pitchFamily="34" charset="0"/>
              </a:rPr>
              <a:t>constitution d'une culture littéraire et artistique </a:t>
            </a:r>
            <a:r>
              <a:rPr lang="fr-FR" sz="3200" b="1" dirty="0" smtClean="0">
                <a:solidFill>
                  <a:srgbClr val="0070C0"/>
                </a:solidFill>
                <a:latin typeface="Calibri Light" panose="020F0302020204030204" pitchFamily="34" charset="0"/>
              </a:rPr>
              <a:t>commune</a:t>
            </a:r>
            <a:r>
              <a:rPr lang="fr-FR" sz="3200" dirty="0">
                <a:solidFill>
                  <a:srgbClr val="0070C0"/>
                </a:solidFill>
                <a:latin typeface="Calibri Light" panose="020F0302020204030204" pitchFamily="34" charset="0"/>
              </a:rPr>
              <a:t>.</a:t>
            </a:r>
            <a:r>
              <a:rPr lang="fr-FR" sz="3200" dirty="0" smtClean="0">
                <a:latin typeface="Calibri Light" panose="020F0302020204030204" pitchFamily="34" charset="0"/>
              </a:rPr>
              <a:t>(</a:t>
            </a:r>
            <a:r>
              <a:rPr lang="fr-FR" sz="3200" b="1" dirty="0" smtClean="0">
                <a:latin typeface="Calibri Light" panose="020F0302020204030204" pitchFamily="34" charset="0"/>
              </a:rPr>
              <a:t>Cycle 4, préambule</a:t>
            </a:r>
            <a:r>
              <a:rPr lang="fr-FR" sz="3200" dirty="0" smtClean="0">
                <a:latin typeface="Calibri Light" panose="020F0302020204030204" pitchFamily="34" charset="0"/>
              </a:rPr>
              <a:t>)</a:t>
            </a:r>
          </a:p>
          <a:p>
            <a:pPr algn="just"/>
            <a:endParaRPr lang="fr-FR" sz="2200" dirty="0" smtClean="0">
              <a:latin typeface="Calibri Light" panose="020F0302020204030204" pitchFamily="34" charset="0"/>
            </a:endParaRPr>
          </a:p>
          <a:p>
            <a:endParaRPr lang="fr-FR" sz="2200" dirty="0">
              <a:latin typeface="Calibri Light" panose="020F0302020204030204" pitchFamily="34" charset="0"/>
            </a:endParaRPr>
          </a:p>
        </p:txBody>
      </p:sp>
      <p:sp>
        <p:nvSpPr>
          <p:cNvPr id="2" name="Rectangle 1"/>
          <p:cNvSpPr/>
          <p:nvPr/>
        </p:nvSpPr>
        <p:spPr>
          <a:xfrm>
            <a:off x="0" y="656962"/>
            <a:ext cx="9144000" cy="522515"/>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smtClean="0">
              <a:solidFill>
                <a:schemeClr val="accent1">
                  <a:lumMod val="75000"/>
                </a:schemeClr>
              </a:solidFill>
            </a:endParaRPr>
          </a:p>
          <a:p>
            <a:pPr algn="ctr"/>
            <a:r>
              <a:rPr lang="fr-FR" sz="2400" b="1" dirty="0" smtClean="0">
                <a:solidFill>
                  <a:schemeClr val="accent1">
                    <a:lumMod val="75000"/>
                  </a:schemeClr>
                </a:solidFill>
              </a:rPr>
              <a:t>1. </a:t>
            </a:r>
            <a:r>
              <a:rPr lang="fr-FR" sz="3200" b="1" dirty="0" smtClean="0">
                <a:solidFill>
                  <a:schemeClr val="accent1">
                    <a:lumMod val="75000"/>
                  </a:schemeClr>
                </a:solidFill>
              </a:rPr>
              <a:t>Les domaines de l’enseignement du français</a:t>
            </a:r>
            <a:endParaRPr lang="fr-FR" sz="3200" b="1" dirty="0">
              <a:solidFill>
                <a:schemeClr val="accent1">
                  <a:lumMod val="75000"/>
                </a:schemeClr>
              </a:solidFill>
            </a:endParaRPr>
          </a:p>
          <a:p>
            <a:pPr algn="ctr"/>
            <a:endParaRPr lang="fr-FR" sz="2400" dirty="0"/>
          </a:p>
        </p:txBody>
      </p:sp>
    </p:spTree>
    <p:extLst>
      <p:ext uri="{BB962C8B-B14F-4D97-AF65-F5344CB8AC3E}">
        <p14:creationId xmlns:p14="http://schemas.microsoft.com/office/powerpoint/2010/main" val="3101114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28" y="354842"/>
            <a:ext cx="8134066" cy="5539978"/>
          </a:xfrm>
          <a:prstGeom prst="rect">
            <a:avLst/>
          </a:prstGeom>
        </p:spPr>
        <p:txBody>
          <a:bodyPr wrap="square">
            <a:spAutoFit/>
          </a:bodyPr>
          <a:lstStyle/>
          <a:p>
            <a:r>
              <a:rPr lang="fr-FR" sz="4000" b="1" dirty="0">
                <a:solidFill>
                  <a:schemeClr val="accent1">
                    <a:lumMod val="75000"/>
                  </a:schemeClr>
                </a:solidFill>
              </a:rPr>
              <a:t>Mais aussi la possibilité de séances spécifiques en étude de la langue</a:t>
            </a:r>
          </a:p>
          <a:p>
            <a:endParaRPr lang="fr-FR" b="1" dirty="0">
              <a:solidFill>
                <a:schemeClr val="accent1">
                  <a:lumMod val="75000"/>
                </a:schemeClr>
              </a:solidFill>
            </a:endParaRPr>
          </a:p>
          <a:p>
            <a:pPr algn="just"/>
            <a:r>
              <a:rPr lang="fr-FR" dirty="0"/>
              <a:t>« </a:t>
            </a:r>
            <a:r>
              <a:rPr lang="fr-FR" sz="3200" dirty="0"/>
              <a:t>Les </a:t>
            </a:r>
            <a:r>
              <a:rPr lang="fr-FR" sz="3200" b="1" dirty="0"/>
              <a:t>exercices et entrainements </a:t>
            </a:r>
            <a:r>
              <a:rPr lang="fr-FR" sz="3200" dirty="0"/>
              <a:t>d'orthographe, de grammaire et de vocabulaire, sollicitant mémorisation et réflexion, donnent lieu à des </a:t>
            </a:r>
            <a:r>
              <a:rPr lang="fr-FR" sz="3200" b="1" dirty="0"/>
              <a:t>séances spécifiques</a:t>
            </a:r>
            <a:r>
              <a:rPr lang="fr-FR" sz="3200" dirty="0"/>
              <a:t>, sans perdre de vue les activités de production de textes, d'exposés oraux, de lecture structurées autour des problématiques indiquées en « culture littéraire et artistique</a:t>
            </a:r>
            <a:r>
              <a:rPr lang="fr-FR" sz="2800" dirty="0"/>
              <a:t>.</a:t>
            </a:r>
            <a:r>
              <a:rPr lang="fr-FR" dirty="0"/>
              <a:t> »</a:t>
            </a:r>
          </a:p>
        </p:txBody>
      </p:sp>
    </p:spTree>
    <p:extLst>
      <p:ext uri="{BB962C8B-B14F-4D97-AF65-F5344CB8AC3E}">
        <p14:creationId xmlns:p14="http://schemas.microsoft.com/office/powerpoint/2010/main" val="2260404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75" y="985150"/>
            <a:ext cx="8855242" cy="5785110"/>
          </a:xfrm>
          <a:ln>
            <a:solidFill>
              <a:schemeClr val="bg1"/>
            </a:solidFill>
          </a:ln>
        </p:spPr>
        <p:txBody>
          <a:bodyPr>
            <a:normAutofit/>
          </a:bodyPr>
          <a:lstStyle/>
          <a:p>
            <a:pPr>
              <a:buFont typeface="Wingdings" panose="05000000000000000000" pitchFamily="2" charset="2"/>
              <a:buChar char="§"/>
            </a:pPr>
            <a:r>
              <a:rPr lang="fr-FR" sz="1800" b="1" dirty="0" smtClean="0"/>
              <a:t>6</a:t>
            </a:r>
            <a:r>
              <a:rPr lang="fr-FR" sz="1800" b="1" baseline="30000" dirty="0" smtClean="0"/>
              <a:t>e</a:t>
            </a:r>
            <a:r>
              <a:rPr lang="fr-FR" sz="1800" dirty="0" smtClean="0">
                <a:latin typeface="Calibri Light" panose="020F0302020204030204" pitchFamily="34" charset="0"/>
              </a:rPr>
              <a:t> : </a:t>
            </a:r>
            <a:r>
              <a:rPr lang="fr-FR" sz="1800" dirty="0">
                <a:latin typeface="Calibri Light" panose="020F0302020204030204" pitchFamily="34" charset="0"/>
              </a:rPr>
              <a:t>T</a:t>
            </a:r>
            <a:r>
              <a:rPr lang="fr-FR" sz="1800" dirty="0" smtClean="0">
                <a:latin typeface="Calibri Light" panose="020F0302020204030204" pitchFamily="34" charset="0"/>
              </a:rPr>
              <a:t>extes  de l’Antiquité (</a:t>
            </a:r>
            <a:r>
              <a:rPr lang="fr-FR" sz="1800" i="1" dirty="0" smtClean="0">
                <a:latin typeface="Calibri Light" panose="020F0302020204030204" pitchFamily="34" charset="0"/>
              </a:rPr>
              <a:t>Odyssée, Métamorphoses, la Bible</a:t>
            </a:r>
            <a:r>
              <a:rPr lang="fr-FR" sz="1800" dirty="0" smtClean="0">
                <a:latin typeface="Calibri Light" panose="020F0302020204030204" pitchFamily="34" charset="0"/>
              </a:rPr>
              <a:t>), contes et récits merveilleux, poésie, fables, théâtre (farce).</a:t>
            </a:r>
          </a:p>
          <a:p>
            <a:pPr>
              <a:buFont typeface="Wingdings" panose="05000000000000000000" pitchFamily="2" charset="2"/>
              <a:buChar char="§"/>
            </a:pPr>
            <a:r>
              <a:rPr lang="fr-FR" sz="1800" b="1" dirty="0" smtClean="0"/>
              <a:t>5</a:t>
            </a:r>
            <a:r>
              <a:rPr lang="fr-FR" sz="1800" b="1" baseline="30000" dirty="0" smtClean="0"/>
              <a:t>e</a:t>
            </a:r>
            <a:r>
              <a:rPr lang="fr-FR" sz="1800" dirty="0" smtClean="0">
                <a:latin typeface="Calibri Light" panose="020F0302020204030204" pitchFamily="34" charset="0"/>
              </a:rPr>
              <a:t> : Littérature du Moyen </a:t>
            </a:r>
            <a:r>
              <a:rPr lang="fr-FR" sz="1800" dirty="0">
                <a:latin typeface="Calibri Light" panose="020F0302020204030204" pitchFamily="34" charset="0"/>
              </a:rPr>
              <a:t>Â</a:t>
            </a:r>
            <a:r>
              <a:rPr lang="fr-FR" sz="1800" dirty="0" smtClean="0">
                <a:latin typeface="Calibri Light" panose="020F0302020204030204" pitchFamily="34" charset="0"/>
              </a:rPr>
              <a:t>ge et de la Renaissance, romans d’aventures, (romans de chevalerie, chansons de gestes, extraits d’œuvres évoquant les Grandes </a:t>
            </a:r>
            <a:r>
              <a:rPr lang="fr-FR" sz="1800" dirty="0">
                <a:latin typeface="Calibri Light" panose="020F0302020204030204" pitchFamily="34" charset="0"/>
              </a:rPr>
              <a:t>D</a:t>
            </a:r>
            <a:r>
              <a:rPr lang="fr-FR" sz="1800" dirty="0" smtClean="0">
                <a:latin typeface="Calibri Light" panose="020F0302020204030204" pitchFamily="34" charset="0"/>
              </a:rPr>
              <a:t>écouvertes), poésie, théâtre (comédie du XVIIème). </a:t>
            </a:r>
          </a:p>
          <a:p>
            <a:pPr>
              <a:buFont typeface="Wingdings" panose="05000000000000000000" pitchFamily="2" charset="2"/>
              <a:buChar char="§"/>
            </a:pPr>
            <a:r>
              <a:rPr lang="fr-FR" sz="1800" b="1" dirty="0" smtClean="0"/>
              <a:t>4</a:t>
            </a:r>
            <a:r>
              <a:rPr lang="fr-FR" sz="1800" b="1" baseline="30000" dirty="0" smtClean="0"/>
              <a:t>e</a:t>
            </a:r>
            <a:r>
              <a:rPr lang="fr-FR" sz="1800" dirty="0" smtClean="0">
                <a:latin typeface="Calibri Light" panose="020F0302020204030204" pitchFamily="34" charset="0"/>
              </a:rPr>
              <a:t> : Le récit au XIXème (romans ou nouvelles réalistes ou naturalistes, nouvelles fantastiques), poésie lyrique, théâtre.</a:t>
            </a:r>
          </a:p>
          <a:p>
            <a:pPr>
              <a:buFont typeface="Wingdings" panose="05000000000000000000" pitchFamily="2" charset="2"/>
              <a:buChar char="§"/>
            </a:pPr>
            <a:r>
              <a:rPr lang="fr-FR" b="1" dirty="0" smtClean="0"/>
              <a:t>3</a:t>
            </a:r>
            <a:r>
              <a:rPr lang="fr-FR" b="1" baseline="30000" dirty="0" smtClean="0"/>
              <a:t>e</a:t>
            </a:r>
            <a:r>
              <a:rPr lang="fr-FR" b="1" baseline="30000" dirty="0" smtClean="0">
                <a:latin typeface="Calibri Light" panose="020F0302020204030204" pitchFamily="34" charset="0"/>
              </a:rPr>
              <a:t> </a:t>
            </a:r>
            <a:r>
              <a:rPr lang="fr-FR" b="1" dirty="0" smtClean="0">
                <a:latin typeface="Calibri Light" panose="020F0302020204030204" pitchFamily="34" charset="0"/>
              </a:rPr>
              <a:t>: Formes du récit au XXème et XXIème siècles (autobiographie ou roman autobiographique, œuvre ou partie portant un regard sur l’histoire du siècle), poésie (du romantisme à nos jours), théâtre, littérature « engagée ».</a:t>
            </a:r>
            <a:endParaRPr lang="fr-FR" b="1" dirty="0">
              <a:latin typeface="Calibri Light" panose="020F0302020204030204" pitchFamily="34" charset="0"/>
            </a:endParaRPr>
          </a:p>
        </p:txBody>
      </p:sp>
      <p:sp>
        <p:nvSpPr>
          <p:cNvPr id="2" name="Rectangle 1"/>
          <p:cNvSpPr/>
          <p:nvPr/>
        </p:nvSpPr>
        <p:spPr>
          <a:xfrm>
            <a:off x="307974" y="232694"/>
            <a:ext cx="8590365" cy="68964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accent1">
                    <a:lumMod val="75000"/>
                  </a:schemeClr>
                </a:solidFill>
              </a:rPr>
              <a:t> 3. </a:t>
            </a:r>
            <a:r>
              <a:rPr lang="fr-FR" sz="2000" b="1" dirty="0">
                <a:solidFill>
                  <a:schemeClr val="accent1">
                    <a:lumMod val="75000"/>
                  </a:schemeClr>
                </a:solidFill>
              </a:rPr>
              <a:t>Un programme de littérature qui conserve les grands repères </a:t>
            </a:r>
            <a:r>
              <a:rPr lang="fr-FR" sz="2000" b="1" dirty="0" smtClean="0">
                <a:solidFill>
                  <a:schemeClr val="accent1">
                    <a:lumMod val="75000"/>
                  </a:schemeClr>
                </a:solidFill>
              </a:rPr>
              <a:t>culturels </a:t>
            </a:r>
            <a:r>
              <a:rPr lang="fr-FR" sz="2000" b="1" dirty="0">
                <a:solidFill>
                  <a:schemeClr val="accent1">
                    <a:lumMod val="75000"/>
                  </a:schemeClr>
                </a:solidFill>
              </a:rPr>
              <a:t>des programmes </a:t>
            </a:r>
            <a:r>
              <a:rPr lang="fr-FR" sz="2000" b="1" dirty="0" smtClean="0">
                <a:solidFill>
                  <a:schemeClr val="accent1">
                    <a:lumMod val="75000"/>
                  </a:schemeClr>
                </a:solidFill>
              </a:rPr>
              <a:t>actuels</a:t>
            </a:r>
            <a:endParaRPr lang="fr-FR" sz="2000" b="1" dirty="0">
              <a:solidFill>
                <a:schemeClr val="accent1">
                  <a:lumMod val="75000"/>
                </a:schemeClr>
              </a:solidFill>
            </a:endParaRPr>
          </a:p>
        </p:txBody>
      </p:sp>
      <p:pic>
        <p:nvPicPr>
          <p:cNvPr id="1026" name="Picture 2" descr="Résultat de recherche d'images pour &quot;odyssee home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27729">
            <a:off x="900335" y="4826142"/>
            <a:ext cx="1255932" cy="193594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ésultat de recherche d'images pour &quot;la promesse de l'aub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8" descr="Résultat de recherche d'images pour &quot;la promesse de l'aube romain gary&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2" descr="Résultat de recherche d'images pour &quot;la promesse de l'aube romain gary&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4" descr="Résultat de recherche d'images pour &quot;la promesse de l'aube romain gary&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40" name="Picture 16" descr="Résultat de recherche d'images pour &quot;la promesse de l'aube romain gary&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0390">
            <a:off x="5246962" y="4676026"/>
            <a:ext cx="1320469" cy="191681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8" descr="Résultat de recherche d'images pour &quot;poésie&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20" descr="Résultat de recherche d'images pour &quot;poésie&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22" descr="Résultat de recherche d'images pour &quot;poésie&quo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50" name="Picture 26"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59" y="4707241"/>
            <a:ext cx="1560481" cy="185438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fficher l'image d'orig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828" y="5010841"/>
            <a:ext cx="1229519" cy="1229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le jeud e l'amour et du hasard&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398805">
            <a:off x="6880181" y="4661865"/>
            <a:ext cx="1364391" cy="192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88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7"/>
            <a:ext cx="9144000" cy="902200"/>
          </a:xfrm>
          <a:solidFill>
            <a:schemeClr val="tx2">
              <a:lumMod val="20000"/>
              <a:lumOff val="80000"/>
            </a:schemeClr>
          </a:solidFill>
          <a:ln>
            <a:solidFill>
              <a:srgbClr val="002060"/>
            </a:solidFill>
          </a:ln>
        </p:spPr>
        <p:txBody>
          <a:bodyPr/>
          <a:lstStyle/>
          <a:p>
            <a:r>
              <a:rPr lang="fr-FR" sz="2400" b="1" dirty="0" smtClean="0">
                <a:latin typeface="+mn-lt"/>
              </a:rPr>
              <a:t>4</a:t>
            </a:r>
            <a:r>
              <a:rPr lang="fr-FR" dirty="0" smtClean="0">
                <a:latin typeface="+mn-lt"/>
              </a:rPr>
              <a:t>.  </a:t>
            </a:r>
            <a:r>
              <a:rPr lang="fr-FR" sz="2400" b="1" dirty="0" smtClean="0">
                <a:solidFill>
                  <a:srgbClr val="002060"/>
                </a:solidFill>
                <a:latin typeface="+mn-lt"/>
              </a:rPr>
              <a:t>Des modalités de lecture variées</a:t>
            </a:r>
            <a:endParaRPr lang="fr-FR" sz="2400" b="1" dirty="0">
              <a:solidFill>
                <a:srgbClr val="002060"/>
              </a:solidFill>
              <a:latin typeface="+mn-lt"/>
            </a:endParaRPr>
          </a:p>
        </p:txBody>
      </p:sp>
      <p:sp>
        <p:nvSpPr>
          <p:cNvPr id="3" name="Espace réservé du contenu 2"/>
          <p:cNvSpPr>
            <a:spLocks noGrp="1"/>
          </p:cNvSpPr>
          <p:nvPr>
            <p:ph idx="1"/>
          </p:nvPr>
        </p:nvSpPr>
        <p:spPr>
          <a:xfrm>
            <a:off x="628650" y="2212375"/>
            <a:ext cx="7280803" cy="4351338"/>
          </a:xfrm>
        </p:spPr>
        <p:txBody>
          <a:bodyPr>
            <a:normAutofit/>
          </a:bodyPr>
          <a:lstStyle/>
          <a:p>
            <a:pPr>
              <a:buFont typeface="Wingdings" panose="05000000000000000000" pitchFamily="2" charset="2"/>
              <a:buChar char="§"/>
            </a:pPr>
            <a:r>
              <a:rPr lang="fr-FR" b="1" dirty="0" smtClean="0">
                <a:latin typeface="+mj-lt"/>
              </a:rPr>
              <a:t>Cursive</a:t>
            </a:r>
          </a:p>
          <a:p>
            <a:pPr>
              <a:buFont typeface="Wingdings" panose="05000000000000000000" pitchFamily="2" charset="2"/>
              <a:buChar char="§"/>
            </a:pPr>
            <a:r>
              <a:rPr lang="fr-FR" b="1" dirty="0" smtClean="0">
                <a:latin typeface="+mj-lt"/>
              </a:rPr>
              <a:t>Analytique</a:t>
            </a:r>
          </a:p>
          <a:p>
            <a:pPr>
              <a:buFont typeface="Wingdings" panose="05000000000000000000" pitchFamily="2" charset="2"/>
              <a:buChar char="§"/>
            </a:pPr>
            <a:r>
              <a:rPr lang="fr-FR" b="1" dirty="0" smtClean="0">
                <a:latin typeface="+mj-lt"/>
              </a:rPr>
              <a:t>Lecture autonome et lecture « accompagnée » </a:t>
            </a:r>
          </a:p>
          <a:p>
            <a:pPr>
              <a:buFont typeface="Wingdings" panose="05000000000000000000" pitchFamily="2" charset="2"/>
              <a:buChar char="§"/>
            </a:pPr>
            <a:r>
              <a:rPr lang="fr-FR" b="1" dirty="0" smtClean="0">
                <a:latin typeface="+mj-lt"/>
              </a:rPr>
              <a:t>Accompagnée </a:t>
            </a:r>
            <a:r>
              <a:rPr lang="fr-FR" b="1" dirty="0">
                <a:latin typeface="+mj-lt"/>
              </a:rPr>
              <a:t> </a:t>
            </a:r>
            <a:r>
              <a:rPr lang="fr-FR" b="1" dirty="0" smtClean="0">
                <a:latin typeface="+mj-lt"/>
              </a:rPr>
              <a:t>: </a:t>
            </a:r>
            <a:endParaRPr lang="fr-FR" b="1" dirty="0">
              <a:latin typeface="+mj-lt"/>
            </a:endParaRPr>
          </a:p>
          <a:p>
            <a:pPr lvl="1">
              <a:buFont typeface="Wingdings" panose="05000000000000000000" pitchFamily="2" charset="2"/>
              <a:buChar char="ü"/>
            </a:pPr>
            <a:r>
              <a:rPr lang="fr-FR" altLang="fr-FR" sz="2200" dirty="0" smtClean="0">
                <a:latin typeface="Calibri Light" panose="020F0302020204030204" pitchFamily="34" charset="0"/>
              </a:rPr>
              <a:t>d’une </a:t>
            </a:r>
            <a:r>
              <a:rPr lang="fr-FR" altLang="fr-FR" sz="2200" b="1" dirty="0">
                <a:latin typeface="Calibri Light" panose="020F0302020204030204" pitchFamily="34" charset="0"/>
              </a:rPr>
              <a:t>œuvre intégrale </a:t>
            </a:r>
            <a:r>
              <a:rPr lang="fr-FR" altLang="fr-FR" sz="2200" dirty="0">
                <a:latin typeface="Calibri Light" panose="020F0302020204030204" pitchFamily="34" charset="0"/>
              </a:rPr>
              <a:t>ou </a:t>
            </a:r>
            <a:r>
              <a:rPr lang="fr-FR" altLang="fr-FR" sz="2200" b="1" dirty="0">
                <a:latin typeface="Calibri Light" panose="020F0302020204030204" pitchFamily="34" charset="0"/>
              </a:rPr>
              <a:t>parcours de lecture </a:t>
            </a:r>
            <a:r>
              <a:rPr lang="fr-FR" altLang="fr-FR" sz="2200" dirty="0">
                <a:latin typeface="Calibri Light" panose="020F0302020204030204" pitchFamily="34" charset="0"/>
              </a:rPr>
              <a:t>dans une </a:t>
            </a:r>
            <a:r>
              <a:rPr lang="fr-FR" altLang="fr-FR" sz="2200" dirty="0" smtClean="0">
                <a:latin typeface="Calibri Light" panose="020F0302020204030204" pitchFamily="34" charset="0"/>
              </a:rPr>
              <a:t>	œuvre</a:t>
            </a:r>
            <a:r>
              <a:rPr lang="fr-FR" altLang="fr-FR" sz="2200" dirty="0">
                <a:latin typeface="Calibri Light" panose="020F0302020204030204" pitchFamily="34" charset="0"/>
              </a:rPr>
              <a:t>, </a:t>
            </a:r>
            <a:r>
              <a:rPr lang="fr-FR" altLang="fr-FR" sz="2200" i="1" u="sng" dirty="0">
                <a:latin typeface="Calibri Light" panose="020F0302020204030204" pitchFamily="34" charset="0"/>
              </a:rPr>
              <a:t>éventuellement différencié </a:t>
            </a:r>
            <a:r>
              <a:rPr lang="fr-FR" altLang="fr-FR" sz="2200" dirty="0">
                <a:latin typeface="Calibri Light" panose="020F0302020204030204" pitchFamily="34" charset="0"/>
              </a:rPr>
              <a:t>selon les élèves. </a:t>
            </a:r>
            <a:endParaRPr lang="fr-FR" altLang="fr-FR" sz="2200" dirty="0" smtClean="0">
              <a:latin typeface="Calibri Light" panose="020F0302020204030204" pitchFamily="34" charset="0"/>
            </a:endParaRPr>
          </a:p>
          <a:p>
            <a:pPr lvl="1">
              <a:buFont typeface="Wingdings" panose="05000000000000000000" pitchFamily="2" charset="2"/>
              <a:buChar char="ü"/>
            </a:pPr>
            <a:r>
              <a:rPr lang="fr-FR" altLang="fr-FR" sz="2200" dirty="0" smtClean="0">
                <a:latin typeface="Calibri Light" panose="020F0302020204030204" pitchFamily="34" charset="0"/>
              </a:rPr>
              <a:t>de </a:t>
            </a:r>
            <a:r>
              <a:rPr lang="fr-FR" altLang="fr-FR" sz="2200" b="1" dirty="0">
                <a:latin typeface="Calibri Light" panose="020F0302020204030204" pitchFamily="34" charset="0"/>
              </a:rPr>
              <a:t>groupements de </a:t>
            </a:r>
            <a:r>
              <a:rPr lang="fr-FR" altLang="fr-FR" sz="2200" b="1" dirty="0" smtClean="0">
                <a:latin typeface="Calibri Light" panose="020F0302020204030204" pitchFamily="34" charset="0"/>
              </a:rPr>
              <a:t>textes</a:t>
            </a:r>
            <a:r>
              <a:rPr lang="fr-FR" altLang="fr-FR" sz="2200" dirty="0" smtClean="0">
                <a:latin typeface="Calibri Light" panose="020F0302020204030204" pitchFamily="34" charset="0"/>
              </a:rPr>
              <a:t>.</a:t>
            </a:r>
          </a:p>
          <a:p>
            <a:pPr lvl="1">
              <a:buFont typeface="Wingdings" panose="05000000000000000000" pitchFamily="2" charset="2"/>
              <a:buChar char="ü"/>
            </a:pPr>
            <a:r>
              <a:rPr lang="fr-FR" altLang="fr-FR" sz="2200" b="1" dirty="0" smtClean="0">
                <a:latin typeface="Calibri Light" panose="020F0302020204030204" pitchFamily="34" charset="0"/>
              </a:rPr>
              <a:t>pour </a:t>
            </a:r>
            <a:r>
              <a:rPr lang="fr-FR" altLang="fr-FR" sz="2200" b="1" dirty="0">
                <a:latin typeface="Calibri Light" panose="020F0302020204030204" pitchFamily="34" charset="0"/>
              </a:rPr>
              <a:t>les élèves dyslexiques ou pour ceux en difficulté de </a:t>
            </a:r>
            <a:r>
              <a:rPr lang="fr-FR" altLang="fr-FR" sz="2200" b="1" dirty="0" smtClean="0">
                <a:latin typeface="Calibri Light" panose="020F0302020204030204" pitchFamily="34" charset="0"/>
              </a:rPr>
              <a:t>lecture </a:t>
            </a:r>
            <a:r>
              <a:rPr lang="fr-FR" altLang="fr-FR" sz="2200" b="1" dirty="0">
                <a:latin typeface="Calibri Light" panose="020F0302020204030204" pitchFamily="34" charset="0"/>
              </a:rPr>
              <a:t>pour lire seuls des œuvres  longues, on </a:t>
            </a:r>
            <a:r>
              <a:rPr lang="fr-FR" altLang="fr-FR" sz="2200" b="1" dirty="0" smtClean="0">
                <a:latin typeface="Calibri Light" panose="020F0302020204030204" pitchFamily="34" charset="0"/>
              </a:rPr>
              <a:t>proposera </a:t>
            </a:r>
            <a:r>
              <a:rPr lang="fr-FR" altLang="fr-FR" sz="2200" b="1" dirty="0">
                <a:latin typeface="Calibri Light" panose="020F0302020204030204" pitchFamily="34" charset="0"/>
              </a:rPr>
              <a:t>une version audio comme alternative ou </a:t>
            </a:r>
            <a:r>
              <a:rPr lang="fr-FR" altLang="fr-FR" sz="2200" b="1" dirty="0" smtClean="0">
                <a:latin typeface="Calibri Light" panose="020F0302020204030204" pitchFamily="34" charset="0"/>
              </a:rPr>
              <a:t>en complément </a:t>
            </a:r>
            <a:r>
              <a:rPr lang="fr-FR" altLang="fr-FR" sz="2200" b="1" dirty="0">
                <a:latin typeface="Calibri Light" panose="020F0302020204030204" pitchFamily="34" charset="0"/>
              </a:rPr>
              <a:t>de la </a:t>
            </a:r>
            <a:r>
              <a:rPr lang="fr-FR" altLang="fr-FR" sz="2200" b="1" dirty="0" smtClean="0">
                <a:latin typeface="Calibri Light" panose="020F0302020204030204" pitchFamily="34" charset="0"/>
              </a:rPr>
              <a:t>lecture.</a:t>
            </a:r>
            <a:endParaRPr lang="fr-FR" sz="2200" b="1" dirty="0" smtClean="0">
              <a:latin typeface="+mj-lt"/>
            </a:endParaRPr>
          </a:p>
          <a:p>
            <a:endParaRPr lang="fr-FR" sz="2400" dirty="0">
              <a:latin typeface="+mj-lt"/>
            </a:endParaRPr>
          </a:p>
        </p:txBody>
      </p:sp>
      <p:pic>
        <p:nvPicPr>
          <p:cNvPr id="4" name="Image 3"/>
          <p:cNvPicPr>
            <a:picLocks noChangeAspect="1"/>
          </p:cNvPicPr>
          <p:nvPr/>
        </p:nvPicPr>
        <p:blipFill>
          <a:blip r:embed="rId3"/>
          <a:stretch>
            <a:fillRect/>
          </a:stretch>
        </p:blipFill>
        <p:spPr>
          <a:xfrm>
            <a:off x="6674906" y="365127"/>
            <a:ext cx="2469094" cy="1847248"/>
          </a:xfrm>
          <a:prstGeom prst="rect">
            <a:avLst/>
          </a:prstGeom>
        </p:spPr>
      </p:pic>
    </p:spTree>
    <p:extLst>
      <p:ext uri="{BB962C8B-B14F-4D97-AF65-F5344CB8AC3E}">
        <p14:creationId xmlns:p14="http://schemas.microsoft.com/office/powerpoint/2010/main" val="220852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955" y="95534"/>
            <a:ext cx="8598089" cy="846162"/>
          </a:xfrm>
        </p:spPr>
        <p:txBody>
          <a:bodyPr>
            <a:normAutofit fontScale="90000"/>
          </a:bodyPr>
          <a:lstStyle/>
          <a:p>
            <a:pPr algn="ctr"/>
            <a:r>
              <a:rPr lang="fr-FR" b="1" dirty="0" smtClean="0">
                <a:latin typeface="+mn-lt"/>
              </a:rPr>
              <a:t>  </a:t>
            </a:r>
            <a:br>
              <a:rPr lang="fr-FR" b="1" dirty="0" smtClean="0">
                <a:latin typeface="+mn-lt"/>
              </a:rPr>
            </a:br>
            <a:r>
              <a:rPr lang="fr-FR" sz="3600" b="1" dirty="0" smtClean="0">
                <a:latin typeface="+mn-lt"/>
              </a:rPr>
              <a:t>2008-2016 : </a:t>
            </a:r>
            <a:r>
              <a:rPr lang="fr-FR" sz="3600" b="1" dirty="0" smtClean="0">
                <a:solidFill>
                  <a:srgbClr val="0070C0"/>
                </a:solidFill>
                <a:latin typeface="+mn-lt"/>
              </a:rPr>
              <a:t>LES </a:t>
            </a:r>
            <a:r>
              <a:rPr lang="fr-FR" sz="3600" b="1" dirty="0">
                <a:solidFill>
                  <a:srgbClr val="0070C0"/>
                </a:solidFill>
                <a:latin typeface="+mn-lt"/>
              </a:rPr>
              <a:t>EVOLUTIONS </a:t>
            </a:r>
            <a:r>
              <a:rPr lang="fr-FR" dirty="0"/>
              <a:t/>
            </a:r>
            <a:br>
              <a:rPr lang="fr-FR" dirty="0"/>
            </a:br>
            <a:endParaRPr lang="fr-FR" dirty="0"/>
          </a:p>
        </p:txBody>
      </p:sp>
      <p:sp>
        <p:nvSpPr>
          <p:cNvPr id="3" name="Espace réservé du contenu 2"/>
          <p:cNvSpPr>
            <a:spLocks noGrp="1"/>
          </p:cNvSpPr>
          <p:nvPr>
            <p:ph idx="1"/>
          </p:nvPr>
        </p:nvSpPr>
        <p:spPr>
          <a:xfrm>
            <a:off x="873123" y="1992573"/>
            <a:ext cx="7397751" cy="4612943"/>
          </a:xfrm>
        </p:spPr>
        <p:txBody>
          <a:bodyPr>
            <a:noAutofit/>
          </a:bodyPr>
          <a:lstStyle/>
          <a:p>
            <a:pPr marL="385763" indent="-385763">
              <a:buFont typeface="+mj-lt"/>
              <a:buAutoNum type="arabicPeriod"/>
            </a:pPr>
            <a:endParaRPr lang="fr-FR" sz="2400" dirty="0" smtClean="0">
              <a:solidFill>
                <a:srgbClr val="0070C0"/>
              </a:solidFill>
            </a:endParaRPr>
          </a:p>
          <a:p>
            <a:pPr marL="0" indent="0">
              <a:buNone/>
            </a:pPr>
            <a:endParaRPr lang="fr-FR" sz="2400" b="1" dirty="0" smtClean="0">
              <a:solidFill>
                <a:srgbClr val="0070C0"/>
              </a:solidFill>
              <a:latin typeface="+mj-lt"/>
            </a:endParaRPr>
          </a:p>
        </p:txBody>
      </p:sp>
      <p:sp>
        <p:nvSpPr>
          <p:cNvPr id="4" name="Rectangle 3"/>
          <p:cNvSpPr/>
          <p:nvPr/>
        </p:nvSpPr>
        <p:spPr>
          <a:xfrm>
            <a:off x="354842" y="1050878"/>
            <a:ext cx="8379725" cy="914399"/>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5763" indent="-385763" algn="ctr">
              <a:buFont typeface="+mj-lt"/>
              <a:buAutoNum type="arabicPeriod"/>
            </a:pPr>
            <a:r>
              <a:rPr lang="fr-FR" sz="3600" b="1" dirty="0" smtClean="0">
                <a:solidFill>
                  <a:srgbClr val="0070C0"/>
                </a:solidFill>
              </a:rPr>
              <a:t>Pour une  didactique de l’oral</a:t>
            </a:r>
            <a:endParaRPr lang="fr-FR" sz="3600" b="1" dirty="0">
              <a:solidFill>
                <a:srgbClr val="0070C0"/>
              </a:solidFill>
            </a:endParaRPr>
          </a:p>
        </p:txBody>
      </p:sp>
      <p:pic>
        <p:nvPicPr>
          <p:cNvPr id="6"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746" y="2749416"/>
            <a:ext cx="2647517" cy="3263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620" y="3133641"/>
            <a:ext cx="3321000" cy="287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03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60" y="150125"/>
            <a:ext cx="8407021" cy="5909310"/>
          </a:xfrm>
          <a:prstGeom prst="rect">
            <a:avLst/>
          </a:prstGeom>
        </p:spPr>
        <p:txBody>
          <a:bodyPr wrap="square">
            <a:spAutoFit/>
          </a:bodyPr>
          <a:lstStyle/>
          <a:p>
            <a:pPr>
              <a:buFont typeface="Wingdings" panose="05000000000000000000" pitchFamily="2" charset="2"/>
              <a:buChar char="§"/>
            </a:pPr>
            <a:r>
              <a:rPr lang="fr-FR" sz="3600" b="1" dirty="0" smtClean="0">
                <a:solidFill>
                  <a:srgbClr val="0070C0"/>
                </a:solidFill>
              </a:rPr>
              <a:t> </a:t>
            </a:r>
            <a:r>
              <a:rPr lang="fr-FR" sz="3600" b="1" u="sng" dirty="0" smtClean="0">
                <a:solidFill>
                  <a:srgbClr val="0070C0"/>
                </a:solidFill>
              </a:rPr>
              <a:t>L’écriture </a:t>
            </a:r>
            <a:r>
              <a:rPr lang="fr-FR" sz="3600" b="1" u="sng" dirty="0">
                <a:solidFill>
                  <a:srgbClr val="0070C0"/>
                </a:solidFill>
              </a:rPr>
              <a:t>des </a:t>
            </a:r>
            <a:r>
              <a:rPr lang="fr-FR" sz="3600" b="1" u="sng" dirty="0" smtClean="0">
                <a:solidFill>
                  <a:srgbClr val="0070C0"/>
                </a:solidFill>
              </a:rPr>
              <a:t>programmes </a:t>
            </a:r>
            <a:r>
              <a:rPr lang="fr-FR" sz="3600" b="1" dirty="0" smtClean="0">
                <a:solidFill>
                  <a:srgbClr val="0070C0"/>
                </a:solidFill>
              </a:rPr>
              <a:t>:</a:t>
            </a:r>
            <a:endParaRPr lang="fr-FR" sz="3600" b="1" dirty="0">
              <a:solidFill>
                <a:srgbClr val="0070C0"/>
              </a:solidFill>
            </a:endParaRPr>
          </a:p>
          <a:p>
            <a:r>
              <a:rPr lang="fr-FR" sz="3600" dirty="0">
                <a:sym typeface="Wingdings 3"/>
              </a:rPr>
              <a:t> </a:t>
            </a:r>
            <a:r>
              <a:rPr lang="fr-FR" sz="3800" dirty="0"/>
              <a:t>Des programmes écrits </a:t>
            </a:r>
            <a:r>
              <a:rPr lang="fr-FR" sz="3800" b="1" dirty="0"/>
              <a:t>par cycles</a:t>
            </a:r>
            <a:r>
              <a:rPr lang="fr-FR" sz="3800" dirty="0"/>
              <a:t>.</a:t>
            </a:r>
          </a:p>
          <a:p>
            <a:r>
              <a:rPr lang="fr-FR" sz="3800" dirty="0">
                <a:sym typeface="Wingdings 3"/>
              </a:rPr>
              <a:t> </a:t>
            </a:r>
            <a:r>
              <a:rPr lang="fr-FR" sz="3800" dirty="0"/>
              <a:t>La continuité école-collège.</a:t>
            </a:r>
          </a:p>
          <a:p>
            <a:r>
              <a:rPr lang="fr-FR" sz="3800" dirty="0">
                <a:sym typeface="Wingdings 3"/>
              </a:rPr>
              <a:t> </a:t>
            </a:r>
            <a:r>
              <a:rPr lang="fr-FR" sz="3800" dirty="0"/>
              <a:t>Des programmes qui opérationnalisent le S</a:t>
            </a:r>
            <a:r>
              <a:rPr lang="fr-FR" sz="3800" dirty="0" smtClean="0"/>
              <a:t>ocle (au service du Socle)</a:t>
            </a:r>
            <a:endParaRPr lang="fr-FR" sz="3800" dirty="0"/>
          </a:p>
          <a:p>
            <a:pPr>
              <a:buFont typeface="Wingdings 3"/>
              <a:buChar char="&quot;"/>
            </a:pPr>
            <a:r>
              <a:rPr lang="fr-FR" sz="3800" dirty="0"/>
              <a:t> Des programmes écrits </a:t>
            </a:r>
            <a:r>
              <a:rPr lang="fr-FR" sz="3800" b="1" dirty="0"/>
              <a:t>par compétences.</a:t>
            </a:r>
          </a:p>
          <a:p>
            <a:r>
              <a:rPr lang="fr-FR" sz="3800" dirty="0">
                <a:sym typeface="Wingdings 3"/>
              </a:rPr>
              <a:t> </a:t>
            </a:r>
            <a:r>
              <a:rPr lang="fr-FR" sz="3800" dirty="0"/>
              <a:t>Une logique </a:t>
            </a:r>
            <a:r>
              <a:rPr lang="fr-FR" sz="3800" b="1" dirty="0" err="1"/>
              <a:t>curriculaire</a:t>
            </a:r>
            <a:r>
              <a:rPr lang="fr-FR" sz="3800" dirty="0"/>
              <a:t> et </a:t>
            </a:r>
            <a:r>
              <a:rPr lang="fr-FR" sz="3800" b="1" dirty="0" err="1" smtClean="0"/>
              <a:t>spiralaire</a:t>
            </a:r>
            <a:r>
              <a:rPr lang="fr-FR" sz="3800" dirty="0" smtClean="0"/>
              <a:t> : notions de progressivité, d’étapes, avancée progressive dans la complexité. </a:t>
            </a:r>
            <a:endParaRPr lang="fr-FR" sz="3800" dirty="0"/>
          </a:p>
        </p:txBody>
      </p:sp>
    </p:spTree>
    <p:extLst>
      <p:ext uri="{BB962C8B-B14F-4D97-AF65-F5344CB8AC3E}">
        <p14:creationId xmlns:p14="http://schemas.microsoft.com/office/powerpoint/2010/main" val="2736970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628800"/>
            <a:ext cx="8496944" cy="4824535"/>
          </a:xfrm>
        </p:spPr>
        <p:txBody>
          <a:bodyPr>
            <a:normAutofit fontScale="85000" lnSpcReduction="20000"/>
          </a:bodyPr>
          <a:lstStyle/>
          <a:p>
            <a:pPr>
              <a:buFont typeface="Wingdings" panose="05000000000000000000" pitchFamily="2" charset="2"/>
              <a:buChar char="§"/>
            </a:pPr>
            <a:r>
              <a:rPr lang="fr-FR" sz="3200" dirty="0" smtClean="0"/>
              <a:t>Les programmes appelaient à  : </a:t>
            </a:r>
          </a:p>
          <a:p>
            <a:pPr marL="0" indent="0">
              <a:buNone/>
            </a:pPr>
            <a:r>
              <a:rPr lang="fr-FR" sz="3200" dirty="0">
                <a:sym typeface="Wingdings 3"/>
              </a:rPr>
              <a:t> u</a:t>
            </a:r>
            <a:r>
              <a:rPr lang="fr-FR" sz="3200" dirty="0" smtClean="0"/>
              <a:t>n </a:t>
            </a:r>
            <a:r>
              <a:rPr lang="fr-FR" sz="3200" dirty="0"/>
              <a:t>véritable apprentissage de l’oral</a:t>
            </a:r>
          </a:p>
          <a:p>
            <a:pPr lvl="1">
              <a:buFont typeface="Wingdings" panose="05000000000000000000" pitchFamily="2" charset="2"/>
              <a:buChar char="Ø"/>
            </a:pPr>
            <a:r>
              <a:rPr lang="fr-FR" dirty="0"/>
              <a:t>Pratique d’échange de débats, expression d’émotions et de réflexions personnelles</a:t>
            </a:r>
          </a:p>
          <a:p>
            <a:pPr marL="0" indent="0">
              <a:buNone/>
            </a:pPr>
            <a:r>
              <a:rPr lang="fr-FR" sz="3200" dirty="0">
                <a:sym typeface="Wingdings 3"/>
              </a:rPr>
              <a:t> q</a:t>
            </a:r>
            <a:r>
              <a:rPr lang="fr-FR" sz="3200" dirty="0" smtClean="0"/>
              <a:t>ui contribue </a:t>
            </a:r>
            <a:r>
              <a:rPr lang="fr-FR" sz="3200" dirty="0"/>
              <a:t>à faire du collège une école d’ouverture à l’autre et de tolérance</a:t>
            </a:r>
          </a:p>
          <a:p>
            <a:pPr marL="0" indent="0">
              <a:buNone/>
            </a:pPr>
            <a:r>
              <a:rPr lang="fr-FR" sz="3200" dirty="0">
                <a:sym typeface="Wingdings 3"/>
              </a:rPr>
              <a:t> </a:t>
            </a:r>
            <a:r>
              <a:rPr lang="fr-FR" sz="3200" dirty="0" smtClean="0">
                <a:sym typeface="Wingdings 3"/>
              </a:rPr>
              <a:t>s</a:t>
            </a:r>
            <a:r>
              <a:rPr lang="fr-FR" sz="3200" dirty="0" smtClean="0"/>
              <a:t>ous </a:t>
            </a:r>
            <a:r>
              <a:rPr lang="fr-FR" sz="3200" dirty="0"/>
              <a:t>la conduite du professeur les élèves prennent la parole fréquemment avec mesure et de façon organisée</a:t>
            </a:r>
          </a:p>
          <a:p>
            <a:pPr lvl="1">
              <a:buFont typeface="Wingdings" panose="05000000000000000000" pitchFamily="2" charset="2"/>
              <a:buChar char="Ø"/>
            </a:pPr>
            <a:r>
              <a:rPr lang="fr-FR" dirty="0"/>
              <a:t>Clarté, précision, niveau de langue approprié</a:t>
            </a:r>
          </a:p>
          <a:p>
            <a:pPr lvl="1">
              <a:buFont typeface="Wingdings" panose="05000000000000000000" pitchFamily="2" charset="2"/>
              <a:buChar char="Ø"/>
            </a:pPr>
            <a:r>
              <a:rPr lang="fr-FR" dirty="0"/>
              <a:t>Expliciter leur pensée se soucier d’être compris</a:t>
            </a:r>
          </a:p>
          <a:p>
            <a:pPr marL="0" indent="0">
              <a:buNone/>
            </a:pPr>
            <a:r>
              <a:rPr lang="fr-FR" sz="3200" dirty="0">
                <a:sym typeface="Wingdings 3"/>
              </a:rPr>
              <a:t> </a:t>
            </a:r>
            <a:r>
              <a:rPr lang="fr-FR" sz="3200" dirty="0" smtClean="0">
                <a:sym typeface="Wingdings 3"/>
              </a:rPr>
              <a:t>d</a:t>
            </a:r>
            <a:r>
              <a:rPr lang="fr-FR" sz="3200" dirty="0" smtClean="0"/>
              <a:t>ans des situations </a:t>
            </a:r>
            <a:r>
              <a:rPr lang="fr-FR" sz="3200" dirty="0"/>
              <a:t>propices à un véritable échange</a:t>
            </a:r>
          </a:p>
          <a:p>
            <a:pPr marL="0" indent="0">
              <a:buNone/>
            </a:pPr>
            <a:r>
              <a:rPr lang="fr-FR" sz="3200" dirty="0">
                <a:sym typeface="Wingdings 3"/>
              </a:rPr>
              <a:t> </a:t>
            </a:r>
            <a:r>
              <a:rPr lang="fr-FR" sz="3200" dirty="0" smtClean="0">
                <a:sym typeface="Wingdings 3"/>
              </a:rPr>
              <a:t>q</a:t>
            </a:r>
            <a:r>
              <a:rPr lang="fr-FR" sz="3200" dirty="0" smtClean="0"/>
              <a:t>ui s’enseigne </a:t>
            </a:r>
            <a:r>
              <a:rPr lang="fr-FR" sz="3200" dirty="0"/>
              <a:t>comme l’écrit</a:t>
            </a:r>
          </a:p>
          <a:p>
            <a:pPr lvl="1">
              <a:buFont typeface="Wingdings" panose="05000000000000000000" pitchFamily="2" charset="2"/>
              <a:buChar char="Ø"/>
            </a:pPr>
            <a:r>
              <a:rPr lang="fr-FR" dirty="0"/>
              <a:t>Exercices variés et progressifs</a:t>
            </a:r>
          </a:p>
          <a:p>
            <a:pPr lvl="1">
              <a:buFont typeface="Wingdings" panose="05000000000000000000" pitchFamily="2" charset="2"/>
              <a:buChar char="Ø"/>
            </a:pPr>
            <a:r>
              <a:rPr lang="fr-FR" dirty="0"/>
              <a:t>Mise en voix gestuelle occupation de l’espace</a:t>
            </a:r>
          </a:p>
          <a:p>
            <a:pPr>
              <a:buFont typeface="Wingdings" panose="05000000000000000000" pitchFamily="2" charset="2"/>
              <a:buChar char="Ø"/>
            </a:pPr>
            <a:endParaRPr lang="fr-FR" b="1" dirty="0"/>
          </a:p>
        </p:txBody>
      </p:sp>
      <p:sp>
        <p:nvSpPr>
          <p:cNvPr id="2" name="Rectangle 1"/>
          <p:cNvSpPr/>
          <p:nvPr/>
        </p:nvSpPr>
        <p:spPr>
          <a:xfrm>
            <a:off x="0" y="548680"/>
            <a:ext cx="9144000" cy="72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EN 2008 : l’expression orale dans les programmes</a:t>
            </a:r>
            <a:endParaRPr lang="fr-FR" sz="3200" b="1" dirty="0">
              <a:solidFill>
                <a:schemeClr val="tx1"/>
              </a:solidFill>
            </a:endParaRPr>
          </a:p>
        </p:txBody>
      </p:sp>
    </p:spTree>
    <p:extLst>
      <p:ext uri="{BB962C8B-B14F-4D97-AF65-F5344CB8AC3E}">
        <p14:creationId xmlns:p14="http://schemas.microsoft.com/office/powerpoint/2010/main" val="3965972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482" y="0"/>
            <a:ext cx="8034086" cy="6858000"/>
          </a:xfrm>
        </p:spPr>
        <p:txBody>
          <a:bodyPr>
            <a:normAutofit/>
          </a:bodyPr>
          <a:lstStyle/>
          <a:p>
            <a:pPr marL="0" indent="0">
              <a:buNone/>
            </a:pPr>
            <a:endParaRPr lang="fr-FR" sz="2400" b="1" dirty="0" smtClean="0">
              <a:solidFill>
                <a:srgbClr val="0070C0"/>
              </a:solidFill>
            </a:endParaRPr>
          </a:p>
          <a:p>
            <a:pPr marL="0" indent="0">
              <a:buNone/>
            </a:pPr>
            <a:r>
              <a:rPr lang="fr-FR" sz="2400" b="1" dirty="0" smtClean="0">
                <a:solidFill>
                  <a:srgbClr val="0070C0"/>
                </a:solidFill>
              </a:rPr>
              <a:t>Cependant : quels </a:t>
            </a:r>
            <a:r>
              <a:rPr lang="fr-FR" sz="2400" b="1" dirty="0">
                <a:solidFill>
                  <a:srgbClr val="0070C0"/>
                </a:solidFill>
              </a:rPr>
              <a:t>constats </a:t>
            </a:r>
            <a:r>
              <a:rPr lang="fr-FR" sz="2400" b="1" dirty="0" smtClean="0">
                <a:solidFill>
                  <a:srgbClr val="0070C0"/>
                </a:solidFill>
              </a:rPr>
              <a:t>?</a:t>
            </a:r>
          </a:p>
          <a:p>
            <a:pPr marL="0" indent="0">
              <a:buNone/>
            </a:pPr>
            <a:endParaRPr lang="fr-FR" sz="2400" b="1" dirty="0">
              <a:solidFill>
                <a:srgbClr val="0070C0"/>
              </a:solidFill>
            </a:endParaRPr>
          </a:p>
          <a:p>
            <a:pPr>
              <a:buFont typeface="Wingdings" panose="05000000000000000000" pitchFamily="2" charset="2"/>
              <a:buChar char="§"/>
            </a:pPr>
            <a:r>
              <a:rPr lang="fr-FR" sz="2200" dirty="0">
                <a:latin typeface="+mj-lt"/>
              </a:rPr>
              <a:t>Pas de réel apprentissage de l’oral : </a:t>
            </a:r>
            <a:r>
              <a:rPr lang="fr-FR" sz="2200" dirty="0" smtClean="0">
                <a:latin typeface="+mj-lt"/>
              </a:rPr>
              <a:t> </a:t>
            </a:r>
            <a:r>
              <a:rPr lang="fr-FR" sz="2200" dirty="0">
                <a:latin typeface="Calibri Light" panose="020F0302020204030204" pitchFamily="34" charset="0"/>
              </a:rPr>
              <a:t>o</a:t>
            </a:r>
            <a:r>
              <a:rPr lang="fr-FR" sz="2200" dirty="0" smtClean="0">
                <a:latin typeface="Calibri Light" panose="020F0302020204030204" pitchFamily="34" charset="0"/>
              </a:rPr>
              <a:t>bjet </a:t>
            </a:r>
            <a:r>
              <a:rPr lang="fr-FR" sz="2200" dirty="0">
                <a:latin typeface="Calibri Light" panose="020F0302020204030204" pitchFamily="34" charset="0"/>
              </a:rPr>
              <a:t>peu </a:t>
            </a:r>
            <a:r>
              <a:rPr lang="fr-FR" sz="2200" dirty="0" err="1" smtClean="0">
                <a:latin typeface="Calibri Light" panose="020F0302020204030204" pitchFamily="34" charset="0"/>
              </a:rPr>
              <a:t>didactisé</a:t>
            </a:r>
            <a:r>
              <a:rPr lang="fr-FR" sz="2200" dirty="0" smtClean="0">
                <a:latin typeface="Calibri Light" panose="020F0302020204030204" pitchFamily="34" charset="0"/>
              </a:rPr>
              <a:t>.</a:t>
            </a:r>
          </a:p>
          <a:p>
            <a:pPr>
              <a:buFont typeface="Wingdings" panose="05000000000000000000" pitchFamily="2" charset="2"/>
              <a:buChar char="§"/>
            </a:pPr>
            <a:r>
              <a:rPr lang="fr-FR" sz="2200" dirty="0" smtClean="0">
                <a:latin typeface="+mj-lt"/>
              </a:rPr>
              <a:t>L’apprentissage </a:t>
            </a:r>
            <a:r>
              <a:rPr lang="fr-FR" sz="2200" dirty="0">
                <a:latin typeface="+mj-lt"/>
              </a:rPr>
              <a:t>des « genres de l’oral » ne fait pas l’objet d’une programmation ni d’une progression et reste largement aléatoire.</a:t>
            </a:r>
          </a:p>
          <a:p>
            <a:pPr>
              <a:buFont typeface="Wingdings" panose="05000000000000000000" pitchFamily="2" charset="2"/>
              <a:buChar char="§"/>
            </a:pPr>
            <a:r>
              <a:rPr lang="fr-FR" sz="2200" dirty="0">
                <a:latin typeface="+mj-lt"/>
              </a:rPr>
              <a:t>Primauté de l’écrit et de son efficacité :  il « fixe » les apprentissages.</a:t>
            </a:r>
          </a:p>
          <a:p>
            <a:pPr>
              <a:buFont typeface="Wingdings" panose="05000000000000000000" pitchFamily="2" charset="2"/>
              <a:buChar char="§"/>
            </a:pPr>
            <a:r>
              <a:rPr lang="fr-FR" sz="2200" dirty="0">
                <a:latin typeface="+mj-lt"/>
              </a:rPr>
              <a:t>Pratiques de l’oral difficiles à mettre en œuvre  : organisation, gestion pédagogique, résistance des </a:t>
            </a:r>
            <a:r>
              <a:rPr lang="fr-FR" sz="2200" dirty="0" smtClean="0">
                <a:latin typeface="+mj-lt"/>
              </a:rPr>
              <a:t>élèves, évaluation…</a:t>
            </a:r>
            <a:endParaRPr lang="fr-FR" sz="2200" dirty="0">
              <a:latin typeface="+mj-lt"/>
            </a:endParaRPr>
          </a:p>
          <a:p>
            <a:pPr>
              <a:buFont typeface="Wingdings" panose="05000000000000000000" pitchFamily="2" charset="2"/>
              <a:buChar char="§"/>
            </a:pPr>
            <a:r>
              <a:rPr lang="fr-FR" sz="2200" dirty="0">
                <a:latin typeface="+mj-lt"/>
              </a:rPr>
              <a:t>Le cours dialogué ou jeu de questions-réponses : une prise de parole plus </a:t>
            </a:r>
            <a:r>
              <a:rPr lang="fr-FR" sz="2200" dirty="0" smtClean="0">
                <a:latin typeface="+mj-lt"/>
              </a:rPr>
              <a:t>guidée que spontanée. </a:t>
            </a:r>
          </a:p>
          <a:p>
            <a:pPr>
              <a:buFont typeface="Wingdings" panose="05000000000000000000" pitchFamily="2" charset="2"/>
              <a:buChar char="§"/>
            </a:pPr>
            <a:r>
              <a:rPr lang="fr-FR" sz="2200" dirty="0" smtClean="0">
                <a:latin typeface="Calibri Light" panose="020F0302020204030204" pitchFamily="34" charset="0"/>
              </a:rPr>
              <a:t>Correction </a:t>
            </a:r>
            <a:r>
              <a:rPr lang="fr-FR" sz="2200" dirty="0">
                <a:latin typeface="Calibri Light" panose="020F0302020204030204" pitchFamily="34" charset="0"/>
              </a:rPr>
              <a:t>linguistique centrale mais une </a:t>
            </a:r>
            <a:r>
              <a:rPr lang="fr-FR" sz="2200" dirty="0" smtClean="0">
                <a:latin typeface="Calibri Light" panose="020F0302020204030204" pitchFamily="34" charset="0"/>
              </a:rPr>
              <a:t>absence</a:t>
            </a:r>
          </a:p>
          <a:p>
            <a:pPr marL="0" indent="0">
              <a:buNone/>
            </a:pPr>
            <a:r>
              <a:rPr lang="fr-FR" sz="2200" dirty="0" smtClean="0">
                <a:latin typeface="Calibri Light" panose="020F0302020204030204" pitchFamily="34" charset="0"/>
              </a:rPr>
              <a:t> de </a:t>
            </a:r>
            <a:r>
              <a:rPr lang="fr-FR" sz="2200" dirty="0">
                <a:latin typeface="Calibri Light" panose="020F0302020204030204" pitchFamily="34" charset="0"/>
              </a:rPr>
              <a:t>travail linguistique à l’oral et sur la langue </a:t>
            </a:r>
            <a:r>
              <a:rPr lang="fr-FR" sz="2200" dirty="0" smtClean="0">
                <a:latin typeface="Calibri Light" panose="020F0302020204030204" pitchFamily="34" charset="0"/>
              </a:rPr>
              <a:t>orale.</a:t>
            </a:r>
          </a:p>
          <a:p>
            <a:pPr>
              <a:buFont typeface="Wingdings" panose="05000000000000000000" pitchFamily="2" charset="2"/>
              <a:buChar char="§"/>
            </a:pPr>
            <a:r>
              <a:rPr lang="fr-FR" sz="2200" dirty="0" smtClean="0">
                <a:latin typeface="Calibri Light" panose="020F0302020204030204" pitchFamily="34" charset="0"/>
              </a:rPr>
              <a:t>Peu de prise en compte de la compréhension orale.</a:t>
            </a:r>
            <a:endParaRPr lang="fr-FR" sz="2200" dirty="0">
              <a:latin typeface="Calibri Light" panose="020F0302020204030204" pitchFamily="34" charset="0"/>
            </a:endParaRPr>
          </a:p>
          <a:p>
            <a:pPr>
              <a:buFont typeface="Wingdings" panose="05000000000000000000" pitchFamily="2" charset="2"/>
              <a:buChar char="§"/>
            </a:pPr>
            <a:endParaRPr lang="fr-FR" sz="2200" dirty="0">
              <a:latin typeface="Calibri Light" panose="020F0302020204030204" pitchFamily="34" charset="0"/>
            </a:endParaRPr>
          </a:p>
          <a:p>
            <a:pPr>
              <a:buFont typeface="Wingdings" panose="05000000000000000000" pitchFamily="2" charset="2"/>
              <a:buChar char="§"/>
            </a:pPr>
            <a:endParaRPr lang="fr-FR" sz="2200" dirty="0">
              <a:latin typeface="+mj-lt"/>
            </a:endParaRPr>
          </a:p>
          <a:p>
            <a:pPr marL="0" indent="0">
              <a:buNone/>
            </a:pPr>
            <a:endParaRPr lang="fr-FR" sz="2200" dirty="0">
              <a:solidFill>
                <a:srgbClr val="0070C0"/>
              </a:solidFill>
              <a:latin typeface="+mj-lt"/>
            </a:endParaRPr>
          </a:p>
          <a:p>
            <a:endParaRPr lang="fr-FR" sz="2200" dirty="0">
              <a:latin typeface="+mj-lt"/>
            </a:endParaRPr>
          </a:p>
        </p:txBody>
      </p:sp>
      <p:pic>
        <p:nvPicPr>
          <p:cNvPr id="4" name="Picture 2" descr="Résultat de recherche d'images pour &quot;ecouter son auditoi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303" y="4603290"/>
            <a:ext cx="2412000" cy="24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45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normAutofit/>
          </a:bodyPr>
          <a:lstStyle/>
          <a:p>
            <a:pPr algn="ctr"/>
            <a:r>
              <a:rPr lang="fr-FR" sz="3600" b="1" dirty="0" smtClean="0">
                <a:solidFill>
                  <a:srgbClr val="0070C0"/>
                </a:solidFill>
                <a:latin typeface="+mn-lt"/>
              </a:rPr>
              <a:t>Enjeux et paradoxes de l’oral</a:t>
            </a:r>
            <a:endParaRPr lang="fr-FR" sz="3600" b="1" dirty="0">
              <a:solidFill>
                <a:srgbClr val="0070C0"/>
              </a:solidFill>
              <a:latin typeface="+mn-lt"/>
            </a:endParaRPr>
          </a:p>
        </p:txBody>
      </p:sp>
      <p:sp>
        <p:nvSpPr>
          <p:cNvPr id="3" name="Espace réservé du contenu 2"/>
          <p:cNvSpPr>
            <a:spLocks noGrp="1"/>
          </p:cNvSpPr>
          <p:nvPr>
            <p:ph idx="1"/>
          </p:nvPr>
        </p:nvSpPr>
        <p:spPr>
          <a:xfrm>
            <a:off x="354842" y="1050877"/>
            <a:ext cx="8338782" cy="5500047"/>
          </a:xfrm>
          <a:solidFill>
            <a:schemeClr val="accent4">
              <a:lumMod val="20000"/>
              <a:lumOff val="80000"/>
            </a:schemeClr>
          </a:solidFill>
          <a:ln>
            <a:solidFill>
              <a:srgbClr val="7030A0"/>
            </a:solidFill>
          </a:ln>
        </p:spPr>
        <p:txBody>
          <a:bodyPr>
            <a:normAutofit/>
          </a:bodyPr>
          <a:lstStyle/>
          <a:p>
            <a:pPr marL="0" indent="0" algn="just">
              <a:buNone/>
            </a:pPr>
            <a:endParaRPr lang="fr-FR" sz="2200" dirty="0" smtClean="0">
              <a:latin typeface="Calibri Light" panose="020F0302020204030204" pitchFamily="34" charset="0"/>
            </a:endParaRPr>
          </a:p>
          <a:p>
            <a:pPr algn="just">
              <a:buFont typeface="Wingdings" panose="05000000000000000000" pitchFamily="2" charset="2"/>
              <a:buChar char="§"/>
            </a:pPr>
            <a:r>
              <a:rPr lang="fr-FR" sz="2600" dirty="0" smtClean="0">
                <a:latin typeface="Calibri Light" panose="020F0302020204030204" pitchFamily="34" charset="0"/>
              </a:rPr>
              <a:t>Double </a:t>
            </a:r>
            <a:r>
              <a:rPr lang="fr-FR" sz="2600" dirty="0">
                <a:latin typeface="Calibri Light" panose="020F0302020204030204" pitchFamily="34" charset="0"/>
              </a:rPr>
              <a:t>objectif de l’oral : communicationnel et </a:t>
            </a:r>
            <a:r>
              <a:rPr lang="fr-FR" sz="2600" dirty="0" smtClean="0">
                <a:latin typeface="Calibri Light" panose="020F0302020204030204" pitchFamily="34" charset="0"/>
              </a:rPr>
              <a:t>linguistique.</a:t>
            </a:r>
            <a:endParaRPr lang="fr-FR" sz="2600" dirty="0">
              <a:latin typeface="Calibri Light" panose="020F0302020204030204" pitchFamily="34" charset="0"/>
            </a:endParaRPr>
          </a:p>
          <a:p>
            <a:pPr algn="just">
              <a:buFont typeface="Wingdings" panose="05000000000000000000" pitchFamily="2" charset="2"/>
              <a:buChar char="§"/>
            </a:pPr>
            <a:r>
              <a:rPr lang="fr-FR" sz="2600" dirty="0">
                <a:latin typeface="Calibri Light" panose="020F0302020204030204" pitchFamily="34" charset="0"/>
              </a:rPr>
              <a:t>Temps de construction sociale et </a:t>
            </a:r>
            <a:r>
              <a:rPr lang="fr-FR" sz="2600" dirty="0" smtClean="0">
                <a:latin typeface="Calibri Light" panose="020F0302020204030204" pitchFamily="34" charset="0"/>
              </a:rPr>
              <a:t>cognitive / intellectuelle.</a:t>
            </a:r>
            <a:endParaRPr lang="fr-FR" sz="2600" dirty="0">
              <a:latin typeface="Calibri Light" panose="020F0302020204030204" pitchFamily="34" charset="0"/>
            </a:endParaRPr>
          </a:p>
          <a:p>
            <a:pPr algn="just">
              <a:buFont typeface="Wingdings" panose="05000000000000000000" pitchFamily="2" charset="2"/>
              <a:buChar char="§"/>
            </a:pPr>
            <a:r>
              <a:rPr lang="fr-FR" sz="2600" dirty="0">
                <a:latin typeface="Calibri Light" panose="020F0302020204030204" pitchFamily="34" charset="0"/>
              </a:rPr>
              <a:t>Apprendre à parler ou parler pour apprendre ?</a:t>
            </a:r>
          </a:p>
          <a:p>
            <a:pPr algn="just">
              <a:buFont typeface="Wingdings" panose="05000000000000000000" pitchFamily="2" charset="2"/>
              <a:buChar char="§"/>
            </a:pPr>
            <a:r>
              <a:rPr lang="fr-FR" sz="2600" dirty="0">
                <a:latin typeface="Calibri Light" panose="020F0302020204030204" pitchFamily="34" charset="0"/>
              </a:rPr>
              <a:t>Quel usage de l’oral pour quelle </a:t>
            </a:r>
            <a:r>
              <a:rPr lang="fr-FR" sz="2600" dirty="0" smtClean="0">
                <a:latin typeface="Calibri Light" panose="020F0302020204030204" pitchFamily="34" charset="0"/>
              </a:rPr>
              <a:t>maitrise </a:t>
            </a:r>
            <a:r>
              <a:rPr lang="fr-FR" sz="2600" dirty="0">
                <a:latin typeface="Calibri Light" panose="020F0302020204030204" pitchFamily="34" charset="0"/>
              </a:rPr>
              <a:t>de compétences, connaissances ou références culturelles ?</a:t>
            </a:r>
          </a:p>
          <a:p>
            <a:pPr algn="just">
              <a:buFont typeface="Wingdings" panose="05000000000000000000" pitchFamily="2" charset="2"/>
              <a:buChar char="§"/>
            </a:pPr>
            <a:r>
              <a:rPr lang="fr-FR" sz="2600" dirty="0">
                <a:latin typeface="Calibri Light" panose="020F0302020204030204" pitchFamily="34" charset="0"/>
              </a:rPr>
              <a:t>Bien </a:t>
            </a:r>
            <a:r>
              <a:rPr lang="fr-FR" sz="2600" dirty="0" smtClean="0">
                <a:latin typeface="Calibri Light" panose="020F0302020204030204" pitchFamily="34" charset="0"/>
              </a:rPr>
              <a:t>parler / bien </a:t>
            </a:r>
            <a:r>
              <a:rPr lang="fr-FR" sz="2600" dirty="0">
                <a:latin typeface="Calibri Light" panose="020F0302020204030204" pitchFamily="34" charset="0"/>
              </a:rPr>
              <a:t>communiquer ? </a:t>
            </a:r>
            <a:r>
              <a:rPr lang="fr-FR" sz="2600" dirty="0" smtClean="0">
                <a:latin typeface="Calibri Light" panose="020F0302020204030204" pitchFamily="34" charset="0"/>
              </a:rPr>
              <a:t>Savoir / Dire.</a:t>
            </a:r>
            <a:endParaRPr lang="fr-FR" sz="2600" dirty="0">
              <a:latin typeface="Calibri Light" panose="020F0302020204030204" pitchFamily="34" charset="0"/>
            </a:endParaRPr>
          </a:p>
          <a:p>
            <a:pPr algn="just">
              <a:buFont typeface="Wingdings" panose="05000000000000000000" pitchFamily="2" charset="2"/>
              <a:buChar char="§"/>
            </a:pPr>
            <a:r>
              <a:rPr lang="fr-FR" sz="2600" dirty="0">
                <a:latin typeface="Calibri Light" panose="020F0302020204030204" pitchFamily="34" charset="0"/>
              </a:rPr>
              <a:t>Oral et écrit : deux codes, deux statuts mais pourtant deux activités langagières au service de l’expression de la </a:t>
            </a:r>
            <a:r>
              <a:rPr lang="fr-FR" sz="2600" dirty="0" smtClean="0">
                <a:latin typeface="Calibri Light" panose="020F0302020204030204" pitchFamily="34" charset="0"/>
              </a:rPr>
              <a:t>pensée.</a:t>
            </a:r>
            <a:endParaRPr lang="fr-FR" sz="2600" dirty="0">
              <a:latin typeface="Calibri Light" panose="020F0302020204030204" pitchFamily="34" charset="0"/>
            </a:endParaRPr>
          </a:p>
          <a:p>
            <a:pPr marL="0" indent="0">
              <a:buNone/>
            </a:pPr>
            <a:endParaRPr lang="fr-FR" sz="2600" dirty="0"/>
          </a:p>
        </p:txBody>
      </p:sp>
    </p:spTree>
    <p:extLst>
      <p:ext uri="{BB962C8B-B14F-4D97-AF65-F5344CB8AC3E}">
        <p14:creationId xmlns:p14="http://schemas.microsoft.com/office/powerpoint/2010/main" val="2134265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251" y="177422"/>
            <a:ext cx="8652680" cy="682387"/>
          </a:xfrm>
        </p:spPr>
        <p:txBody>
          <a:bodyPr>
            <a:noAutofit/>
          </a:bodyPr>
          <a:lstStyle/>
          <a:p>
            <a:pPr algn="ctr"/>
            <a:r>
              <a:rPr lang="fr-FR" sz="2400" b="1" dirty="0" smtClean="0">
                <a:solidFill>
                  <a:srgbClr val="0070C0"/>
                </a:solidFill>
                <a:latin typeface="+mn-lt"/>
              </a:rPr>
              <a:t>La place de l’oral dans les programmes 2016 :</a:t>
            </a:r>
            <a:r>
              <a:rPr lang="fr-FR" sz="2400" b="1" dirty="0">
                <a:solidFill>
                  <a:srgbClr val="0070C0"/>
                </a:solidFill>
                <a:latin typeface="+mn-lt"/>
              </a:rPr>
              <a:t> </a:t>
            </a:r>
            <a:r>
              <a:rPr lang="fr-FR" sz="2400" b="1" dirty="0" smtClean="0">
                <a:solidFill>
                  <a:srgbClr val="0070C0"/>
                </a:solidFill>
                <a:latin typeface="+mn-lt"/>
              </a:rPr>
              <a:t>L’oral devenu langage</a:t>
            </a:r>
            <a:endParaRPr lang="fr-FR" sz="2400" b="1" dirty="0">
              <a:solidFill>
                <a:srgbClr val="0070C0"/>
              </a:solidFill>
              <a:latin typeface="+mn-lt"/>
            </a:endParaRPr>
          </a:p>
        </p:txBody>
      </p:sp>
      <p:sp>
        <p:nvSpPr>
          <p:cNvPr id="3" name="Espace réservé du contenu 2"/>
          <p:cNvSpPr>
            <a:spLocks noGrp="1"/>
          </p:cNvSpPr>
          <p:nvPr>
            <p:ph idx="1"/>
          </p:nvPr>
        </p:nvSpPr>
        <p:spPr>
          <a:xfrm>
            <a:off x="300250" y="941696"/>
            <a:ext cx="8529851" cy="5581935"/>
          </a:xfrm>
          <a:solidFill>
            <a:schemeClr val="accent4">
              <a:lumMod val="20000"/>
              <a:lumOff val="80000"/>
            </a:schemeClr>
          </a:solidFill>
          <a:ln>
            <a:solidFill>
              <a:srgbClr val="0070C0"/>
            </a:solidFill>
          </a:ln>
        </p:spPr>
        <p:txBody>
          <a:bodyPr>
            <a:normAutofit fontScale="92500" lnSpcReduction="10000"/>
          </a:bodyPr>
          <a:lstStyle/>
          <a:p>
            <a:pPr marL="0" indent="0">
              <a:buNone/>
            </a:pPr>
            <a:r>
              <a:rPr lang="fr-FR" sz="2200" b="1" dirty="0">
                <a:solidFill>
                  <a:srgbClr val="0070C0"/>
                </a:solidFill>
                <a:latin typeface="+mj-lt"/>
              </a:rPr>
              <a:t> </a:t>
            </a:r>
            <a:endParaRPr lang="fr-FR" sz="2200" b="1" dirty="0" smtClean="0">
              <a:solidFill>
                <a:srgbClr val="0070C0"/>
              </a:solidFill>
              <a:latin typeface="+mj-lt"/>
            </a:endParaRPr>
          </a:p>
          <a:p>
            <a:pPr marL="0" indent="0">
              <a:buNone/>
            </a:pPr>
            <a:r>
              <a:rPr lang="fr-FR" sz="2200" i="1" dirty="0" smtClean="0">
                <a:solidFill>
                  <a:srgbClr val="0070C0"/>
                </a:solidFill>
                <a:latin typeface="+mj-lt"/>
              </a:rPr>
              <a:t>« </a:t>
            </a:r>
            <a:r>
              <a:rPr lang="fr-FR" sz="2600" b="1" i="1" dirty="0" smtClean="0">
                <a:solidFill>
                  <a:srgbClr val="0070C0"/>
                </a:solidFill>
                <a:latin typeface="+mj-lt"/>
              </a:rPr>
              <a:t>Le</a:t>
            </a:r>
            <a:r>
              <a:rPr lang="fr-FR" sz="2600" b="1" i="1" dirty="0">
                <a:solidFill>
                  <a:srgbClr val="0070C0"/>
                </a:solidFill>
                <a:latin typeface="+mj-lt"/>
              </a:rPr>
              <a:t> langage oral, qui conditionne également l’ensemble des apprentissages et constitue aussi un moyen d’entrer dans la culture de l’écrit, continue à faire l’objet d’une attention constante et d’un travail spécifique</a:t>
            </a:r>
            <a:r>
              <a:rPr lang="fr-FR" sz="2200" i="1" dirty="0">
                <a:solidFill>
                  <a:srgbClr val="0070C0"/>
                </a:solidFill>
                <a:latin typeface="+mj-lt"/>
              </a:rPr>
              <a:t> (</a:t>
            </a:r>
            <a:r>
              <a:rPr lang="fr-FR" sz="2200" i="1" dirty="0" smtClean="0">
                <a:solidFill>
                  <a:srgbClr val="0070C0"/>
                </a:solidFill>
                <a:latin typeface="+mj-lt"/>
              </a:rPr>
              <a:t>introduction au </a:t>
            </a:r>
            <a:r>
              <a:rPr lang="fr-FR" sz="2200" i="1" dirty="0">
                <a:solidFill>
                  <a:srgbClr val="0070C0"/>
                </a:solidFill>
                <a:latin typeface="+mj-lt"/>
              </a:rPr>
              <a:t>cycle 3</a:t>
            </a:r>
            <a:r>
              <a:rPr lang="fr-FR" sz="2200" i="1" dirty="0" smtClean="0">
                <a:solidFill>
                  <a:srgbClr val="0070C0"/>
                </a:solidFill>
                <a:latin typeface="+mj-lt"/>
              </a:rPr>
              <a:t>).</a:t>
            </a:r>
            <a:r>
              <a:rPr lang="fr-FR" sz="2200" i="1" dirty="0">
                <a:solidFill>
                  <a:srgbClr val="0070C0"/>
                </a:solidFill>
                <a:latin typeface="+mj-lt"/>
              </a:rPr>
              <a:t> »</a:t>
            </a:r>
            <a:br>
              <a:rPr lang="fr-FR" sz="2200" i="1" dirty="0">
                <a:solidFill>
                  <a:srgbClr val="0070C0"/>
                </a:solidFill>
                <a:latin typeface="+mj-lt"/>
              </a:rPr>
            </a:br>
            <a:endParaRPr lang="fr-FR" sz="2200" dirty="0" smtClean="0">
              <a:latin typeface="+mj-lt"/>
            </a:endParaRPr>
          </a:p>
          <a:p>
            <a:pPr algn="just">
              <a:buFont typeface="Wingdings" panose="05000000000000000000" pitchFamily="2" charset="2"/>
              <a:buChar char="§"/>
            </a:pPr>
            <a:r>
              <a:rPr lang="fr-FR" sz="2200" dirty="0" smtClean="0">
                <a:latin typeface="+mj-lt"/>
              </a:rPr>
              <a:t>On </a:t>
            </a:r>
            <a:r>
              <a:rPr lang="fr-FR" sz="2200" dirty="0">
                <a:latin typeface="+mj-lt"/>
              </a:rPr>
              <a:t>parle de «</a:t>
            </a:r>
            <a:r>
              <a:rPr lang="fr-FR" sz="2200" b="1" dirty="0">
                <a:latin typeface="+mj-lt"/>
              </a:rPr>
              <a:t> Langage oral</a:t>
            </a:r>
            <a:r>
              <a:rPr lang="fr-FR" sz="2200" dirty="0">
                <a:latin typeface="+mj-lt"/>
              </a:rPr>
              <a:t> » et de « </a:t>
            </a:r>
            <a:r>
              <a:rPr lang="fr-FR" sz="2200" b="1" dirty="0">
                <a:latin typeface="+mj-lt"/>
              </a:rPr>
              <a:t>maîtrise du langage oral</a:t>
            </a:r>
            <a:r>
              <a:rPr lang="fr-FR" sz="2200" dirty="0">
                <a:latin typeface="+mj-lt"/>
              </a:rPr>
              <a:t> » / D1 du </a:t>
            </a:r>
            <a:r>
              <a:rPr lang="fr-FR" sz="2200" dirty="0" smtClean="0">
                <a:latin typeface="+mj-lt"/>
              </a:rPr>
              <a:t>SCCCC </a:t>
            </a:r>
            <a:r>
              <a:rPr lang="fr-FR" sz="2200" dirty="0">
                <a:latin typeface="+mj-lt"/>
              </a:rPr>
              <a:t>« Domaine des langages </a:t>
            </a:r>
            <a:r>
              <a:rPr lang="fr-FR" sz="2200" dirty="0" smtClean="0">
                <a:latin typeface="+mj-lt"/>
              </a:rPr>
              <a:t>».</a:t>
            </a:r>
            <a:endParaRPr lang="fr-FR" sz="2200" dirty="0">
              <a:latin typeface="+mj-lt"/>
            </a:endParaRPr>
          </a:p>
          <a:p>
            <a:pPr>
              <a:buFont typeface="Wingdings" panose="05000000000000000000" pitchFamily="2" charset="2"/>
              <a:buChar char="§"/>
            </a:pPr>
            <a:r>
              <a:rPr lang="fr-FR" sz="2200" dirty="0">
                <a:latin typeface="+mj-lt"/>
              </a:rPr>
              <a:t>En i</a:t>
            </a:r>
            <a:r>
              <a:rPr lang="fr-FR" sz="2200" b="1" dirty="0">
                <a:latin typeface="+mj-lt"/>
              </a:rPr>
              <a:t>nteraction</a:t>
            </a:r>
            <a:r>
              <a:rPr lang="fr-FR" sz="2200" dirty="0">
                <a:latin typeface="+mj-lt"/>
              </a:rPr>
              <a:t> avec le développement de la </a:t>
            </a:r>
            <a:r>
              <a:rPr lang="fr-FR" sz="2200" b="1" dirty="0">
                <a:latin typeface="+mj-lt"/>
              </a:rPr>
              <a:t>lecture-compréhension </a:t>
            </a:r>
            <a:r>
              <a:rPr lang="fr-FR" sz="2200" dirty="0">
                <a:latin typeface="+mj-lt"/>
              </a:rPr>
              <a:t>et de </a:t>
            </a:r>
            <a:r>
              <a:rPr lang="fr-FR" sz="2200" b="1" dirty="0" smtClean="0">
                <a:latin typeface="+mj-lt"/>
              </a:rPr>
              <a:t>l’écriture.</a:t>
            </a:r>
          </a:p>
          <a:p>
            <a:pPr>
              <a:buFont typeface="Wingdings" panose="05000000000000000000" pitchFamily="2" charset="2"/>
              <a:buChar char="§"/>
            </a:pPr>
            <a:endParaRPr lang="fr-FR" sz="2200" b="1" dirty="0">
              <a:latin typeface="+mj-lt"/>
            </a:endParaRPr>
          </a:p>
          <a:p>
            <a:pPr marL="0" indent="0">
              <a:buNone/>
            </a:pPr>
            <a:r>
              <a:rPr lang="fr-FR" sz="2200" i="1" dirty="0">
                <a:solidFill>
                  <a:srgbClr val="0070C0"/>
                </a:solidFill>
                <a:latin typeface="+mj-lt"/>
              </a:rPr>
              <a:t>«</a:t>
            </a:r>
            <a:r>
              <a:rPr lang="fr-FR" sz="2200" b="1" i="1" dirty="0">
                <a:solidFill>
                  <a:srgbClr val="0070C0"/>
                </a:solidFill>
                <a:latin typeface="+mj-lt"/>
              </a:rPr>
              <a:t> </a:t>
            </a:r>
            <a:r>
              <a:rPr lang="fr-FR" b="1" i="1" dirty="0">
                <a:solidFill>
                  <a:srgbClr val="0070C0"/>
                </a:solidFill>
                <a:latin typeface="+mj-lt"/>
              </a:rPr>
              <a:t>La </a:t>
            </a:r>
            <a:r>
              <a:rPr lang="fr-FR" b="1" i="1" dirty="0" smtClean="0">
                <a:solidFill>
                  <a:srgbClr val="0070C0"/>
                </a:solidFill>
                <a:latin typeface="+mj-lt"/>
              </a:rPr>
              <a:t>maitrise </a:t>
            </a:r>
            <a:r>
              <a:rPr lang="fr-FR" b="1" i="1" dirty="0">
                <a:solidFill>
                  <a:srgbClr val="0070C0"/>
                </a:solidFill>
                <a:latin typeface="+mj-lt"/>
              </a:rPr>
              <a:t>du langage oral fait l’objet d’un apprentissage </a:t>
            </a:r>
            <a:r>
              <a:rPr lang="fr-FR" b="1" i="1" dirty="0" smtClean="0">
                <a:solidFill>
                  <a:srgbClr val="0070C0"/>
                </a:solidFill>
                <a:latin typeface="+mj-lt"/>
              </a:rPr>
              <a:t>explicite</a:t>
            </a:r>
            <a:r>
              <a:rPr lang="fr-FR" sz="2200" dirty="0">
                <a:solidFill>
                  <a:srgbClr val="0070C0"/>
                </a:solidFill>
                <a:latin typeface="+mj-lt"/>
              </a:rPr>
              <a:t> </a:t>
            </a:r>
            <a:r>
              <a:rPr lang="fr-FR" sz="2200" i="1" dirty="0" smtClean="0">
                <a:solidFill>
                  <a:srgbClr val="0070C0"/>
                </a:solidFill>
                <a:latin typeface="+mj-lt"/>
              </a:rPr>
              <a:t>».</a:t>
            </a:r>
            <a:r>
              <a:rPr lang="fr-FR" sz="2200" dirty="0">
                <a:solidFill>
                  <a:srgbClr val="0070C0"/>
                </a:solidFill>
                <a:latin typeface="+mj-lt"/>
              </a:rPr>
              <a:t> </a:t>
            </a:r>
          </a:p>
          <a:p>
            <a:pPr marL="0" indent="0">
              <a:buNone/>
            </a:pPr>
            <a:r>
              <a:rPr lang="fr-FR" sz="2200" i="1" dirty="0">
                <a:solidFill>
                  <a:srgbClr val="0070C0"/>
                </a:solidFill>
                <a:latin typeface="+mj-lt"/>
              </a:rPr>
              <a:t>« </a:t>
            </a:r>
            <a:r>
              <a:rPr lang="fr-FR" b="1" i="1" dirty="0">
                <a:solidFill>
                  <a:srgbClr val="0070C0"/>
                </a:solidFill>
                <a:latin typeface="+mj-lt"/>
              </a:rPr>
              <a:t>La pensée se structure et les savoirs s’approprient au travers de situations qui articulent formulations et reformulations orales et </a:t>
            </a:r>
            <a:r>
              <a:rPr lang="fr-FR" b="1" i="1" dirty="0" smtClean="0">
                <a:solidFill>
                  <a:srgbClr val="0070C0"/>
                </a:solidFill>
                <a:latin typeface="+mj-lt"/>
              </a:rPr>
              <a:t>écrites</a:t>
            </a:r>
            <a:r>
              <a:rPr lang="fr-FR" b="1" i="1" dirty="0">
                <a:solidFill>
                  <a:srgbClr val="0070C0"/>
                </a:solidFill>
                <a:latin typeface="+mj-lt"/>
              </a:rPr>
              <a:t> </a:t>
            </a:r>
            <a:r>
              <a:rPr lang="fr-FR" sz="2200" i="1" dirty="0" smtClean="0">
                <a:solidFill>
                  <a:srgbClr val="0070C0"/>
                </a:solidFill>
                <a:latin typeface="+mj-lt"/>
              </a:rPr>
              <a:t>».</a:t>
            </a:r>
            <a:r>
              <a:rPr lang="fr-FR" sz="2200" i="1" dirty="0">
                <a:solidFill>
                  <a:srgbClr val="0070C0"/>
                </a:solidFill>
                <a:latin typeface="+mj-lt"/>
              </a:rPr>
              <a:t/>
            </a:r>
            <a:br>
              <a:rPr lang="fr-FR" sz="2200" i="1" dirty="0">
                <a:solidFill>
                  <a:srgbClr val="0070C0"/>
                </a:solidFill>
                <a:latin typeface="+mj-lt"/>
              </a:rPr>
            </a:br>
            <a:endParaRPr lang="fr-FR" sz="2200" dirty="0">
              <a:solidFill>
                <a:srgbClr val="0070C0"/>
              </a:solidFill>
              <a:latin typeface="+mj-lt"/>
            </a:endParaRPr>
          </a:p>
          <a:p>
            <a:endParaRPr lang="fr-FR" sz="2200" dirty="0">
              <a:solidFill>
                <a:srgbClr val="0070C0"/>
              </a:solidFill>
            </a:endParaRPr>
          </a:p>
        </p:txBody>
      </p:sp>
    </p:spTree>
    <p:extLst>
      <p:ext uri="{BB962C8B-B14F-4D97-AF65-F5344CB8AC3E}">
        <p14:creationId xmlns:p14="http://schemas.microsoft.com/office/powerpoint/2010/main" val="683861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830" y="109182"/>
            <a:ext cx="8816454" cy="750628"/>
          </a:xfrm>
        </p:spPr>
        <p:txBody>
          <a:bodyPr>
            <a:normAutofit fontScale="90000"/>
          </a:bodyPr>
          <a:lstStyle/>
          <a:p>
            <a:pPr algn="ctr"/>
            <a:r>
              <a:rPr lang="fr-FR" sz="2400" b="1" dirty="0" smtClean="0">
                <a:solidFill>
                  <a:srgbClr val="0070C0"/>
                </a:solidFill>
                <a:latin typeface="+mn-lt"/>
              </a:rPr>
              <a:t/>
            </a:r>
            <a:br>
              <a:rPr lang="fr-FR" sz="2400" b="1" dirty="0" smtClean="0">
                <a:solidFill>
                  <a:srgbClr val="0070C0"/>
                </a:solidFill>
                <a:latin typeface="+mn-lt"/>
              </a:rPr>
            </a:br>
            <a:r>
              <a:rPr lang="fr-FR" sz="2400" b="1" dirty="0">
                <a:solidFill>
                  <a:srgbClr val="0070C0"/>
                </a:solidFill>
                <a:latin typeface="+mn-lt"/>
              </a:rPr>
              <a:t/>
            </a:r>
            <a:br>
              <a:rPr lang="fr-FR" sz="2400" b="1" dirty="0">
                <a:solidFill>
                  <a:srgbClr val="0070C0"/>
                </a:solidFill>
                <a:latin typeface="+mn-lt"/>
              </a:rPr>
            </a:br>
            <a:r>
              <a:rPr lang="fr-FR" sz="3100" b="1" dirty="0" smtClean="0">
                <a:solidFill>
                  <a:srgbClr val="0070C0"/>
                </a:solidFill>
                <a:latin typeface="+mn-lt"/>
              </a:rPr>
              <a:t>Pour une </a:t>
            </a:r>
            <a:r>
              <a:rPr lang="fr-FR" sz="3100" b="1" u="sng" dirty="0" smtClean="0">
                <a:solidFill>
                  <a:srgbClr val="0070C0"/>
                </a:solidFill>
                <a:latin typeface="+mn-lt"/>
              </a:rPr>
              <a:t>didactique de l’oral </a:t>
            </a:r>
            <a:r>
              <a:rPr lang="fr-FR" sz="3100" b="1" dirty="0" smtClean="0">
                <a:solidFill>
                  <a:srgbClr val="0070C0"/>
                </a:solidFill>
                <a:latin typeface="+mn-lt"/>
              </a:rPr>
              <a:t>: la réponse des programmes</a:t>
            </a:r>
            <a:r>
              <a:rPr lang="fr-FR" sz="2700" b="1" dirty="0" smtClean="0">
                <a:solidFill>
                  <a:srgbClr val="0070C0"/>
                </a:solidFill>
                <a:latin typeface="+mn-lt"/>
              </a:rPr>
              <a:t/>
            </a:r>
            <a:br>
              <a:rPr lang="fr-FR" sz="2700" b="1" dirty="0" smtClean="0">
                <a:solidFill>
                  <a:srgbClr val="0070C0"/>
                </a:solidFill>
                <a:latin typeface="+mn-lt"/>
              </a:rPr>
            </a:br>
            <a:r>
              <a:rPr lang="fr-FR" sz="2700" b="1" dirty="0" smtClean="0">
                <a:solidFill>
                  <a:srgbClr val="0070C0"/>
                </a:solidFill>
                <a:latin typeface="+mn-lt"/>
              </a:rPr>
              <a:t/>
            </a:r>
            <a:br>
              <a:rPr lang="fr-FR" sz="2700" b="1" dirty="0" smtClean="0">
                <a:solidFill>
                  <a:srgbClr val="0070C0"/>
                </a:solidFill>
                <a:latin typeface="+mn-lt"/>
              </a:rPr>
            </a:br>
            <a:endParaRPr lang="fr-FR" sz="2700" b="1" dirty="0">
              <a:solidFill>
                <a:srgbClr val="0070C0"/>
              </a:solidFill>
              <a:latin typeface="+mn-lt"/>
            </a:endParaRPr>
          </a:p>
        </p:txBody>
      </p:sp>
      <p:sp>
        <p:nvSpPr>
          <p:cNvPr id="3" name="Espace réservé du contenu 2"/>
          <p:cNvSpPr>
            <a:spLocks noGrp="1"/>
          </p:cNvSpPr>
          <p:nvPr>
            <p:ph idx="1"/>
          </p:nvPr>
        </p:nvSpPr>
        <p:spPr>
          <a:xfrm>
            <a:off x="286602" y="887103"/>
            <a:ext cx="8570795" cy="5773003"/>
          </a:xfrm>
          <a:solidFill>
            <a:schemeClr val="accent4">
              <a:lumMod val="20000"/>
              <a:lumOff val="80000"/>
            </a:schemeClr>
          </a:solidFill>
          <a:ln>
            <a:solidFill>
              <a:srgbClr val="0070C0"/>
            </a:solidFill>
          </a:ln>
        </p:spPr>
        <p:txBody>
          <a:bodyPr>
            <a:normAutofit fontScale="92500" lnSpcReduction="10000"/>
          </a:bodyPr>
          <a:lstStyle/>
          <a:p>
            <a:pPr marL="0" indent="0">
              <a:buNone/>
            </a:pPr>
            <a:r>
              <a:rPr lang="fr-FR" sz="2400" dirty="0"/>
              <a:t> </a:t>
            </a:r>
            <a:endParaRPr lang="fr-FR" sz="2400" dirty="0" smtClean="0"/>
          </a:p>
          <a:p>
            <a:pPr>
              <a:buFont typeface="Wingdings" panose="05000000000000000000" pitchFamily="2" charset="2"/>
              <a:buChar char="§"/>
            </a:pPr>
            <a:r>
              <a:rPr lang="fr-FR" sz="2600" dirty="0" smtClean="0">
                <a:latin typeface="+mj-lt"/>
              </a:rPr>
              <a:t>Une </a:t>
            </a:r>
            <a:r>
              <a:rPr lang="fr-FR" sz="2600" dirty="0">
                <a:latin typeface="+mj-lt"/>
              </a:rPr>
              <a:t>catégorisation plus claire des </a:t>
            </a:r>
            <a:r>
              <a:rPr lang="fr-FR" sz="2600" b="1" dirty="0">
                <a:latin typeface="+mj-lt"/>
              </a:rPr>
              <a:t>différentes dimensions de </a:t>
            </a:r>
            <a:r>
              <a:rPr lang="fr-FR" sz="2600" b="1" dirty="0" smtClean="0">
                <a:latin typeface="+mj-lt"/>
              </a:rPr>
              <a:t>l’oral</a:t>
            </a:r>
            <a:r>
              <a:rPr lang="fr-FR" sz="2600" dirty="0" smtClean="0">
                <a:latin typeface="+mj-lt"/>
              </a:rPr>
              <a:t>. </a:t>
            </a:r>
          </a:p>
          <a:p>
            <a:pPr>
              <a:buFont typeface="Wingdings" panose="05000000000000000000" pitchFamily="2" charset="2"/>
              <a:buChar char="§"/>
            </a:pPr>
            <a:r>
              <a:rPr lang="fr-FR" sz="2600" b="1" dirty="0" smtClean="0">
                <a:latin typeface="+mj-lt"/>
              </a:rPr>
              <a:t>Introduction </a:t>
            </a:r>
            <a:r>
              <a:rPr lang="fr-FR" sz="2600" b="1" dirty="0">
                <a:latin typeface="+mj-lt"/>
              </a:rPr>
              <a:t>de la compréhension </a:t>
            </a:r>
            <a:r>
              <a:rPr lang="fr-FR" sz="2600" b="1" dirty="0" smtClean="0">
                <a:latin typeface="+mj-lt"/>
              </a:rPr>
              <a:t>orale</a:t>
            </a:r>
            <a:r>
              <a:rPr lang="fr-FR" sz="2600" dirty="0" smtClean="0">
                <a:latin typeface="+mj-lt"/>
              </a:rPr>
              <a:t>. </a:t>
            </a:r>
          </a:p>
          <a:p>
            <a:pPr>
              <a:buFont typeface="Wingdings" panose="05000000000000000000" pitchFamily="2" charset="2"/>
              <a:buChar char="§"/>
            </a:pPr>
            <a:r>
              <a:rPr lang="fr-FR" sz="2600" dirty="0" smtClean="0">
                <a:latin typeface="+mj-lt"/>
              </a:rPr>
              <a:t>Construction d’une </a:t>
            </a:r>
            <a:r>
              <a:rPr lang="fr-FR" sz="2600" dirty="0">
                <a:latin typeface="+mj-lt"/>
              </a:rPr>
              <a:t>progression </a:t>
            </a:r>
            <a:r>
              <a:rPr lang="fr-FR" sz="2600" dirty="0" smtClean="0">
                <a:latin typeface="+mj-lt"/>
              </a:rPr>
              <a:t> des apprentissages de </a:t>
            </a:r>
            <a:r>
              <a:rPr lang="fr-FR" sz="2600" dirty="0">
                <a:latin typeface="+mj-lt"/>
              </a:rPr>
              <a:t>l’école au </a:t>
            </a:r>
            <a:r>
              <a:rPr lang="fr-FR" sz="2600" dirty="0" smtClean="0">
                <a:latin typeface="+mj-lt"/>
              </a:rPr>
              <a:t>collège</a:t>
            </a:r>
            <a:r>
              <a:rPr lang="fr-FR" sz="2600" dirty="0" smtClean="0"/>
              <a:t>.</a:t>
            </a:r>
            <a:endParaRPr lang="fr-FR" sz="2600" b="1" i="1" dirty="0">
              <a:latin typeface="+mj-lt"/>
            </a:endParaRPr>
          </a:p>
          <a:p>
            <a:pPr>
              <a:buFont typeface="Wingdings" panose="05000000000000000000" pitchFamily="2" charset="2"/>
              <a:buChar char="§"/>
            </a:pPr>
            <a:r>
              <a:rPr lang="fr-FR" sz="2600" dirty="0">
                <a:latin typeface="+mj-lt"/>
              </a:rPr>
              <a:t>Le langage oral fait </a:t>
            </a:r>
            <a:r>
              <a:rPr lang="fr-FR" sz="2600" dirty="0" smtClean="0">
                <a:latin typeface="+mj-lt"/>
              </a:rPr>
              <a:t>partie </a:t>
            </a:r>
            <a:r>
              <a:rPr lang="fr-FR" sz="2600" b="1" dirty="0">
                <a:latin typeface="+mj-lt"/>
              </a:rPr>
              <a:t>des activités langagières </a:t>
            </a:r>
            <a:r>
              <a:rPr lang="fr-FR" sz="2600" dirty="0">
                <a:latin typeface="+mj-lt"/>
              </a:rPr>
              <a:t>(s’exprimer, lire, écrire</a:t>
            </a:r>
            <a:r>
              <a:rPr lang="fr-FR" sz="2600" dirty="0" smtClean="0">
                <a:latin typeface="+mj-lt"/>
              </a:rPr>
              <a:t>).  </a:t>
            </a:r>
            <a:endParaRPr lang="fr-FR" sz="2600" dirty="0">
              <a:latin typeface="+mj-lt"/>
            </a:endParaRPr>
          </a:p>
          <a:p>
            <a:pPr>
              <a:buFont typeface="Wingdings" panose="05000000000000000000" pitchFamily="2" charset="2"/>
              <a:buChar char="§"/>
            </a:pPr>
            <a:r>
              <a:rPr lang="fr-FR" sz="2600" dirty="0">
                <a:latin typeface="+mj-lt"/>
              </a:rPr>
              <a:t>Les compétences langagières et linguistiques sont travaillées en </a:t>
            </a:r>
            <a:r>
              <a:rPr lang="fr-FR" sz="2600" dirty="0" smtClean="0">
                <a:latin typeface="+mj-lt"/>
              </a:rPr>
              <a:t>interaction.</a:t>
            </a:r>
          </a:p>
          <a:p>
            <a:pPr algn="just">
              <a:buFont typeface="Wingdings" panose="05000000000000000000" pitchFamily="2" charset="2"/>
              <a:buChar char="§"/>
            </a:pPr>
            <a:r>
              <a:rPr lang="fr-FR" sz="2600" dirty="0">
                <a:latin typeface="+mj-lt"/>
              </a:rPr>
              <a:t>Travail sur </a:t>
            </a:r>
            <a:r>
              <a:rPr lang="fr-FR" sz="2600" b="1" dirty="0">
                <a:latin typeface="+mj-lt"/>
              </a:rPr>
              <a:t>la manière de dire</a:t>
            </a:r>
            <a:r>
              <a:rPr lang="fr-FR" sz="2600" dirty="0">
                <a:latin typeface="+mj-lt"/>
              </a:rPr>
              <a:t>, le lexique en lien avec les situations de communication (débats, compte-rendu</a:t>
            </a:r>
            <a:r>
              <a:rPr lang="fr-FR" sz="2600" dirty="0" smtClean="0">
                <a:latin typeface="+mj-lt"/>
              </a:rPr>
              <a:t>..).</a:t>
            </a:r>
            <a:endParaRPr lang="fr-FR" sz="2600" dirty="0">
              <a:latin typeface="+mj-lt"/>
            </a:endParaRPr>
          </a:p>
          <a:p>
            <a:pPr algn="just">
              <a:buFont typeface="Wingdings" panose="05000000000000000000" pitchFamily="2" charset="2"/>
              <a:buChar char="§"/>
            </a:pPr>
            <a:r>
              <a:rPr lang="fr-FR" sz="2600" dirty="0">
                <a:latin typeface="+mj-lt"/>
              </a:rPr>
              <a:t> Travail de comparaison des usages de la langue à l’oral et à </a:t>
            </a:r>
            <a:r>
              <a:rPr lang="fr-FR" sz="2600" dirty="0" smtClean="0">
                <a:latin typeface="+mj-lt"/>
              </a:rPr>
              <a:t>l’écrit.</a:t>
            </a:r>
            <a:endParaRPr lang="fr-FR" sz="2600" dirty="0">
              <a:latin typeface="+mj-lt"/>
            </a:endParaRPr>
          </a:p>
          <a:p>
            <a:pPr algn="just">
              <a:buFont typeface="Wingdings" panose="05000000000000000000" pitchFamily="2" charset="2"/>
              <a:buChar char="§"/>
            </a:pPr>
            <a:r>
              <a:rPr lang="fr-FR" sz="2600" dirty="0">
                <a:latin typeface="+mj-lt"/>
              </a:rPr>
              <a:t> </a:t>
            </a:r>
            <a:r>
              <a:rPr lang="fr-FR" sz="2600" b="1" dirty="0">
                <a:latin typeface="+mj-lt"/>
              </a:rPr>
              <a:t>Collecte </a:t>
            </a:r>
            <a:r>
              <a:rPr lang="fr-FR" altLang="fr-FR" sz="2600" b="1" dirty="0">
                <a:latin typeface="+mj-lt"/>
              </a:rPr>
              <a:t>de corpus oraux </a:t>
            </a:r>
            <a:r>
              <a:rPr lang="fr-FR" altLang="fr-FR" sz="2600" dirty="0">
                <a:latin typeface="+mj-lt"/>
              </a:rPr>
              <a:t>et observation de la </a:t>
            </a:r>
            <a:r>
              <a:rPr lang="fr-FR" altLang="fr-FR" sz="2600" dirty="0" smtClean="0">
                <a:latin typeface="+mj-lt"/>
              </a:rPr>
              <a:t>langue.</a:t>
            </a:r>
          </a:p>
          <a:p>
            <a:pPr algn="just">
              <a:buFont typeface="Wingdings" panose="05000000000000000000" pitchFamily="2" charset="2"/>
              <a:buChar char="§"/>
            </a:pPr>
            <a:endParaRPr lang="fr-FR" altLang="fr-FR" sz="2200" dirty="0">
              <a:latin typeface="+mj-lt"/>
            </a:endParaRPr>
          </a:p>
          <a:p>
            <a:pPr marL="0" indent="0" algn="just">
              <a:buNone/>
            </a:pPr>
            <a:r>
              <a:rPr lang="fr-FR" sz="2200" b="1" dirty="0">
                <a:solidFill>
                  <a:srgbClr val="0070C0"/>
                </a:solidFill>
                <a:latin typeface="+mj-lt"/>
              </a:rPr>
              <a:t>→ pour une meilleure connaissance du fonctionnement de la </a:t>
            </a:r>
            <a:r>
              <a:rPr lang="fr-FR" sz="2200" b="1" dirty="0" smtClean="0">
                <a:solidFill>
                  <a:srgbClr val="0070C0"/>
                </a:solidFill>
                <a:latin typeface="+mj-lt"/>
              </a:rPr>
              <a:t>langue.</a:t>
            </a:r>
            <a:endParaRPr lang="fr-FR" sz="2200" b="1" dirty="0">
              <a:solidFill>
                <a:srgbClr val="0070C0"/>
              </a:solidFill>
              <a:latin typeface="+mj-lt"/>
            </a:endParaRPr>
          </a:p>
          <a:p>
            <a:endParaRPr lang="fr-FR" sz="2200" dirty="0"/>
          </a:p>
          <a:p>
            <a:pPr>
              <a:buFont typeface="Wingdings" panose="05000000000000000000" pitchFamily="2" charset="2"/>
              <a:buChar char="§"/>
            </a:pPr>
            <a:endParaRPr lang="fr-FR" sz="2200" dirty="0">
              <a:latin typeface="+mj-lt"/>
            </a:endParaRPr>
          </a:p>
          <a:p>
            <a:endParaRPr lang="fr-FR" sz="2200" dirty="0">
              <a:latin typeface="+mj-lt"/>
            </a:endParaRPr>
          </a:p>
        </p:txBody>
      </p:sp>
    </p:spTree>
    <p:extLst>
      <p:ext uri="{BB962C8B-B14F-4D97-AF65-F5344CB8AC3E}">
        <p14:creationId xmlns:p14="http://schemas.microsoft.com/office/powerpoint/2010/main" val="3288049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5661" y="232012"/>
            <a:ext cx="8720918" cy="6373504"/>
          </a:xfrm>
          <a:solidFill>
            <a:schemeClr val="accent4">
              <a:lumMod val="20000"/>
              <a:lumOff val="80000"/>
            </a:schemeClr>
          </a:solidFill>
          <a:ln>
            <a:solidFill>
              <a:schemeClr val="bg1"/>
            </a:solidFill>
          </a:ln>
        </p:spPr>
        <p:txBody>
          <a:bodyPr>
            <a:normAutofit/>
          </a:bodyPr>
          <a:lstStyle/>
          <a:p>
            <a:pPr marL="0" indent="0" algn="ctr" fontAlgn="t">
              <a:buNone/>
            </a:pPr>
            <a:r>
              <a:rPr lang="fr-FR" b="1" dirty="0" smtClean="0">
                <a:solidFill>
                  <a:srgbClr val="0070C0"/>
                </a:solidFill>
              </a:rPr>
              <a:t>LES COMPETENCES TRAVAILLEES à l’ORAL :</a:t>
            </a:r>
          </a:p>
          <a:p>
            <a:pPr marL="0" indent="0" algn="ctr" fontAlgn="t">
              <a:buNone/>
            </a:pPr>
            <a:r>
              <a:rPr lang="fr-FR" sz="2200" b="1" dirty="0" smtClean="0">
                <a:solidFill>
                  <a:srgbClr val="0070C0"/>
                </a:solidFill>
              </a:rPr>
              <a:t> </a:t>
            </a:r>
            <a:r>
              <a:rPr lang="fr-FR" b="1" dirty="0" smtClean="0">
                <a:solidFill>
                  <a:srgbClr val="0070C0"/>
                </a:solidFill>
              </a:rPr>
              <a:t>Cycle 4 :</a:t>
            </a:r>
            <a:endParaRPr lang="fr-FR" b="1" dirty="0">
              <a:solidFill>
                <a:srgbClr val="0070C0"/>
              </a:solidFill>
            </a:endParaRPr>
          </a:p>
          <a:p>
            <a:pPr fontAlgn="t">
              <a:buFont typeface="Wingdings" panose="05000000000000000000" pitchFamily="2" charset="2"/>
              <a:buChar char="§"/>
            </a:pPr>
            <a:r>
              <a:rPr lang="fr-FR" sz="3200" dirty="0" smtClean="0">
                <a:latin typeface="Calibri Light" panose="020F0302020204030204" pitchFamily="34" charset="0"/>
              </a:rPr>
              <a:t>Comprendre </a:t>
            </a:r>
            <a:r>
              <a:rPr lang="fr-FR" sz="3200" dirty="0">
                <a:latin typeface="Calibri Light" panose="020F0302020204030204" pitchFamily="34" charset="0"/>
              </a:rPr>
              <a:t>et s’exprimer à </a:t>
            </a:r>
            <a:r>
              <a:rPr lang="fr-FR" sz="3200" dirty="0" smtClean="0">
                <a:latin typeface="Calibri Light" panose="020F0302020204030204" pitchFamily="34" charset="0"/>
              </a:rPr>
              <a:t>l’oral. </a:t>
            </a:r>
            <a:endParaRPr lang="fr-FR" sz="3200" dirty="0">
              <a:latin typeface="Calibri Light" panose="020F0302020204030204" pitchFamily="34" charset="0"/>
            </a:endParaRPr>
          </a:p>
          <a:p>
            <a:pPr fontAlgn="t">
              <a:buFont typeface="Wingdings" panose="05000000000000000000" pitchFamily="2" charset="2"/>
              <a:buChar char="§"/>
            </a:pPr>
            <a:r>
              <a:rPr lang="fr-FR" sz="3200" dirty="0">
                <a:latin typeface="Calibri Light" panose="020F0302020204030204" pitchFamily="34" charset="0"/>
              </a:rPr>
              <a:t>Comprendre et interpréter des messages et des discours oraux complexes.</a:t>
            </a:r>
          </a:p>
          <a:p>
            <a:pPr fontAlgn="t">
              <a:buFont typeface="Wingdings" panose="05000000000000000000" pitchFamily="2" charset="2"/>
              <a:buChar char="§"/>
            </a:pPr>
            <a:r>
              <a:rPr lang="fr-FR" sz="3200" dirty="0">
                <a:latin typeface="Calibri Light" panose="020F0302020204030204" pitchFamily="34" charset="0"/>
              </a:rPr>
              <a:t>S’exprimer de façon maitrisée en s’adressant à un auditoire.</a:t>
            </a:r>
          </a:p>
          <a:p>
            <a:pPr fontAlgn="t">
              <a:buFont typeface="Wingdings" panose="05000000000000000000" pitchFamily="2" charset="2"/>
              <a:buChar char="§"/>
            </a:pPr>
            <a:r>
              <a:rPr lang="fr-FR" sz="3200" dirty="0">
                <a:latin typeface="Calibri Light" panose="020F0302020204030204" pitchFamily="34" charset="0"/>
              </a:rPr>
              <a:t>Participer de façon constructive à des échanges oraux.</a:t>
            </a:r>
          </a:p>
          <a:p>
            <a:pPr fontAlgn="t">
              <a:buFont typeface="Wingdings" panose="05000000000000000000" pitchFamily="2" charset="2"/>
              <a:buChar char="§"/>
            </a:pPr>
            <a:r>
              <a:rPr lang="fr-FR" sz="3200" dirty="0">
                <a:latin typeface="Calibri Light" panose="020F0302020204030204" pitchFamily="34" charset="0"/>
              </a:rPr>
              <a:t>Exploiter les ressources expressives et créatives de la parole.</a:t>
            </a:r>
          </a:p>
          <a:p>
            <a:pPr marL="0" indent="0">
              <a:buNone/>
            </a:pPr>
            <a:endParaRPr lang="fr-FR" sz="2200" dirty="0">
              <a:latin typeface="Calibri Light" panose="020F0302020204030204" pitchFamily="34" charset="0"/>
            </a:endParaRPr>
          </a:p>
        </p:txBody>
      </p:sp>
    </p:spTree>
    <p:extLst>
      <p:ext uri="{BB962C8B-B14F-4D97-AF65-F5344CB8AC3E}">
        <p14:creationId xmlns:p14="http://schemas.microsoft.com/office/powerpoint/2010/main" val="3207731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5639" y="136478"/>
            <a:ext cx="7824591" cy="491320"/>
          </a:xfrm>
        </p:spPr>
        <p:txBody>
          <a:bodyPr>
            <a:normAutofit/>
          </a:bodyPr>
          <a:lstStyle/>
          <a:p>
            <a:pPr algn="ctr"/>
            <a:r>
              <a:rPr lang="fr-FR" sz="2800" b="1" dirty="0">
                <a:solidFill>
                  <a:srgbClr val="0070C0"/>
                </a:solidFill>
                <a:latin typeface="+mn-lt"/>
              </a:rPr>
              <a:t>Langage oral </a:t>
            </a:r>
            <a:r>
              <a:rPr lang="fr-FR" sz="2800" b="1" dirty="0" smtClean="0">
                <a:solidFill>
                  <a:srgbClr val="0070C0"/>
                </a:solidFill>
                <a:latin typeface="+mn-lt"/>
              </a:rPr>
              <a:t>- </a:t>
            </a:r>
            <a:r>
              <a:rPr lang="fr-FR" sz="2800" b="1" dirty="0">
                <a:solidFill>
                  <a:srgbClr val="0070C0"/>
                </a:solidFill>
                <a:latin typeface="+mn-lt"/>
              </a:rPr>
              <a:t>Attendus des cycles 3 et 4</a:t>
            </a:r>
          </a:p>
        </p:txBody>
      </p:sp>
      <p:sp>
        <p:nvSpPr>
          <p:cNvPr id="3" name="Espace réservé du contenu 2"/>
          <p:cNvSpPr>
            <a:spLocks noGrp="1"/>
          </p:cNvSpPr>
          <p:nvPr>
            <p:ph sz="half" idx="1"/>
          </p:nvPr>
        </p:nvSpPr>
        <p:spPr>
          <a:xfrm>
            <a:off x="245662" y="873457"/>
            <a:ext cx="2661312" cy="5745707"/>
          </a:xfrm>
          <a:solidFill>
            <a:schemeClr val="accent4">
              <a:lumMod val="20000"/>
              <a:lumOff val="80000"/>
            </a:schemeClr>
          </a:solidFill>
        </p:spPr>
        <p:txBody>
          <a:bodyPr>
            <a:normAutofit fontScale="32500" lnSpcReduction="20000"/>
          </a:bodyPr>
          <a:lstStyle/>
          <a:p>
            <a:pPr marL="0" indent="0">
              <a:lnSpc>
                <a:spcPct val="107000"/>
              </a:lnSpc>
              <a:buNone/>
            </a:pPr>
            <a:r>
              <a:rPr lang="fr-FR" sz="5500" b="1" dirty="0">
                <a:solidFill>
                  <a:srgbClr val="0070C0"/>
                </a:solidFill>
              </a:rPr>
              <a:t>Cycle 3 </a:t>
            </a:r>
            <a:endParaRPr lang="fr-FR" sz="5500" b="1" dirty="0" smtClean="0">
              <a:solidFill>
                <a:srgbClr val="0070C0"/>
              </a:solidFill>
            </a:endParaRPr>
          </a:p>
          <a:p>
            <a:pPr>
              <a:lnSpc>
                <a:spcPct val="107000"/>
              </a:lnSpc>
              <a:buFont typeface="Wingdings" panose="05000000000000000000" pitchFamily="2" charset="2"/>
              <a:buChar char="§"/>
            </a:pPr>
            <a:r>
              <a:rPr lang="fr-FR" sz="5500" dirty="0" smtClean="0">
                <a:latin typeface="Calibri Light" panose="020F0302020204030204" pitchFamily="34" charset="0"/>
              </a:rPr>
              <a:t>Réaliser une courte présentation orale en prenant appui sur des notes ou sur diaporama ou autre outil numérique.</a:t>
            </a:r>
          </a:p>
          <a:p>
            <a:pPr>
              <a:lnSpc>
                <a:spcPct val="107000"/>
              </a:lnSpc>
              <a:buFont typeface="Wingdings" panose="05000000000000000000" pitchFamily="2" charset="2"/>
              <a:buChar char="§"/>
            </a:pPr>
            <a:r>
              <a:rPr lang="fr-FR" sz="5500" dirty="0" smtClean="0">
                <a:latin typeface="Calibri Light" panose="020F0302020204030204" pitchFamily="34" charset="0"/>
              </a:rPr>
              <a:t>Interagir </a:t>
            </a:r>
            <a:r>
              <a:rPr lang="fr-FR" sz="5500" dirty="0">
                <a:latin typeface="Calibri Light" panose="020F0302020204030204" pitchFamily="34" charset="0"/>
              </a:rPr>
              <a:t>de façon constructive avec d’autres élèves dans un groupe pour confronter des réactions ou des points de </a:t>
            </a:r>
            <a:r>
              <a:rPr lang="fr-FR" sz="5500" dirty="0" smtClean="0">
                <a:latin typeface="Calibri Light" panose="020F0302020204030204" pitchFamily="34" charset="0"/>
              </a:rPr>
              <a:t>vue.</a:t>
            </a:r>
            <a:endParaRPr lang="fr-FR" sz="5500" dirty="0">
              <a:latin typeface="Calibri Light" panose="020F0302020204030204" pitchFamily="34" charset="0"/>
            </a:endParaRPr>
          </a:p>
          <a:p>
            <a:pPr>
              <a:lnSpc>
                <a:spcPct val="107000"/>
              </a:lnSpc>
              <a:buFont typeface="Wingdings" panose="05000000000000000000" pitchFamily="2" charset="2"/>
              <a:buChar char="§"/>
            </a:pPr>
            <a:r>
              <a:rPr lang="fr-FR" sz="5500" dirty="0" smtClean="0">
                <a:latin typeface="Calibri Light" panose="020F0302020204030204" pitchFamily="34" charset="0"/>
              </a:rPr>
              <a:t>Écouter un récit et manifester sa compréhension en répondant à des questions sans se reporter au texte.</a:t>
            </a:r>
          </a:p>
          <a:p>
            <a:pPr>
              <a:lnSpc>
                <a:spcPct val="107000"/>
              </a:lnSpc>
              <a:spcAft>
                <a:spcPts val="600"/>
              </a:spcAft>
              <a:buFont typeface="Wingdings" panose="05000000000000000000" pitchFamily="2" charset="2"/>
              <a:buChar char="§"/>
            </a:pPr>
            <a:r>
              <a:rPr lang="fr-FR" sz="5500" dirty="0" smtClean="0">
                <a:latin typeface="Calibri Light" panose="020F0302020204030204" pitchFamily="34" charset="0"/>
              </a:rPr>
              <a:t>Dire </a:t>
            </a:r>
            <a:r>
              <a:rPr lang="fr-FR" sz="5500" dirty="0">
                <a:latin typeface="Calibri Light" panose="020F0302020204030204" pitchFamily="34" charset="0"/>
              </a:rPr>
              <a:t>de mémoire un texte à haute </a:t>
            </a:r>
            <a:r>
              <a:rPr lang="fr-FR" sz="5500" dirty="0" smtClean="0">
                <a:latin typeface="Calibri Light" panose="020F0302020204030204" pitchFamily="34" charset="0"/>
              </a:rPr>
              <a:t>voix.</a:t>
            </a:r>
            <a:r>
              <a:rPr lang="fr-FR" sz="5500" dirty="0"/>
              <a:t> </a:t>
            </a:r>
          </a:p>
        </p:txBody>
      </p:sp>
      <p:sp>
        <p:nvSpPr>
          <p:cNvPr id="4" name="Espace réservé du contenu 3"/>
          <p:cNvSpPr>
            <a:spLocks noGrp="1"/>
          </p:cNvSpPr>
          <p:nvPr>
            <p:ph sz="half" idx="2"/>
          </p:nvPr>
        </p:nvSpPr>
        <p:spPr>
          <a:xfrm>
            <a:off x="3220872" y="696037"/>
            <a:ext cx="5745707" cy="5991366"/>
          </a:xfrm>
          <a:solidFill>
            <a:schemeClr val="accent4">
              <a:lumMod val="20000"/>
              <a:lumOff val="80000"/>
            </a:schemeClr>
          </a:solidFill>
        </p:spPr>
        <p:txBody>
          <a:bodyPr>
            <a:noAutofit/>
          </a:bodyPr>
          <a:lstStyle/>
          <a:p>
            <a:pPr marL="0" indent="0">
              <a:lnSpc>
                <a:spcPct val="115000"/>
              </a:lnSpc>
              <a:buSzPts val="1000"/>
              <a:buNone/>
              <a:tabLst>
                <a:tab pos="67628" algn="l"/>
              </a:tabLst>
            </a:pPr>
            <a:r>
              <a:rPr lang="fr-FR" sz="2400" b="1" spc="-23" dirty="0">
                <a:solidFill>
                  <a:srgbClr val="0070C0"/>
                </a:solidFill>
              </a:rPr>
              <a:t>Cycle 4 </a:t>
            </a:r>
          </a:p>
          <a:p>
            <a:pPr>
              <a:lnSpc>
                <a:spcPct val="115000"/>
              </a:lnSpc>
              <a:buSzPts val="1000"/>
              <a:buFont typeface="Wingdings" panose="05000000000000000000" pitchFamily="2" charset="2"/>
              <a:buChar char="§"/>
              <a:tabLst>
                <a:tab pos="67628" algn="l"/>
              </a:tabLst>
            </a:pPr>
            <a:r>
              <a:rPr lang="fr-FR" sz="2000" b="1" spc="-23" dirty="0">
                <a:latin typeface="Calibri Light" panose="020F0302020204030204" pitchFamily="34" charset="0"/>
              </a:rPr>
              <a:t>Comprendre des discours oraux élaborés </a:t>
            </a:r>
            <a:r>
              <a:rPr lang="fr-FR" sz="2000" spc="-23" dirty="0">
                <a:latin typeface="Calibri Light" panose="020F0302020204030204" pitchFamily="34" charset="0"/>
              </a:rPr>
              <a:t>(récit, exposé magistral, émission documentaire, journal d’information).</a:t>
            </a:r>
          </a:p>
          <a:p>
            <a:pPr>
              <a:lnSpc>
                <a:spcPct val="115000"/>
              </a:lnSpc>
              <a:buSzPts val="1000"/>
              <a:buFont typeface="Wingdings" panose="05000000000000000000" pitchFamily="2" charset="2"/>
              <a:buChar char="§"/>
              <a:tabLst>
                <a:tab pos="67628" algn="l"/>
              </a:tabLst>
            </a:pPr>
            <a:r>
              <a:rPr lang="fr-FR" sz="2000" b="1" spc="-23" dirty="0">
                <a:latin typeface="Calibri Light" panose="020F0302020204030204" pitchFamily="34" charset="0"/>
              </a:rPr>
              <a:t>Produire une intervention orale continue de cinq à dix minutes </a:t>
            </a:r>
            <a:r>
              <a:rPr lang="fr-FR" sz="2000" spc="-23" dirty="0">
                <a:latin typeface="Calibri Light" panose="020F0302020204030204" pitchFamily="34" charset="0"/>
              </a:rPr>
              <a:t>(présentation d’une œuvre littéraire ou artistique, exposé des résultats d’une recherche, défense argumentée d’un point de vue).</a:t>
            </a:r>
          </a:p>
          <a:p>
            <a:pPr>
              <a:lnSpc>
                <a:spcPct val="115000"/>
              </a:lnSpc>
              <a:buSzPts val="1000"/>
              <a:buFont typeface="Wingdings" panose="05000000000000000000" pitchFamily="2" charset="2"/>
              <a:buChar char="§"/>
              <a:tabLst>
                <a:tab pos="67628" algn="l"/>
              </a:tabLst>
            </a:pPr>
            <a:r>
              <a:rPr lang="fr-FR" sz="2000" b="1" spc="-23" dirty="0">
                <a:latin typeface="Calibri Light" panose="020F0302020204030204" pitchFamily="34" charset="0"/>
              </a:rPr>
              <a:t>Interagir dans un débat de manière constructive</a:t>
            </a:r>
            <a:r>
              <a:rPr lang="fr-FR" sz="2000" spc="-23" dirty="0">
                <a:latin typeface="Calibri Light" panose="020F0302020204030204" pitchFamily="34" charset="0"/>
              </a:rPr>
              <a:t> et en respectant la parole de l’autre. </a:t>
            </a:r>
          </a:p>
          <a:p>
            <a:pPr>
              <a:lnSpc>
                <a:spcPct val="115000"/>
              </a:lnSpc>
              <a:buSzPts val="1000"/>
              <a:buFont typeface="Wingdings" panose="05000000000000000000" pitchFamily="2" charset="2"/>
              <a:buChar char="§"/>
              <a:tabLst>
                <a:tab pos="67628" algn="l"/>
              </a:tabLst>
            </a:pPr>
            <a:r>
              <a:rPr lang="fr-FR" sz="2000" b="1" spc="-23" dirty="0">
                <a:latin typeface="Calibri Light" panose="020F0302020204030204" pitchFamily="34" charset="0"/>
              </a:rPr>
              <a:t>Lire un texte à haute voix de manière claire et intelligible ; dire de mémoire un texte littéraire ; s'engager dans un jeu théâtral.</a:t>
            </a:r>
            <a:endParaRPr lang="fr-FR" sz="2000" b="1" spc="-23" dirty="0">
              <a:latin typeface="Calibri Light" panose="020F0302020204030204" pitchFamily="34" charset="0"/>
              <a:ea typeface="Calibri"/>
              <a:cs typeface="Mangal"/>
            </a:endParaRPr>
          </a:p>
          <a:p>
            <a:pPr>
              <a:buFont typeface="Wingdings" panose="05000000000000000000" pitchFamily="2" charset="2"/>
              <a:buChar char="§"/>
            </a:pPr>
            <a:endParaRPr lang="fr-FR" sz="2400" dirty="0">
              <a:latin typeface="Calibri Light" panose="020F0302020204030204" pitchFamily="34" charset="0"/>
            </a:endParaRPr>
          </a:p>
        </p:txBody>
      </p:sp>
    </p:spTree>
    <p:extLst>
      <p:ext uri="{BB962C8B-B14F-4D97-AF65-F5344CB8AC3E}">
        <p14:creationId xmlns:p14="http://schemas.microsoft.com/office/powerpoint/2010/main" val="3223378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5639" y="122830"/>
            <a:ext cx="7824591" cy="504968"/>
          </a:xfrm>
        </p:spPr>
        <p:txBody>
          <a:bodyPr>
            <a:normAutofit fontScale="90000"/>
          </a:bodyPr>
          <a:lstStyle/>
          <a:p>
            <a:pPr algn="ctr"/>
            <a:r>
              <a:rPr lang="fr-FR" sz="3200" b="1" dirty="0">
                <a:solidFill>
                  <a:srgbClr val="0070C0"/>
                </a:solidFill>
                <a:latin typeface="+mn-lt"/>
              </a:rPr>
              <a:t>Langage oral </a:t>
            </a:r>
            <a:r>
              <a:rPr lang="fr-FR" sz="3200" b="1" dirty="0" smtClean="0">
                <a:solidFill>
                  <a:srgbClr val="0070C0"/>
                </a:solidFill>
                <a:latin typeface="+mn-lt"/>
              </a:rPr>
              <a:t>: quelle(s) activité(s) ? </a:t>
            </a:r>
            <a:endParaRPr lang="fr-FR" sz="3200" b="1" dirty="0">
              <a:solidFill>
                <a:srgbClr val="0070C0"/>
              </a:solidFill>
              <a:latin typeface="+mn-lt"/>
            </a:endParaRPr>
          </a:p>
        </p:txBody>
      </p:sp>
      <p:sp>
        <p:nvSpPr>
          <p:cNvPr id="3" name="Espace réservé du contenu 2"/>
          <p:cNvSpPr>
            <a:spLocks noGrp="1"/>
          </p:cNvSpPr>
          <p:nvPr>
            <p:ph sz="half" idx="1"/>
          </p:nvPr>
        </p:nvSpPr>
        <p:spPr>
          <a:xfrm>
            <a:off x="204716" y="859809"/>
            <a:ext cx="3848669" cy="5800298"/>
          </a:xfrm>
          <a:solidFill>
            <a:schemeClr val="accent4">
              <a:lumMod val="20000"/>
              <a:lumOff val="80000"/>
            </a:schemeClr>
          </a:solidFill>
        </p:spPr>
        <p:txBody>
          <a:bodyPr>
            <a:normAutofit fontScale="25000" lnSpcReduction="20000"/>
          </a:bodyPr>
          <a:lstStyle/>
          <a:p>
            <a:pPr>
              <a:lnSpc>
                <a:spcPct val="107000"/>
              </a:lnSpc>
              <a:buFont typeface="Wingdings" panose="05000000000000000000" pitchFamily="2" charset="2"/>
              <a:buChar char="§"/>
            </a:pPr>
            <a:endParaRPr lang="fr-FR" sz="5500" dirty="0" smtClean="0">
              <a:latin typeface="Calibri Light" panose="020F0302020204030204" pitchFamily="34" charset="0"/>
            </a:endParaRPr>
          </a:p>
          <a:p>
            <a:pPr>
              <a:lnSpc>
                <a:spcPct val="107000"/>
              </a:lnSpc>
              <a:buFont typeface="Wingdings" panose="05000000000000000000" pitchFamily="2" charset="2"/>
              <a:buChar char="§"/>
            </a:pPr>
            <a:r>
              <a:rPr lang="fr-FR" sz="8000" dirty="0" smtClean="0">
                <a:latin typeface="Calibri Light" panose="020F0302020204030204" pitchFamily="34" charset="0"/>
              </a:rPr>
              <a:t>Suppose </a:t>
            </a:r>
            <a:r>
              <a:rPr lang="fr-FR" sz="8000" dirty="0">
                <a:latin typeface="Calibri Light" panose="020F0302020204030204" pitchFamily="34" charset="0"/>
              </a:rPr>
              <a:t>une organisation pédagogique et didactique spécifique </a:t>
            </a:r>
            <a:r>
              <a:rPr lang="fr-FR" sz="8000" dirty="0" smtClean="0">
                <a:latin typeface="Calibri Light" panose="020F0302020204030204" pitchFamily="34" charset="0"/>
              </a:rPr>
              <a:t>et une performance élève :</a:t>
            </a:r>
            <a:endParaRPr lang="fr-FR" sz="8000" dirty="0">
              <a:latin typeface="Calibri Light" panose="020F0302020204030204" pitchFamily="34" charset="0"/>
            </a:endParaRPr>
          </a:p>
          <a:p>
            <a:pPr lvl="1">
              <a:lnSpc>
                <a:spcPct val="107000"/>
              </a:lnSpc>
              <a:buFont typeface="Wingdings" panose="05000000000000000000" pitchFamily="2" charset="2"/>
              <a:buChar char="§"/>
            </a:pPr>
            <a:r>
              <a:rPr lang="fr-FR" sz="8000" spc="-23" dirty="0" smtClean="0">
                <a:latin typeface="Calibri Light" panose="020F0302020204030204" pitchFamily="34" charset="0"/>
              </a:rPr>
              <a:t>Produire </a:t>
            </a:r>
            <a:r>
              <a:rPr lang="fr-FR" sz="8000" spc="-23" dirty="0">
                <a:latin typeface="Calibri Light" panose="020F0302020204030204" pitchFamily="34" charset="0"/>
              </a:rPr>
              <a:t>une intervention orale continue de cinq à dix minutes (présentation d’une œuvre littéraire ou artistique, exposé des résultats d’une recherche, défense argumentée d’un point de vue</a:t>
            </a:r>
            <a:r>
              <a:rPr lang="fr-FR" sz="8000" spc="-23" dirty="0" smtClean="0">
                <a:latin typeface="Calibri Light" panose="020F0302020204030204" pitchFamily="34" charset="0"/>
              </a:rPr>
              <a:t>) (C4).</a:t>
            </a:r>
            <a:endParaRPr lang="fr-FR" sz="8000" spc="-23" dirty="0">
              <a:latin typeface="Calibri Light" panose="020F0302020204030204" pitchFamily="34" charset="0"/>
            </a:endParaRPr>
          </a:p>
          <a:p>
            <a:pPr lvl="1">
              <a:lnSpc>
                <a:spcPct val="115000"/>
              </a:lnSpc>
              <a:buSzPts val="1000"/>
              <a:buFont typeface="Wingdings" panose="05000000000000000000" pitchFamily="2" charset="2"/>
              <a:buChar char="§"/>
              <a:tabLst>
                <a:tab pos="67628" algn="l"/>
              </a:tabLst>
            </a:pPr>
            <a:r>
              <a:rPr lang="fr-FR" sz="8000" spc="-23" dirty="0" smtClean="0">
                <a:latin typeface="Calibri Light" panose="020F0302020204030204" pitchFamily="34" charset="0"/>
              </a:rPr>
              <a:t>Lire </a:t>
            </a:r>
            <a:r>
              <a:rPr lang="fr-FR" sz="8000" spc="-23" dirty="0">
                <a:latin typeface="Calibri Light" panose="020F0302020204030204" pitchFamily="34" charset="0"/>
              </a:rPr>
              <a:t>un texte à haute voix de manière claire et intelligible ; dire de mémoire un texte littéraire ; s'engager dans un jeu </a:t>
            </a:r>
            <a:r>
              <a:rPr lang="fr-FR" sz="8000" spc="-23" dirty="0" smtClean="0">
                <a:latin typeface="Calibri Light" panose="020F0302020204030204" pitchFamily="34" charset="0"/>
              </a:rPr>
              <a:t>théâtral</a:t>
            </a:r>
            <a:r>
              <a:rPr lang="fr-FR" sz="8000" spc="-23" dirty="0">
                <a:latin typeface="Calibri Light" panose="020F0302020204030204" pitchFamily="34" charset="0"/>
              </a:rPr>
              <a:t> </a:t>
            </a:r>
            <a:r>
              <a:rPr lang="fr-FR" sz="8000" spc="-23" dirty="0" smtClean="0">
                <a:latin typeface="Calibri Light" panose="020F0302020204030204" pitchFamily="34" charset="0"/>
              </a:rPr>
              <a:t>(C4).</a:t>
            </a:r>
            <a:endParaRPr lang="fr-FR" sz="8000" spc="-23" dirty="0">
              <a:latin typeface="Calibri Light" panose="020F0302020204030204" pitchFamily="34" charset="0"/>
              <a:ea typeface="Calibri"/>
              <a:cs typeface="Mangal"/>
            </a:endParaRPr>
          </a:p>
          <a:p>
            <a:pPr>
              <a:lnSpc>
                <a:spcPct val="107000"/>
              </a:lnSpc>
              <a:buFont typeface="Wingdings" panose="05000000000000000000" pitchFamily="2" charset="2"/>
              <a:buChar char="§"/>
            </a:pPr>
            <a:endParaRPr lang="fr-FR" sz="5500" dirty="0">
              <a:latin typeface="Calibri Light" panose="020F0302020204030204" pitchFamily="34" charset="0"/>
            </a:endParaRPr>
          </a:p>
          <a:p>
            <a:pPr marL="0" indent="0">
              <a:lnSpc>
                <a:spcPct val="107000"/>
              </a:lnSpc>
              <a:spcAft>
                <a:spcPts val="600"/>
              </a:spcAft>
              <a:buNone/>
            </a:pPr>
            <a:endParaRPr lang="fr-FR" sz="5500" dirty="0"/>
          </a:p>
        </p:txBody>
      </p:sp>
      <p:sp>
        <p:nvSpPr>
          <p:cNvPr id="4" name="Espace réservé du contenu 3"/>
          <p:cNvSpPr>
            <a:spLocks noGrp="1"/>
          </p:cNvSpPr>
          <p:nvPr>
            <p:ph sz="half" idx="2"/>
          </p:nvPr>
        </p:nvSpPr>
        <p:spPr>
          <a:xfrm>
            <a:off x="4544704" y="873457"/>
            <a:ext cx="4408227" cy="5745707"/>
          </a:xfrm>
          <a:solidFill>
            <a:schemeClr val="accent4">
              <a:lumMod val="20000"/>
              <a:lumOff val="80000"/>
            </a:schemeClr>
          </a:solidFill>
        </p:spPr>
        <p:txBody>
          <a:bodyPr>
            <a:normAutofit fontScale="25000" lnSpcReduction="20000"/>
          </a:bodyPr>
          <a:lstStyle/>
          <a:p>
            <a:pPr>
              <a:lnSpc>
                <a:spcPct val="115000"/>
              </a:lnSpc>
              <a:buSzPts val="1000"/>
              <a:buFont typeface="Wingdings" panose="05000000000000000000" pitchFamily="2" charset="2"/>
              <a:buChar char="§"/>
              <a:tabLst>
                <a:tab pos="67628" algn="l"/>
              </a:tabLst>
            </a:pPr>
            <a:endParaRPr lang="fr-FR" sz="5500" dirty="0" smtClean="0">
              <a:latin typeface="Calibri Light" panose="020F0302020204030204" pitchFamily="34" charset="0"/>
            </a:endParaRPr>
          </a:p>
          <a:p>
            <a:pPr>
              <a:lnSpc>
                <a:spcPct val="107000"/>
              </a:lnSpc>
              <a:buSzPts val="1000"/>
              <a:buFont typeface="Wingdings" panose="05000000000000000000" pitchFamily="2" charset="2"/>
              <a:buChar char="§"/>
              <a:tabLst>
                <a:tab pos="67628" algn="l"/>
              </a:tabLst>
            </a:pPr>
            <a:r>
              <a:rPr lang="fr-FR" sz="8000" dirty="0" smtClean="0">
                <a:latin typeface="Calibri Light" panose="020F0302020204030204" pitchFamily="34" charset="0"/>
              </a:rPr>
              <a:t>Suppose </a:t>
            </a:r>
            <a:r>
              <a:rPr lang="fr-FR" sz="8000" dirty="0">
                <a:latin typeface="Calibri Light" panose="020F0302020204030204" pitchFamily="34" charset="0"/>
              </a:rPr>
              <a:t>une organisation pédagogique et didactique spécifique sans performance </a:t>
            </a:r>
            <a:r>
              <a:rPr lang="fr-FR" sz="8000" dirty="0" smtClean="0">
                <a:latin typeface="Calibri Light" panose="020F0302020204030204" pitchFamily="34" charset="0"/>
              </a:rPr>
              <a:t>élève :</a:t>
            </a:r>
            <a:endParaRPr lang="fr-FR" sz="8000" dirty="0">
              <a:latin typeface="Calibri Light" panose="020F0302020204030204" pitchFamily="34" charset="0"/>
            </a:endParaRPr>
          </a:p>
          <a:p>
            <a:pPr lvl="1">
              <a:lnSpc>
                <a:spcPct val="115000"/>
              </a:lnSpc>
              <a:buSzPts val="1000"/>
              <a:buFont typeface="Wingdings" panose="05000000000000000000" pitchFamily="2" charset="2"/>
              <a:buChar char="§"/>
              <a:tabLst>
                <a:tab pos="67628" algn="l"/>
              </a:tabLst>
            </a:pPr>
            <a:r>
              <a:rPr lang="fr-FR" sz="8000" spc="-23" dirty="0" smtClean="0">
                <a:latin typeface="Calibri Light" panose="020F0302020204030204" pitchFamily="34" charset="0"/>
              </a:rPr>
              <a:t>Comprendre </a:t>
            </a:r>
            <a:r>
              <a:rPr lang="fr-FR" sz="8000" spc="-23" dirty="0">
                <a:latin typeface="Calibri Light" panose="020F0302020204030204" pitchFamily="34" charset="0"/>
              </a:rPr>
              <a:t>des discours oraux élaborés (récit, exposé magistral, émission documentaire, journal d’information</a:t>
            </a:r>
            <a:r>
              <a:rPr lang="fr-FR" sz="8000" spc="-23" dirty="0" smtClean="0">
                <a:latin typeface="Calibri Light" panose="020F0302020204030204" pitchFamily="34" charset="0"/>
              </a:rPr>
              <a:t>) </a:t>
            </a:r>
            <a:r>
              <a:rPr lang="fr-FR" sz="8000" dirty="0" smtClean="0">
                <a:latin typeface="Calibri Light" panose="020F0302020204030204" pitchFamily="34" charset="0"/>
              </a:rPr>
              <a:t>(C4).</a:t>
            </a:r>
            <a:endParaRPr lang="fr-FR" sz="8000" dirty="0">
              <a:latin typeface="Calibri Light" panose="020F0302020204030204" pitchFamily="34" charset="0"/>
            </a:endParaRPr>
          </a:p>
          <a:p>
            <a:pPr marL="457200" lvl="1" indent="0">
              <a:lnSpc>
                <a:spcPct val="115000"/>
              </a:lnSpc>
              <a:buSzPts val="1000"/>
              <a:buNone/>
              <a:tabLst>
                <a:tab pos="67628" algn="l"/>
              </a:tabLst>
            </a:pPr>
            <a:endParaRPr lang="fr-FR" sz="8000" spc="-23" dirty="0">
              <a:latin typeface="Calibri Light" panose="020F0302020204030204" pitchFamily="34" charset="0"/>
            </a:endParaRPr>
          </a:p>
          <a:p>
            <a:pPr>
              <a:buFont typeface="Wingdings" panose="05000000000000000000" pitchFamily="2" charset="2"/>
              <a:buChar char="§"/>
            </a:pPr>
            <a:r>
              <a:rPr lang="fr-FR" sz="8000" dirty="0" smtClean="0">
                <a:latin typeface="Calibri Light" panose="020F0302020204030204" pitchFamily="34" charset="0"/>
              </a:rPr>
              <a:t>On notera : </a:t>
            </a:r>
          </a:p>
          <a:p>
            <a:pPr lvl="1">
              <a:buFont typeface="Wingdings" panose="05000000000000000000" pitchFamily="2" charset="2"/>
              <a:buChar char="§"/>
            </a:pPr>
            <a:r>
              <a:rPr lang="fr-FR" sz="8000" dirty="0" smtClean="0">
                <a:latin typeface="Calibri Light" panose="020F0302020204030204" pitchFamily="34" charset="0"/>
              </a:rPr>
              <a:t>La complexification des supports pour la compétence « écouter ».</a:t>
            </a:r>
          </a:p>
          <a:p>
            <a:pPr lvl="1">
              <a:buFont typeface="Wingdings" panose="05000000000000000000" pitchFamily="2" charset="2"/>
              <a:buChar char="§"/>
            </a:pPr>
            <a:r>
              <a:rPr lang="fr-FR" sz="8000" dirty="0" smtClean="0">
                <a:latin typeface="Calibri Light" panose="020F0302020204030204" pitchFamily="34" charset="0"/>
              </a:rPr>
              <a:t>La construction élaborée progressive et consciente de l’interaction orale. </a:t>
            </a:r>
          </a:p>
          <a:p>
            <a:pPr lvl="1">
              <a:buFont typeface="Wingdings" panose="05000000000000000000" pitchFamily="2" charset="2"/>
              <a:buChar char="§"/>
            </a:pPr>
            <a:r>
              <a:rPr lang="fr-FR" sz="8000" dirty="0" smtClean="0">
                <a:latin typeface="Calibri Light" panose="020F0302020204030204" pitchFamily="34" charset="0"/>
              </a:rPr>
              <a:t>La progression dans l’écoute et la compréhension marquée par : la prééminence du narratif au cycle 3, l’objectif d’acquisition de l’argumentatif au cycle 4.</a:t>
            </a:r>
            <a:endParaRPr lang="fr-FR" sz="8000" dirty="0">
              <a:latin typeface="Calibri Light" panose="020F0302020204030204" pitchFamily="34" charset="0"/>
            </a:endParaRPr>
          </a:p>
        </p:txBody>
      </p:sp>
    </p:spTree>
    <p:extLst>
      <p:ext uri="{BB962C8B-B14F-4D97-AF65-F5344CB8AC3E}">
        <p14:creationId xmlns:p14="http://schemas.microsoft.com/office/powerpoint/2010/main" val="207553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916" y="163772"/>
            <a:ext cx="7847810" cy="559559"/>
          </a:xfrm>
        </p:spPr>
        <p:txBody>
          <a:bodyPr>
            <a:normAutofit/>
          </a:bodyPr>
          <a:lstStyle/>
          <a:p>
            <a:pPr algn="ctr"/>
            <a:r>
              <a:rPr lang="fr-FR" sz="2800" b="1" dirty="0">
                <a:solidFill>
                  <a:srgbClr val="0070C0"/>
                </a:solidFill>
                <a:latin typeface="+mn-lt"/>
              </a:rPr>
              <a:t>Repères de progressivité cycle </a:t>
            </a:r>
            <a:r>
              <a:rPr lang="fr-FR" sz="2800" b="1" dirty="0" smtClean="0">
                <a:solidFill>
                  <a:srgbClr val="0070C0"/>
                </a:solidFill>
                <a:latin typeface="+mn-lt"/>
              </a:rPr>
              <a:t>4</a:t>
            </a:r>
            <a:endParaRPr lang="fr-FR" sz="2800" dirty="0">
              <a:latin typeface="+mn-lt"/>
            </a:endParaRPr>
          </a:p>
        </p:txBody>
      </p:sp>
      <p:sp>
        <p:nvSpPr>
          <p:cNvPr id="3" name="Espace réservé du contenu 2"/>
          <p:cNvSpPr>
            <a:spLocks noGrp="1"/>
          </p:cNvSpPr>
          <p:nvPr>
            <p:ph idx="1"/>
          </p:nvPr>
        </p:nvSpPr>
        <p:spPr>
          <a:xfrm>
            <a:off x="204716" y="891003"/>
            <a:ext cx="8734568" cy="5796399"/>
          </a:xfrm>
          <a:solidFill>
            <a:schemeClr val="accent4">
              <a:lumMod val="20000"/>
              <a:lumOff val="80000"/>
            </a:schemeClr>
          </a:solidFill>
          <a:ln>
            <a:solidFill>
              <a:srgbClr val="0070C0"/>
            </a:solidFill>
          </a:ln>
        </p:spPr>
        <p:txBody>
          <a:bodyPr>
            <a:normAutofit/>
          </a:bodyPr>
          <a:lstStyle/>
          <a:p>
            <a:pPr>
              <a:buFont typeface="Wingdings" panose="05000000000000000000" pitchFamily="2" charset="2"/>
              <a:buChar char="§"/>
            </a:pPr>
            <a:r>
              <a:rPr lang="fr-FR" sz="2400" i="1" u="sng" dirty="0" smtClean="0">
                <a:latin typeface="+mj-lt"/>
              </a:rPr>
              <a:t>On </a:t>
            </a:r>
            <a:r>
              <a:rPr lang="fr-FR" sz="2400" i="1" u="sng" dirty="0">
                <a:latin typeface="+mj-lt"/>
              </a:rPr>
              <a:t>ne saurait exiger d’eux une correction absolue et la </a:t>
            </a:r>
            <a:r>
              <a:rPr lang="fr-FR" sz="2400" i="1" u="sng" dirty="0" smtClean="0">
                <a:latin typeface="+mj-lt"/>
              </a:rPr>
              <a:t>maitrise </a:t>
            </a:r>
            <a:r>
              <a:rPr lang="fr-FR" sz="2400" i="1" u="sng" dirty="0">
                <a:latin typeface="+mj-lt"/>
              </a:rPr>
              <a:t>complète des techniques de l’exposé et du débat. </a:t>
            </a:r>
          </a:p>
          <a:p>
            <a:pPr marL="0" indent="0">
              <a:buNone/>
            </a:pPr>
            <a:r>
              <a:rPr lang="fr-FR" sz="2400" dirty="0">
                <a:sym typeface="Wingdings 3"/>
              </a:rPr>
              <a:t></a:t>
            </a:r>
            <a:r>
              <a:rPr lang="fr-FR" sz="2400" dirty="0" smtClean="0">
                <a:latin typeface="+mj-lt"/>
              </a:rPr>
              <a:t> </a:t>
            </a:r>
            <a:r>
              <a:rPr lang="fr-FR" dirty="0">
                <a:latin typeface="+mj-lt"/>
              </a:rPr>
              <a:t>début de cycle : compte rendu, récit oral, mise en voix des textes</a:t>
            </a:r>
          </a:p>
          <a:p>
            <a:pPr marL="0" indent="0">
              <a:buNone/>
            </a:pPr>
            <a:r>
              <a:rPr lang="fr-FR" dirty="0">
                <a:sym typeface="Wingdings 3"/>
              </a:rPr>
              <a:t></a:t>
            </a:r>
            <a:r>
              <a:rPr lang="fr-FR" dirty="0" smtClean="0">
                <a:latin typeface="+mj-lt"/>
              </a:rPr>
              <a:t> </a:t>
            </a:r>
            <a:r>
              <a:rPr lang="fr-FR" dirty="0">
                <a:latin typeface="+mj-lt"/>
              </a:rPr>
              <a:t>tout au long du cycle : expression des sentiments, des sensations et du jugement </a:t>
            </a:r>
            <a:r>
              <a:rPr lang="fr-FR" dirty="0" smtClean="0">
                <a:latin typeface="+mj-lt"/>
              </a:rPr>
              <a:t>argumenté.</a:t>
            </a:r>
            <a:endParaRPr lang="fr-FR" dirty="0">
              <a:latin typeface="+mj-lt"/>
            </a:endParaRPr>
          </a:p>
          <a:p>
            <a:pPr marL="0" indent="0">
              <a:buNone/>
            </a:pPr>
            <a:r>
              <a:rPr lang="fr-FR" dirty="0">
                <a:sym typeface="Wingdings 3"/>
              </a:rPr>
              <a:t></a:t>
            </a:r>
            <a:r>
              <a:rPr lang="fr-FR" dirty="0" smtClean="0">
                <a:latin typeface="+mj-lt"/>
              </a:rPr>
              <a:t> </a:t>
            </a:r>
            <a:r>
              <a:rPr lang="fr-FR" dirty="0">
                <a:latin typeface="+mj-lt"/>
              </a:rPr>
              <a:t>tout au long du cycle : débats organisés, pratiques de l’exposé plu structurées et </a:t>
            </a:r>
            <a:r>
              <a:rPr lang="fr-FR" dirty="0" smtClean="0">
                <a:latin typeface="+mj-lt"/>
              </a:rPr>
              <a:t>exigeantes.</a:t>
            </a:r>
            <a:r>
              <a:rPr lang="fr-FR" dirty="0">
                <a:latin typeface="+mj-lt"/>
              </a:rPr>
              <a:t>	</a:t>
            </a:r>
          </a:p>
          <a:p>
            <a:pPr>
              <a:buFont typeface="Wingdings" panose="05000000000000000000" pitchFamily="2" charset="2"/>
              <a:buChar char="§"/>
            </a:pPr>
            <a:r>
              <a:rPr lang="fr-FR" dirty="0">
                <a:latin typeface="+mj-lt"/>
              </a:rPr>
              <a:t>Accéder </a:t>
            </a:r>
            <a:r>
              <a:rPr lang="fr-FR" dirty="0" smtClean="0">
                <a:latin typeface="+mj-lt"/>
              </a:rPr>
              <a:t>progressivement </a:t>
            </a:r>
            <a:r>
              <a:rPr lang="fr-FR" dirty="0">
                <a:latin typeface="+mj-lt"/>
              </a:rPr>
              <a:t>à la pratique d’un code oral codifié et socialisé, éloigné de la pratique spontanée […]</a:t>
            </a:r>
          </a:p>
          <a:p>
            <a:pPr marL="0" indent="0">
              <a:buNone/>
            </a:pPr>
            <a:r>
              <a:rPr lang="fr-FR" dirty="0">
                <a:sym typeface="Wingdings 3"/>
              </a:rPr>
              <a:t></a:t>
            </a:r>
            <a:r>
              <a:rPr lang="fr-FR" dirty="0" smtClean="0">
                <a:latin typeface="+mj-lt"/>
              </a:rPr>
              <a:t> </a:t>
            </a:r>
            <a:r>
              <a:rPr lang="fr-FR" b="1" dirty="0">
                <a:latin typeface="+mj-lt"/>
              </a:rPr>
              <a:t>fin de cycle : prise de parole de dix minutes en </a:t>
            </a:r>
            <a:r>
              <a:rPr lang="fr-FR" b="1" dirty="0" smtClean="0">
                <a:latin typeface="+mj-lt"/>
              </a:rPr>
              <a:t>continu.</a:t>
            </a:r>
          </a:p>
          <a:p>
            <a:pPr marL="0" indent="0">
              <a:buNone/>
            </a:pPr>
            <a:endParaRPr lang="fr-FR" sz="2200" dirty="0">
              <a:latin typeface="+mj-lt"/>
            </a:endParaRPr>
          </a:p>
          <a:p>
            <a:pPr marL="0" indent="0">
              <a:buNone/>
            </a:pPr>
            <a:r>
              <a:rPr lang="fr-FR" sz="2000" dirty="0">
                <a:sym typeface="Wingdings 3"/>
              </a:rPr>
              <a:t></a:t>
            </a:r>
            <a:r>
              <a:rPr lang="fr-FR" sz="2200" b="1" u="sng" dirty="0" smtClean="0">
                <a:solidFill>
                  <a:srgbClr val="0070C0"/>
                </a:solidFill>
                <a:latin typeface="+mj-lt"/>
              </a:rPr>
              <a:t> </a:t>
            </a:r>
            <a:r>
              <a:rPr lang="fr-FR" sz="2200" b="1" u="sng" dirty="0">
                <a:solidFill>
                  <a:srgbClr val="0070C0"/>
                </a:solidFill>
                <a:latin typeface="+mj-lt"/>
              </a:rPr>
              <a:t>une part des séances d’AP est consacrée à l’entrainement à l’oral </a:t>
            </a:r>
          </a:p>
          <a:p>
            <a:pPr algn="r"/>
            <a:endParaRPr lang="fr-FR" sz="2200" dirty="0">
              <a:solidFill>
                <a:srgbClr val="0070C0"/>
              </a:solidFill>
            </a:endParaRPr>
          </a:p>
        </p:txBody>
      </p:sp>
    </p:spTree>
    <p:extLst>
      <p:ext uri="{BB962C8B-B14F-4D97-AF65-F5344CB8AC3E}">
        <p14:creationId xmlns:p14="http://schemas.microsoft.com/office/powerpoint/2010/main" val="1617957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638" y="109182"/>
            <a:ext cx="7886700" cy="545911"/>
          </a:xfrm>
        </p:spPr>
        <p:txBody>
          <a:bodyPr>
            <a:normAutofit/>
          </a:bodyPr>
          <a:lstStyle/>
          <a:p>
            <a:pPr algn="ctr"/>
            <a:r>
              <a:rPr lang="fr-FR" sz="3200" b="1" dirty="0" smtClean="0">
                <a:solidFill>
                  <a:srgbClr val="0070C0"/>
                </a:solidFill>
                <a:latin typeface="+mn-lt"/>
              </a:rPr>
              <a:t>D’un cycle à l’autre</a:t>
            </a:r>
            <a:endParaRPr lang="fr-FR" sz="3200" b="1" dirty="0">
              <a:solidFill>
                <a:srgbClr val="0070C0"/>
              </a:solidFill>
              <a:latin typeface="+mn-lt"/>
            </a:endParaRPr>
          </a:p>
        </p:txBody>
      </p:sp>
      <p:sp>
        <p:nvSpPr>
          <p:cNvPr id="3" name="Espace réservé du contenu 2"/>
          <p:cNvSpPr>
            <a:spLocks noGrp="1"/>
          </p:cNvSpPr>
          <p:nvPr>
            <p:ph idx="1"/>
          </p:nvPr>
        </p:nvSpPr>
        <p:spPr>
          <a:xfrm>
            <a:off x="313899" y="614149"/>
            <a:ext cx="8256896" cy="5677469"/>
          </a:xfrm>
          <a:solidFill>
            <a:schemeClr val="accent4">
              <a:lumMod val="20000"/>
              <a:lumOff val="80000"/>
            </a:schemeClr>
          </a:solidFill>
          <a:ln>
            <a:solidFill>
              <a:srgbClr val="0070C0"/>
            </a:solidFill>
          </a:ln>
        </p:spPr>
        <p:txBody>
          <a:bodyPr>
            <a:normAutofit/>
          </a:bodyPr>
          <a:lstStyle/>
          <a:p>
            <a:pPr>
              <a:buFont typeface="Wingdings" panose="05000000000000000000" pitchFamily="2" charset="2"/>
              <a:buChar char="§"/>
            </a:pPr>
            <a:endParaRPr lang="fr-FR" sz="2200" dirty="0">
              <a:latin typeface="+mj-lt"/>
            </a:endParaRPr>
          </a:p>
          <a:p>
            <a:pPr>
              <a:buFont typeface="Wingdings" panose="05000000000000000000" pitchFamily="2" charset="2"/>
              <a:buChar char="§"/>
            </a:pPr>
            <a:r>
              <a:rPr lang="fr-FR" dirty="0" smtClean="0">
                <a:latin typeface="+mj-lt"/>
              </a:rPr>
              <a:t>D’un </a:t>
            </a:r>
            <a:r>
              <a:rPr lang="fr-FR" dirty="0">
                <a:latin typeface="+mj-lt"/>
              </a:rPr>
              <a:t>cycle à l’autre, la réception orale s’accompagne </a:t>
            </a:r>
            <a:r>
              <a:rPr lang="fr-FR" b="1" dirty="0">
                <a:latin typeface="+mj-lt"/>
              </a:rPr>
              <a:t>d’une activité de production plus importante et plus exigeante. </a:t>
            </a:r>
          </a:p>
          <a:p>
            <a:pPr>
              <a:buFont typeface="Wingdings" panose="05000000000000000000" pitchFamily="2" charset="2"/>
              <a:buChar char="§"/>
            </a:pPr>
            <a:r>
              <a:rPr lang="fr-FR" dirty="0">
                <a:latin typeface="+mj-lt"/>
              </a:rPr>
              <a:t>Le dire spontané laisse place à un </a:t>
            </a:r>
            <a:r>
              <a:rPr lang="fr-FR" b="1" dirty="0">
                <a:latin typeface="+mj-lt"/>
              </a:rPr>
              <a:t>oral plus socialisé où l’échange est de plus en plus réfléchi.</a:t>
            </a:r>
          </a:p>
          <a:p>
            <a:pPr>
              <a:buFont typeface="Wingdings" panose="05000000000000000000" pitchFamily="2" charset="2"/>
              <a:buChar char="§"/>
            </a:pPr>
            <a:r>
              <a:rPr lang="fr-FR" dirty="0">
                <a:latin typeface="+mj-lt"/>
              </a:rPr>
              <a:t>Le langage oral intègre progressivement sa double dimension communicationnelle et linguistique.</a:t>
            </a:r>
          </a:p>
          <a:p>
            <a:pPr>
              <a:buFont typeface="Wingdings" panose="05000000000000000000" pitchFamily="2" charset="2"/>
              <a:buChar char="§"/>
            </a:pPr>
            <a:r>
              <a:rPr lang="fr-FR" dirty="0">
                <a:latin typeface="+mj-lt"/>
              </a:rPr>
              <a:t>On passe d’activités langagières et de situations  simples à </a:t>
            </a:r>
            <a:r>
              <a:rPr lang="fr-FR" b="1" i="1" u="sng" dirty="0">
                <a:latin typeface="+mj-lt"/>
              </a:rPr>
              <a:t>l’expression de sentiments et de jugement argumenté plus structurée</a:t>
            </a:r>
            <a:r>
              <a:rPr lang="fr-FR" i="1" u="sng" dirty="0">
                <a:latin typeface="+mj-lt"/>
              </a:rPr>
              <a:t> tout au long du cycle 4.</a:t>
            </a:r>
          </a:p>
          <a:p>
            <a:endParaRPr lang="fr-FR" sz="2400" dirty="0">
              <a:solidFill>
                <a:srgbClr val="0070C0"/>
              </a:solidFill>
            </a:endParaRPr>
          </a:p>
        </p:txBody>
      </p:sp>
      <p:pic>
        <p:nvPicPr>
          <p:cNvPr id="4" name="Picture 8"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030" y="5305570"/>
            <a:ext cx="1569492" cy="142823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849982" y="4734000"/>
            <a:ext cx="242374" cy="369332"/>
          </a:xfrm>
          <a:prstGeom prst="rect">
            <a:avLst/>
          </a:prstGeom>
          <a:noFill/>
        </p:spPr>
        <p:txBody>
          <a:bodyPr wrap="none" rtlCol="0">
            <a:spAutoFit/>
          </a:bodyPr>
          <a:lstStyle/>
          <a:p>
            <a:r>
              <a:rPr lang="fr-FR" dirty="0" smtClean="0"/>
              <a:t>I</a:t>
            </a:r>
            <a:endParaRPr lang="fr-FR" dirty="0"/>
          </a:p>
        </p:txBody>
      </p:sp>
      <p:sp>
        <p:nvSpPr>
          <p:cNvPr id="8" name="Bulle ronde 7"/>
          <p:cNvSpPr/>
          <p:nvPr/>
        </p:nvSpPr>
        <p:spPr>
          <a:xfrm>
            <a:off x="7693804" y="4797008"/>
            <a:ext cx="1571590" cy="612648"/>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002060"/>
                </a:solidFill>
              </a:rPr>
              <a:t>Interagir</a:t>
            </a:r>
            <a:endParaRPr lang="fr-FR" b="1" dirty="0">
              <a:solidFill>
                <a:srgbClr val="002060"/>
              </a:solidFill>
            </a:endParaRPr>
          </a:p>
        </p:txBody>
      </p:sp>
    </p:spTree>
    <p:extLst>
      <p:ext uri="{BB962C8B-B14F-4D97-AF65-F5344CB8AC3E}">
        <p14:creationId xmlns:p14="http://schemas.microsoft.com/office/powerpoint/2010/main" val="3158711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132647"/>
            <a:ext cx="8707272" cy="6986528"/>
          </a:xfrm>
          <a:prstGeom prst="rect">
            <a:avLst/>
          </a:prstGeom>
        </p:spPr>
        <p:txBody>
          <a:bodyPr wrap="square">
            <a:spAutoFit/>
          </a:bodyPr>
          <a:lstStyle/>
          <a:p>
            <a:pPr marL="342900" indent="-342900">
              <a:buFont typeface="Wingdings" panose="05000000000000000000" pitchFamily="2" charset="2"/>
              <a:buChar char="§"/>
            </a:pPr>
            <a:r>
              <a:rPr lang="fr-FR" sz="2800" b="1" dirty="0">
                <a:solidFill>
                  <a:srgbClr val="0070C0"/>
                </a:solidFill>
              </a:rPr>
              <a:t>Evolutions</a:t>
            </a:r>
          </a:p>
          <a:p>
            <a:r>
              <a:rPr lang="fr-FR" sz="2000" dirty="0">
                <a:sym typeface="Wingdings 3"/>
              </a:rPr>
              <a:t> </a:t>
            </a:r>
            <a:r>
              <a:rPr lang="fr-FR" sz="2200" dirty="0"/>
              <a:t>La </a:t>
            </a:r>
            <a:r>
              <a:rPr lang="fr-FR" sz="2200" b="1" dirty="0"/>
              <a:t>culture littéraire et artistique</a:t>
            </a:r>
            <a:r>
              <a:rPr lang="fr-FR" sz="2200" dirty="0"/>
              <a:t> réaffirmée dans une organisation ouverte et </a:t>
            </a:r>
            <a:r>
              <a:rPr lang="fr-FR" sz="2200" b="1" dirty="0"/>
              <a:t>problématisée</a:t>
            </a:r>
            <a:r>
              <a:rPr lang="fr-FR" sz="2200" dirty="0"/>
              <a:t>.</a:t>
            </a:r>
          </a:p>
          <a:p>
            <a:r>
              <a:rPr lang="fr-FR" sz="2200" dirty="0">
                <a:sym typeface="Wingdings 3"/>
              </a:rPr>
              <a:t> </a:t>
            </a:r>
            <a:r>
              <a:rPr lang="fr-FR" sz="2200" dirty="0"/>
              <a:t>Une approche par compétences intégrée explicitement aux éléments des programmes.</a:t>
            </a:r>
          </a:p>
          <a:p>
            <a:r>
              <a:rPr lang="fr-FR" sz="2200" dirty="0">
                <a:sym typeface="Wingdings 3"/>
              </a:rPr>
              <a:t> </a:t>
            </a:r>
            <a:r>
              <a:rPr lang="fr-FR" sz="2200" dirty="0"/>
              <a:t>Une </a:t>
            </a:r>
            <a:r>
              <a:rPr lang="fr-FR" sz="2200" b="1" dirty="0"/>
              <a:t>place de l’oral accentuée </a:t>
            </a:r>
            <a:r>
              <a:rPr lang="fr-FR" sz="2200" dirty="0"/>
              <a:t>accédant au statut de langage et développée par des activités de production, d’analyse et de compréhension.</a:t>
            </a:r>
          </a:p>
          <a:p>
            <a:r>
              <a:rPr lang="fr-FR" sz="2200" dirty="0">
                <a:sym typeface="Wingdings 3"/>
              </a:rPr>
              <a:t> </a:t>
            </a:r>
            <a:r>
              <a:rPr lang="fr-FR" sz="2200" b="1" dirty="0"/>
              <a:t>Une place des écrits de travail affichée de façon plus forte.</a:t>
            </a:r>
          </a:p>
          <a:p>
            <a:r>
              <a:rPr lang="fr-FR" sz="2200" dirty="0">
                <a:sym typeface="Wingdings 3"/>
              </a:rPr>
              <a:t> </a:t>
            </a:r>
            <a:r>
              <a:rPr lang="fr-FR" sz="2200" dirty="0"/>
              <a:t>L’enseignement </a:t>
            </a:r>
            <a:r>
              <a:rPr lang="fr-FR" sz="2200" b="1" dirty="0"/>
              <a:t>explicite de la compréhension en lecture</a:t>
            </a:r>
            <a:r>
              <a:rPr lang="fr-FR" sz="2200" dirty="0"/>
              <a:t>.</a:t>
            </a:r>
          </a:p>
          <a:p>
            <a:r>
              <a:rPr lang="fr-FR" sz="2200" dirty="0">
                <a:sym typeface="Wingdings 3"/>
              </a:rPr>
              <a:t> </a:t>
            </a:r>
            <a:r>
              <a:rPr lang="fr-FR" sz="2200" dirty="0"/>
              <a:t>L’inclusion des littératures de langues vivantes étrangères ou régionales.</a:t>
            </a:r>
          </a:p>
          <a:p>
            <a:r>
              <a:rPr lang="fr-FR" sz="2200" dirty="0">
                <a:sym typeface="Wingdings 3"/>
              </a:rPr>
              <a:t> </a:t>
            </a:r>
            <a:r>
              <a:rPr lang="fr-FR" sz="2200" dirty="0"/>
              <a:t>L’ouverture aux </a:t>
            </a:r>
            <a:r>
              <a:rPr lang="fr-FR" sz="2200" b="1" dirty="0"/>
              <a:t>écrits non littéraires.</a:t>
            </a:r>
          </a:p>
          <a:p>
            <a:r>
              <a:rPr lang="fr-FR" sz="2200" dirty="0">
                <a:sym typeface="Wingdings 3"/>
              </a:rPr>
              <a:t> </a:t>
            </a:r>
            <a:r>
              <a:rPr lang="fr-FR" sz="2200" dirty="0"/>
              <a:t>L’ouverture aux </a:t>
            </a:r>
            <a:r>
              <a:rPr lang="fr-FR" sz="2200" b="1" dirty="0"/>
              <a:t>œuvres cinématographiques</a:t>
            </a:r>
          </a:p>
          <a:p>
            <a:r>
              <a:rPr lang="fr-FR" sz="2200" dirty="0">
                <a:sym typeface="Wingdings 3"/>
              </a:rPr>
              <a:t> </a:t>
            </a:r>
            <a:r>
              <a:rPr lang="fr-FR" sz="2200" dirty="0"/>
              <a:t>Une conception renouvelée de l’enseignement de la langue (voir diaporama :  enseignement de la langue).</a:t>
            </a:r>
          </a:p>
          <a:p>
            <a:endParaRPr lang="fr-FR" sz="2000" b="1" dirty="0">
              <a:solidFill>
                <a:srgbClr val="0070C0"/>
              </a:solidFill>
            </a:endParaRPr>
          </a:p>
          <a:p>
            <a:pPr>
              <a:buFont typeface="Wingdings" panose="05000000000000000000" pitchFamily="2" charset="2"/>
              <a:buChar char="§"/>
            </a:pPr>
            <a:r>
              <a:rPr lang="fr-FR" sz="2000" b="1" dirty="0" smtClean="0">
                <a:solidFill>
                  <a:srgbClr val="0070C0"/>
                </a:solidFill>
              </a:rPr>
              <a:t> </a:t>
            </a:r>
            <a:r>
              <a:rPr lang="fr-FR" sz="2800" b="1" dirty="0" smtClean="0">
                <a:solidFill>
                  <a:srgbClr val="0070C0"/>
                </a:solidFill>
              </a:rPr>
              <a:t>Programme </a:t>
            </a:r>
            <a:r>
              <a:rPr lang="fr-FR" sz="2800" b="1" dirty="0">
                <a:solidFill>
                  <a:srgbClr val="0070C0"/>
                </a:solidFill>
              </a:rPr>
              <a:t>de français et réforme du collège </a:t>
            </a:r>
          </a:p>
          <a:p>
            <a:r>
              <a:rPr lang="fr-FR" sz="2000" dirty="0"/>
              <a:t> </a:t>
            </a:r>
            <a:r>
              <a:rPr lang="fr-FR" sz="2000" dirty="0">
                <a:sym typeface="Wingdings 3"/>
              </a:rPr>
              <a:t> </a:t>
            </a:r>
            <a:r>
              <a:rPr lang="fr-FR" sz="2000" dirty="0"/>
              <a:t>L ’accompagnement personnalisé : rôle et enjeux.</a:t>
            </a:r>
          </a:p>
          <a:p>
            <a:r>
              <a:rPr lang="fr-FR" sz="2000" dirty="0"/>
              <a:t> </a:t>
            </a:r>
            <a:r>
              <a:rPr lang="fr-FR" sz="2000" dirty="0">
                <a:sym typeface="Wingdings 3"/>
              </a:rPr>
              <a:t> </a:t>
            </a:r>
            <a:r>
              <a:rPr lang="fr-FR" sz="2000" dirty="0"/>
              <a:t>Les croisements entre les enseignements : les EPI.</a:t>
            </a:r>
          </a:p>
          <a:p>
            <a:r>
              <a:rPr lang="fr-FR" sz="2400" dirty="0">
                <a:solidFill>
                  <a:srgbClr val="0070C0"/>
                </a:solidFill>
              </a:rPr>
              <a:t> </a:t>
            </a:r>
            <a:endParaRPr lang="fr-FR" sz="2400" dirty="0"/>
          </a:p>
        </p:txBody>
      </p:sp>
    </p:spTree>
    <p:extLst>
      <p:ext uri="{BB962C8B-B14F-4D97-AF65-F5344CB8AC3E}">
        <p14:creationId xmlns:p14="http://schemas.microsoft.com/office/powerpoint/2010/main" val="1837318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716" y="163773"/>
            <a:ext cx="8775511" cy="682388"/>
          </a:xfrm>
        </p:spPr>
        <p:txBody>
          <a:bodyPr>
            <a:noAutofit/>
          </a:bodyPr>
          <a:lstStyle/>
          <a:p>
            <a:pPr algn="ctr"/>
            <a:r>
              <a:rPr lang="fr-FR" sz="2400" b="1" dirty="0">
                <a:solidFill>
                  <a:srgbClr val="0070C0"/>
                </a:solidFill>
                <a:latin typeface="Calibri" panose="020F0502020204030204" pitchFamily="34" charset="0"/>
              </a:rPr>
              <a:t>Exemples de modalités pédagogiques repensées et adaptées, cycle 3 et cycle 4</a:t>
            </a:r>
            <a:endParaRPr lang="fr-FR" sz="2400" dirty="0">
              <a:solidFill>
                <a:srgbClr val="0070C0"/>
              </a:solidFill>
              <a:latin typeface="Calibri" panose="020F0502020204030204" pitchFamily="34" charset="0"/>
            </a:endParaRPr>
          </a:p>
        </p:txBody>
      </p:sp>
      <p:sp>
        <p:nvSpPr>
          <p:cNvPr id="3" name="Espace réservé du contenu 2"/>
          <p:cNvSpPr>
            <a:spLocks noGrp="1"/>
          </p:cNvSpPr>
          <p:nvPr>
            <p:ph idx="1"/>
          </p:nvPr>
        </p:nvSpPr>
        <p:spPr>
          <a:xfrm>
            <a:off x="259306" y="941696"/>
            <a:ext cx="8679977" cy="5540991"/>
          </a:xfrm>
          <a:solidFill>
            <a:schemeClr val="accent4">
              <a:lumMod val="20000"/>
              <a:lumOff val="80000"/>
            </a:schemeClr>
          </a:solidFill>
          <a:ln>
            <a:solidFill>
              <a:srgbClr val="0070C0"/>
            </a:solidFill>
          </a:ln>
        </p:spPr>
        <p:txBody>
          <a:bodyPr>
            <a:normAutofit/>
          </a:bodyPr>
          <a:lstStyle/>
          <a:p>
            <a:pPr>
              <a:buFont typeface="Wingdings" panose="05000000000000000000" pitchFamily="2" charset="2"/>
              <a:buChar char="§"/>
            </a:pPr>
            <a:endParaRPr lang="fr-FR" sz="2200" dirty="0" smtClean="0">
              <a:latin typeface="+mj-lt"/>
            </a:endParaRPr>
          </a:p>
          <a:p>
            <a:pPr>
              <a:buFont typeface="Wingdings" panose="05000000000000000000" pitchFamily="2" charset="2"/>
              <a:buChar char="§"/>
            </a:pPr>
            <a:r>
              <a:rPr lang="fr-FR" sz="2200" dirty="0" smtClean="0">
                <a:latin typeface="+mj-lt"/>
              </a:rPr>
              <a:t>Dans </a:t>
            </a:r>
            <a:r>
              <a:rPr lang="fr-FR" sz="2200" dirty="0">
                <a:latin typeface="+mj-lt"/>
              </a:rPr>
              <a:t>le cadre d’un </a:t>
            </a:r>
            <a:r>
              <a:rPr lang="fr-FR" sz="2200" b="1" dirty="0">
                <a:latin typeface="+mj-lt"/>
              </a:rPr>
              <a:t>réel apprentissage de l’oral </a:t>
            </a:r>
            <a:r>
              <a:rPr lang="fr-FR" sz="2200" b="1" dirty="0" smtClean="0">
                <a:latin typeface="+mj-lt"/>
              </a:rPr>
              <a:t> sont suggérés </a:t>
            </a:r>
            <a:r>
              <a:rPr lang="fr-FR" sz="2200" dirty="0" smtClean="0">
                <a:latin typeface="+mj-lt"/>
              </a:rPr>
              <a:t>:  </a:t>
            </a:r>
            <a:endParaRPr lang="fr-FR" sz="2200" dirty="0">
              <a:latin typeface="+mj-lt"/>
            </a:endParaRPr>
          </a:p>
          <a:p>
            <a:pPr>
              <a:buFontTx/>
              <a:buChar char="-"/>
            </a:pPr>
            <a:r>
              <a:rPr lang="fr-FR" sz="2400" dirty="0">
                <a:latin typeface="+mj-lt"/>
              </a:rPr>
              <a:t>Jeux d’écoute à partir de supports variés</a:t>
            </a:r>
          </a:p>
          <a:p>
            <a:pPr>
              <a:buFontTx/>
              <a:buChar char="-"/>
            </a:pPr>
            <a:r>
              <a:rPr lang="fr-FR" sz="2400" dirty="0">
                <a:latin typeface="+mj-lt"/>
              </a:rPr>
              <a:t>Utilisation du numérique (enregistrer, associer sons et textes…) </a:t>
            </a:r>
          </a:p>
          <a:p>
            <a:pPr>
              <a:buFontTx/>
              <a:buChar char="-"/>
            </a:pPr>
            <a:r>
              <a:rPr lang="fr-FR" sz="2400" dirty="0">
                <a:latin typeface="+mj-lt"/>
              </a:rPr>
              <a:t>Formulations, reformulations, restitutions, justifications</a:t>
            </a:r>
            <a:r>
              <a:rPr lang="fr-FR" sz="2400" dirty="0" smtClean="0">
                <a:latin typeface="+mj-lt"/>
              </a:rPr>
              <a:t>.</a:t>
            </a:r>
            <a:endParaRPr lang="fr-FR" sz="2400" dirty="0">
              <a:latin typeface="+mj-lt"/>
            </a:endParaRPr>
          </a:p>
          <a:p>
            <a:pPr>
              <a:buFontTx/>
              <a:buChar char="-"/>
            </a:pPr>
            <a:r>
              <a:rPr lang="fr-FR" sz="2400" dirty="0">
                <a:latin typeface="+mj-lt"/>
              </a:rPr>
              <a:t>Préparation de textes à dire ou à lire</a:t>
            </a:r>
          </a:p>
          <a:p>
            <a:pPr>
              <a:buFontTx/>
              <a:buChar char="-"/>
            </a:pPr>
            <a:r>
              <a:rPr lang="fr-FR" sz="2400" dirty="0">
                <a:latin typeface="+mj-lt"/>
              </a:rPr>
              <a:t>Mise en voix, théâtralisation</a:t>
            </a:r>
          </a:p>
          <a:p>
            <a:pPr>
              <a:buFontTx/>
              <a:buChar char="-"/>
            </a:pPr>
            <a:r>
              <a:rPr lang="fr-FR" sz="2400" dirty="0">
                <a:latin typeface="+mj-lt"/>
              </a:rPr>
              <a:t>Exposés, présentations diverses </a:t>
            </a:r>
            <a:endParaRPr lang="fr-FR" sz="2400" dirty="0" smtClean="0">
              <a:latin typeface="+mj-lt"/>
            </a:endParaRPr>
          </a:p>
          <a:p>
            <a:pPr>
              <a:buFontTx/>
              <a:buChar char="-"/>
            </a:pPr>
            <a:r>
              <a:rPr lang="fr-FR" sz="2400" dirty="0" smtClean="0">
                <a:latin typeface="+mj-lt"/>
              </a:rPr>
              <a:t>Travail sur corpus </a:t>
            </a:r>
            <a:endParaRPr lang="fr-FR" sz="2400" dirty="0">
              <a:latin typeface="+mj-lt"/>
            </a:endParaRPr>
          </a:p>
          <a:p>
            <a:pPr>
              <a:buFontTx/>
              <a:buChar char="-"/>
            </a:pPr>
            <a:r>
              <a:rPr lang="fr-FR" sz="2400" dirty="0">
                <a:latin typeface="+mj-lt"/>
              </a:rPr>
              <a:t>Utilisation de brouillons  oraux et écrits de toute sorte</a:t>
            </a:r>
          </a:p>
          <a:p>
            <a:pPr>
              <a:buFontTx/>
              <a:buChar char="-"/>
            </a:pPr>
            <a:r>
              <a:rPr lang="fr-FR" sz="2400" dirty="0">
                <a:latin typeface="+mj-lt"/>
              </a:rPr>
              <a:t>Utilisation d’écrits supports variés</a:t>
            </a:r>
          </a:p>
          <a:p>
            <a:pPr>
              <a:buFontTx/>
              <a:buChar char="-"/>
            </a:pPr>
            <a:r>
              <a:rPr lang="fr-FR" sz="2400" dirty="0">
                <a:latin typeface="+mj-lt"/>
              </a:rPr>
              <a:t>Débats, jeux de rôle, interviews</a:t>
            </a:r>
          </a:p>
        </p:txBody>
      </p:sp>
    </p:spTree>
    <p:extLst>
      <p:ext uri="{BB962C8B-B14F-4D97-AF65-F5344CB8AC3E}">
        <p14:creationId xmlns:p14="http://schemas.microsoft.com/office/powerpoint/2010/main" val="2853009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3083" y="617729"/>
            <a:ext cx="7937834" cy="5687537"/>
          </a:xfrm>
          <a:solidFill>
            <a:schemeClr val="accent5">
              <a:lumMod val="40000"/>
              <a:lumOff val="60000"/>
            </a:schemeClr>
          </a:solidFill>
          <a:ln w="28575">
            <a:solidFill>
              <a:srgbClr val="002060"/>
            </a:solidFill>
          </a:ln>
        </p:spPr>
        <p:txBody>
          <a:bodyPr>
            <a:normAutofit/>
          </a:bodyPr>
          <a:lstStyle/>
          <a:p>
            <a:pPr algn="ctr"/>
            <a:r>
              <a:rPr lang="fr-FR" dirty="0" smtClean="0">
                <a:solidFill>
                  <a:srgbClr val="002060"/>
                </a:solidFill>
                <a:latin typeface="+mn-lt"/>
              </a:rPr>
              <a:t>APPRENTISSAGE CONTINUÉ DE LA LECTURE C3-C4</a:t>
            </a:r>
            <a:br>
              <a:rPr lang="fr-FR" dirty="0" smtClean="0">
                <a:solidFill>
                  <a:srgbClr val="002060"/>
                </a:solidFill>
                <a:latin typeface="+mn-lt"/>
              </a:rPr>
            </a:br>
            <a:r>
              <a:rPr lang="fr-FR" dirty="0" smtClean="0">
                <a:solidFill>
                  <a:srgbClr val="002060"/>
                </a:solidFill>
                <a:latin typeface="+mn-lt"/>
              </a:rPr>
              <a:t>APPRENTISSAGE DE LA COMPREHENSION</a:t>
            </a:r>
            <a:endParaRPr lang="fr-FR" dirty="0">
              <a:solidFill>
                <a:srgbClr val="002060"/>
              </a:solidFill>
              <a:latin typeface="+mn-lt"/>
            </a:endParaRPr>
          </a:p>
        </p:txBody>
      </p:sp>
    </p:spTree>
    <p:extLst>
      <p:ext uri="{BB962C8B-B14F-4D97-AF65-F5344CB8AC3E}">
        <p14:creationId xmlns:p14="http://schemas.microsoft.com/office/powerpoint/2010/main" val="2702522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602" y="232012"/>
            <a:ext cx="8652681" cy="778641"/>
          </a:xfrm>
          <a:solidFill>
            <a:schemeClr val="accent1">
              <a:lumMod val="40000"/>
              <a:lumOff val="60000"/>
            </a:schemeClr>
          </a:solidFill>
        </p:spPr>
        <p:txBody>
          <a:bodyPr>
            <a:noAutofit/>
          </a:bodyPr>
          <a:lstStyle/>
          <a:p>
            <a:pPr algn="ctr"/>
            <a:r>
              <a:rPr lang="fr-FR" sz="2800" b="1" dirty="0" smtClean="0">
                <a:solidFill>
                  <a:srgbClr val="0070C0"/>
                </a:solidFill>
              </a:rPr>
              <a:t>Lecture et compréhension de l’écrit  et de l’image : </a:t>
            </a:r>
            <a:br>
              <a:rPr lang="fr-FR" sz="2800" b="1" dirty="0" smtClean="0">
                <a:solidFill>
                  <a:srgbClr val="0070C0"/>
                </a:solidFill>
              </a:rPr>
            </a:br>
            <a:r>
              <a:rPr lang="fr-FR" sz="2800" b="1" dirty="0" smtClean="0">
                <a:solidFill>
                  <a:srgbClr val="0070C0"/>
                </a:solidFill>
              </a:rPr>
              <a:t>un choix clairement affirmé / un enseignement explicite</a:t>
            </a:r>
            <a:endParaRPr lang="fr-FR" sz="2800" b="1" dirty="0">
              <a:solidFill>
                <a:srgbClr val="0070C0"/>
              </a:solidFill>
            </a:endParaRPr>
          </a:p>
        </p:txBody>
      </p:sp>
      <p:sp>
        <p:nvSpPr>
          <p:cNvPr id="3" name="Espace réservé du contenu 2"/>
          <p:cNvSpPr>
            <a:spLocks noGrp="1"/>
          </p:cNvSpPr>
          <p:nvPr>
            <p:ph idx="1"/>
          </p:nvPr>
        </p:nvSpPr>
        <p:spPr>
          <a:xfrm>
            <a:off x="191070" y="1173707"/>
            <a:ext cx="8570794" cy="5349923"/>
          </a:xfrm>
          <a:solidFill>
            <a:schemeClr val="bg1">
              <a:lumMod val="95000"/>
            </a:schemeClr>
          </a:solidFill>
        </p:spPr>
        <p:txBody>
          <a:bodyPr>
            <a:normAutofit/>
          </a:bodyPr>
          <a:lstStyle/>
          <a:p>
            <a:pPr>
              <a:buFont typeface="Wingdings" panose="05000000000000000000" pitchFamily="2" charset="2"/>
              <a:buChar char="§"/>
            </a:pPr>
            <a:r>
              <a:rPr lang="fr-FR" sz="2200" dirty="0" smtClean="0">
                <a:latin typeface="Calibri Light" panose="020F0302020204030204" pitchFamily="34" charset="0"/>
              </a:rPr>
              <a:t>Parler de « </a:t>
            </a:r>
            <a:r>
              <a:rPr lang="fr-FR" sz="2200" b="1" dirty="0" smtClean="0">
                <a:latin typeface="Calibri Light" panose="020F0302020204030204" pitchFamily="34" charset="0"/>
              </a:rPr>
              <a:t>compréhension de l’écrit</a:t>
            </a:r>
            <a:r>
              <a:rPr lang="fr-FR" sz="2200" dirty="0" smtClean="0">
                <a:latin typeface="Calibri Light" panose="020F0302020204030204" pitchFamily="34" charset="0"/>
              </a:rPr>
              <a:t> » c’est ouvrir la question de la lecture sur des </a:t>
            </a:r>
            <a:r>
              <a:rPr lang="fr-FR" sz="2200" b="1" i="1" u="sng" dirty="0" smtClean="0">
                <a:latin typeface="Calibri Light" panose="020F0302020204030204" pitchFamily="34" charset="0"/>
              </a:rPr>
              <a:t>corpus littéraires ET non littéraires</a:t>
            </a:r>
            <a:r>
              <a:rPr lang="fr-FR" sz="2200" dirty="0" smtClean="0">
                <a:latin typeface="Calibri Light" panose="020F0302020204030204" pitchFamily="34" charset="0"/>
              </a:rPr>
              <a:t>. </a:t>
            </a:r>
          </a:p>
          <a:p>
            <a:pPr>
              <a:buFont typeface="Wingdings" panose="05000000000000000000" pitchFamily="2" charset="2"/>
              <a:buChar char="§"/>
            </a:pPr>
            <a:r>
              <a:rPr lang="fr-FR" sz="2200" b="1" dirty="0" smtClean="0">
                <a:latin typeface="Calibri Light" panose="020F0302020204030204" pitchFamily="34" charset="0"/>
              </a:rPr>
              <a:t>Au cycle 4 </a:t>
            </a:r>
            <a:r>
              <a:rPr lang="fr-FR" sz="2200" dirty="0" smtClean="0">
                <a:latin typeface="Calibri Light" panose="020F0302020204030204" pitchFamily="34" charset="0"/>
              </a:rPr>
              <a:t>: lire </a:t>
            </a:r>
            <a:r>
              <a:rPr lang="fr-FR" sz="2200" dirty="0">
                <a:latin typeface="Calibri Light" panose="020F0302020204030204" pitchFamily="34" charset="0"/>
              </a:rPr>
              <a:t>des textes variés avec des objectifs </a:t>
            </a:r>
            <a:r>
              <a:rPr lang="fr-FR" sz="2200" dirty="0" smtClean="0">
                <a:latin typeface="Calibri Light" panose="020F0302020204030204" pitchFamily="34" charset="0"/>
              </a:rPr>
              <a:t>divers ;  lire des images, des documents composites (y compris numériques) et des textes non littéraires.</a:t>
            </a:r>
          </a:p>
          <a:p>
            <a:pPr>
              <a:buFont typeface="Wingdings" panose="05000000000000000000" pitchFamily="2" charset="2"/>
              <a:buChar char="§"/>
            </a:pPr>
            <a:r>
              <a:rPr lang="fr-FR" sz="2200" dirty="0" smtClean="0">
                <a:latin typeface="Calibri Light" panose="020F0302020204030204" pitchFamily="34" charset="0"/>
              </a:rPr>
              <a:t>L’entrée suggère que l’on s’empare des documents des autres disciplines y compris scientifiques.		 </a:t>
            </a:r>
            <a:endParaRPr lang="fr-FR" sz="2200" dirty="0">
              <a:latin typeface="Calibri Light" panose="020F0302020204030204" pitchFamily="34" charset="0"/>
            </a:endParaRPr>
          </a:p>
        </p:txBody>
      </p:sp>
      <p:pic>
        <p:nvPicPr>
          <p:cNvPr id="4" name="Image 3"/>
          <p:cNvPicPr>
            <a:picLocks noChangeAspect="1"/>
          </p:cNvPicPr>
          <p:nvPr/>
        </p:nvPicPr>
        <p:blipFill>
          <a:blip r:embed="rId3"/>
          <a:stretch>
            <a:fillRect/>
          </a:stretch>
        </p:blipFill>
        <p:spPr>
          <a:xfrm rot="20312018">
            <a:off x="45305" y="4774342"/>
            <a:ext cx="4048125" cy="1271465"/>
          </a:xfrm>
          <a:prstGeom prst="rect">
            <a:avLst/>
          </a:prstGeom>
        </p:spPr>
      </p:pic>
      <p:pic>
        <p:nvPicPr>
          <p:cNvPr id="5" name="Image 4"/>
          <p:cNvPicPr>
            <a:picLocks noChangeAspect="1"/>
          </p:cNvPicPr>
          <p:nvPr/>
        </p:nvPicPr>
        <p:blipFill>
          <a:blip r:embed="rId4"/>
          <a:stretch>
            <a:fillRect/>
          </a:stretch>
        </p:blipFill>
        <p:spPr>
          <a:xfrm>
            <a:off x="4185676" y="4077725"/>
            <a:ext cx="1336692" cy="2016000"/>
          </a:xfrm>
          <a:prstGeom prst="rect">
            <a:avLst/>
          </a:prstGeom>
        </p:spPr>
      </p:pic>
      <p:pic>
        <p:nvPicPr>
          <p:cNvPr id="1026" name="Picture 2"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000" y="4345010"/>
            <a:ext cx="3492000" cy="233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68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63772"/>
            <a:ext cx="7886700" cy="559559"/>
          </a:xfrm>
        </p:spPr>
        <p:txBody>
          <a:bodyPr>
            <a:normAutofit/>
          </a:bodyPr>
          <a:lstStyle/>
          <a:p>
            <a:pPr algn="ctr"/>
            <a:r>
              <a:rPr lang="fr-FR" sz="2400" b="1" dirty="0" smtClean="0">
                <a:solidFill>
                  <a:srgbClr val="0070C0"/>
                </a:solidFill>
                <a:latin typeface="+mn-lt"/>
              </a:rPr>
              <a:t>Lecture et compréhension de l’écrit : </a:t>
            </a:r>
            <a:r>
              <a:rPr lang="fr-FR" sz="2400" b="1" dirty="0">
                <a:solidFill>
                  <a:srgbClr val="0070C0"/>
                </a:solidFill>
                <a:latin typeface="+mn-lt"/>
              </a:rPr>
              <a:t>attendus de fin de cycle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0153310"/>
              </p:ext>
            </p:extLst>
          </p:nvPr>
        </p:nvGraphicFramePr>
        <p:xfrm>
          <a:off x="204716" y="777922"/>
          <a:ext cx="8693624" cy="5923129"/>
        </p:xfrm>
        <a:graphic>
          <a:graphicData uri="http://schemas.openxmlformats.org/drawingml/2006/table">
            <a:tbl>
              <a:tblPr firstRow="1" bandRow="1">
                <a:tableStyleId>{5C22544A-7EE6-4342-B048-85BDC9FD1C3A}</a:tableStyleId>
              </a:tblPr>
              <a:tblGrid>
                <a:gridCol w="2620371"/>
                <a:gridCol w="6073253"/>
              </a:tblGrid>
              <a:tr h="636009">
                <a:tc>
                  <a:txBody>
                    <a:bodyPr/>
                    <a:lstStyle/>
                    <a:p>
                      <a:pPr algn="ctr">
                        <a:lnSpc>
                          <a:spcPct val="115000"/>
                        </a:lnSpc>
                        <a:spcAft>
                          <a:spcPts val="0"/>
                        </a:spcAft>
                      </a:pPr>
                      <a:r>
                        <a:rPr lang="fr-FR" sz="2000" b="1" dirty="0">
                          <a:solidFill>
                            <a:schemeClr val="tx1"/>
                          </a:solidFill>
                          <a:effectLst/>
                          <a:latin typeface="Calibri" panose="020F0502020204030204" pitchFamily="34" charset="0"/>
                        </a:rPr>
                        <a:t>Cycle 3</a:t>
                      </a:r>
                      <a:endParaRPr lang="fr-FR" sz="2000" b="1" dirty="0">
                        <a:solidFill>
                          <a:schemeClr val="tx1"/>
                        </a:solidFill>
                        <a:effectLst/>
                        <a:latin typeface="Calibri" panose="020F0502020204030204" pitchFamily="34" charset="0"/>
                        <a:ea typeface="Calibri"/>
                        <a:cs typeface="Times New Roman"/>
                      </a:endParaRPr>
                    </a:p>
                  </a:txBody>
                  <a:tcPr marL="51435" marR="51435" marT="0" marB="0">
                    <a:solidFill>
                      <a:schemeClr val="accent1">
                        <a:lumMod val="60000"/>
                        <a:lumOff val="40000"/>
                      </a:schemeClr>
                    </a:solidFill>
                  </a:tcPr>
                </a:tc>
                <a:tc>
                  <a:txBody>
                    <a:bodyPr/>
                    <a:lstStyle/>
                    <a:p>
                      <a:pPr algn="ctr">
                        <a:lnSpc>
                          <a:spcPct val="115000"/>
                        </a:lnSpc>
                        <a:spcAft>
                          <a:spcPts val="0"/>
                        </a:spcAft>
                      </a:pPr>
                      <a:r>
                        <a:rPr lang="fr-FR" sz="2400" dirty="0">
                          <a:solidFill>
                            <a:schemeClr val="tx1"/>
                          </a:solidFill>
                          <a:effectLst/>
                          <a:latin typeface="Calibri" panose="020F0502020204030204" pitchFamily="34" charset="0"/>
                        </a:rPr>
                        <a:t>Cycle 4</a:t>
                      </a:r>
                      <a:endParaRPr lang="fr-FR" sz="2400" dirty="0">
                        <a:solidFill>
                          <a:schemeClr val="tx1"/>
                        </a:solidFill>
                        <a:effectLst/>
                        <a:latin typeface="Calibri" panose="020F0502020204030204" pitchFamily="34" charset="0"/>
                        <a:ea typeface="Calibri"/>
                        <a:cs typeface="Times New Roman"/>
                      </a:endParaRPr>
                    </a:p>
                  </a:txBody>
                  <a:tcPr marL="51435" marR="51435" marT="0" marB="0">
                    <a:solidFill>
                      <a:schemeClr val="accent1">
                        <a:lumMod val="60000"/>
                        <a:lumOff val="40000"/>
                      </a:schemeClr>
                    </a:solidFill>
                  </a:tcPr>
                </a:tc>
              </a:tr>
              <a:tr h="5287120">
                <a:tc>
                  <a:txBody>
                    <a:bodyPr/>
                    <a:lstStyle/>
                    <a:p>
                      <a:pPr marL="342900" indent="-342900">
                        <a:buFont typeface="Wingdings" panose="05000000000000000000" pitchFamily="2" charset="2"/>
                        <a:buChar char="§"/>
                      </a:pPr>
                      <a:endParaRPr lang="fr-FR" sz="2000" b="0" kern="1200" dirty="0" smtClean="0">
                        <a:solidFill>
                          <a:schemeClr val="tx1"/>
                        </a:solidFill>
                        <a:effectLst/>
                        <a:latin typeface="+mj-lt"/>
                        <a:ea typeface="+mn-ea"/>
                        <a:cs typeface="+mn-cs"/>
                      </a:endParaRPr>
                    </a:p>
                    <a:p>
                      <a:pPr marL="342900" indent="-342900">
                        <a:buFont typeface="Wingdings" panose="05000000000000000000" pitchFamily="2" charset="2"/>
                        <a:buChar char="§"/>
                      </a:pPr>
                      <a:r>
                        <a:rPr lang="fr-FR" sz="2000" b="0" kern="1200" dirty="0" smtClean="0">
                          <a:solidFill>
                            <a:schemeClr val="tx1"/>
                          </a:solidFill>
                          <a:effectLst/>
                          <a:latin typeface="+mj-lt"/>
                          <a:ea typeface="+mn-ea"/>
                          <a:cs typeface="+mn-cs"/>
                        </a:rPr>
                        <a:t>Lire, comprendre et interpréter un texte littéraire adapté à son âge et réagir à sa lecture.</a:t>
                      </a:r>
                    </a:p>
                    <a:p>
                      <a:pPr marL="342900" indent="-342900">
                        <a:buFont typeface="Wingdings" panose="05000000000000000000" pitchFamily="2" charset="2"/>
                        <a:buChar char="§"/>
                      </a:pPr>
                      <a:r>
                        <a:rPr lang="fr-FR" sz="2000" b="0" kern="1200" dirty="0" smtClean="0">
                          <a:solidFill>
                            <a:schemeClr val="tx1"/>
                          </a:solidFill>
                          <a:effectLst/>
                          <a:latin typeface="+mj-lt"/>
                          <a:ea typeface="+mn-ea"/>
                          <a:cs typeface="+mn-cs"/>
                        </a:rPr>
                        <a:t>Lire et comprendre des textes et des documents (textes, tableaux, graphiques, schémas, diagrammes, images) pour apprendre dans les différentes disciplines.</a:t>
                      </a:r>
                      <a:endParaRPr lang="fr-FR" sz="2000" b="0" dirty="0">
                        <a:solidFill>
                          <a:schemeClr val="tx1"/>
                        </a:solidFill>
                        <a:effectLst/>
                        <a:latin typeface="+mj-lt"/>
                        <a:ea typeface="Calibri"/>
                        <a:cs typeface="Times New Roman"/>
                      </a:endParaRPr>
                    </a:p>
                  </a:txBody>
                  <a:tcPr marL="51435" marR="51435" marT="0" marB="0">
                    <a:solidFill>
                      <a:schemeClr val="accent1">
                        <a:lumMod val="20000"/>
                        <a:lumOff val="80000"/>
                      </a:schemeClr>
                    </a:solidFill>
                  </a:tcPr>
                </a:tc>
                <a:tc>
                  <a:txBody>
                    <a:bodyPr/>
                    <a:lstStyle/>
                    <a:p>
                      <a:pPr marL="342900" indent="-342900">
                        <a:buFont typeface="Wingdings" panose="05000000000000000000" pitchFamily="2" charset="2"/>
                        <a:buChar char="§"/>
                      </a:pPr>
                      <a:r>
                        <a:rPr lang="fr-FR" sz="2800" b="0" kern="1200" dirty="0" smtClean="0">
                          <a:solidFill>
                            <a:schemeClr val="dk1"/>
                          </a:solidFill>
                          <a:effectLst/>
                          <a:latin typeface="+mj-lt"/>
                          <a:ea typeface="+mn-ea"/>
                          <a:cs typeface="+mn-cs"/>
                        </a:rPr>
                        <a:t>Lire et comprendre en autonomie </a:t>
                      </a:r>
                      <a:r>
                        <a:rPr lang="fr-FR" sz="2800" b="1" kern="1200" dirty="0" smtClean="0">
                          <a:solidFill>
                            <a:schemeClr val="dk1"/>
                          </a:solidFill>
                          <a:effectLst/>
                          <a:latin typeface="+mj-lt"/>
                          <a:ea typeface="+mn-ea"/>
                          <a:cs typeface="+mn-cs"/>
                        </a:rPr>
                        <a:t>des textes variés, des images et des documents composites, sur différents supports</a:t>
                      </a:r>
                      <a:r>
                        <a:rPr lang="fr-FR" sz="2800" b="0" kern="1200" dirty="0" smtClean="0">
                          <a:solidFill>
                            <a:schemeClr val="dk1"/>
                          </a:solidFill>
                          <a:effectLst/>
                          <a:latin typeface="+mj-lt"/>
                          <a:ea typeface="+mn-ea"/>
                          <a:cs typeface="+mn-cs"/>
                        </a:rPr>
                        <a:t> (papier, numérique).</a:t>
                      </a:r>
                    </a:p>
                    <a:p>
                      <a:pPr marL="342900" indent="-342900">
                        <a:buFont typeface="Wingdings" panose="05000000000000000000" pitchFamily="2" charset="2"/>
                        <a:buChar char="§"/>
                      </a:pPr>
                      <a:r>
                        <a:rPr lang="fr-FR" sz="2800" b="1" kern="1200" dirty="0" smtClean="0">
                          <a:solidFill>
                            <a:schemeClr val="dk1"/>
                          </a:solidFill>
                          <a:effectLst/>
                          <a:latin typeface="+mj-lt"/>
                          <a:ea typeface="+mn-ea"/>
                          <a:cs typeface="+mn-cs"/>
                        </a:rPr>
                        <a:t>Lire, comprendre et interpréter des textes littéraires en fondant l’interprétation sur </a:t>
                      </a:r>
                      <a:r>
                        <a:rPr lang="fr-FR" sz="2800" b="1" u="sng" kern="1200" dirty="0" smtClean="0">
                          <a:solidFill>
                            <a:schemeClr val="dk1"/>
                          </a:solidFill>
                          <a:effectLst/>
                          <a:latin typeface="+mj-lt"/>
                          <a:ea typeface="+mn-ea"/>
                          <a:cs typeface="+mn-cs"/>
                        </a:rPr>
                        <a:t>quelques outils d’analyse simples</a:t>
                      </a:r>
                      <a:r>
                        <a:rPr lang="fr-FR" sz="2800" b="1" kern="1200" dirty="0" smtClean="0">
                          <a:solidFill>
                            <a:schemeClr val="dk1"/>
                          </a:solidFill>
                          <a:effectLst/>
                          <a:latin typeface="+mj-lt"/>
                          <a:ea typeface="+mn-ea"/>
                          <a:cs typeface="+mn-cs"/>
                        </a:rPr>
                        <a:t>.</a:t>
                      </a:r>
                    </a:p>
                    <a:p>
                      <a:pPr marL="342900" indent="-342900">
                        <a:buFont typeface="Wingdings" panose="05000000000000000000" pitchFamily="2" charset="2"/>
                        <a:buChar char="§"/>
                      </a:pPr>
                      <a:r>
                        <a:rPr lang="fr-FR" sz="2800" b="0" kern="1200" dirty="0" smtClean="0">
                          <a:solidFill>
                            <a:schemeClr val="dk1"/>
                          </a:solidFill>
                          <a:effectLst/>
                          <a:latin typeface="+mj-lt"/>
                          <a:ea typeface="+mn-ea"/>
                          <a:cs typeface="+mn-cs"/>
                        </a:rPr>
                        <a:t>Situer les textes littéraires dans leur contexte historique et culturel.</a:t>
                      </a:r>
                    </a:p>
                    <a:p>
                      <a:pPr marL="342900" indent="-342900">
                        <a:buFont typeface="Wingdings" panose="05000000000000000000" pitchFamily="2" charset="2"/>
                        <a:buChar char="§"/>
                      </a:pPr>
                      <a:r>
                        <a:rPr lang="fr-FR" sz="2800" b="1" kern="1200" dirty="0" smtClean="0">
                          <a:solidFill>
                            <a:schemeClr val="dk1"/>
                          </a:solidFill>
                          <a:effectLst/>
                          <a:latin typeface="+mj-lt"/>
                          <a:ea typeface="+mn-ea"/>
                          <a:cs typeface="+mn-cs"/>
                        </a:rPr>
                        <a:t>Lire une œuvre complète et rendre compte oralement de sa lecture.</a:t>
                      </a:r>
                      <a:endParaRPr lang="fr-FR" sz="2800" b="1" dirty="0">
                        <a:solidFill>
                          <a:schemeClr val="tx1"/>
                        </a:solidFill>
                        <a:effectLst/>
                        <a:latin typeface="+mj-lt"/>
                        <a:ea typeface="Calibri"/>
                        <a:cs typeface="Times New Roman"/>
                      </a:endParaRPr>
                    </a:p>
                  </a:txBody>
                  <a:tcPr marL="51435" marR="51435"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749652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7421"/>
            <a:ext cx="9144000" cy="720938"/>
          </a:xfrm>
          <a:solidFill>
            <a:schemeClr val="accent2">
              <a:lumMod val="20000"/>
              <a:lumOff val="80000"/>
            </a:schemeClr>
          </a:solidFill>
          <a:ln>
            <a:solidFill>
              <a:srgbClr val="002060"/>
            </a:solidFill>
          </a:ln>
        </p:spPr>
        <p:txBody>
          <a:bodyPr>
            <a:normAutofit fontScale="90000"/>
          </a:bodyPr>
          <a:lstStyle/>
          <a:p>
            <a:pPr algn="ctr"/>
            <a:r>
              <a:rPr lang="fr-FR" sz="2600" b="1" dirty="0">
                <a:solidFill>
                  <a:srgbClr val="0070C0"/>
                </a:solidFill>
              </a:rPr>
              <a:t>Lecture et compréhension de l’écrit et de l’image Cycle 4</a:t>
            </a:r>
            <a:r>
              <a:rPr lang="fr-FR" sz="2600" b="1" dirty="0" smtClean="0">
                <a:solidFill>
                  <a:srgbClr val="002060"/>
                </a:solidFill>
                <a:latin typeface="+mn-lt"/>
              </a:rPr>
              <a:t/>
            </a:r>
            <a:br>
              <a:rPr lang="fr-FR" sz="2600" b="1" dirty="0" smtClean="0">
                <a:solidFill>
                  <a:srgbClr val="002060"/>
                </a:solidFill>
                <a:latin typeface="+mn-lt"/>
              </a:rPr>
            </a:br>
            <a:r>
              <a:rPr lang="fr-FR" sz="2600" b="1" dirty="0" smtClean="0">
                <a:solidFill>
                  <a:srgbClr val="002060"/>
                </a:solidFill>
                <a:latin typeface="+mn-lt"/>
              </a:rPr>
              <a:t>Connaissances et compétences associées : exemple</a:t>
            </a:r>
            <a:endParaRPr lang="fr-FR" sz="2600" b="1" dirty="0">
              <a:solidFill>
                <a:srgbClr val="002060"/>
              </a:solidFill>
              <a:latin typeface="+mn-lt"/>
            </a:endParaRPr>
          </a:p>
        </p:txBody>
      </p:sp>
      <p:sp>
        <p:nvSpPr>
          <p:cNvPr id="3" name="Espace réservé du contenu 2"/>
          <p:cNvSpPr>
            <a:spLocks noGrp="1"/>
          </p:cNvSpPr>
          <p:nvPr>
            <p:ph sz="half" idx="1"/>
          </p:nvPr>
        </p:nvSpPr>
        <p:spPr>
          <a:xfrm>
            <a:off x="150124" y="1214651"/>
            <a:ext cx="4176216" cy="5418161"/>
          </a:xfrm>
          <a:solidFill>
            <a:schemeClr val="bg1">
              <a:lumMod val="95000"/>
            </a:schemeClr>
          </a:solidFill>
          <a:ln>
            <a:solidFill>
              <a:srgbClr val="0070C0"/>
            </a:solidFill>
          </a:ln>
        </p:spPr>
        <p:txBody>
          <a:bodyPr>
            <a:normAutofit lnSpcReduction="10000"/>
          </a:bodyPr>
          <a:lstStyle/>
          <a:p>
            <a:pPr>
              <a:buFont typeface="Wingdings" panose="05000000000000000000" pitchFamily="2" charset="2"/>
              <a:buChar char="§"/>
            </a:pPr>
            <a:r>
              <a:rPr lang="fr-FR" sz="2600" b="1" dirty="0" smtClean="0">
                <a:solidFill>
                  <a:schemeClr val="accent1">
                    <a:lumMod val="75000"/>
                  </a:schemeClr>
                </a:solidFill>
              </a:rPr>
              <a:t>Lire des images, des documents composites (y compris numériques) et des textes non littéraires</a:t>
            </a:r>
          </a:p>
          <a:p>
            <a:pPr>
              <a:buFont typeface="Wingdings" panose="05000000000000000000" pitchFamily="2" charset="2"/>
              <a:buChar char="§"/>
            </a:pPr>
            <a:endParaRPr lang="fr-FR" sz="2600" b="1" dirty="0" smtClean="0">
              <a:solidFill>
                <a:schemeClr val="accent1">
                  <a:lumMod val="75000"/>
                </a:schemeClr>
              </a:solidFill>
            </a:endParaRPr>
          </a:p>
          <a:p>
            <a:r>
              <a:rPr lang="fr-FR" sz="2400" dirty="0" smtClean="0">
                <a:latin typeface="+mj-lt"/>
              </a:rPr>
              <a:t>Lire et comprendre des images fixes ou mobiles variées empruntées à la peinture, aux arts plastiques, à la photographies, à la publicité et au cinéma</a:t>
            </a:r>
          </a:p>
          <a:p>
            <a:r>
              <a:rPr lang="fr-FR" sz="2400" dirty="0" smtClean="0">
                <a:latin typeface="+mj-lt"/>
              </a:rPr>
              <a:t>Situer </a:t>
            </a:r>
            <a:r>
              <a:rPr lang="fr-FR" sz="2400" dirty="0" smtClean="0"/>
              <a:t>les œuvres dans leur contexte historique et culturel</a:t>
            </a:r>
          </a:p>
          <a:p>
            <a:endParaRPr lang="fr-FR" b="1" dirty="0"/>
          </a:p>
          <a:p>
            <a:endParaRPr lang="fr-FR" b="1" dirty="0">
              <a:solidFill>
                <a:srgbClr val="0070C0"/>
              </a:solidFill>
            </a:endParaRPr>
          </a:p>
          <a:p>
            <a:endParaRPr lang="fr-FR" dirty="0"/>
          </a:p>
        </p:txBody>
      </p:sp>
      <p:sp>
        <p:nvSpPr>
          <p:cNvPr id="4" name="Espace réservé du contenu 3"/>
          <p:cNvSpPr>
            <a:spLocks noGrp="1"/>
          </p:cNvSpPr>
          <p:nvPr>
            <p:ph sz="half" idx="2"/>
          </p:nvPr>
        </p:nvSpPr>
        <p:spPr>
          <a:xfrm>
            <a:off x="4517408" y="982638"/>
            <a:ext cx="4435523" cy="5656997"/>
          </a:xfrm>
          <a:solidFill>
            <a:schemeClr val="bg1">
              <a:lumMod val="95000"/>
            </a:schemeClr>
          </a:solidFill>
          <a:ln>
            <a:solidFill>
              <a:srgbClr val="0070C0"/>
            </a:solidFill>
          </a:ln>
        </p:spPr>
        <p:txBody>
          <a:bodyPr>
            <a:normAutofit lnSpcReduction="10000"/>
          </a:bodyPr>
          <a:lstStyle/>
          <a:p>
            <a:pPr marL="0" indent="0" algn="ctr">
              <a:buNone/>
            </a:pPr>
            <a:r>
              <a:rPr lang="fr-FR" sz="2600" b="1" dirty="0" smtClean="0">
                <a:solidFill>
                  <a:schemeClr val="accent1">
                    <a:lumMod val="75000"/>
                  </a:schemeClr>
                </a:solidFill>
              </a:rPr>
              <a:t>Exemples de situations, d’activités et de ressources pour l’élève </a:t>
            </a:r>
          </a:p>
          <a:p>
            <a:pPr fontAlgn="t">
              <a:buFont typeface="Wingdings" panose="05000000000000000000" pitchFamily="2" charset="2"/>
              <a:buChar char="§"/>
            </a:pPr>
            <a:r>
              <a:rPr lang="fr-FR" sz="2400" dirty="0" smtClean="0">
                <a:latin typeface="+mj-lt"/>
              </a:rPr>
              <a:t>Lecture et analyse de textes et de documents variés. </a:t>
            </a:r>
          </a:p>
          <a:p>
            <a:pPr fontAlgn="t">
              <a:buFont typeface="Wingdings" panose="05000000000000000000" pitchFamily="2" charset="2"/>
              <a:buChar char="§"/>
            </a:pPr>
            <a:r>
              <a:rPr lang="fr-FR" sz="2400" dirty="0" smtClean="0">
                <a:latin typeface="+mj-lt"/>
              </a:rPr>
              <a:t>Traitement de l’information.</a:t>
            </a:r>
          </a:p>
          <a:p>
            <a:pPr fontAlgn="t">
              <a:buFont typeface="Wingdings" panose="05000000000000000000" pitchFamily="2" charset="2"/>
              <a:buChar char="§"/>
            </a:pPr>
            <a:r>
              <a:rPr lang="fr-FR" sz="2400" dirty="0" smtClean="0">
                <a:latin typeface="+mj-lt"/>
              </a:rPr>
              <a:t>Interprétation de dessins de presse ou de caricatures…</a:t>
            </a:r>
          </a:p>
          <a:p>
            <a:pPr fontAlgn="t">
              <a:buFont typeface="Wingdings" panose="05000000000000000000" pitchFamily="2" charset="2"/>
              <a:buChar char="§"/>
            </a:pPr>
            <a:endParaRPr lang="fr-FR" sz="2400" dirty="0">
              <a:latin typeface="+mj-lt"/>
            </a:endParaRPr>
          </a:p>
          <a:p>
            <a:pPr fontAlgn="t">
              <a:buFont typeface="Wingdings" panose="05000000000000000000" pitchFamily="2" charset="2"/>
              <a:buChar char="§"/>
            </a:pPr>
            <a:r>
              <a:rPr lang="fr-FR" sz="2400" dirty="0" smtClean="0">
                <a:latin typeface="+mj-lt"/>
              </a:rPr>
              <a:t>Présentation à l’oral d’une œuvre ou d’un petit corpus.</a:t>
            </a:r>
          </a:p>
          <a:p>
            <a:pPr fontAlgn="t">
              <a:buFont typeface="Wingdings" panose="05000000000000000000" pitchFamily="2" charset="2"/>
              <a:buChar char="§"/>
            </a:pPr>
            <a:r>
              <a:rPr lang="fr-FR" sz="2400" dirty="0" smtClean="0">
                <a:latin typeface="+mj-lt"/>
              </a:rPr>
              <a:t>Visite de musées, visionnage de quelques grandes œuvres marquantes du patrimoine cinématographique</a:t>
            </a:r>
            <a:endParaRPr lang="fr-FR" dirty="0"/>
          </a:p>
        </p:txBody>
      </p:sp>
      <p:sp>
        <p:nvSpPr>
          <p:cNvPr id="5" name="Rectangle 4"/>
          <p:cNvSpPr/>
          <p:nvPr/>
        </p:nvSpPr>
        <p:spPr>
          <a:xfrm>
            <a:off x="8515350" y="182562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654638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6728" y="1323834"/>
            <a:ext cx="8338782" cy="5322626"/>
          </a:xfrm>
          <a:solidFill>
            <a:schemeClr val="bg1">
              <a:lumMod val="95000"/>
            </a:schemeClr>
          </a:solidFill>
        </p:spPr>
        <p:txBody>
          <a:bodyPr>
            <a:normAutofit fontScale="92500" lnSpcReduction="10000"/>
          </a:bodyPr>
          <a:lstStyle/>
          <a:p>
            <a:pPr marL="0" indent="0">
              <a:buNone/>
            </a:pPr>
            <a:r>
              <a:rPr lang="fr-FR" sz="2400" b="1" dirty="0" smtClean="0">
                <a:solidFill>
                  <a:srgbClr val="0070C0"/>
                </a:solidFill>
                <a:latin typeface="Calibri" panose="020F0502020204030204" pitchFamily="34" charset="0"/>
              </a:rPr>
              <a:t>Cet apprentissage suppose : </a:t>
            </a:r>
          </a:p>
          <a:p>
            <a:pPr marL="0" indent="0">
              <a:buNone/>
            </a:pPr>
            <a:endParaRPr lang="fr-FR" sz="2400" b="1" dirty="0" smtClean="0">
              <a:solidFill>
                <a:srgbClr val="0070C0"/>
              </a:solidFill>
              <a:latin typeface="Calibri Light" panose="020F0302020204030204" pitchFamily="34" charset="0"/>
            </a:endParaRPr>
          </a:p>
          <a:p>
            <a:pPr>
              <a:buFont typeface="Wingdings" panose="05000000000000000000" pitchFamily="2" charset="2"/>
              <a:buChar char="§"/>
            </a:pPr>
            <a:r>
              <a:rPr lang="fr-FR" sz="3000" dirty="0" smtClean="0">
                <a:latin typeface="Calibri Light" panose="020F0302020204030204" pitchFamily="34" charset="0"/>
              </a:rPr>
              <a:t>Un développement des démarches de la </a:t>
            </a:r>
            <a:r>
              <a:rPr lang="fr-FR" sz="3000" b="1" dirty="0" smtClean="0">
                <a:latin typeface="Calibri Light" panose="020F0302020204030204" pitchFamily="34" charset="0"/>
              </a:rPr>
              <a:t>lecture analytique.</a:t>
            </a:r>
          </a:p>
          <a:p>
            <a:pPr>
              <a:buFont typeface="Wingdings" panose="05000000000000000000" pitchFamily="2" charset="2"/>
              <a:buChar char="§"/>
            </a:pPr>
            <a:endParaRPr lang="fr-FR" sz="3000" b="1" dirty="0" smtClean="0">
              <a:latin typeface="Calibri Light" panose="020F0302020204030204" pitchFamily="34" charset="0"/>
            </a:endParaRPr>
          </a:p>
          <a:p>
            <a:pPr>
              <a:buFont typeface="Wingdings" panose="05000000000000000000" pitchFamily="2" charset="2"/>
              <a:buChar char="§"/>
            </a:pPr>
            <a:r>
              <a:rPr lang="fr-FR" sz="3000" dirty="0" smtClean="0">
                <a:latin typeface="Calibri Light" panose="020F0302020204030204" pitchFamily="34" charset="0"/>
              </a:rPr>
              <a:t>Des </a:t>
            </a:r>
            <a:r>
              <a:rPr lang="fr-FR" sz="3000" b="1" dirty="0">
                <a:latin typeface="Calibri Light" panose="020F0302020204030204" pitchFamily="34" charset="0"/>
              </a:rPr>
              <a:t>démarches</a:t>
            </a:r>
            <a:r>
              <a:rPr lang="fr-FR" sz="3000" dirty="0">
                <a:latin typeface="Calibri Light" panose="020F0302020204030204" pitchFamily="34" charset="0"/>
              </a:rPr>
              <a:t> </a:t>
            </a:r>
            <a:r>
              <a:rPr lang="fr-FR" sz="3000" dirty="0" smtClean="0">
                <a:latin typeface="Calibri Light" panose="020F0302020204030204" pitchFamily="34" charset="0"/>
              </a:rPr>
              <a:t>plus spécifiques (certaines nouvelles pour le second degré).</a:t>
            </a:r>
          </a:p>
          <a:p>
            <a:pPr>
              <a:buFont typeface="Wingdings" panose="05000000000000000000" pitchFamily="2" charset="2"/>
              <a:buChar char="§"/>
            </a:pPr>
            <a:endParaRPr lang="fr-FR" sz="3000" dirty="0">
              <a:latin typeface="Calibri Light" panose="020F0302020204030204" pitchFamily="34" charset="0"/>
            </a:endParaRPr>
          </a:p>
          <a:p>
            <a:pPr>
              <a:buFont typeface="Wingdings" panose="05000000000000000000" pitchFamily="2" charset="2"/>
              <a:buChar char="§"/>
            </a:pPr>
            <a:r>
              <a:rPr lang="fr-FR" sz="3000" dirty="0" smtClean="0">
                <a:latin typeface="Calibri Light" panose="020F0302020204030204" pitchFamily="34" charset="0"/>
              </a:rPr>
              <a:t>Une systématisation des démarches.</a:t>
            </a:r>
          </a:p>
          <a:p>
            <a:pPr>
              <a:buFont typeface="Wingdings" panose="05000000000000000000" pitchFamily="2" charset="2"/>
              <a:buChar char="§"/>
            </a:pPr>
            <a:endParaRPr lang="fr-FR" sz="3000" dirty="0" smtClean="0">
              <a:latin typeface="Calibri Light" panose="020F0302020204030204" pitchFamily="34" charset="0"/>
            </a:endParaRPr>
          </a:p>
          <a:p>
            <a:pPr>
              <a:buFont typeface="Wingdings" panose="05000000000000000000" pitchFamily="2" charset="2"/>
              <a:buChar char="§"/>
            </a:pPr>
            <a:r>
              <a:rPr lang="fr-FR" sz="3000" dirty="0">
                <a:latin typeface="Calibri Light" panose="020F0302020204030204" pitchFamily="34" charset="0"/>
              </a:rPr>
              <a:t>U</a:t>
            </a:r>
            <a:r>
              <a:rPr lang="fr-FR" sz="3000" dirty="0" smtClean="0">
                <a:latin typeface="Calibri Light" panose="020F0302020204030204" pitchFamily="34" charset="0"/>
              </a:rPr>
              <a:t>ne plus grande précision dans la différenciation des compétences engagées. </a:t>
            </a:r>
            <a:endParaRPr lang="fr-FR" sz="3000" dirty="0">
              <a:latin typeface="Calibri Light" panose="020F0302020204030204" pitchFamily="34" charset="0"/>
            </a:endParaRPr>
          </a:p>
        </p:txBody>
      </p:sp>
      <p:sp>
        <p:nvSpPr>
          <p:cNvPr id="4" name="Rectangle 3"/>
          <p:cNvSpPr/>
          <p:nvPr/>
        </p:nvSpPr>
        <p:spPr>
          <a:xfrm>
            <a:off x="313899" y="259307"/>
            <a:ext cx="8270543" cy="79947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2060"/>
                </a:solidFill>
              </a:rPr>
              <a:t>L’ APPRENTISSAGE DE LA COMPREHENSION</a:t>
            </a:r>
            <a:endParaRPr lang="fr-FR" sz="2800" b="1" dirty="0">
              <a:solidFill>
                <a:srgbClr val="002060"/>
              </a:solidFill>
            </a:endParaRPr>
          </a:p>
        </p:txBody>
      </p:sp>
    </p:spTree>
    <p:extLst>
      <p:ext uri="{BB962C8B-B14F-4D97-AF65-F5344CB8AC3E}">
        <p14:creationId xmlns:p14="http://schemas.microsoft.com/office/powerpoint/2010/main" val="3625883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9390" y="464024"/>
            <a:ext cx="8109283" cy="5691115"/>
          </a:xfrm>
          <a:solidFill>
            <a:schemeClr val="tx2">
              <a:lumMod val="40000"/>
              <a:lumOff val="60000"/>
            </a:schemeClr>
          </a:solidFill>
          <a:ln w="28575">
            <a:solidFill>
              <a:srgbClr val="002060"/>
            </a:solidFill>
          </a:ln>
        </p:spPr>
        <p:txBody>
          <a:bodyPr/>
          <a:lstStyle/>
          <a:p>
            <a:pPr marL="0" indent="0" algn="ctr">
              <a:buNone/>
            </a:pPr>
            <a:endParaRPr lang="fr-FR" sz="6000" dirty="0" smtClean="0">
              <a:solidFill>
                <a:srgbClr val="002060"/>
              </a:solidFill>
              <a:effectLst>
                <a:outerShdw blurRad="38100" dist="38100" dir="2700000" algn="tl">
                  <a:srgbClr val="000000">
                    <a:alpha val="43137"/>
                  </a:srgbClr>
                </a:outerShdw>
              </a:effectLst>
            </a:endParaRPr>
          </a:p>
          <a:p>
            <a:pPr marL="0" indent="0" algn="ctr">
              <a:buNone/>
            </a:pPr>
            <a:r>
              <a:rPr lang="fr-FR" sz="6000" dirty="0" smtClean="0">
                <a:solidFill>
                  <a:srgbClr val="002060"/>
                </a:solidFill>
                <a:effectLst>
                  <a:outerShdw blurRad="38100" dist="38100" dir="2700000" algn="tl">
                    <a:srgbClr val="000000">
                      <a:alpha val="43137"/>
                    </a:srgbClr>
                  </a:outerShdw>
                </a:effectLst>
              </a:rPr>
              <a:t>LECTURE LITTERAIRE</a:t>
            </a:r>
          </a:p>
          <a:p>
            <a:pPr marL="0" indent="0" algn="ctr">
              <a:buNone/>
            </a:pPr>
            <a:r>
              <a:rPr lang="fr-FR" sz="6000" dirty="0" smtClean="0">
                <a:solidFill>
                  <a:srgbClr val="002060"/>
                </a:solidFill>
                <a:effectLst>
                  <a:outerShdw blurRad="38100" dist="38100" dir="2700000" algn="tl">
                    <a:srgbClr val="000000">
                      <a:alpha val="43137"/>
                    </a:srgbClr>
                  </a:outerShdw>
                </a:effectLst>
              </a:rPr>
              <a:t>CULTURE LITTERAIRE ET ARTISTIQUE</a:t>
            </a:r>
            <a:endParaRPr lang="fr-FR" sz="6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5116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3773"/>
            <a:ext cx="9144000" cy="423082"/>
          </a:xfrm>
          <a:solidFill>
            <a:schemeClr val="bg1"/>
          </a:solidFill>
        </p:spPr>
        <p:txBody>
          <a:bodyPr>
            <a:noAutofit/>
          </a:bodyPr>
          <a:lstStyle/>
          <a:p>
            <a:pPr algn="ctr"/>
            <a:r>
              <a:rPr lang="fr-FR" sz="2800" b="1" dirty="0" smtClean="0">
                <a:solidFill>
                  <a:srgbClr val="0070C0"/>
                </a:solidFill>
                <a:latin typeface="+mn-lt"/>
              </a:rPr>
              <a:t>Quelles compétences de lecteur ?</a:t>
            </a:r>
            <a:endParaRPr lang="fr-FR" sz="2800" b="1" dirty="0">
              <a:solidFill>
                <a:srgbClr val="0070C0"/>
              </a:solidFill>
              <a:latin typeface="+mn-lt"/>
            </a:endParaRPr>
          </a:p>
        </p:txBody>
      </p:sp>
      <p:sp>
        <p:nvSpPr>
          <p:cNvPr id="3" name="Espace réservé du contenu 2"/>
          <p:cNvSpPr>
            <a:spLocks noGrp="1"/>
          </p:cNvSpPr>
          <p:nvPr>
            <p:ph idx="1"/>
          </p:nvPr>
        </p:nvSpPr>
        <p:spPr>
          <a:xfrm>
            <a:off x="218364" y="900753"/>
            <a:ext cx="8625385" cy="5622878"/>
          </a:xfrm>
          <a:solidFill>
            <a:schemeClr val="accent2">
              <a:lumMod val="20000"/>
              <a:lumOff val="80000"/>
            </a:schemeClr>
          </a:solidFill>
        </p:spPr>
        <p:txBody>
          <a:bodyPr>
            <a:normAutofit/>
          </a:bodyPr>
          <a:lstStyle/>
          <a:p>
            <a:pPr marL="0" indent="0">
              <a:buNone/>
            </a:pPr>
            <a:r>
              <a:rPr lang="fr-FR" sz="2400" b="1" dirty="0" smtClean="0"/>
              <a:t>Cycle 4</a:t>
            </a:r>
            <a:r>
              <a:rPr lang="fr-FR" sz="2400" b="1" dirty="0" smtClean="0">
                <a:solidFill>
                  <a:srgbClr val="0070C0"/>
                </a:solidFill>
              </a:rPr>
              <a:t>  : Lire </a:t>
            </a:r>
            <a:r>
              <a:rPr lang="fr-FR" sz="2400" b="1" dirty="0">
                <a:solidFill>
                  <a:srgbClr val="0070C0"/>
                </a:solidFill>
              </a:rPr>
              <a:t>des œuvres littéraires, fréquenter des œuvres d’art</a:t>
            </a:r>
          </a:p>
          <a:p>
            <a:r>
              <a:rPr lang="fr-FR" sz="2400" dirty="0" smtClean="0">
                <a:solidFill>
                  <a:srgbClr val="002060"/>
                </a:solidFill>
              </a:rPr>
              <a:t>Elaborer </a:t>
            </a:r>
            <a:r>
              <a:rPr lang="fr-FR" sz="2400" dirty="0">
                <a:solidFill>
                  <a:srgbClr val="002060"/>
                </a:solidFill>
              </a:rPr>
              <a:t>une interprétation de textes littéraires</a:t>
            </a:r>
          </a:p>
          <a:p>
            <a:r>
              <a:rPr lang="fr-FR" sz="2400" dirty="0">
                <a:latin typeface="+mj-lt"/>
              </a:rPr>
              <a:t>Formuler des impressions de </a:t>
            </a:r>
            <a:r>
              <a:rPr lang="fr-FR" sz="2400" dirty="0" smtClean="0">
                <a:latin typeface="+mj-lt"/>
              </a:rPr>
              <a:t>lecture.</a:t>
            </a:r>
            <a:endParaRPr lang="fr-FR" sz="2400" dirty="0">
              <a:latin typeface="+mj-lt"/>
            </a:endParaRPr>
          </a:p>
          <a:p>
            <a:r>
              <a:rPr lang="fr-FR" sz="2400" dirty="0">
                <a:latin typeface="+mj-lt"/>
              </a:rPr>
              <a:t>Percevoir un effet esthétique et analyser les </a:t>
            </a:r>
            <a:r>
              <a:rPr lang="fr-FR" sz="2400" dirty="0" smtClean="0">
                <a:latin typeface="+mj-lt"/>
              </a:rPr>
              <a:t>sources.</a:t>
            </a:r>
            <a:endParaRPr lang="fr-FR" sz="2400" dirty="0">
              <a:latin typeface="+mj-lt"/>
            </a:endParaRPr>
          </a:p>
          <a:p>
            <a:pPr algn="just"/>
            <a:r>
              <a:rPr lang="fr-FR" sz="2400" dirty="0">
                <a:latin typeface="+mj-lt"/>
              </a:rPr>
              <a:t>Situer une œuvre dans son contexte pour éclairer ou enrichir sa lecture et établir des relations entre des œuvres littéraires et </a:t>
            </a:r>
            <a:r>
              <a:rPr lang="fr-FR" sz="2400" dirty="0" smtClean="0">
                <a:latin typeface="+mj-lt"/>
              </a:rPr>
              <a:t>artistiques.</a:t>
            </a:r>
            <a:endParaRPr lang="fr-FR" sz="2400" dirty="0">
              <a:latin typeface="+mj-lt"/>
            </a:endParaRPr>
          </a:p>
          <a:p>
            <a:pPr marL="0" indent="0">
              <a:buNone/>
            </a:pPr>
            <a:r>
              <a:rPr lang="fr-FR" sz="2400" dirty="0">
                <a:latin typeface="+mj-lt"/>
              </a:rPr>
              <a:t>      - notions d’analyse littéraire</a:t>
            </a:r>
          </a:p>
          <a:p>
            <a:pPr marL="0" indent="0">
              <a:buNone/>
            </a:pPr>
            <a:r>
              <a:rPr lang="fr-FR" sz="2400" dirty="0">
                <a:latin typeface="+mj-lt"/>
              </a:rPr>
              <a:t>      - procédés stylistiques</a:t>
            </a:r>
          </a:p>
          <a:p>
            <a:pPr marL="0" indent="0">
              <a:buNone/>
            </a:pPr>
            <a:r>
              <a:rPr lang="fr-FR" sz="2400" dirty="0">
                <a:latin typeface="+mj-lt"/>
              </a:rPr>
              <a:t>      - éléments d’histoire littéraire et d’histoire</a:t>
            </a:r>
          </a:p>
          <a:p>
            <a:pPr marL="0" indent="0">
              <a:buNone/>
            </a:pPr>
            <a:r>
              <a:rPr lang="fr-FR" sz="2400" dirty="0">
                <a:latin typeface="+mj-lt"/>
              </a:rPr>
              <a:t>      - éléments d’analyse d’œuvres théâtrales, cinématographiques, </a:t>
            </a:r>
            <a:r>
              <a:rPr lang="fr-FR" sz="2400" dirty="0" smtClean="0">
                <a:latin typeface="+mj-lt"/>
              </a:rPr>
              <a:t>picturales</a:t>
            </a:r>
            <a:r>
              <a:rPr lang="fr-FR" sz="2400" dirty="0">
                <a:latin typeface="+mj-lt"/>
              </a:rPr>
              <a:t>, musicales</a:t>
            </a:r>
          </a:p>
        </p:txBody>
      </p:sp>
    </p:spTree>
    <p:extLst>
      <p:ext uri="{BB962C8B-B14F-4D97-AF65-F5344CB8AC3E}">
        <p14:creationId xmlns:p14="http://schemas.microsoft.com/office/powerpoint/2010/main" val="825315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bwMode="auto">
          <a:xfrm>
            <a:off x="668741" y="191068"/>
            <a:ext cx="7997588" cy="518614"/>
          </a:xfrm>
          <a:solidFill>
            <a:schemeClr val="accent2">
              <a:lumMod val="20000"/>
              <a:lumOff val="80000"/>
            </a:schemeClr>
          </a:solidFill>
        </p:spPr>
        <p:txBody>
          <a:bodyPr wrap="square" lIns="91440" tIns="45720" rIns="91440" bIns="45720" numCol="1" anchorCtr="0" compatLnSpc="1">
            <a:prstTxWarp prst="textNoShape">
              <a:avLst/>
            </a:prstTxWarp>
            <a:noAutofit/>
          </a:bodyPr>
          <a:lstStyle/>
          <a:p>
            <a:pPr algn="ctr" eaLnBrk="1" hangingPunct="1">
              <a:defRPr/>
            </a:pPr>
            <a:r>
              <a:rPr lang="fr-FR" altLang="fr-FR" sz="3200" b="1" cap="none" dirty="0" smtClean="0">
                <a:solidFill>
                  <a:srgbClr val="0070C0"/>
                </a:solidFill>
                <a:latin typeface="+mn-lt"/>
              </a:rPr>
              <a:t>Et la lecture analytique </a:t>
            </a:r>
            <a:r>
              <a:rPr lang="fr-FR" altLang="fr-FR" sz="3200" b="1" cap="none" dirty="0" smtClean="0">
                <a:solidFill>
                  <a:srgbClr val="0070C0"/>
                </a:solidFill>
              </a:rPr>
              <a:t>? </a:t>
            </a:r>
          </a:p>
        </p:txBody>
      </p:sp>
      <p:sp>
        <p:nvSpPr>
          <p:cNvPr id="23555" name="Espace réservé du contenu 2"/>
          <p:cNvSpPr>
            <a:spLocks noGrp="1"/>
          </p:cNvSpPr>
          <p:nvPr>
            <p:ph sz="quarter" idx="1"/>
          </p:nvPr>
        </p:nvSpPr>
        <p:spPr>
          <a:xfrm>
            <a:off x="204716" y="996287"/>
            <a:ext cx="8775511" cy="5609229"/>
          </a:xfrm>
          <a:ln>
            <a:solidFill>
              <a:srgbClr val="0070C0"/>
            </a:solidFill>
          </a:ln>
        </p:spPr>
        <p:txBody>
          <a:bodyPr>
            <a:normAutofit lnSpcReduction="10000"/>
          </a:bodyPr>
          <a:lstStyle/>
          <a:p>
            <a:pPr marL="0" indent="0">
              <a:buNone/>
            </a:pPr>
            <a:endParaRPr lang="fr-FR" altLang="fr-FR" sz="3500" dirty="0" smtClean="0">
              <a:solidFill>
                <a:srgbClr val="0070C0"/>
              </a:solidFill>
            </a:endParaRPr>
          </a:p>
          <a:p>
            <a:pPr marL="0" indent="0">
              <a:buNone/>
            </a:pPr>
            <a:r>
              <a:rPr lang="fr-FR" altLang="fr-FR" sz="3200" dirty="0" smtClean="0">
                <a:solidFill>
                  <a:srgbClr val="0070C0"/>
                </a:solidFill>
              </a:rPr>
              <a:t>L’expression </a:t>
            </a:r>
            <a:r>
              <a:rPr lang="fr-FR" altLang="fr-FR" sz="3200" dirty="0">
                <a:solidFill>
                  <a:srgbClr val="0070C0"/>
                </a:solidFill>
              </a:rPr>
              <a:t>consacrée a disparu en cycle 3, MAIS on trouve de manière récurrente au cœur des programmes ce qui la définit tout en en conservant et enrichissant les principes </a:t>
            </a:r>
            <a:r>
              <a:rPr lang="fr-FR" altLang="fr-FR" sz="3200" dirty="0" smtClean="0">
                <a:solidFill>
                  <a:srgbClr val="0070C0"/>
                </a:solidFill>
              </a:rPr>
              <a:t>:</a:t>
            </a:r>
            <a:endParaRPr lang="fr-FR" altLang="fr-FR" dirty="0"/>
          </a:p>
          <a:p>
            <a:pPr>
              <a:buFont typeface="Wingdings" panose="05000000000000000000" pitchFamily="2" charset="2"/>
              <a:buChar char="§"/>
            </a:pPr>
            <a:r>
              <a:rPr lang="fr-FR" altLang="fr-FR" sz="3500" dirty="0" smtClean="0">
                <a:latin typeface="+mj-lt"/>
              </a:rPr>
              <a:t>«</a:t>
            </a:r>
            <a:r>
              <a:rPr lang="fr-FR" altLang="fr-FR" sz="3500" dirty="0">
                <a:latin typeface="+mj-lt"/>
              </a:rPr>
              <a:t> </a:t>
            </a:r>
            <a:r>
              <a:rPr lang="fr-FR" altLang="fr-FR" sz="3500" i="1" dirty="0">
                <a:latin typeface="+mj-lt"/>
              </a:rPr>
              <a:t>le travail […] de construction du sens par la formulation </a:t>
            </a:r>
            <a:r>
              <a:rPr lang="fr-FR" altLang="fr-FR" sz="3500" b="1" i="1" dirty="0">
                <a:latin typeface="+mj-lt"/>
              </a:rPr>
              <a:t>d’hypothèses de lecture</a:t>
            </a:r>
            <a:r>
              <a:rPr lang="fr-FR" altLang="fr-FR" sz="3500" dirty="0">
                <a:latin typeface="+mj-lt"/>
              </a:rPr>
              <a:t> » (</a:t>
            </a:r>
            <a:r>
              <a:rPr lang="fr-FR" altLang="fr-FR" sz="3500" dirty="0" smtClean="0">
                <a:latin typeface="+mj-lt"/>
              </a:rPr>
              <a:t>C4).</a:t>
            </a:r>
            <a:endParaRPr lang="fr-FR" altLang="fr-FR" sz="3500" dirty="0">
              <a:latin typeface="+mj-lt"/>
            </a:endParaRPr>
          </a:p>
          <a:p>
            <a:pPr>
              <a:buFont typeface="Wingdings" panose="05000000000000000000" pitchFamily="2" charset="2"/>
              <a:buChar char="§"/>
            </a:pPr>
            <a:r>
              <a:rPr lang="fr-FR" altLang="fr-FR" sz="3500" dirty="0">
                <a:latin typeface="+mj-lt"/>
              </a:rPr>
              <a:t>« </a:t>
            </a:r>
            <a:r>
              <a:rPr lang="fr-FR" altLang="fr-FR" sz="3500" i="1" dirty="0">
                <a:latin typeface="+mj-lt"/>
              </a:rPr>
              <a:t>Le travail d’interprétation et d’élaboration d’un </a:t>
            </a:r>
            <a:r>
              <a:rPr lang="fr-FR" altLang="fr-FR" sz="3500" b="1" i="1" dirty="0">
                <a:latin typeface="+mj-lt"/>
              </a:rPr>
              <a:t>jugement argumenté</a:t>
            </a:r>
            <a:r>
              <a:rPr lang="fr-FR" altLang="fr-FR" sz="3500" i="1" dirty="0">
                <a:latin typeface="+mj-lt"/>
              </a:rPr>
              <a:t>, […] devient une </a:t>
            </a:r>
            <a:r>
              <a:rPr lang="fr-FR" altLang="fr-FR" sz="3500" b="1" i="1" dirty="0">
                <a:latin typeface="+mj-lt"/>
              </a:rPr>
              <a:t>tâche centrale</a:t>
            </a:r>
            <a:r>
              <a:rPr lang="fr-FR" altLang="fr-FR" sz="3500" dirty="0">
                <a:latin typeface="+mj-lt"/>
              </a:rPr>
              <a:t> » (</a:t>
            </a:r>
            <a:r>
              <a:rPr lang="fr-FR" altLang="fr-FR" sz="3500" dirty="0" smtClean="0">
                <a:latin typeface="+mj-lt"/>
              </a:rPr>
              <a:t>C4).</a:t>
            </a:r>
            <a:endParaRPr lang="fr-FR" altLang="fr-FR" sz="3500" dirty="0">
              <a:latin typeface="+mj-lt"/>
            </a:endParaRPr>
          </a:p>
          <a:p>
            <a:pPr eaLnBrk="1" hangingPunct="1">
              <a:buFont typeface="Wingdings" panose="05000000000000000000" pitchFamily="2" charset="2"/>
              <a:buNone/>
            </a:pPr>
            <a:r>
              <a:rPr lang="fr-FR" altLang="fr-FR" dirty="0" smtClean="0"/>
              <a:t> </a:t>
            </a:r>
          </a:p>
        </p:txBody>
      </p:sp>
    </p:spTree>
    <p:extLst>
      <p:ext uri="{BB962C8B-B14F-4D97-AF65-F5344CB8AC3E}">
        <p14:creationId xmlns:p14="http://schemas.microsoft.com/office/powerpoint/2010/main" val="1526414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6988"/>
          </a:xfrm>
          <a:solidFill>
            <a:schemeClr val="tx2">
              <a:lumMod val="20000"/>
              <a:lumOff val="80000"/>
            </a:schemeClr>
          </a:solidFill>
        </p:spPr>
        <p:txBody>
          <a:bodyPr>
            <a:normAutofit/>
          </a:bodyPr>
          <a:lstStyle/>
          <a:p>
            <a:pPr algn="ctr"/>
            <a:r>
              <a:rPr lang="fr-FR" sz="2400" b="1" dirty="0" smtClean="0">
                <a:solidFill>
                  <a:srgbClr val="0070C0"/>
                </a:solidFill>
                <a:latin typeface="+mn-lt"/>
              </a:rPr>
              <a:t>Culture </a:t>
            </a:r>
            <a:r>
              <a:rPr lang="fr-FR" sz="2400" b="1" dirty="0">
                <a:solidFill>
                  <a:srgbClr val="0070C0"/>
                </a:solidFill>
                <a:latin typeface="+mn-lt"/>
              </a:rPr>
              <a:t>littéraire et artistique : </a:t>
            </a:r>
            <a:r>
              <a:rPr lang="fr-FR" sz="2400" b="1" dirty="0" smtClean="0">
                <a:solidFill>
                  <a:srgbClr val="0070C0"/>
                </a:solidFill>
                <a:latin typeface="+mn-lt"/>
              </a:rPr>
              <a:t>quelles finalités </a:t>
            </a:r>
            <a:r>
              <a:rPr lang="fr-FR" sz="2400" b="1" dirty="0">
                <a:solidFill>
                  <a:srgbClr val="0070C0"/>
                </a:solidFill>
                <a:latin typeface="+mn-lt"/>
              </a:rPr>
              <a:t>?</a:t>
            </a:r>
            <a:endParaRPr lang="fr-FR" sz="2400" dirty="0">
              <a:latin typeface="+mn-lt"/>
            </a:endParaRPr>
          </a:p>
        </p:txBody>
      </p:sp>
      <p:sp>
        <p:nvSpPr>
          <p:cNvPr id="3" name="Espace réservé du contenu 2"/>
          <p:cNvSpPr>
            <a:spLocks noGrp="1"/>
          </p:cNvSpPr>
          <p:nvPr>
            <p:ph idx="1"/>
          </p:nvPr>
        </p:nvSpPr>
        <p:spPr>
          <a:xfrm>
            <a:off x="651209" y="1411705"/>
            <a:ext cx="7841582" cy="4892841"/>
          </a:xfrm>
          <a:solidFill>
            <a:schemeClr val="accent2">
              <a:lumMod val="20000"/>
              <a:lumOff val="80000"/>
            </a:schemeClr>
          </a:solidFill>
          <a:ln>
            <a:solidFill>
              <a:srgbClr val="0070C0"/>
            </a:solidFill>
          </a:ln>
        </p:spPr>
        <p:txBody>
          <a:bodyPr>
            <a:normAutofit/>
          </a:bodyPr>
          <a:lstStyle/>
          <a:p>
            <a:pPr>
              <a:buFont typeface="Wingdings" panose="05000000000000000000" pitchFamily="2" charset="2"/>
              <a:buChar char="§"/>
            </a:pPr>
            <a:endParaRPr lang="fr-FR" altLang="fr-FR" sz="2200" dirty="0" smtClean="0">
              <a:latin typeface="Calibri Light" panose="020F0302020204030204" pitchFamily="34" charset="0"/>
            </a:endParaRPr>
          </a:p>
          <a:p>
            <a:pPr>
              <a:buFont typeface="Wingdings" panose="05000000000000000000" pitchFamily="2" charset="2"/>
              <a:buChar char="§"/>
            </a:pPr>
            <a:r>
              <a:rPr lang="fr-FR" altLang="fr-FR" sz="2200" dirty="0" smtClean="0">
                <a:latin typeface="Calibri Light" panose="020F0302020204030204" pitchFamily="34" charset="0"/>
              </a:rPr>
              <a:t>Acquisition </a:t>
            </a:r>
            <a:r>
              <a:rPr lang="fr-FR" altLang="fr-FR" sz="2200" dirty="0">
                <a:latin typeface="Calibri Light" panose="020F0302020204030204" pitchFamily="34" charset="0"/>
              </a:rPr>
              <a:t>d’une </a:t>
            </a:r>
            <a:r>
              <a:rPr lang="fr-FR" altLang="fr-FR" sz="2200" b="1" dirty="0">
                <a:solidFill>
                  <a:srgbClr val="0070C0"/>
                </a:solidFill>
                <a:latin typeface="Calibri Light" panose="020F0302020204030204" pitchFamily="34" charset="0"/>
              </a:rPr>
              <a:t>culture littéraire et artistique </a:t>
            </a:r>
            <a:r>
              <a:rPr lang="fr-FR" altLang="fr-FR" sz="2200" b="1" dirty="0" smtClean="0">
                <a:solidFill>
                  <a:srgbClr val="0070C0"/>
                </a:solidFill>
                <a:latin typeface="Calibri Light" panose="020F0302020204030204" pitchFamily="34" charset="0"/>
              </a:rPr>
              <a:t>commune.</a:t>
            </a:r>
            <a:endParaRPr lang="fr-FR" altLang="fr-FR" sz="2200" b="1" dirty="0">
              <a:solidFill>
                <a:srgbClr val="0070C0"/>
              </a:solidFill>
              <a:latin typeface="Calibri Light" panose="020F0302020204030204" pitchFamily="34" charset="0"/>
            </a:endParaRPr>
          </a:p>
          <a:p>
            <a:pPr>
              <a:buFont typeface="Wingdings" panose="05000000000000000000" pitchFamily="2" charset="2"/>
              <a:buChar char="§"/>
            </a:pPr>
            <a:r>
              <a:rPr lang="fr-FR" altLang="fr-FR" sz="2200" dirty="0">
                <a:latin typeface="Calibri Light" panose="020F0302020204030204" pitchFamily="34" charset="0"/>
              </a:rPr>
              <a:t>Susciter le goût de la </a:t>
            </a:r>
            <a:r>
              <a:rPr lang="fr-FR" altLang="fr-FR" sz="2200" dirty="0" smtClean="0">
                <a:latin typeface="Calibri Light" panose="020F0302020204030204" pitchFamily="34" charset="0"/>
              </a:rPr>
              <a:t>lecture.</a:t>
            </a:r>
            <a:endParaRPr lang="fr-FR" altLang="fr-FR" sz="2200" dirty="0">
              <a:latin typeface="Calibri Light" panose="020F0302020204030204" pitchFamily="34" charset="0"/>
            </a:endParaRPr>
          </a:p>
          <a:p>
            <a:pPr>
              <a:buFont typeface="Wingdings" panose="05000000000000000000" pitchFamily="2" charset="2"/>
              <a:buChar char="§"/>
            </a:pPr>
            <a:r>
              <a:rPr lang="fr-FR" altLang="fr-FR" sz="2200" dirty="0">
                <a:latin typeface="Calibri Light" panose="020F0302020204030204" pitchFamily="34" charset="0"/>
              </a:rPr>
              <a:t>Acquérir des connaissances pour comprendre et interpréter un </a:t>
            </a:r>
            <a:r>
              <a:rPr lang="fr-FR" altLang="fr-FR" sz="2200" dirty="0" smtClean="0">
                <a:latin typeface="Calibri Light" panose="020F0302020204030204" pitchFamily="34" charset="0"/>
              </a:rPr>
              <a:t>texte.</a:t>
            </a:r>
            <a:endParaRPr lang="fr-FR" altLang="fr-FR" sz="2200" dirty="0">
              <a:latin typeface="Calibri Light" panose="020F0302020204030204" pitchFamily="34" charset="0"/>
            </a:endParaRPr>
          </a:p>
          <a:p>
            <a:pPr>
              <a:buFont typeface="Wingdings" panose="05000000000000000000" pitchFamily="2" charset="2"/>
              <a:buChar char="§"/>
            </a:pPr>
            <a:r>
              <a:rPr lang="fr-FR" altLang="fr-FR" sz="2200" dirty="0">
                <a:solidFill>
                  <a:srgbClr val="002060"/>
                </a:solidFill>
                <a:latin typeface="Calibri Light" panose="020F0302020204030204" pitchFamily="34" charset="0"/>
              </a:rPr>
              <a:t>Ouvertures vers d’autres formes d’expression artistique et </a:t>
            </a:r>
            <a:r>
              <a:rPr lang="fr-FR" altLang="fr-FR" sz="2200" dirty="0">
                <a:latin typeface="Calibri Light" panose="020F0302020204030204" pitchFamily="34" charset="0"/>
              </a:rPr>
              <a:t>vers l’éducation aux </a:t>
            </a:r>
            <a:r>
              <a:rPr lang="fr-FR" altLang="fr-FR" sz="2200" dirty="0" smtClean="0">
                <a:latin typeface="Calibri Light" panose="020F0302020204030204" pitchFamily="34" charset="0"/>
              </a:rPr>
              <a:t>médias.</a:t>
            </a:r>
            <a:endParaRPr lang="fr-FR" altLang="fr-FR" sz="2200" dirty="0">
              <a:latin typeface="Calibri Light" panose="020F0302020204030204" pitchFamily="34" charset="0"/>
            </a:endParaRPr>
          </a:p>
          <a:p>
            <a:pPr>
              <a:buFont typeface="Wingdings" panose="05000000000000000000" pitchFamily="2" charset="2"/>
              <a:buChar char="§"/>
            </a:pPr>
            <a:r>
              <a:rPr lang="fr-FR" altLang="fr-FR" sz="2200" b="1" dirty="0">
                <a:solidFill>
                  <a:srgbClr val="0070C0"/>
                </a:solidFill>
                <a:latin typeface="Calibri Light" panose="020F0302020204030204" pitchFamily="34" charset="0"/>
              </a:rPr>
              <a:t>Des questionnements propices à un travail interdisciplinaire (cadre de l’EPI</a:t>
            </a:r>
            <a:r>
              <a:rPr lang="fr-FR" altLang="fr-FR" sz="2200" b="1" dirty="0" smtClean="0">
                <a:solidFill>
                  <a:srgbClr val="0070C0"/>
                </a:solidFill>
                <a:latin typeface="Calibri Light" panose="020F0302020204030204" pitchFamily="34" charset="0"/>
              </a:rPr>
              <a:t>).</a:t>
            </a:r>
            <a:endParaRPr lang="fr-FR" altLang="fr-FR" sz="2200" b="1" dirty="0">
              <a:solidFill>
                <a:srgbClr val="0070C0"/>
              </a:solidFill>
              <a:latin typeface="Calibri Light" panose="020F0302020204030204" pitchFamily="34" charset="0"/>
            </a:endParaRPr>
          </a:p>
          <a:p>
            <a:pPr>
              <a:buFont typeface="Wingdings" panose="05000000000000000000" pitchFamily="2" charset="2"/>
              <a:buChar char="§"/>
            </a:pPr>
            <a:r>
              <a:rPr lang="fr-FR" altLang="fr-FR" sz="2200" dirty="0">
                <a:solidFill>
                  <a:srgbClr val="002060"/>
                </a:solidFill>
                <a:latin typeface="Calibri Light" panose="020F0302020204030204" pitchFamily="34" charset="0"/>
              </a:rPr>
              <a:t>Les entrées et questionnements conduisent l’élève à « s’approprier les textes, à les considérer […] comme une invitation à la </a:t>
            </a:r>
            <a:r>
              <a:rPr lang="fr-FR" altLang="fr-FR" sz="2200" dirty="0" smtClean="0">
                <a:solidFill>
                  <a:srgbClr val="002060"/>
                </a:solidFill>
                <a:latin typeface="Calibri Light" panose="020F0302020204030204" pitchFamily="34" charset="0"/>
              </a:rPr>
              <a:t>réflexion</a:t>
            </a:r>
            <a:r>
              <a:rPr lang="fr-FR" altLang="fr-FR" sz="2200" dirty="0">
                <a:solidFill>
                  <a:srgbClr val="002060"/>
                </a:solidFill>
                <a:latin typeface="Calibri Light" panose="020F0302020204030204" pitchFamily="34" charset="0"/>
              </a:rPr>
              <a:t> </a:t>
            </a:r>
            <a:r>
              <a:rPr lang="fr-FR" altLang="fr-FR" sz="2200" dirty="0" smtClean="0">
                <a:solidFill>
                  <a:srgbClr val="002060"/>
                </a:solidFill>
                <a:latin typeface="Calibri Light" panose="020F0302020204030204" pitchFamily="34" charset="0"/>
              </a:rPr>
              <a:t>». </a:t>
            </a:r>
            <a:endParaRPr lang="fr-FR" altLang="fr-FR" sz="2200" dirty="0">
              <a:solidFill>
                <a:srgbClr val="002060"/>
              </a:solidFill>
              <a:latin typeface="Calibri Light" panose="020F0302020204030204" pitchFamily="34" charset="0"/>
            </a:endParaRPr>
          </a:p>
          <a:p>
            <a:pPr>
              <a:buFont typeface="Wingdings" panose="05000000000000000000" pitchFamily="2" charset="2"/>
              <a:buChar char="§"/>
            </a:pPr>
            <a:endParaRPr lang="fr-FR" sz="2200" dirty="0">
              <a:latin typeface="Calibri Light" panose="020F0302020204030204" pitchFamily="34" charset="0"/>
            </a:endParaRPr>
          </a:p>
        </p:txBody>
      </p:sp>
    </p:spTree>
    <p:extLst>
      <p:ext uri="{BB962C8B-B14F-4D97-AF65-F5344CB8AC3E}">
        <p14:creationId xmlns:p14="http://schemas.microsoft.com/office/powerpoint/2010/main" val="265910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5660" y="2224585"/>
            <a:ext cx="8584441" cy="4449170"/>
          </a:xfrm>
        </p:spPr>
        <p:txBody>
          <a:bodyPr>
            <a:normAutofit fontScale="92500" lnSpcReduction="10000"/>
          </a:bodyPr>
          <a:lstStyle/>
          <a:p>
            <a:pPr>
              <a:buFont typeface="Wingdings" panose="05000000000000000000" pitchFamily="2" charset="2"/>
              <a:buChar char="§"/>
            </a:pPr>
            <a:r>
              <a:rPr lang="fr-FR" sz="2600" b="1" dirty="0" smtClean="0">
                <a:solidFill>
                  <a:schemeClr val="accent1">
                    <a:lumMod val="75000"/>
                  </a:schemeClr>
                </a:solidFill>
                <a:latin typeface="+mj-lt"/>
              </a:rPr>
              <a:t>Domaine 1. </a:t>
            </a:r>
            <a:r>
              <a:rPr lang="fr-FR" sz="2600" b="1" dirty="0">
                <a:solidFill>
                  <a:schemeClr val="accent1">
                    <a:lumMod val="75000"/>
                  </a:schemeClr>
                </a:solidFill>
                <a:latin typeface="+mj-lt"/>
              </a:rPr>
              <a:t>Les langages pour penser et </a:t>
            </a:r>
            <a:r>
              <a:rPr lang="fr-FR" sz="2600" b="1" dirty="0" smtClean="0">
                <a:solidFill>
                  <a:schemeClr val="accent1">
                    <a:lumMod val="75000"/>
                  </a:schemeClr>
                </a:solidFill>
                <a:latin typeface="+mj-lt"/>
              </a:rPr>
              <a:t>communiquer</a:t>
            </a:r>
          </a:p>
          <a:p>
            <a:pPr lvl="1" algn="just"/>
            <a:r>
              <a:rPr lang="fr-FR" dirty="0" smtClean="0">
                <a:latin typeface="+mj-lt"/>
              </a:rPr>
              <a:t>Comprendre</a:t>
            </a:r>
            <a:r>
              <a:rPr lang="fr-FR" dirty="0">
                <a:latin typeface="+mj-lt"/>
              </a:rPr>
              <a:t>, s’exprimer en utilisant la langue française à l’oral et à l’écrit</a:t>
            </a:r>
          </a:p>
          <a:p>
            <a:pPr lvl="1" algn="just"/>
            <a:r>
              <a:rPr lang="fr-FR" dirty="0">
                <a:latin typeface="+mj-lt"/>
              </a:rPr>
              <a:t>Comprendre, s’exprimer en utilisant une langue étrangère ou régionale</a:t>
            </a:r>
          </a:p>
          <a:p>
            <a:pPr lvl="1" algn="just"/>
            <a:r>
              <a:rPr lang="fr-FR" dirty="0">
                <a:latin typeface="+mj-lt"/>
              </a:rPr>
              <a:t>Comprendre, s’exprimer en utilisant les langages mathématiques, scientifiques </a:t>
            </a:r>
            <a:r>
              <a:rPr lang="fr-FR" dirty="0" smtClean="0">
                <a:latin typeface="+mj-lt"/>
              </a:rPr>
              <a:t> et </a:t>
            </a:r>
            <a:r>
              <a:rPr lang="fr-FR" dirty="0">
                <a:latin typeface="+mj-lt"/>
              </a:rPr>
              <a:t>informatiques</a:t>
            </a:r>
          </a:p>
          <a:p>
            <a:pPr lvl="1" algn="just"/>
            <a:r>
              <a:rPr lang="fr-FR" dirty="0">
                <a:latin typeface="+mj-lt"/>
              </a:rPr>
              <a:t>Comprendre, s’exprimer en utilisant les langages des arts et du </a:t>
            </a:r>
            <a:r>
              <a:rPr lang="fr-FR" dirty="0" smtClean="0">
                <a:latin typeface="+mj-lt"/>
              </a:rPr>
              <a:t>corps</a:t>
            </a:r>
          </a:p>
          <a:p>
            <a:pPr algn="just">
              <a:buFont typeface="Wingdings" panose="05000000000000000000" pitchFamily="2" charset="2"/>
              <a:buChar char="§"/>
            </a:pPr>
            <a:r>
              <a:rPr lang="fr-FR" sz="2600" b="1" dirty="0" smtClean="0">
                <a:solidFill>
                  <a:schemeClr val="accent1">
                    <a:lumMod val="75000"/>
                  </a:schemeClr>
                </a:solidFill>
                <a:latin typeface="+mj-lt"/>
              </a:rPr>
              <a:t>Domaine </a:t>
            </a:r>
            <a:r>
              <a:rPr lang="fr-FR" sz="2600" b="1" dirty="0">
                <a:solidFill>
                  <a:schemeClr val="accent1">
                    <a:lumMod val="75000"/>
                  </a:schemeClr>
                </a:solidFill>
                <a:latin typeface="+mj-lt"/>
              </a:rPr>
              <a:t>2.</a:t>
            </a:r>
            <a:r>
              <a:rPr lang="fr-FR" b="1" dirty="0">
                <a:solidFill>
                  <a:schemeClr val="accent1">
                    <a:lumMod val="75000"/>
                  </a:schemeClr>
                </a:solidFill>
              </a:rPr>
              <a:t> </a:t>
            </a:r>
            <a:r>
              <a:rPr lang="fr-FR" sz="2600" b="1" dirty="0">
                <a:solidFill>
                  <a:schemeClr val="accent1">
                    <a:lumMod val="75000"/>
                  </a:schemeClr>
                </a:solidFill>
                <a:latin typeface="+mj-lt"/>
              </a:rPr>
              <a:t>Les méthodes et outils pour apprendre</a:t>
            </a:r>
          </a:p>
          <a:p>
            <a:pPr algn="just">
              <a:buFont typeface="Wingdings" panose="05000000000000000000" pitchFamily="2" charset="2"/>
              <a:buChar char="§"/>
            </a:pPr>
            <a:r>
              <a:rPr lang="fr-FR" sz="2600" b="1" dirty="0">
                <a:solidFill>
                  <a:schemeClr val="accent1">
                    <a:lumMod val="75000"/>
                  </a:schemeClr>
                </a:solidFill>
                <a:latin typeface="+mj-lt"/>
              </a:rPr>
              <a:t>Domaine 3. La formation de la personne et du citoyen</a:t>
            </a:r>
          </a:p>
          <a:p>
            <a:pPr>
              <a:buFont typeface="Wingdings" panose="05000000000000000000" pitchFamily="2" charset="2"/>
              <a:buChar char="§"/>
            </a:pPr>
            <a:r>
              <a:rPr lang="fr-FR" sz="2600" b="1" dirty="0">
                <a:solidFill>
                  <a:schemeClr val="accent1">
                    <a:lumMod val="75000"/>
                  </a:schemeClr>
                </a:solidFill>
                <a:latin typeface="+mj-lt"/>
              </a:rPr>
              <a:t>Domaine 4. Les systèmes naturels et les systèmes techniques</a:t>
            </a:r>
          </a:p>
          <a:p>
            <a:pPr>
              <a:buFont typeface="Wingdings" panose="05000000000000000000" pitchFamily="2" charset="2"/>
              <a:buChar char="§"/>
            </a:pPr>
            <a:r>
              <a:rPr lang="fr-FR" sz="2600" b="1" dirty="0">
                <a:solidFill>
                  <a:schemeClr val="accent1">
                    <a:lumMod val="75000"/>
                  </a:schemeClr>
                </a:solidFill>
                <a:latin typeface="+mj-lt"/>
              </a:rPr>
              <a:t>Domaine 5. Les représentations du monde et l'activité </a:t>
            </a:r>
            <a:r>
              <a:rPr lang="fr-FR" sz="2600" b="1" dirty="0" smtClean="0">
                <a:solidFill>
                  <a:schemeClr val="accent1">
                    <a:lumMod val="75000"/>
                  </a:schemeClr>
                </a:solidFill>
                <a:latin typeface="+mj-lt"/>
              </a:rPr>
              <a:t>humaine </a:t>
            </a:r>
            <a:endParaRPr lang="fr-FR" sz="2600" b="1" dirty="0">
              <a:solidFill>
                <a:schemeClr val="accent1">
                  <a:lumMod val="75000"/>
                </a:schemeClr>
              </a:solidFill>
              <a:latin typeface="+mj-lt"/>
            </a:endParaRPr>
          </a:p>
          <a:p>
            <a:endParaRPr lang="fr-FR" b="1" dirty="0" smtClean="0"/>
          </a:p>
          <a:p>
            <a:endParaRPr lang="fr-FR" dirty="0" smtClean="0"/>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713171058"/>
              </p:ext>
            </p:extLst>
          </p:nvPr>
        </p:nvGraphicFramePr>
        <p:xfrm>
          <a:off x="450375" y="1241947"/>
          <a:ext cx="8011237" cy="818866"/>
        </p:xfrm>
        <a:graphic>
          <a:graphicData uri="http://schemas.openxmlformats.org/drawingml/2006/table">
            <a:tbl>
              <a:tblPr firstRow="1" bandRow="1">
                <a:tableStyleId>{5C22544A-7EE6-4342-B048-85BDC9FD1C3A}</a:tableStyleId>
              </a:tblPr>
              <a:tblGrid>
                <a:gridCol w="8011237"/>
              </a:tblGrid>
              <a:tr h="818866">
                <a:tc>
                  <a:txBody>
                    <a:bodyPr/>
                    <a:lstStyle/>
                    <a:p>
                      <a:pPr algn="ctr"/>
                      <a:r>
                        <a:rPr lang="fr-FR" sz="2400" dirty="0" smtClean="0">
                          <a:solidFill>
                            <a:schemeClr val="accent5"/>
                          </a:solidFill>
                        </a:rPr>
                        <a:t>Le socle commun de connaissances, de compétences et de culture : </a:t>
                      </a:r>
                      <a:r>
                        <a:rPr lang="fr-FR" sz="2400" dirty="0" smtClean="0">
                          <a:solidFill>
                            <a:schemeClr val="accent5"/>
                          </a:solidFill>
                          <a:latin typeface="Calibri" panose="020F0502020204030204" pitchFamily="34" charset="0"/>
                        </a:rPr>
                        <a:t>→ </a:t>
                      </a:r>
                      <a:r>
                        <a:rPr lang="fr-FR" sz="2400" dirty="0" smtClean="0">
                          <a:solidFill>
                            <a:schemeClr val="accent5"/>
                          </a:solidFill>
                        </a:rPr>
                        <a:t>les 5 domaines</a:t>
                      </a:r>
                      <a:endParaRPr lang="fr-FR" sz="2400" dirty="0">
                        <a:solidFill>
                          <a:schemeClr val="accent5"/>
                        </a:solidFill>
                      </a:endParaRPr>
                    </a:p>
                  </a:txBody>
                  <a:tcPr marL="68580" marR="68580" marT="34290" marB="34290">
                    <a:solidFill>
                      <a:schemeClr val="accent2">
                        <a:lumMod val="20000"/>
                        <a:lumOff val="80000"/>
                      </a:schemeClr>
                    </a:solidFill>
                  </a:tcPr>
                </a:tc>
              </a:tr>
            </a:tbl>
          </a:graphicData>
        </a:graphic>
      </p:graphicFrame>
      <p:sp>
        <p:nvSpPr>
          <p:cNvPr id="6" name="Rectangle à coins arrondis 5"/>
          <p:cNvSpPr/>
          <p:nvPr/>
        </p:nvSpPr>
        <p:spPr>
          <a:xfrm>
            <a:off x="1069538" y="258965"/>
            <a:ext cx="6962273" cy="750969"/>
          </a:xfrm>
          <a:prstGeom prst="roundRect">
            <a:avLst/>
          </a:prstGeom>
          <a:solidFill>
            <a:schemeClr val="accent1">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2060"/>
                </a:solidFill>
              </a:rPr>
              <a:t>LE CADRE DES NOUVEAUX PROGRAMMES</a:t>
            </a:r>
            <a:endParaRPr lang="fr-FR" sz="2800" b="1" dirty="0">
              <a:solidFill>
                <a:srgbClr val="002060"/>
              </a:solidFill>
            </a:endParaRPr>
          </a:p>
        </p:txBody>
      </p:sp>
    </p:spTree>
    <p:extLst>
      <p:ext uri="{BB962C8B-B14F-4D97-AF65-F5344CB8AC3E}">
        <p14:creationId xmlns:p14="http://schemas.microsoft.com/office/powerpoint/2010/main" val="3339174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6" y="99284"/>
            <a:ext cx="8570794" cy="769441"/>
          </a:xfrm>
          <a:prstGeom prst="rect">
            <a:avLst/>
          </a:prstGeom>
        </p:spPr>
        <p:txBody>
          <a:bodyPr wrap="square">
            <a:spAutoFit/>
          </a:bodyPr>
          <a:lstStyle/>
          <a:p>
            <a:pPr algn="ctr"/>
            <a:r>
              <a:rPr lang="fr-FR" sz="2200" b="1" dirty="0">
                <a:solidFill>
                  <a:srgbClr val="0070C0"/>
                </a:solidFill>
              </a:rPr>
              <a:t>Comparatif des entrées du </a:t>
            </a:r>
            <a:r>
              <a:rPr lang="fr-FR" sz="2200" b="1" dirty="0">
                <a:solidFill>
                  <a:srgbClr val="5B9BD5">
                    <a:lumMod val="75000"/>
                  </a:srgbClr>
                </a:solidFill>
              </a:rPr>
              <a:t>Programme de culture littéraire et artistique</a:t>
            </a:r>
          </a:p>
          <a:p>
            <a:pPr algn="ctr"/>
            <a:r>
              <a:rPr lang="fr-FR" sz="2200" b="1" dirty="0">
                <a:solidFill>
                  <a:srgbClr val="0033CC"/>
                </a:solidFill>
              </a:rPr>
              <a:t>Classe de 3</a:t>
            </a:r>
            <a:r>
              <a:rPr lang="fr-FR" sz="2200" b="1" baseline="30000" dirty="0">
                <a:solidFill>
                  <a:srgbClr val="0033CC"/>
                </a:solidFill>
              </a:rPr>
              <a:t>e</a:t>
            </a:r>
            <a:r>
              <a:rPr lang="fr-FR" sz="2200" b="1" dirty="0">
                <a:solidFill>
                  <a:srgbClr val="0033CC"/>
                </a:solidFill>
              </a:rPr>
              <a:t> </a:t>
            </a:r>
            <a:endParaRPr lang="fr-FR" sz="2200" dirty="0"/>
          </a:p>
        </p:txBody>
      </p:sp>
      <p:graphicFrame>
        <p:nvGraphicFramePr>
          <p:cNvPr id="3" name="Tableau 2"/>
          <p:cNvGraphicFramePr>
            <a:graphicFrameLocks noGrp="1"/>
          </p:cNvGraphicFramePr>
          <p:nvPr>
            <p:extLst>
              <p:ext uri="{D42A27DB-BD31-4B8C-83A1-F6EECF244321}">
                <p14:modId xmlns:p14="http://schemas.microsoft.com/office/powerpoint/2010/main" val="3589387775"/>
              </p:ext>
            </p:extLst>
          </p:nvPr>
        </p:nvGraphicFramePr>
        <p:xfrm>
          <a:off x="464023" y="1067630"/>
          <a:ext cx="8297840" cy="5551533"/>
        </p:xfrm>
        <a:graphic>
          <a:graphicData uri="http://schemas.openxmlformats.org/drawingml/2006/table">
            <a:tbl>
              <a:tblPr firstRow="1" bandRow="1">
                <a:tableStyleId>{5C22544A-7EE6-4342-B048-85BDC9FD1C3A}</a:tableStyleId>
              </a:tblPr>
              <a:tblGrid>
                <a:gridCol w="2511189"/>
                <a:gridCol w="5786651"/>
              </a:tblGrid>
              <a:tr h="495673">
                <a:tc>
                  <a:txBody>
                    <a:bodyPr/>
                    <a:lstStyle/>
                    <a:p>
                      <a:pPr algn="ctr"/>
                      <a:r>
                        <a:rPr lang="fr-FR" sz="2400" dirty="0" smtClean="0"/>
                        <a:t>2008</a:t>
                      </a:r>
                      <a:endParaRPr lang="fr-FR" sz="2400" dirty="0"/>
                    </a:p>
                  </a:txBody>
                  <a:tcPr/>
                </a:tc>
                <a:tc>
                  <a:txBody>
                    <a:bodyPr/>
                    <a:lstStyle/>
                    <a:p>
                      <a:pPr algn="ctr"/>
                      <a:r>
                        <a:rPr lang="fr-FR" sz="2400" dirty="0" smtClean="0"/>
                        <a:t>2016</a:t>
                      </a:r>
                      <a:endParaRPr lang="fr-FR" sz="2400" dirty="0"/>
                    </a:p>
                  </a:txBody>
                  <a:tcPr/>
                </a:tc>
              </a:tr>
              <a:tr h="5055860">
                <a:tc>
                  <a:txBody>
                    <a:bodyPr/>
                    <a:lstStyle/>
                    <a:p>
                      <a:pPr marL="342900" indent="-342900">
                        <a:buFont typeface="Wingdings" panose="05000000000000000000" pitchFamily="2" charset="2"/>
                        <a:buChar char="§"/>
                      </a:pPr>
                      <a:r>
                        <a:rPr lang="fr-FR" altLang="fr-FR" sz="2000" dirty="0" smtClean="0">
                          <a:latin typeface="+mj-lt"/>
                        </a:rPr>
                        <a:t>Formes du récit</a:t>
                      </a:r>
                      <a:r>
                        <a:rPr lang="fr-FR" altLang="fr-FR" sz="2000" baseline="0" dirty="0" smtClean="0">
                          <a:latin typeface="+mj-lt"/>
                        </a:rPr>
                        <a:t> aux XX</a:t>
                      </a:r>
                      <a:r>
                        <a:rPr lang="fr-FR" altLang="fr-FR" sz="2000" baseline="30000" dirty="0" smtClean="0">
                          <a:latin typeface="+mj-lt"/>
                        </a:rPr>
                        <a:t>e</a:t>
                      </a:r>
                      <a:r>
                        <a:rPr lang="fr-FR" altLang="fr-FR" sz="2000" baseline="0" dirty="0" smtClean="0">
                          <a:latin typeface="+mj-lt"/>
                        </a:rPr>
                        <a:t> et XXI</a:t>
                      </a:r>
                      <a:r>
                        <a:rPr lang="fr-FR" altLang="fr-FR" sz="2000" baseline="30000" dirty="0" smtClean="0">
                          <a:latin typeface="+mj-lt"/>
                        </a:rPr>
                        <a:t>e</a:t>
                      </a:r>
                      <a:r>
                        <a:rPr lang="fr-FR" altLang="fr-FR" sz="2000" baseline="0" dirty="0" smtClean="0">
                          <a:latin typeface="+mj-lt"/>
                        </a:rPr>
                        <a:t> siècles</a:t>
                      </a:r>
                      <a:endParaRPr lang="fr-FR" sz="2000" b="0" baseline="0" dirty="0" smtClean="0">
                        <a:latin typeface="+mj-lt"/>
                      </a:endParaRPr>
                    </a:p>
                    <a:p>
                      <a:pPr marL="0" indent="0">
                        <a:buFont typeface="Wingdings" panose="05000000000000000000" pitchFamily="2" charset="2"/>
                        <a:buNone/>
                      </a:pPr>
                      <a:endParaRPr lang="fr-FR" sz="2000" b="0" baseline="0" dirty="0" smtClean="0">
                        <a:latin typeface="+mj-lt"/>
                      </a:endParaRPr>
                    </a:p>
                    <a:p>
                      <a:pPr marL="0" indent="0">
                        <a:buFont typeface="Wingdings" panose="05000000000000000000" pitchFamily="2" charset="2"/>
                        <a:buNone/>
                      </a:pPr>
                      <a:endParaRPr lang="fr-FR" sz="2000" b="0" baseline="0" dirty="0" smtClean="0">
                        <a:latin typeface="+mj-lt"/>
                      </a:endParaRPr>
                    </a:p>
                    <a:p>
                      <a:pPr marL="342900" indent="-342900">
                        <a:buFont typeface="Wingdings" panose="05000000000000000000" pitchFamily="2" charset="2"/>
                        <a:buChar char="§"/>
                      </a:pPr>
                      <a:r>
                        <a:rPr lang="fr-FR" altLang="fr-FR" sz="2000" dirty="0" smtClean="0">
                          <a:latin typeface="+mj-lt"/>
                        </a:rPr>
                        <a:t>La poésie dans le monde et dans le siècle</a:t>
                      </a:r>
                    </a:p>
                    <a:p>
                      <a:pPr marL="0" indent="0">
                        <a:buFont typeface="Wingdings" panose="05000000000000000000" pitchFamily="2" charset="2"/>
                        <a:buNone/>
                      </a:pPr>
                      <a:endParaRPr lang="fr-FR" altLang="fr-FR" sz="2000" dirty="0" smtClean="0">
                        <a:latin typeface="+mj-lt"/>
                      </a:endParaRPr>
                    </a:p>
                    <a:p>
                      <a:pPr marL="0" indent="0">
                        <a:buFont typeface="Wingdings" panose="05000000000000000000" pitchFamily="2" charset="2"/>
                        <a:buNone/>
                      </a:pPr>
                      <a:endParaRPr lang="fr-FR" altLang="fr-FR" sz="2000" dirty="0" smtClean="0">
                        <a:latin typeface="+mj-lt"/>
                      </a:endParaRPr>
                    </a:p>
                    <a:p>
                      <a:pPr marL="342900" indent="-342900">
                        <a:buFont typeface="Wingdings" panose="05000000000000000000" pitchFamily="2" charset="2"/>
                        <a:buChar char="§"/>
                      </a:pPr>
                      <a:r>
                        <a:rPr lang="fr-FR" altLang="fr-FR" sz="2000" dirty="0" smtClean="0">
                          <a:latin typeface="+mj-lt"/>
                        </a:rPr>
                        <a:t>Théâtre : continuité</a:t>
                      </a:r>
                      <a:r>
                        <a:rPr lang="fr-FR" altLang="fr-FR" sz="2000" baseline="0" dirty="0" smtClean="0">
                          <a:latin typeface="+mj-lt"/>
                        </a:rPr>
                        <a:t> et renouvellement</a:t>
                      </a:r>
                      <a:endParaRPr lang="fr-FR" altLang="fr-FR" sz="2000" dirty="0" smtClean="0">
                        <a:latin typeface="+mj-lt"/>
                      </a:endParaRPr>
                    </a:p>
                    <a:p>
                      <a:pPr marL="0" indent="0">
                        <a:buFont typeface="Wingdings" panose="05000000000000000000" pitchFamily="2" charset="2"/>
                        <a:buNone/>
                      </a:pPr>
                      <a:endParaRPr lang="fr-FR" altLang="fr-FR" sz="2000" dirty="0" smtClean="0">
                        <a:latin typeface="+mj-lt"/>
                      </a:endParaRPr>
                    </a:p>
                    <a:p>
                      <a:pPr marL="342900" indent="-342900">
                        <a:buFont typeface="Wingdings" panose="05000000000000000000" pitchFamily="2" charset="2"/>
                        <a:buChar char="§"/>
                      </a:pPr>
                      <a:r>
                        <a:rPr lang="fr-FR" altLang="fr-FR" sz="2000" dirty="0" smtClean="0">
                          <a:latin typeface="+mj-lt"/>
                        </a:rPr>
                        <a:t>Etude de l’image </a:t>
                      </a:r>
                      <a:endParaRPr lang="fr-FR" altLang="fr-FR" sz="2000" dirty="0">
                        <a:latin typeface="+mj-lt"/>
                      </a:endParaRPr>
                    </a:p>
                  </a:txBody>
                  <a:tcPr/>
                </a:tc>
                <a:tc>
                  <a:txBody>
                    <a:bodyPr/>
                    <a:lstStyle/>
                    <a:p>
                      <a:pPr marL="0" indent="0">
                        <a:buFont typeface="Wingdings" panose="05000000000000000000" pitchFamily="2" charset="2"/>
                        <a:buNone/>
                      </a:pPr>
                      <a:r>
                        <a:rPr lang="fr-FR" altLang="fr-FR" sz="2000" dirty="0" smtClean="0">
                          <a:latin typeface="+mj-lt"/>
                          <a:sym typeface="Wingdings 3"/>
                        </a:rPr>
                        <a:t>  </a:t>
                      </a:r>
                      <a:r>
                        <a:rPr lang="fr-FR" altLang="fr-FR" sz="2000" b="1" dirty="0" smtClean="0">
                          <a:latin typeface="+mj-lt"/>
                        </a:rPr>
                        <a:t>Autobiographie et roman autobiographique</a:t>
                      </a:r>
                    </a:p>
                    <a:p>
                      <a:pPr marL="0" indent="0">
                        <a:buFont typeface="Wingdings 3"/>
                        <a:buNone/>
                      </a:pPr>
                      <a:r>
                        <a:rPr lang="fr-FR" altLang="fr-FR" sz="2000" dirty="0" smtClean="0">
                          <a:latin typeface="+mj-lt"/>
                          <a:sym typeface="Wingdings 3"/>
                        </a:rPr>
                        <a:t>      Œuvre ou partie d’une œuvre portant un regard </a:t>
                      </a:r>
                      <a:r>
                        <a:rPr lang="fr-FR" altLang="fr-FR" sz="2000" i="1" u="sng" dirty="0" smtClean="0">
                          <a:latin typeface="+mj-lt"/>
                          <a:sym typeface="Wingdings 3"/>
                        </a:rPr>
                        <a:t>sur l’histoire du XX</a:t>
                      </a:r>
                      <a:r>
                        <a:rPr lang="fr-FR" altLang="fr-FR" sz="2000" i="1" u="sng" baseline="30000" dirty="0" smtClean="0">
                          <a:latin typeface="+mj-lt"/>
                          <a:sym typeface="Wingdings 3"/>
                        </a:rPr>
                        <a:t>e</a:t>
                      </a:r>
                      <a:r>
                        <a:rPr lang="fr-FR" altLang="fr-FR" sz="2000" i="1" u="sng" dirty="0" smtClean="0">
                          <a:latin typeface="+mj-lt"/>
                          <a:sym typeface="Wingdings 3"/>
                        </a:rPr>
                        <a:t> siècle</a:t>
                      </a:r>
                    </a:p>
                    <a:p>
                      <a:pPr marL="0" indent="0">
                        <a:buFont typeface="Wingdings 3"/>
                        <a:buNone/>
                      </a:pPr>
                      <a:endParaRPr lang="fr-FR" altLang="fr-FR" sz="2000" i="1" u="sng" dirty="0" smtClean="0">
                        <a:latin typeface="+mj-lt"/>
                        <a:sym typeface="Wingdings 3"/>
                      </a:endParaRPr>
                    </a:p>
                    <a:p>
                      <a:pPr marL="0" indent="0">
                        <a:buFont typeface="Wingdings 3"/>
                        <a:buNone/>
                      </a:pPr>
                      <a:r>
                        <a:rPr lang="fr-FR" altLang="fr-FR" sz="2000" dirty="0" smtClean="0">
                          <a:latin typeface="+mj-lt"/>
                          <a:sym typeface="Wingdings 3"/>
                        </a:rPr>
                        <a:t>  </a:t>
                      </a:r>
                      <a:r>
                        <a:rPr lang="fr-FR" altLang="fr-FR" sz="2000" b="1" dirty="0" smtClean="0">
                          <a:latin typeface="+mj-lt"/>
                          <a:sym typeface="Wingdings 3"/>
                        </a:rPr>
                        <a:t>Œuvres ou textes de l’Antiquité à nos jours</a:t>
                      </a:r>
                      <a:r>
                        <a:rPr lang="fr-FR" altLang="fr-FR" sz="2000" dirty="0" smtClean="0">
                          <a:latin typeface="+mj-lt"/>
                          <a:sym typeface="Wingdings 3"/>
                        </a:rPr>
                        <a:t> (poésie satirique, roman, fable, conte philosophique ou drolatique, pamphlet)</a:t>
                      </a:r>
                    </a:p>
                    <a:p>
                      <a:pPr marL="0" indent="0">
                        <a:buFont typeface="Wingdings 3"/>
                        <a:buNone/>
                      </a:pPr>
                      <a:r>
                        <a:rPr lang="fr-FR" altLang="fr-FR" sz="2000" dirty="0" smtClean="0">
                          <a:latin typeface="+mj-lt"/>
                          <a:sym typeface="Wingdings 3"/>
                        </a:rPr>
                        <a:t>      Dessins</a:t>
                      </a:r>
                      <a:r>
                        <a:rPr lang="fr-FR" altLang="fr-FR" sz="2000" baseline="0" dirty="0" smtClean="0">
                          <a:latin typeface="+mj-lt"/>
                          <a:sym typeface="Wingdings 3"/>
                        </a:rPr>
                        <a:t> de presse ou affiches, caricatures, BD</a:t>
                      </a:r>
                    </a:p>
                    <a:p>
                      <a:pPr marL="0" indent="0">
                        <a:buFont typeface="Wingdings 3"/>
                        <a:buNone/>
                      </a:pPr>
                      <a:endParaRPr lang="fr-FR" altLang="fr-FR" sz="2000" dirty="0" smtClean="0">
                        <a:latin typeface="+mj-lt"/>
                        <a:sym typeface="Wingdings 3"/>
                      </a:endParaRPr>
                    </a:p>
                    <a:p>
                      <a:pPr marL="342900" indent="-342900">
                        <a:buFont typeface="Wingdings 3"/>
                        <a:buChar char="&quot;"/>
                      </a:pPr>
                      <a:r>
                        <a:rPr lang="fr-FR" altLang="fr-FR" sz="2000" b="1" dirty="0" smtClean="0">
                          <a:latin typeface="+mj-lt"/>
                          <a:sym typeface="Wingdings 3"/>
                        </a:rPr>
                        <a:t>Poèmes ou textes de prose poétique, du romantisme à nos jours</a:t>
                      </a:r>
                    </a:p>
                    <a:p>
                      <a:pPr marL="0" indent="0">
                        <a:buFont typeface="Wingdings 3"/>
                        <a:buNone/>
                      </a:pPr>
                      <a:endParaRPr lang="fr-FR" altLang="fr-FR" sz="2000" b="1" dirty="0" smtClean="0">
                        <a:latin typeface="+mj-lt"/>
                        <a:sym typeface="Wingdings 3"/>
                      </a:endParaRPr>
                    </a:p>
                    <a:p>
                      <a:pPr marL="342900" indent="-342900">
                        <a:buFont typeface="Wingdings 3"/>
                        <a:buChar char="&quot;"/>
                      </a:pPr>
                      <a:r>
                        <a:rPr lang="fr-FR" altLang="fr-FR" sz="2000" b="1" i="0" dirty="0" smtClean="0">
                          <a:latin typeface="+mj-lt"/>
                          <a:sym typeface="Wingdings 3"/>
                        </a:rPr>
                        <a:t>Théâtre</a:t>
                      </a:r>
                    </a:p>
                    <a:p>
                      <a:pPr marL="0" indent="0">
                        <a:buFont typeface="Wingdings 3"/>
                        <a:buNone/>
                      </a:pPr>
                      <a:endParaRPr lang="fr-FR" altLang="fr-FR" sz="2000" b="1" dirty="0" smtClean="0">
                        <a:latin typeface="+mj-lt"/>
                        <a:sym typeface="Wingdings 3"/>
                      </a:endParaRPr>
                    </a:p>
                    <a:p>
                      <a:pPr marL="0" indent="0">
                        <a:buFont typeface="Wingdings" panose="05000000000000000000" pitchFamily="2" charset="2"/>
                        <a:buNone/>
                      </a:pPr>
                      <a:r>
                        <a:rPr lang="fr-FR" altLang="fr-FR" sz="2000" dirty="0" smtClean="0">
                          <a:latin typeface="+mj-lt"/>
                          <a:sym typeface="Wingdings 3"/>
                        </a:rPr>
                        <a:t> </a:t>
                      </a:r>
                      <a:r>
                        <a:rPr lang="fr-FR" altLang="fr-FR" sz="2000" b="1" dirty="0" smtClean="0">
                          <a:latin typeface="+mj-lt"/>
                        </a:rPr>
                        <a:t>Etude de l’image</a:t>
                      </a:r>
                    </a:p>
                  </a:txBody>
                  <a:tcPr/>
                </a:tc>
              </a:tr>
            </a:tbl>
          </a:graphicData>
        </a:graphic>
      </p:graphicFrame>
    </p:spTree>
    <p:extLst>
      <p:ext uri="{BB962C8B-B14F-4D97-AF65-F5344CB8AC3E}">
        <p14:creationId xmlns:p14="http://schemas.microsoft.com/office/powerpoint/2010/main" val="1192944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3"/>
            <a:ext cx="8784976" cy="28803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Culture littéraire et artistique : </a:t>
            </a:r>
            <a:r>
              <a:rPr lang="fr-FR" b="1" dirty="0" smtClean="0">
                <a:solidFill>
                  <a:srgbClr val="0033CC"/>
                </a:solidFill>
              </a:rPr>
              <a:t>L’architecture d’ensemble en </a:t>
            </a:r>
            <a:r>
              <a:rPr lang="fr-FR" b="1" dirty="0" smtClean="0">
                <a:solidFill>
                  <a:srgbClr val="FF0000"/>
                </a:solidFill>
              </a:rPr>
              <a:t>cycle 4 – Troisième</a:t>
            </a:r>
            <a:endParaRPr lang="fr-FR" b="1"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83111713"/>
              </p:ext>
            </p:extLst>
          </p:nvPr>
        </p:nvGraphicFramePr>
        <p:xfrm>
          <a:off x="179512" y="430610"/>
          <a:ext cx="8784973" cy="6074990"/>
        </p:xfrm>
        <a:graphic>
          <a:graphicData uri="http://schemas.openxmlformats.org/drawingml/2006/table">
            <a:tbl>
              <a:tblPr firstRow="1" bandRow="1">
                <a:tableStyleId>{5C22544A-7EE6-4342-B048-85BDC9FD1C3A}</a:tableStyleId>
              </a:tblPr>
              <a:tblGrid>
                <a:gridCol w="360038"/>
                <a:gridCol w="1684987"/>
                <a:gridCol w="1684987"/>
                <a:gridCol w="1684987"/>
                <a:gridCol w="1684987"/>
                <a:gridCol w="1684987"/>
              </a:tblGrid>
              <a:tr h="720080">
                <a:tc>
                  <a:txBody>
                    <a:bodyPr/>
                    <a:lstStyle/>
                    <a:p>
                      <a:pPr algn="ctr"/>
                      <a:endParaRPr lang="fr-FR" sz="1200" b="1" dirty="0" smtClean="0">
                        <a:solidFill>
                          <a:schemeClr val="tx1"/>
                        </a:solidFill>
                      </a:endParaRPr>
                    </a:p>
                    <a:p>
                      <a:pPr algn="ctr"/>
                      <a:r>
                        <a:rPr lang="fr-FR" sz="1200" b="1" dirty="0" smtClean="0">
                          <a:solidFill>
                            <a:schemeClr val="tx1"/>
                          </a:solidFill>
                        </a:rPr>
                        <a:t>E</a:t>
                      </a:r>
                      <a:endParaRPr lang="fr-FR" sz="12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Se chercher, se construire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Vivre en société, participer à la société</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Regarder le monde, inventer des mondes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Agir sur le monde</a:t>
                      </a:r>
                    </a:p>
                    <a:p>
                      <a:pPr algn="ctr"/>
                      <a:endParaRPr lang="fr-F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Questionnements complémentaires (un au moins par année,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au choix)</a:t>
                      </a:r>
                    </a:p>
                  </a:txBody>
                  <a:tcPr/>
                </a:tc>
              </a:tr>
              <a:tr h="436190">
                <a:tc>
                  <a:txBody>
                    <a:bodyPr/>
                    <a:lstStyle/>
                    <a:p>
                      <a:pPr algn="ctr"/>
                      <a:r>
                        <a:rPr lang="fr-FR" sz="1200" b="1" dirty="0" smtClean="0">
                          <a:solidFill>
                            <a:schemeClr val="tx1"/>
                          </a:solidFill>
                        </a:rPr>
                        <a:t>Q</a:t>
                      </a:r>
                      <a:endParaRPr lang="fr-FR" sz="12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t>Se</a:t>
                      </a:r>
                      <a:r>
                        <a:rPr lang="fr-FR" sz="1100" b="1" baseline="0" dirty="0" smtClean="0"/>
                        <a:t> raconter,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b="1" baseline="0" dirty="0" smtClean="0"/>
                        <a:t>se représenter</a:t>
                      </a:r>
                      <a:endParaRPr lang="fr-FR" sz="11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t>Dénoncer les travers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t>de la société</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t>Visions poétiques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t>du monde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t>Agir dans la cité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smtClean="0"/>
                        <a:t>individu et pouvoir</a:t>
                      </a:r>
                    </a:p>
                  </a:txBody>
                  <a:tcPr/>
                </a:tc>
                <a:tc>
                  <a:txBody>
                    <a:bodyPr/>
                    <a:lstStyle/>
                    <a:p>
                      <a:pPr algn="r"/>
                      <a:r>
                        <a:rPr lang="fr-FR" sz="1100" b="1" u="sng" dirty="0" smtClean="0">
                          <a:effectLst/>
                          <a:sym typeface="Wingdings 2"/>
                        </a:rPr>
                        <a:t>QC</a:t>
                      </a:r>
                      <a:r>
                        <a:rPr lang="fr-FR" sz="1100" b="1" baseline="0" dirty="0" smtClean="0">
                          <a:sym typeface="Wingdings 2"/>
                        </a:rPr>
                        <a:t> : </a:t>
                      </a:r>
                      <a:r>
                        <a:rPr lang="fr-FR" sz="1100" b="1" dirty="0" smtClean="0"/>
                        <a:t>Progrès et rêves scientifiques</a:t>
                      </a:r>
                    </a:p>
                  </a:txBody>
                  <a:tcPr/>
                </a:tc>
              </a:tr>
              <a:tr h="371832">
                <a:tc>
                  <a:txBody>
                    <a:bodyPr/>
                    <a:lstStyle/>
                    <a:p>
                      <a:pPr algn="ctr"/>
                      <a:r>
                        <a:rPr lang="fr-FR" sz="1200" b="1" dirty="0" smtClean="0">
                          <a:solidFill>
                            <a:schemeClr val="tx1"/>
                          </a:solidFill>
                        </a:rPr>
                        <a:t>EL</a:t>
                      </a:r>
                      <a:endParaRPr lang="fr-FR" sz="12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 Découvrir différentes</a:t>
                      </a:r>
                      <a:r>
                        <a:rPr lang="fr-FR" sz="1100" baseline="0" dirty="0" smtClean="0"/>
                        <a:t> formes de l’écriture…</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 Découvrir</a:t>
                      </a:r>
                      <a:r>
                        <a:rPr lang="fr-FR" sz="1100" baseline="0" dirty="0" smtClean="0"/>
                        <a:t> des œuvres, des textes…</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 Découvrir des œuvres et des textes…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 Découvrir des</a:t>
                      </a:r>
                      <a:r>
                        <a:rPr lang="fr-FR" sz="1100" baseline="0" dirty="0" smtClean="0"/>
                        <a:t> œuvres et des textes…</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 S’interroger sur l’idée du progrès…</a:t>
                      </a:r>
                    </a:p>
                  </a:txBody>
                  <a:tcPr/>
                </a:tc>
              </a:tr>
              <a:tr h="3628954">
                <a:tc>
                  <a:txBody>
                    <a:bodyPr/>
                    <a:lstStyle/>
                    <a:p>
                      <a:pPr algn="ctr"/>
                      <a:endParaRPr lang="fr-FR" sz="1200" b="1" dirty="0" smtClean="0">
                        <a:solidFill>
                          <a:schemeClr val="tx1"/>
                        </a:solidFill>
                      </a:endParaRPr>
                    </a:p>
                    <a:p>
                      <a:pPr algn="ctr"/>
                      <a:endParaRPr lang="fr-FR" sz="1200" b="1" dirty="0" smtClean="0">
                        <a:solidFill>
                          <a:schemeClr val="tx1"/>
                        </a:solidFill>
                      </a:endParaRPr>
                    </a:p>
                    <a:p>
                      <a:pPr algn="ctr"/>
                      <a:endParaRPr lang="fr-FR" sz="1200" b="1" dirty="0" smtClean="0">
                        <a:solidFill>
                          <a:schemeClr val="tx1"/>
                        </a:solidFill>
                      </a:endParaRPr>
                    </a:p>
                    <a:p>
                      <a:pPr algn="ctr"/>
                      <a:endParaRPr lang="fr-FR" sz="1200" b="1" dirty="0" smtClean="0">
                        <a:solidFill>
                          <a:schemeClr val="tx1"/>
                        </a:solidFill>
                      </a:endParaRPr>
                    </a:p>
                    <a:p>
                      <a:pPr algn="ctr"/>
                      <a:endParaRPr lang="fr-FR" sz="1200" b="1" dirty="0" smtClean="0">
                        <a:solidFill>
                          <a:schemeClr val="tx1"/>
                        </a:solidFill>
                      </a:endParaRPr>
                    </a:p>
                    <a:p>
                      <a:pPr algn="ctr"/>
                      <a:endParaRPr lang="fr-FR" sz="1200" b="1" dirty="0" smtClean="0">
                        <a:solidFill>
                          <a:schemeClr val="tx1"/>
                        </a:solidFill>
                      </a:endParaRPr>
                    </a:p>
                    <a:p>
                      <a:pPr algn="ctr"/>
                      <a:endParaRPr lang="fr-FR" sz="1200" b="1" dirty="0" smtClean="0">
                        <a:solidFill>
                          <a:schemeClr val="tx1"/>
                        </a:solidFill>
                      </a:endParaRPr>
                    </a:p>
                    <a:p>
                      <a:pPr algn="ctr"/>
                      <a:endParaRPr lang="fr-FR" sz="1200" b="1" dirty="0" smtClean="0">
                        <a:solidFill>
                          <a:schemeClr val="tx1"/>
                        </a:solidFill>
                      </a:endParaRPr>
                    </a:p>
                    <a:p>
                      <a:pPr algn="ctr"/>
                      <a:endParaRPr lang="fr-FR" sz="1200" b="1" dirty="0" smtClean="0">
                        <a:solidFill>
                          <a:schemeClr val="tx1"/>
                        </a:solidFill>
                      </a:endParaRPr>
                    </a:p>
                    <a:p>
                      <a:pPr algn="ctr"/>
                      <a:endParaRPr lang="fr-FR" sz="1200" b="1" dirty="0" smtClean="0">
                        <a:solidFill>
                          <a:schemeClr val="tx1"/>
                        </a:solidFill>
                      </a:endParaRPr>
                    </a:p>
                    <a:p>
                      <a:pPr algn="ctr"/>
                      <a:r>
                        <a:rPr lang="fr-FR" sz="1200" b="1" dirty="0" smtClean="0">
                          <a:solidFill>
                            <a:schemeClr val="tx1"/>
                          </a:solidFill>
                        </a:rPr>
                        <a:t>IC</a:t>
                      </a:r>
                      <a:endParaRPr lang="fr-FR" sz="1200" b="1" dirty="0">
                        <a:solidFill>
                          <a:schemeClr val="tx1"/>
                        </a:solidFill>
                      </a:endParaRPr>
                    </a:p>
                  </a:txBody>
                  <a:tcPr/>
                </a:tc>
                <a:tc>
                  <a:txBody>
                    <a:bodyPr/>
                    <a:lstStyle/>
                    <a:p>
                      <a:r>
                        <a:rPr lang="fr-FR" sz="1100" b="1" dirty="0" smtClean="0"/>
                        <a:t>On étudie :</a:t>
                      </a:r>
                    </a:p>
                    <a:p>
                      <a:pPr marL="0" indent="0">
                        <a:buFontTx/>
                        <a:buNone/>
                      </a:pPr>
                      <a:r>
                        <a:rPr lang="fr-FR" sz="1100" dirty="0" smtClean="0"/>
                        <a:t>- Un </a:t>
                      </a:r>
                      <a:r>
                        <a:rPr lang="fr-FR" sz="1100" b="1" dirty="0" smtClean="0">
                          <a:solidFill>
                            <a:srgbClr val="0033CC"/>
                          </a:solidFill>
                        </a:rPr>
                        <a:t>livre relevant de l’autobiographie ou du roman autobiographique </a:t>
                      </a:r>
                      <a:r>
                        <a:rPr lang="fr-FR" sz="1100" dirty="0" smtClean="0"/>
                        <a:t>(lecture intégrale).</a:t>
                      </a:r>
                      <a:endParaRPr lang="fr-FR" sz="1100" b="1" baseline="0" dirty="0" smtClean="0">
                        <a:solidFill>
                          <a:srgbClr val="0033CC"/>
                        </a:solidFill>
                      </a:endParaRPr>
                    </a:p>
                    <a:p>
                      <a:pPr algn="ctr"/>
                      <a:r>
                        <a:rPr lang="fr-FR" sz="1100" b="1" baseline="0" dirty="0" smtClean="0"/>
                        <a:t>Ou</a:t>
                      </a:r>
                    </a:p>
                    <a:p>
                      <a:r>
                        <a:rPr lang="fr-FR" sz="1100" baseline="0" dirty="0" smtClean="0"/>
                        <a:t>- Des </a:t>
                      </a:r>
                      <a:r>
                        <a:rPr lang="fr-FR" sz="1100" b="1" baseline="0" dirty="0" smtClean="0">
                          <a:solidFill>
                            <a:srgbClr val="0033CC"/>
                          </a:solidFill>
                        </a:rPr>
                        <a:t>extraits d’œuvres de différents siècles et genres, relevant de diverses formes du récit de soi et de l’autoportrait : essai, mémoires, autobiographie, roman autobiographique, journaux et correspondances intimes, </a:t>
                      </a:r>
                      <a:r>
                        <a:rPr lang="fr-FR" sz="1100" b="0" i="1" baseline="0" dirty="0" smtClean="0">
                          <a:solidFill>
                            <a:schemeClr val="tx1"/>
                          </a:solidFill>
                        </a:rPr>
                        <a:t>etc.</a:t>
                      </a:r>
                      <a:r>
                        <a:rPr lang="fr-FR" sz="1100" baseline="0" dirty="0" smtClean="0"/>
                        <a:t> Le groupement peut intégrer des </a:t>
                      </a:r>
                      <a:r>
                        <a:rPr lang="fr-FR" sz="1100" b="1" baseline="0" dirty="0" smtClean="0">
                          <a:solidFill>
                            <a:srgbClr val="0033CC"/>
                          </a:solidFill>
                        </a:rPr>
                        <a:t>exemples majeurs de l’autoportrait ou de l’autobiographie dans d’autres arts (peinture, photographie ou images animées – vidéo ou cinéma).</a:t>
                      </a:r>
                    </a:p>
                  </a:txBody>
                  <a:tcPr/>
                </a:tc>
                <a:tc>
                  <a:txBody>
                    <a:bodyPr/>
                    <a:lstStyle/>
                    <a:p>
                      <a:r>
                        <a:rPr lang="fr-FR" sz="1100" b="1" dirty="0" smtClean="0"/>
                        <a:t>On étudie :</a:t>
                      </a:r>
                    </a:p>
                    <a:p>
                      <a:r>
                        <a:rPr lang="fr-FR" sz="1100" dirty="0" smtClean="0"/>
                        <a:t>- des </a:t>
                      </a:r>
                      <a:r>
                        <a:rPr lang="fr-FR" sz="1100" b="1" dirty="0" smtClean="0">
                          <a:solidFill>
                            <a:srgbClr val="0033CC"/>
                          </a:solidFill>
                        </a:rPr>
                        <a:t>œuvres ou textes</a:t>
                      </a:r>
                      <a:r>
                        <a:rPr lang="fr-FR" sz="1100" b="1" baseline="0" dirty="0" smtClean="0">
                          <a:solidFill>
                            <a:srgbClr val="0033CC"/>
                          </a:solidFill>
                        </a:rPr>
                        <a:t> de l’Antiquité à nos jours, relevant de différents genres ou formes littéraires (particulièrement poésie satirique, roman, fable, conte philosophique ou drolatique, pamphlet).</a:t>
                      </a:r>
                    </a:p>
                    <a:p>
                      <a:pPr algn="ctr"/>
                      <a:r>
                        <a:rPr lang="fr-FR" sz="1100" b="1" baseline="0" dirty="0" smtClean="0"/>
                        <a:t>Et</a:t>
                      </a:r>
                    </a:p>
                    <a:p>
                      <a:r>
                        <a:rPr lang="fr-FR" sz="1100" baseline="0" dirty="0" smtClean="0"/>
                        <a:t>- Des </a:t>
                      </a:r>
                      <a:r>
                        <a:rPr lang="fr-FR" sz="1100" b="1" baseline="0" dirty="0" smtClean="0">
                          <a:solidFill>
                            <a:srgbClr val="0033CC"/>
                          </a:solidFill>
                        </a:rPr>
                        <a:t>dessins de presse ou affiches, caricatures, albums de BD.</a:t>
                      </a:r>
                    </a:p>
                    <a:p>
                      <a:endParaRPr lang="fr-FR" sz="1100" baseline="0" dirty="0" smtClean="0"/>
                    </a:p>
                    <a:p>
                      <a:r>
                        <a:rPr lang="fr-FR" sz="1100" b="1" baseline="0" dirty="0" smtClean="0"/>
                        <a:t>On peut aussi exploiter </a:t>
                      </a:r>
                      <a:r>
                        <a:rPr lang="fr-FR" sz="1100" baseline="0" dirty="0" smtClean="0"/>
                        <a:t>des </a:t>
                      </a:r>
                      <a:r>
                        <a:rPr lang="fr-FR" sz="1100" b="1" baseline="0" dirty="0" smtClean="0">
                          <a:solidFill>
                            <a:srgbClr val="0033CC"/>
                          </a:solidFill>
                        </a:rPr>
                        <a:t>extraits de spectacles, d’émissions radiophoniques ou télévisées, ou de productions numériques à caractère satirique.</a:t>
                      </a:r>
                      <a:endParaRPr lang="fr-FR" sz="1100" b="1" dirty="0" smtClean="0">
                        <a:solidFill>
                          <a:srgbClr val="0033CC"/>
                        </a:solidFill>
                      </a:endParaRPr>
                    </a:p>
                    <a:p>
                      <a:endParaRPr lang="fr-FR" sz="1100" dirty="0"/>
                    </a:p>
                  </a:txBody>
                  <a:tcPr/>
                </a:tc>
                <a:tc>
                  <a:txBody>
                    <a:bodyPr/>
                    <a:lstStyle/>
                    <a:p>
                      <a:r>
                        <a:rPr lang="fr-FR" sz="1100" b="1" dirty="0" smtClean="0"/>
                        <a:t>On étudie :</a:t>
                      </a:r>
                    </a:p>
                    <a:p>
                      <a:r>
                        <a:rPr lang="fr-FR" sz="1100" dirty="0" smtClean="0"/>
                        <a:t>- des </a:t>
                      </a:r>
                      <a:r>
                        <a:rPr lang="fr-FR" sz="1100" b="1" dirty="0" smtClean="0">
                          <a:solidFill>
                            <a:srgbClr val="0033CC"/>
                          </a:solidFill>
                        </a:rPr>
                        <a:t>poèmes ou </a:t>
                      </a:r>
                      <a:r>
                        <a:rPr lang="fr-FR" sz="1100" dirty="0" smtClean="0"/>
                        <a:t>des </a:t>
                      </a:r>
                      <a:r>
                        <a:rPr lang="fr-FR" sz="1100" b="1" dirty="0" smtClean="0">
                          <a:solidFill>
                            <a:srgbClr val="0033CC"/>
                          </a:solidFill>
                        </a:rPr>
                        <a:t>textes en prose poétique, du romantisme à nos jours, pour faire comprendre la diversité des visions du monde correspondant à des esthétiques différentes ; </a:t>
                      </a:r>
                      <a:r>
                        <a:rPr lang="fr-FR" sz="1100" dirty="0" smtClean="0"/>
                        <a:t>le groupement peut intégrer des </a:t>
                      </a:r>
                      <a:r>
                        <a:rPr lang="fr-FR" sz="1100" b="1" dirty="0" smtClean="0">
                          <a:solidFill>
                            <a:srgbClr val="0033CC"/>
                          </a:solidFill>
                        </a:rPr>
                        <a:t>exemples majeurs de paysages en peinture.</a:t>
                      </a:r>
                    </a:p>
                  </a:txBody>
                  <a:tcPr/>
                </a:tc>
                <a:tc>
                  <a:txBody>
                    <a:bodyPr/>
                    <a:lstStyle/>
                    <a:p>
                      <a:r>
                        <a:rPr lang="fr-FR" sz="1100" b="1" dirty="0" smtClean="0"/>
                        <a:t>On étudie :</a:t>
                      </a:r>
                    </a:p>
                    <a:p>
                      <a:r>
                        <a:rPr lang="fr-FR" sz="1100" dirty="0" smtClean="0"/>
                        <a:t>- En lien avec la programmation annuelle en Histoire (étude du XX</a:t>
                      </a:r>
                      <a:r>
                        <a:rPr lang="fr-FR" sz="1100" baseline="30000" dirty="0" smtClean="0"/>
                        <a:t>e</a:t>
                      </a:r>
                      <a:r>
                        <a:rPr lang="fr-FR" sz="1100" dirty="0" smtClean="0"/>
                        <a:t> siècle, thème 1 « </a:t>
                      </a:r>
                      <a:r>
                        <a:rPr lang="fr-FR" sz="1100" i="1" dirty="0" smtClean="0"/>
                        <a:t>L’Europe, un théâtre majeur des guerres totales</a:t>
                      </a:r>
                      <a:r>
                        <a:rPr lang="fr-FR" sz="1100" dirty="0" smtClean="0"/>
                        <a:t> »), une </a:t>
                      </a:r>
                      <a:r>
                        <a:rPr lang="fr-FR" sz="1100" b="1" dirty="0" smtClean="0">
                          <a:solidFill>
                            <a:srgbClr val="0033CC"/>
                          </a:solidFill>
                        </a:rPr>
                        <a:t>œuvre ou </a:t>
                      </a:r>
                      <a:r>
                        <a:rPr lang="fr-FR" sz="1100" dirty="0" smtClean="0"/>
                        <a:t>une </a:t>
                      </a:r>
                      <a:r>
                        <a:rPr lang="fr-FR" sz="1100" b="1" dirty="0" smtClean="0">
                          <a:solidFill>
                            <a:srgbClr val="0033CC"/>
                          </a:solidFill>
                        </a:rPr>
                        <a:t>partie significative d’une œuvre portant un regard sur l’histoire du siècle – guerres mondiales,</a:t>
                      </a:r>
                      <a:r>
                        <a:rPr lang="fr-FR" sz="1100" b="1" baseline="0" dirty="0" smtClean="0">
                          <a:solidFill>
                            <a:srgbClr val="0033CC"/>
                          </a:solidFill>
                        </a:rPr>
                        <a:t> société de l’entre-deux-guerres, régimes fascistes et totalitaristes </a:t>
                      </a:r>
                      <a:r>
                        <a:rPr lang="fr-FR" sz="1100" baseline="0" dirty="0" smtClean="0"/>
                        <a:t>(lecture intégrale).</a:t>
                      </a:r>
                    </a:p>
                    <a:p>
                      <a:endParaRPr lang="fr-FR" sz="1100" b="1" baseline="0" dirty="0" smtClean="0">
                        <a:solidFill>
                          <a:srgbClr val="0033CC"/>
                        </a:solidFill>
                      </a:endParaRPr>
                    </a:p>
                    <a:p>
                      <a:r>
                        <a:rPr lang="fr-FR" sz="1100" b="1" baseline="0" dirty="0" smtClean="0">
                          <a:solidFill>
                            <a:schemeClr val="tx1"/>
                          </a:solidFill>
                        </a:rPr>
                        <a:t>On peut aussi étudier </a:t>
                      </a:r>
                      <a:r>
                        <a:rPr lang="fr-FR" sz="1100" b="0" baseline="0" dirty="0" smtClean="0">
                          <a:solidFill>
                            <a:schemeClr val="tx1"/>
                          </a:solidFill>
                        </a:rPr>
                        <a:t>des</a:t>
                      </a:r>
                      <a:r>
                        <a:rPr lang="fr-FR" sz="1100" b="1" baseline="0" dirty="0" smtClean="0">
                          <a:solidFill>
                            <a:srgbClr val="0033CC"/>
                          </a:solidFill>
                        </a:rPr>
                        <a:t> extraits d’autres œuvres, appartenant à divers genres littéraires, ainsi que des œuvres picturales ou des extraits d’œuvres cinématographiques.</a:t>
                      </a:r>
                      <a:endParaRPr lang="fr-FR" sz="1100" b="1" dirty="0">
                        <a:solidFill>
                          <a:srgbClr val="0033CC"/>
                        </a:solidFill>
                      </a:endParaRPr>
                    </a:p>
                  </a:txBody>
                  <a:tcPr/>
                </a:tc>
                <a:tc>
                  <a:txBody>
                    <a:bodyPr/>
                    <a:lstStyle/>
                    <a:p>
                      <a:r>
                        <a:rPr lang="fr-FR" sz="1100" b="1" dirty="0" smtClean="0"/>
                        <a:t>On</a:t>
                      </a:r>
                      <a:r>
                        <a:rPr lang="fr-FR" sz="1100" dirty="0" smtClean="0"/>
                        <a:t> </a:t>
                      </a:r>
                      <a:r>
                        <a:rPr lang="fr-FR" sz="1100" b="1" dirty="0" smtClean="0"/>
                        <a:t>peut</a:t>
                      </a:r>
                      <a:r>
                        <a:rPr lang="fr-FR" sz="1100" dirty="0" smtClean="0"/>
                        <a:t> </a:t>
                      </a:r>
                      <a:r>
                        <a:rPr lang="fr-FR" sz="1100" b="1" dirty="0" smtClean="0"/>
                        <a:t>étudier</a:t>
                      </a:r>
                      <a:r>
                        <a:rPr lang="fr-FR" sz="1100" dirty="0" smtClean="0"/>
                        <a:t> :</a:t>
                      </a:r>
                    </a:p>
                    <a:p>
                      <a:pPr marL="0" indent="0">
                        <a:buFontTx/>
                        <a:buNone/>
                      </a:pPr>
                      <a:r>
                        <a:rPr lang="fr-FR" sz="1100" dirty="0" smtClean="0"/>
                        <a:t>- des </a:t>
                      </a:r>
                      <a:r>
                        <a:rPr lang="fr-FR" sz="1100" b="1" dirty="0" smtClean="0">
                          <a:solidFill>
                            <a:srgbClr val="0033CC"/>
                          </a:solidFill>
                        </a:rPr>
                        <a:t>romans et </a:t>
                      </a:r>
                      <a:r>
                        <a:rPr lang="fr-FR" sz="1100" dirty="0" smtClean="0"/>
                        <a:t>des </a:t>
                      </a:r>
                      <a:r>
                        <a:rPr lang="fr-FR" sz="1100" b="1" dirty="0" smtClean="0">
                          <a:solidFill>
                            <a:srgbClr val="0033CC"/>
                          </a:solidFill>
                        </a:rPr>
                        <a:t>nouvelles de science-fiction et </a:t>
                      </a:r>
                      <a:r>
                        <a:rPr lang="fr-FR" sz="1100" dirty="0" smtClean="0"/>
                        <a:t>des </a:t>
                      </a:r>
                      <a:r>
                        <a:rPr lang="fr-FR" sz="1100" b="1" dirty="0" smtClean="0">
                          <a:solidFill>
                            <a:srgbClr val="0033CC"/>
                          </a:solidFill>
                        </a:rPr>
                        <a:t>récits d’anticipation.</a:t>
                      </a:r>
                    </a:p>
                    <a:p>
                      <a:pPr marL="0" indent="0">
                        <a:buFontTx/>
                        <a:buNone/>
                      </a:pPr>
                      <a:r>
                        <a:rPr lang="fr-FR" sz="1100" b="1" u="none" baseline="0" dirty="0" smtClean="0">
                          <a:effectLst/>
                        </a:rPr>
                        <a:t>On peut aussi avoir recours à </a:t>
                      </a:r>
                      <a:r>
                        <a:rPr lang="fr-FR" sz="1100" b="0" u="none" baseline="0" dirty="0" smtClean="0">
                          <a:effectLst/>
                        </a:rPr>
                        <a:t>des </a:t>
                      </a:r>
                      <a:r>
                        <a:rPr lang="fr-FR" sz="1100" b="1" u="none" baseline="0" dirty="0" smtClean="0">
                          <a:solidFill>
                            <a:srgbClr val="0033CC"/>
                          </a:solidFill>
                          <a:effectLst/>
                        </a:rPr>
                        <a:t>textes et documents issus de la presse et des médias (articles de journaux ou de revues, enregistrements radio ou télévisés, médias numériques).</a:t>
                      </a:r>
                    </a:p>
                    <a:p>
                      <a:pPr marL="0" indent="0">
                        <a:buFontTx/>
                        <a:buNone/>
                      </a:pPr>
                      <a:endParaRPr lang="fr-FR" sz="1100" b="1" u="none" baseline="0" dirty="0" smtClean="0">
                        <a:effectLst/>
                      </a:endParaRPr>
                    </a:p>
                    <a:p>
                      <a:pPr marL="0" indent="0" algn="r">
                        <a:buFontTx/>
                        <a:buNone/>
                      </a:pPr>
                      <a:r>
                        <a:rPr lang="fr-FR" sz="1100" b="1" u="sng" baseline="0" dirty="0" smtClean="0">
                          <a:effectLst/>
                        </a:rPr>
                        <a:t>QC</a:t>
                      </a:r>
                      <a:r>
                        <a:rPr lang="fr-FR" sz="1100" b="1" baseline="0" dirty="0" smtClean="0"/>
                        <a:t> : Questionnement libre.</a:t>
                      </a:r>
                      <a:endParaRPr lang="fr-FR" sz="1100" b="1" dirty="0"/>
                    </a:p>
                  </a:txBody>
                  <a:tcPr/>
                </a:tc>
              </a:tr>
            </a:tbl>
          </a:graphicData>
        </a:graphic>
      </p:graphicFrame>
    </p:spTree>
    <p:extLst>
      <p:ext uri="{BB962C8B-B14F-4D97-AF65-F5344CB8AC3E}">
        <p14:creationId xmlns:p14="http://schemas.microsoft.com/office/powerpoint/2010/main" val="107151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954" y="204717"/>
            <a:ext cx="8502556" cy="818866"/>
          </a:xfrm>
          <a:solidFill>
            <a:schemeClr val="accent1">
              <a:lumMod val="40000"/>
              <a:lumOff val="60000"/>
            </a:schemeClr>
          </a:solidFill>
          <a:ln>
            <a:solidFill>
              <a:srgbClr val="002060"/>
            </a:solidFill>
          </a:ln>
        </p:spPr>
        <p:txBody>
          <a:bodyPr>
            <a:normAutofit/>
          </a:bodyPr>
          <a:lstStyle/>
          <a:p>
            <a:r>
              <a:rPr lang="fr-FR" sz="2800" b="1" dirty="0" smtClean="0">
                <a:solidFill>
                  <a:srgbClr val="0070C0"/>
                </a:solidFill>
                <a:latin typeface="+mn-lt"/>
              </a:rPr>
              <a:t> </a:t>
            </a:r>
            <a:r>
              <a:rPr lang="fr-FR" sz="3200" b="1" dirty="0" smtClean="0">
                <a:solidFill>
                  <a:srgbClr val="0070C0"/>
                </a:solidFill>
                <a:latin typeface="+mn-lt"/>
              </a:rPr>
              <a:t>Quelle organisation ? Des précisons importantes</a:t>
            </a:r>
            <a:endParaRPr lang="fr-FR" sz="3200" dirty="0">
              <a:latin typeface="+mn-lt"/>
            </a:endParaRPr>
          </a:p>
        </p:txBody>
      </p:sp>
      <p:sp>
        <p:nvSpPr>
          <p:cNvPr id="3" name="Espace réservé du contenu 2"/>
          <p:cNvSpPr>
            <a:spLocks noGrp="1"/>
          </p:cNvSpPr>
          <p:nvPr>
            <p:ph idx="1"/>
          </p:nvPr>
        </p:nvSpPr>
        <p:spPr>
          <a:xfrm>
            <a:off x="300251" y="1241946"/>
            <a:ext cx="8598089" cy="5431570"/>
          </a:xfrm>
        </p:spPr>
        <p:txBody>
          <a:bodyPr>
            <a:normAutofit lnSpcReduction="10000"/>
          </a:bodyPr>
          <a:lstStyle/>
          <a:p>
            <a:pPr marL="0" indent="0">
              <a:buNone/>
            </a:pPr>
            <a:r>
              <a:rPr lang="fr-FR" b="1" dirty="0" smtClean="0">
                <a:solidFill>
                  <a:srgbClr val="0033CC"/>
                </a:solidFill>
              </a:rPr>
              <a:t> </a:t>
            </a:r>
            <a:r>
              <a:rPr lang="fr-FR" sz="2600" b="1" dirty="0" smtClean="0"/>
              <a:t>Les entrées  sont </a:t>
            </a:r>
            <a:r>
              <a:rPr lang="fr-FR" sz="3000" b="1" dirty="0" smtClean="0"/>
              <a:t>:</a:t>
            </a:r>
            <a:endParaRPr lang="fr-FR" sz="3000" b="1" dirty="0">
              <a:solidFill>
                <a:srgbClr val="0033CC"/>
              </a:solidFill>
            </a:endParaRPr>
          </a:p>
          <a:p>
            <a:pPr lvl="1">
              <a:buFont typeface="Wingdings" panose="05000000000000000000" pitchFamily="2" charset="2"/>
              <a:buChar char="§"/>
            </a:pPr>
            <a:r>
              <a:rPr lang="fr-FR" sz="2400" dirty="0"/>
              <a:t>abordées dans </a:t>
            </a:r>
            <a:r>
              <a:rPr lang="fr-FR" sz="2400" b="1" i="1" dirty="0" smtClean="0">
                <a:solidFill>
                  <a:srgbClr val="0070C0"/>
                </a:solidFill>
              </a:rPr>
              <a:t>« </a:t>
            </a:r>
            <a:r>
              <a:rPr lang="fr-FR" sz="2400" b="1" i="1" dirty="0" smtClean="0">
                <a:solidFill>
                  <a:srgbClr val="0070C0"/>
                </a:solidFill>
                <a:latin typeface="Calibri Light" panose="020F0302020204030204" pitchFamily="34" charset="0"/>
              </a:rPr>
              <a:t>l’ordre </a:t>
            </a:r>
            <a:r>
              <a:rPr lang="fr-FR" sz="2400" b="1" i="1" dirty="0">
                <a:solidFill>
                  <a:srgbClr val="0070C0"/>
                </a:solidFill>
                <a:latin typeface="Calibri Light" panose="020F0302020204030204" pitchFamily="34" charset="0"/>
              </a:rPr>
              <a:t>choisi par le </a:t>
            </a:r>
            <a:r>
              <a:rPr lang="fr-FR" sz="2400" b="1" i="1" dirty="0" smtClean="0">
                <a:solidFill>
                  <a:srgbClr val="0070C0"/>
                </a:solidFill>
                <a:latin typeface="Calibri Light" panose="020F0302020204030204" pitchFamily="34" charset="0"/>
              </a:rPr>
              <a:t>professeur ».</a:t>
            </a:r>
            <a:endParaRPr lang="fr-FR" sz="2400" b="1" i="1" dirty="0">
              <a:solidFill>
                <a:srgbClr val="0070C0"/>
              </a:solidFill>
              <a:latin typeface="Calibri Light" panose="020F0302020204030204" pitchFamily="34" charset="0"/>
            </a:endParaRPr>
          </a:p>
          <a:p>
            <a:pPr lvl="1">
              <a:buFont typeface="Wingdings" panose="05000000000000000000" pitchFamily="2" charset="2"/>
              <a:buChar char="§"/>
            </a:pPr>
            <a:r>
              <a:rPr lang="fr-FR" sz="2400" dirty="0">
                <a:latin typeface="Calibri Light" panose="020F0302020204030204" pitchFamily="34" charset="0"/>
              </a:rPr>
              <a:t>abordées </a:t>
            </a:r>
            <a:r>
              <a:rPr lang="fr-FR" sz="2400" i="1" dirty="0" smtClean="0">
                <a:solidFill>
                  <a:srgbClr val="0070C0"/>
                </a:solidFill>
                <a:latin typeface="Calibri Light" panose="020F0302020204030204" pitchFamily="34" charset="0"/>
              </a:rPr>
              <a:t>« </a:t>
            </a:r>
            <a:r>
              <a:rPr lang="fr-FR" sz="2400" b="1" i="1" dirty="0" smtClean="0">
                <a:solidFill>
                  <a:srgbClr val="0070C0"/>
                </a:solidFill>
                <a:latin typeface="Calibri Light" panose="020F0302020204030204" pitchFamily="34" charset="0"/>
              </a:rPr>
              <a:t>à </a:t>
            </a:r>
            <a:r>
              <a:rPr lang="fr-FR" sz="2400" b="1" i="1" dirty="0">
                <a:solidFill>
                  <a:srgbClr val="0070C0"/>
                </a:solidFill>
                <a:latin typeface="Calibri Light" panose="020F0302020204030204" pitchFamily="34" charset="0"/>
              </a:rPr>
              <a:t>plusieurs reprises, à des moments différents de l’année, selon une problématisation ou des priorités </a:t>
            </a:r>
            <a:r>
              <a:rPr lang="fr-FR" sz="2400" b="1" i="1" dirty="0" smtClean="0">
                <a:solidFill>
                  <a:srgbClr val="0070C0"/>
                </a:solidFill>
                <a:latin typeface="Calibri Light" panose="020F0302020204030204" pitchFamily="34" charset="0"/>
              </a:rPr>
              <a:t>différentes ».</a:t>
            </a:r>
            <a:endParaRPr lang="fr-FR" sz="2400" b="1" i="1" dirty="0">
              <a:solidFill>
                <a:srgbClr val="0070C0"/>
              </a:solidFill>
              <a:latin typeface="Calibri Light" panose="020F0302020204030204" pitchFamily="34" charset="0"/>
            </a:endParaRPr>
          </a:p>
          <a:p>
            <a:pPr lvl="1">
              <a:buFont typeface="Wingdings" panose="05000000000000000000" pitchFamily="2" charset="2"/>
              <a:buChar char="§"/>
            </a:pPr>
            <a:r>
              <a:rPr lang="fr-FR" sz="2400" dirty="0">
                <a:latin typeface="Calibri Light" panose="020F0302020204030204" pitchFamily="34" charset="0"/>
              </a:rPr>
              <a:t>qui peuvent être </a:t>
            </a:r>
            <a:r>
              <a:rPr lang="fr-FR" sz="2400" i="1" dirty="0" smtClean="0">
                <a:solidFill>
                  <a:srgbClr val="0070C0"/>
                </a:solidFill>
                <a:latin typeface="Calibri Light" panose="020F0302020204030204" pitchFamily="34" charset="0"/>
              </a:rPr>
              <a:t>«</a:t>
            </a:r>
            <a:r>
              <a:rPr lang="fr-FR" sz="2400" b="1" i="1" dirty="0" smtClean="0">
                <a:solidFill>
                  <a:srgbClr val="0070C0"/>
                </a:solidFill>
                <a:latin typeface="Calibri Light" panose="020F0302020204030204" pitchFamily="34" charset="0"/>
              </a:rPr>
              <a:t> croisées </a:t>
            </a:r>
            <a:r>
              <a:rPr lang="fr-FR" sz="2400" b="1" i="1" dirty="0">
                <a:solidFill>
                  <a:srgbClr val="0070C0"/>
                </a:solidFill>
                <a:latin typeface="Calibri Light" panose="020F0302020204030204" pitchFamily="34" charset="0"/>
              </a:rPr>
              <a:t>par deux à un même moment de </a:t>
            </a:r>
            <a:r>
              <a:rPr lang="fr-FR" sz="2400" b="1" i="1" dirty="0" smtClean="0">
                <a:solidFill>
                  <a:srgbClr val="0070C0"/>
                </a:solidFill>
                <a:latin typeface="Calibri Light" panose="020F0302020204030204" pitchFamily="34" charset="0"/>
              </a:rPr>
              <a:t>l’année ».</a:t>
            </a:r>
            <a:endParaRPr lang="fr-FR" sz="2400" b="1" i="1" dirty="0">
              <a:solidFill>
                <a:srgbClr val="0070C0"/>
              </a:solidFill>
              <a:latin typeface="Calibri Light" panose="020F0302020204030204" pitchFamily="34" charset="0"/>
            </a:endParaRPr>
          </a:p>
          <a:p>
            <a:pPr marL="0" indent="0">
              <a:buNone/>
            </a:pPr>
            <a:r>
              <a:rPr lang="fr-FR" sz="2600" b="1" i="1" dirty="0" smtClean="0">
                <a:latin typeface="Calibri Light" panose="020F0302020204030204" pitchFamily="34" charset="0"/>
              </a:rPr>
              <a:t>Nécessité </a:t>
            </a:r>
            <a:r>
              <a:rPr lang="fr-FR" sz="2600" b="1" i="1" dirty="0">
                <a:latin typeface="Calibri Light" panose="020F0302020204030204" pitchFamily="34" charset="0"/>
              </a:rPr>
              <a:t>d’organiser le projet pédagogique annuel en périodes sur un rythme adapté aux objectifs visés</a:t>
            </a:r>
            <a:r>
              <a:rPr lang="fr-FR" b="1" dirty="0">
                <a:solidFill>
                  <a:srgbClr val="0033CC"/>
                </a:solidFill>
                <a:latin typeface="Calibri Light" panose="020F0302020204030204" pitchFamily="34" charset="0"/>
              </a:rPr>
              <a:t>.</a:t>
            </a:r>
          </a:p>
          <a:p>
            <a:pPr marL="0" indent="0">
              <a:buNone/>
            </a:pPr>
            <a:r>
              <a:rPr lang="fr-FR" dirty="0">
                <a:latin typeface="Calibri Light" panose="020F0302020204030204" pitchFamily="34" charset="0"/>
              </a:rPr>
              <a:t> </a:t>
            </a:r>
            <a:r>
              <a:rPr lang="fr-FR" sz="2600" b="1" dirty="0" smtClean="0">
                <a:latin typeface="Calibri" panose="020F0502020204030204" pitchFamily="34" charset="0"/>
              </a:rPr>
              <a:t>Le programme ouvre </a:t>
            </a:r>
            <a:r>
              <a:rPr lang="fr-FR" b="1" dirty="0" smtClean="0">
                <a:latin typeface="Calibri Light" panose="020F0302020204030204" pitchFamily="34" charset="0"/>
              </a:rPr>
              <a:t>:</a:t>
            </a:r>
            <a:endParaRPr lang="fr-FR" sz="2600" b="1" dirty="0">
              <a:solidFill>
                <a:srgbClr val="0033CC"/>
              </a:solidFill>
              <a:latin typeface="Calibri" panose="020F0502020204030204" pitchFamily="34" charset="0"/>
            </a:endParaRPr>
          </a:p>
          <a:p>
            <a:pPr lvl="1">
              <a:buFont typeface="Wingdings" panose="05000000000000000000" pitchFamily="2" charset="2"/>
              <a:buChar char="§"/>
            </a:pPr>
            <a:r>
              <a:rPr lang="fr-FR" sz="2400" dirty="0">
                <a:latin typeface="Calibri Light" panose="020F0302020204030204" pitchFamily="34" charset="0"/>
              </a:rPr>
              <a:t>aux œuvres de littératures de jeunesse, </a:t>
            </a:r>
            <a:r>
              <a:rPr lang="fr-FR" sz="2400" dirty="0" smtClean="0">
                <a:latin typeface="Calibri Light" panose="020F0302020204030204" pitchFamily="34" charset="0"/>
              </a:rPr>
              <a:t>françaises, </a:t>
            </a:r>
            <a:r>
              <a:rPr lang="fr-FR" sz="2400" dirty="0">
                <a:latin typeface="Calibri Light" panose="020F0302020204030204" pitchFamily="34" charset="0"/>
              </a:rPr>
              <a:t>francophones, étrangères et </a:t>
            </a:r>
            <a:r>
              <a:rPr lang="fr-FR" sz="2400" dirty="0" smtClean="0">
                <a:latin typeface="Calibri Light" panose="020F0302020204030204" pitchFamily="34" charset="0"/>
              </a:rPr>
              <a:t>régionales.</a:t>
            </a:r>
            <a:endParaRPr lang="fr-FR" sz="2400" dirty="0">
              <a:latin typeface="Calibri Light" panose="020F0302020204030204" pitchFamily="34" charset="0"/>
            </a:endParaRPr>
          </a:p>
          <a:p>
            <a:pPr lvl="1">
              <a:buFont typeface="Wingdings" panose="05000000000000000000" pitchFamily="2" charset="2"/>
              <a:buChar char="§"/>
            </a:pPr>
            <a:r>
              <a:rPr lang="fr-FR" sz="2400" dirty="0">
                <a:latin typeface="Calibri Light" panose="020F0302020204030204" pitchFamily="34" charset="0"/>
              </a:rPr>
              <a:t>à la diversité des cultures du monde</a:t>
            </a:r>
            <a:r>
              <a:rPr lang="fr-FR" dirty="0">
                <a:latin typeface="Calibri Light" panose="020F0302020204030204" pitchFamily="34" charset="0"/>
              </a:rPr>
              <a:t>.</a:t>
            </a:r>
          </a:p>
          <a:p>
            <a:endParaRPr lang="fr-FR" dirty="0"/>
          </a:p>
        </p:txBody>
      </p:sp>
    </p:spTree>
    <p:extLst>
      <p:ext uri="{BB962C8B-B14F-4D97-AF65-F5344CB8AC3E}">
        <p14:creationId xmlns:p14="http://schemas.microsoft.com/office/powerpoint/2010/main" val="2494787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2829" y="354842"/>
            <a:ext cx="8816454" cy="600501"/>
          </a:xfrm>
          <a:solidFill>
            <a:schemeClr val="accent1">
              <a:lumMod val="40000"/>
              <a:lumOff val="60000"/>
            </a:schemeClr>
          </a:solidFill>
          <a:ln>
            <a:solidFill>
              <a:srgbClr val="0070C0"/>
            </a:solidFill>
          </a:ln>
        </p:spPr>
        <p:txBody>
          <a:bodyPr wrap="square" lIns="91440" tIns="45720" rIns="91440" bIns="45720" numCol="1" anchorCtr="0" compatLnSpc="1">
            <a:prstTxWarp prst="textNoShape">
              <a:avLst/>
            </a:prstTxWarp>
            <a:normAutofit/>
          </a:bodyPr>
          <a:lstStyle/>
          <a:p>
            <a:pPr algn="ctr"/>
            <a:r>
              <a:rPr lang="fr-FR" sz="2800" b="1" dirty="0" smtClean="0">
                <a:solidFill>
                  <a:srgbClr val="FF0000"/>
                </a:solidFill>
              </a:rPr>
              <a:t>Lecture </a:t>
            </a:r>
            <a:r>
              <a:rPr lang="fr-FR" sz="2800" b="1" dirty="0">
                <a:solidFill>
                  <a:srgbClr val="FF0000"/>
                </a:solidFill>
              </a:rPr>
              <a:t>et </a:t>
            </a:r>
            <a:r>
              <a:rPr lang="fr-FR" sz="2800" b="1" dirty="0" smtClean="0">
                <a:solidFill>
                  <a:srgbClr val="FF0000"/>
                </a:solidFill>
              </a:rPr>
              <a:t>littérature : </a:t>
            </a:r>
            <a:r>
              <a:rPr lang="fr-FR" sz="2800" b="1" dirty="0" smtClean="0">
                <a:solidFill>
                  <a:srgbClr val="0033CC"/>
                </a:solidFill>
              </a:rPr>
              <a:t>La </a:t>
            </a:r>
            <a:r>
              <a:rPr lang="fr-FR" sz="2800" b="1" dirty="0">
                <a:solidFill>
                  <a:srgbClr val="0033CC"/>
                </a:solidFill>
              </a:rPr>
              <a:t>question des </a:t>
            </a:r>
            <a:r>
              <a:rPr lang="fr-FR" sz="2800" b="1" i="1" dirty="0">
                <a:solidFill>
                  <a:srgbClr val="0033CC"/>
                </a:solidFill>
              </a:rPr>
              <a:t>questionnements</a:t>
            </a:r>
            <a:endParaRPr lang="fr-FR" sz="2800" b="1" i="1" dirty="0">
              <a:solidFill>
                <a:prstClr val="black"/>
              </a:solidFill>
            </a:endParaRPr>
          </a:p>
        </p:txBody>
      </p:sp>
      <p:sp>
        <p:nvSpPr>
          <p:cNvPr id="24579" name="Espace réservé du contenu 2"/>
          <p:cNvSpPr>
            <a:spLocks noGrp="1"/>
          </p:cNvSpPr>
          <p:nvPr>
            <p:ph sz="quarter" idx="4294967295"/>
          </p:nvPr>
        </p:nvSpPr>
        <p:spPr>
          <a:xfrm>
            <a:off x="327545" y="1296538"/>
            <a:ext cx="8529851" cy="5390866"/>
          </a:xfrm>
          <a:solidFill>
            <a:schemeClr val="accent2">
              <a:lumMod val="20000"/>
              <a:lumOff val="80000"/>
            </a:schemeClr>
          </a:solidFill>
          <a:ln>
            <a:solidFill>
              <a:srgbClr val="0070C0"/>
            </a:solidFill>
          </a:ln>
        </p:spPr>
        <p:txBody>
          <a:bodyPr>
            <a:normAutofit lnSpcReduction="10000"/>
          </a:bodyPr>
          <a:lstStyle/>
          <a:p>
            <a:pPr>
              <a:buFont typeface="Wingdings" panose="05000000000000000000" pitchFamily="2" charset="2"/>
              <a:buChar char="§"/>
            </a:pPr>
            <a:r>
              <a:rPr lang="fr-FR" altLang="fr-FR" sz="2600" dirty="0"/>
              <a:t>Chaque entrée fait l’objet d’</a:t>
            </a:r>
            <a:r>
              <a:rPr lang="fr-FR" altLang="fr-FR" sz="2600" b="1" dirty="0">
                <a:solidFill>
                  <a:srgbClr val="0033CC"/>
                </a:solidFill>
              </a:rPr>
              <a:t>un</a:t>
            </a:r>
            <a:r>
              <a:rPr lang="fr-FR" altLang="fr-FR" sz="2600" dirty="0"/>
              <a:t> </a:t>
            </a:r>
            <a:r>
              <a:rPr lang="fr-FR" altLang="fr-FR" sz="2600" b="1" dirty="0">
                <a:solidFill>
                  <a:srgbClr val="0033CC"/>
                </a:solidFill>
              </a:rPr>
              <a:t>questionnement obligatoire spécifique par année.</a:t>
            </a:r>
          </a:p>
          <a:p>
            <a:pPr marL="0" indent="0">
              <a:buNone/>
            </a:pPr>
            <a:endParaRPr lang="fr-FR" altLang="fr-FR" sz="2600" b="1" dirty="0">
              <a:solidFill>
                <a:srgbClr val="0033CC"/>
              </a:solidFill>
            </a:endParaRPr>
          </a:p>
          <a:p>
            <a:pPr lvl="0">
              <a:buFont typeface="Wingdings" panose="05000000000000000000" pitchFamily="2" charset="2"/>
              <a:buChar char="§"/>
            </a:pPr>
            <a:r>
              <a:rPr lang="fr-FR" altLang="fr-FR" sz="2600" dirty="0"/>
              <a:t>Les questionnements correspondent aux </a:t>
            </a:r>
            <a:r>
              <a:rPr lang="fr-FR" altLang="fr-FR" sz="2600" b="1" dirty="0">
                <a:solidFill>
                  <a:srgbClr val="0033CC"/>
                </a:solidFill>
              </a:rPr>
              <a:t>indications  de corpus.</a:t>
            </a:r>
          </a:p>
          <a:p>
            <a:pPr marL="0" lvl="0" indent="0">
              <a:buNone/>
            </a:pPr>
            <a:endParaRPr lang="fr-FR" altLang="fr-FR" sz="2600" b="1" dirty="0">
              <a:solidFill>
                <a:srgbClr val="0033CC"/>
              </a:solidFill>
            </a:endParaRPr>
          </a:p>
          <a:p>
            <a:pPr lvl="0">
              <a:buFont typeface="Wingdings" panose="05000000000000000000" pitchFamily="2" charset="2"/>
              <a:buChar char="§"/>
            </a:pPr>
            <a:r>
              <a:rPr lang="fr-FR" altLang="fr-FR" sz="2600" dirty="0"/>
              <a:t>Ces questionnements sont </a:t>
            </a:r>
            <a:r>
              <a:rPr lang="fr-FR" altLang="fr-FR" sz="2600" b="1" dirty="0">
                <a:solidFill>
                  <a:srgbClr val="0033CC"/>
                </a:solidFill>
              </a:rPr>
              <a:t>complétés par des questionnements complémentaires</a:t>
            </a:r>
            <a:r>
              <a:rPr lang="fr-FR" altLang="fr-FR" sz="2600" dirty="0"/>
              <a:t> au choix du professeur.</a:t>
            </a:r>
          </a:p>
          <a:p>
            <a:pPr marL="0" indent="0">
              <a:buNone/>
            </a:pPr>
            <a:endParaRPr lang="fr-FR" sz="2600" dirty="0"/>
          </a:p>
          <a:p>
            <a:pPr algn="just">
              <a:buFont typeface="Wingdings" panose="05000000000000000000" pitchFamily="2" charset="2"/>
              <a:buChar char="§"/>
            </a:pPr>
            <a:r>
              <a:rPr lang="fr-FR" sz="2600" dirty="0"/>
              <a:t>« </a:t>
            </a:r>
            <a:r>
              <a:rPr lang="fr-FR" sz="2600" i="1" dirty="0"/>
              <a:t>[Ces questionnements] présentent la lecture et la littérature comme des ouvertures sur le monde qui nous entoure, des suggestions de réponse aux questions que se pose l’être humain, sans oublier les enjeux proprement littéraires spécifiques au français</a:t>
            </a:r>
            <a:r>
              <a:rPr lang="fr-FR" sz="2600" dirty="0"/>
              <a:t> » (</a:t>
            </a:r>
            <a:r>
              <a:rPr lang="fr-FR" sz="2600" dirty="0" smtClean="0"/>
              <a:t>C4).</a:t>
            </a:r>
            <a:endParaRPr lang="fr-FR" sz="2600" dirty="0"/>
          </a:p>
          <a:p>
            <a:pPr algn="ctr"/>
            <a:endParaRPr lang="fr-FR" sz="2400" b="1" i="1" dirty="0">
              <a:solidFill>
                <a:prstClr val="black"/>
              </a:solidFill>
            </a:endParaRPr>
          </a:p>
        </p:txBody>
      </p:sp>
    </p:spTree>
    <p:extLst>
      <p:ext uri="{BB962C8B-B14F-4D97-AF65-F5344CB8AC3E}">
        <p14:creationId xmlns:p14="http://schemas.microsoft.com/office/powerpoint/2010/main" val="1531246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09433" y="177421"/>
            <a:ext cx="8147714" cy="750628"/>
          </a:xfrm>
          <a:solidFill>
            <a:schemeClr val="accent1">
              <a:lumMod val="40000"/>
              <a:lumOff val="60000"/>
            </a:schemeClr>
          </a:solidFill>
          <a:ln>
            <a:solidFill>
              <a:srgbClr val="0070C0"/>
            </a:solidFill>
          </a:ln>
        </p:spPr>
        <p:txBody>
          <a:bodyPr wrap="square" lIns="91440" tIns="45720" rIns="91440" bIns="45720" numCol="1" anchorCtr="0" compatLnSpc="1">
            <a:prstTxWarp prst="textNoShape">
              <a:avLst/>
            </a:prstTxWarp>
            <a:normAutofit fontScale="90000"/>
          </a:bodyPr>
          <a:lstStyle/>
          <a:p>
            <a:pPr algn="ctr" eaLnBrk="1" hangingPunct="1">
              <a:defRPr/>
            </a:pPr>
            <a:r>
              <a:rPr lang="fr-FR" altLang="fr-FR" sz="2400" b="1" cap="none" dirty="0" smtClean="0">
                <a:solidFill>
                  <a:srgbClr val="0070C0"/>
                </a:solidFill>
                <a:latin typeface="+mn-lt"/>
              </a:rPr>
              <a:t/>
            </a:r>
            <a:br>
              <a:rPr lang="fr-FR" altLang="fr-FR" sz="2400" b="1" cap="none" dirty="0" smtClean="0">
                <a:solidFill>
                  <a:srgbClr val="0070C0"/>
                </a:solidFill>
                <a:latin typeface="+mn-lt"/>
              </a:rPr>
            </a:br>
            <a:r>
              <a:rPr lang="fr-FR" altLang="fr-FR" sz="3100" b="1" cap="none" dirty="0" smtClean="0">
                <a:solidFill>
                  <a:srgbClr val="0070C0"/>
                </a:solidFill>
                <a:latin typeface="+mn-lt"/>
              </a:rPr>
              <a:t>Lecture /Littérature : des  évolutions ?</a:t>
            </a:r>
            <a:br>
              <a:rPr lang="fr-FR" altLang="fr-FR" sz="3100" b="1" cap="none" dirty="0" smtClean="0">
                <a:solidFill>
                  <a:srgbClr val="0070C0"/>
                </a:solidFill>
                <a:latin typeface="+mn-lt"/>
              </a:rPr>
            </a:br>
            <a:endParaRPr lang="fr-FR" altLang="fr-FR" sz="3100" b="1" cap="none" dirty="0" smtClean="0">
              <a:solidFill>
                <a:srgbClr val="0070C0"/>
              </a:solidFill>
              <a:latin typeface="+mn-lt"/>
            </a:endParaRPr>
          </a:p>
        </p:txBody>
      </p:sp>
      <p:sp>
        <p:nvSpPr>
          <p:cNvPr id="24579" name="Espace réservé du contenu 2"/>
          <p:cNvSpPr>
            <a:spLocks noGrp="1"/>
          </p:cNvSpPr>
          <p:nvPr>
            <p:ph sz="quarter" idx="4294967295"/>
          </p:nvPr>
        </p:nvSpPr>
        <p:spPr>
          <a:xfrm>
            <a:off x="232011" y="1201003"/>
            <a:ext cx="8734567" cy="5472751"/>
          </a:xfrm>
          <a:solidFill>
            <a:schemeClr val="accent2">
              <a:lumMod val="20000"/>
              <a:lumOff val="80000"/>
            </a:schemeClr>
          </a:solidFill>
          <a:ln>
            <a:solidFill>
              <a:srgbClr val="0070C0"/>
            </a:solidFill>
          </a:ln>
        </p:spPr>
        <p:txBody>
          <a:bodyPr>
            <a:normAutofit/>
          </a:bodyPr>
          <a:lstStyle/>
          <a:p>
            <a:pPr eaLnBrk="1" hangingPunct="1">
              <a:buFont typeface="Wingdings" panose="05000000000000000000" pitchFamily="2" charset="2"/>
              <a:buChar char="§"/>
            </a:pPr>
            <a:endParaRPr lang="fr-FR" altLang="fr-FR" sz="2200" b="1" dirty="0" smtClean="0">
              <a:latin typeface="Calibri Light" panose="020F0302020204030204" pitchFamily="34" charset="0"/>
            </a:endParaRPr>
          </a:p>
          <a:p>
            <a:pPr>
              <a:buFont typeface="Wingdings" panose="05000000000000000000" pitchFamily="2" charset="2"/>
              <a:buChar char="§"/>
            </a:pPr>
            <a:r>
              <a:rPr lang="fr-FR" dirty="0" smtClean="0"/>
              <a:t>Malgré </a:t>
            </a:r>
            <a:r>
              <a:rPr lang="fr-FR" dirty="0"/>
              <a:t>les points de stabilité des supports, l’ouverture des corpus et les questionnements proposés engagent une conception de la littérature : </a:t>
            </a:r>
            <a:endParaRPr lang="fr-FR" dirty="0" smtClean="0"/>
          </a:p>
          <a:p>
            <a:pPr marL="0" indent="0">
              <a:buNone/>
            </a:pPr>
            <a:endParaRPr lang="fr-FR" dirty="0"/>
          </a:p>
          <a:p>
            <a:pPr marL="457200" lvl="1" indent="0">
              <a:buNone/>
            </a:pPr>
            <a:r>
              <a:rPr lang="fr-FR" sz="2800" dirty="0">
                <a:sym typeface="Wingdings 3"/>
              </a:rPr>
              <a:t> </a:t>
            </a:r>
            <a:r>
              <a:rPr lang="fr-FR" sz="2800" dirty="0" smtClean="0"/>
              <a:t>qui </a:t>
            </a:r>
            <a:r>
              <a:rPr lang="fr-FR" sz="2800" dirty="0"/>
              <a:t>soit en échange permanent avec les autres formes de représentation artistique et singulièrement le </a:t>
            </a:r>
            <a:r>
              <a:rPr lang="fr-FR" sz="2800" dirty="0" smtClean="0"/>
              <a:t>cinéma ;</a:t>
            </a:r>
            <a:endParaRPr lang="fr-FR" sz="2800" dirty="0"/>
          </a:p>
          <a:p>
            <a:pPr marL="457200" lvl="1" indent="0">
              <a:buNone/>
            </a:pPr>
            <a:r>
              <a:rPr lang="fr-FR" sz="2800" dirty="0">
                <a:sym typeface="Wingdings 3"/>
              </a:rPr>
              <a:t> </a:t>
            </a:r>
            <a:r>
              <a:rPr lang="fr-FR" sz="2800" dirty="0" smtClean="0">
                <a:sym typeface="Wingdings 3"/>
              </a:rPr>
              <a:t>q</a:t>
            </a:r>
            <a:r>
              <a:rPr lang="fr-FR" sz="2800" dirty="0" smtClean="0"/>
              <a:t>ui </a:t>
            </a:r>
            <a:r>
              <a:rPr lang="fr-FR" sz="2800" dirty="0"/>
              <a:t>s’ouvre résolument sur la question de la </a:t>
            </a:r>
            <a:r>
              <a:rPr lang="fr-FR" sz="2800" dirty="0" smtClean="0"/>
              <a:t>valeur ;</a:t>
            </a:r>
            <a:endParaRPr lang="fr-FR" sz="2800" dirty="0"/>
          </a:p>
          <a:p>
            <a:pPr marL="457200" lvl="1" indent="0">
              <a:buNone/>
            </a:pPr>
            <a:r>
              <a:rPr lang="fr-FR" sz="2800" dirty="0">
                <a:sym typeface="Wingdings 3"/>
              </a:rPr>
              <a:t> q</a:t>
            </a:r>
            <a:r>
              <a:rPr lang="fr-FR" sz="2800" dirty="0" smtClean="0"/>
              <a:t>ui </a:t>
            </a:r>
            <a:r>
              <a:rPr lang="fr-FR" sz="2800" dirty="0"/>
              <a:t>engage fortement l’esthétique de la </a:t>
            </a:r>
            <a:r>
              <a:rPr lang="fr-FR" sz="2800" dirty="0" smtClean="0"/>
              <a:t>réception ;</a:t>
            </a:r>
            <a:endParaRPr lang="fr-FR" sz="2800" dirty="0"/>
          </a:p>
          <a:p>
            <a:pPr marL="457200" lvl="1" indent="0">
              <a:buNone/>
            </a:pPr>
            <a:r>
              <a:rPr lang="fr-FR" sz="2800" dirty="0">
                <a:sym typeface="Wingdings 3"/>
              </a:rPr>
              <a:t> </a:t>
            </a:r>
            <a:r>
              <a:rPr lang="fr-FR" sz="2800" dirty="0" smtClean="0">
                <a:sym typeface="Wingdings 3"/>
              </a:rPr>
              <a:t>q</a:t>
            </a:r>
            <a:r>
              <a:rPr lang="fr-FR" sz="2800" dirty="0" smtClean="0"/>
              <a:t>ui </a:t>
            </a:r>
            <a:r>
              <a:rPr lang="fr-FR" sz="2800" dirty="0"/>
              <a:t>permette de circuler à travers les </a:t>
            </a:r>
            <a:r>
              <a:rPr lang="fr-FR" sz="2800" dirty="0" smtClean="0"/>
              <a:t>époques.</a:t>
            </a:r>
            <a:endParaRPr lang="fr-FR" sz="2800" dirty="0"/>
          </a:p>
          <a:p>
            <a:pPr eaLnBrk="1" hangingPunct="1">
              <a:buFont typeface="Wingdings" panose="05000000000000000000" pitchFamily="2" charset="2"/>
              <a:buChar char="§"/>
            </a:pPr>
            <a:endParaRPr lang="fr-FR" altLang="fr-FR" sz="2400" dirty="0" smtClean="0"/>
          </a:p>
        </p:txBody>
      </p:sp>
    </p:spTree>
    <p:extLst>
      <p:ext uri="{BB962C8B-B14F-4D97-AF65-F5344CB8AC3E}">
        <p14:creationId xmlns:p14="http://schemas.microsoft.com/office/powerpoint/2010/main" val="2277838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4518"/>
            <a:ext cx="9144000" cy="898358"/>
          </a:xfrm>
          <a:solidFill>
            <a:schemeClr val="accent1">
              <a:lumMod val="40000"/>
              <a:lumOff val="60000"/>
            </a:schemeClr>
          </a:solidFill>
          <a:ln>
            <a:solidFill>
              <a:srgbClr val="0070C0"/>
            </a:solidFill>
          </a:ln>
        </p:spPr>
        <p:txBody>
          <a:bodyPr>
            <a:normAutofit/>
          </a:bodyPr>
          <a:lstStyle/>
          <a:p>
            <a:r>
              <a:rPr lang="fr-FR" sz="2400" b="1" dirty="0" smtClean="0">
                <a:solidFill>
                  <a:srgbClr val="0070C0"/>
                </a:solidFill>
                <a:latin typeface="+mn-lt"/>
              </a:rPr>
              <a:t>Ce que dit le programme</a:t>
            </a:r>
            <a:endParaRPr lang="fr-FR" sz="2400" b="1" dirty="0">
              <a:solidFill>
                <a:srgbClr val="0070C0"/>
              </a:solidFill>
              <a:latin typeface="+mn-lt"/>
            </a:endParaRPr>
          </a:p>
        </p:txBody>
      </p:sp>
      <p:sp>
        <p:nvSpPr>
          <p:cNvPr id="3" name="Espace réservé du contenu 2"/>
          <p:cNvSpPr>
            <a:spLocks noGrp="1"/>
          </p:cNvSpPr>
          <p:nvPr>
            <p:ph idx="1"/>
          </p:nvPr>
        </p:nvSpPr>
        <p:spPr>
          <a:xfrm>
            <a:off x="190005" y="1969169"/>
            <a:ext cx="8787739" cy="4525963"/>
          </a:xfrm>
        </p:spPr>
        <p:txBody>
          <a:bodyPr>
            <a:normAutofit/>
          </a:bodyPr>
          <a:lstStyle/>
          <a:p>
            <a:pPr algn="just">
              <a:buFont typeface="Wingdings" panose="05000000000000000000" pitchFamily="2" charset="2"/>
              <a:buChar char="§"/>
            </a:pPr>
            <a:r>
              <a:rPr lang="fr-FR" sz="2400" dirty="0" smtClean="0"/>
              <a:t>« </a:t>
            </a:r>
            <a:r>
              <a:rPr lang="fr-FR" sz="2400" i="1" dirty="0" smtClean="0"/>
              <a:t>Ces entrées (…) présentent la lecture et la littérature comme des </a:t>
            </a:r>
            <a:r>
              <a:rPr lang="fr-FR" sz="2400" b="1" i="1" dirty="0" smtClean="0"/>
              <a:t>ouvertures sur le monde qui nous entoure, des suggestions de réponse aux questions que se pose l’être humain, sans oublier les enjeux proprement littéraires spécifiques au français</a:t>
            </a:r>
            <a:r>
              <a:rPr lang="fr-FR" sz="2400" b="1" i="1" dirty="0"/>
              <a:t> </a:t>
            </a:r>
            <a:r>
              <a:rPr lang="fr-FR" sz="2400" b="1" dirty="0" smtClean="0"/>
              <a:t>».</a:t>
            </a:r>
          </a:p>
          <a:p>
            <a:pPr>
              <a:buFont typeface="Wingdings" panose="05000000000000000000" pitchFamily="2" charset="2"/>
              <a:buChar char="§"/>
            </a:pPr>
            <a:endParaRPr lang="fr-FR" sz="2400" dirty="0" smtClean="0"/>
          </a:p>
          <a:p>
            <a:pPr>
              <a:buFont typeface="Wingdings" panose="05000000000000000000" pitchFamily="2" charset="2"/>
              <a:buChar char="§"/>
            </a:pPr>
            <a:r>
              <a:rPr lang="fr-FR" sz="2400" dirty="0" smtClean="0"/>
              <a:t>Au fond il s’agit : </a:t>
            </a:r>
          </a:p>
          <a:p>
            <a:pPr marL="457200" lvl="1" indent="0">
              <a:buNone/>
            </a:pPr>
            <a:r>
              <a:rPr lang="fr-FR" sz="2400" dirty="0">
                <a:sym typeface="Wingdings 3"/>
              </a:rPr>
              <a:t> </a:t>
            </a:r>
            <a:r>
              <a:rPr lang="fr-FR" sz="2400" dirty="0" smtClean="0">
                <a:sym typeface="Wingdings 3"/>
              </a:rPr>
              <a:t>d</a:t>
            </a:r>
            <a:r>
              <a:rPr lang="fr-FR" sz="2400" dirty="0" smtClean="0"/>
              <a:t>e ce que le texte dit de moi/à moi ;</a:t>
            </a:r>
          </a:p>
          <a:p>
            <a:pPr marL="457200" lvl="1" indent="0">
              <a:buNone/>
            </a:pPr>
            <a:r>
              <a:rPr lang="fr-FR" sz="2400" dirty="0">
                <a:sym typeface="Wingdings 3"/>
              </a:rPr>
              <a:t> </a:t>
            </a:r>
            <a:r>
              <a:rPr lang="fr-FR" sz="2400" dirty="0" smtClean="0">
                <a:sym typeface="Wingdings 3"/>
              </a:rPr>
              <a:t>d</a:t>
            </a:r>
            <a:r>
              <a:rPr lang="fr-FR" sz="2400" dirty="0" smtClean="0"/>
              <a:t>e ce que le texte dit/dit de lui/dit de son temps/ ne dit pas ;</a:t>
            </a:r>
          </a:p>
          <a:p>
            <a:pPr marL="457200" lvl="1" indent="0">
              <a:buNone/>
            </a:pPr>
            <a:r>
              <a:rPr lang="fr-FR" sz="2400" dirty="0">
                <a:sym typeface="Wingdings 3"/>
              </a:rPr>
              <a:t> </a:t>
            </a:r>
            <a:r>
              <a:rPr lang="fr-FR" sz="2400" dirty="0" smtClean="0">
                <a:sym typeface="Wingdings 3"/>
              </a:rPr>
              <a:t>d</a:t>
            </a:r>
            <a:r>
              <a:rPr lang="fr-FR" sz="2400" dirty="0" smtClean="0"/>
              <a:t>e ce que le texte accroit de moi.</a:t>
            </a:r>
          </a:p>
          <a:p>
            <a:pPr lvl="1"/>
            <a:endParaRPr lang="fr-FR" sz="2400" dirty="0" smtClean="0">
              <a:latin typeface="Calibri Light" panose="020F0302020204030204" pitchFamily="34" charset="0"/>
            </a:endParaRPr>
          </a:p>
        </p:txBody>
      </p:sp>
    </p:spTree>
    <p:extLst>
      <p:ext uri="{BB962C8B-B14F-4D97-AF65-F5344CB8AC3E}">
        <p14:creationId xmlns:p14="http://schemas.microsoft.com/office/powerpoint/2010/main" val="409762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830"/>
            <a:ext cx="8229600" cy="1143000"/>
          </a:xfrm>
        </p:spPr>
        <p:txBody>
          <a:bodyPr>
            <a:normAutofit/>
          </a:bodyPr>
          <a:lstStyle/>
          <a:p>
            <a:r>
              <a:rPr lang="fr-FR" sz="2400" b="1" dirty="0" smtClean="0">
                <a:solidFill>
                  <a:srgbClr val="0070C0"/>
                </a:solidFill>
                <a:latin typeface="+mn-lt"/>
              </a:rPr>
              <a:t>Une référence universitaire ?</a:t>
            </a:r>
            <a:endParaRPr lang="fr-FR" sz="2400" b="1" dirty="0">
              <a:solidFill>
                <a:srgbClr val="0070C0"/>
              </a:solidFill>
              <a:latin typeface="+mn-lt"/>
            </a:endParaRPr>
          </a:p>
        </p:txBody>
      </p:sp>
      <p:sp>
        <p:nvSpPr>
          <p:cNvPr id="3" name="Espace réservé du contenu 2"/>
          <p:cNvSpPr>
            <a:spLocks noGrp="1"/>
          </p:cNvSpPr>
          <p:nvPr>
            <p:ph idx="1"/>
          </p:nvPr>
        </p:nvSpPr>
        <p:spPr>
          <a:xfrm>
            <a:off x="457200" y="1128760"/>
            <a:ext cx="8229600" cy="5408518"/>
          </a:xfrm>
          <a:solidFill>
            <a:schemeClr val="bg1">
              <a:lumMod val="95000"/>
            </a:schemeClr>
          </a:solidFill>
          <a:ln>
            <a:solidFill>
              <a:schemeClr val="accent1"/>
            </a:solidFill>
          </a:ln>
        </p:spPr>
        <p:txBody>
          <a:bodyPr>
            <a:normAutofit fontScale="92500"/>
          </a:bodyPr>
          <a:lstStyle/>
          <a:p>
            <a:pPr marL="0" indent="0" algn="just">
              <a:buNone/>
            </a:pPr>
            <a:endParaRPr lang="fr-FR" sz="2400" dirty="0" smtClean="0"/>
          </a:p>
          <a:p>
            <a:pPr marL="0" indent="0" algn="just">
              <a:buNone/>
            </a:pPr>
            <a:r>
              <a:rPr lang="fr-FR" sz="2400" dirty="0" smtClean="0"/>
              <a:t>«</a:t>
            </a:r>
            <a:r>
              <a:rPr lang="fr-FR" i="1" dirty="0" smtClean="0">
                <a:latin typeface="Calibri Light" panose="020F0302020204030204" pitchFamily="34" charset="0"/>
              </a:rPr>
              <a:t> </a:t>
            </a:r>
            <a:r>
              <a:rPr lang="fr-FR" sz="2400" i="1" dirty="0" smtClean="0">
                <a:latin typeface="Calibri Light" panose="020F0302020204030204" pitchFamily="34" charset="0"/>
              </a:rPr>
              <a:t>Lire </a:t>
            </a:r>
            <a:r>
              <a:rPr lang="fr-FR" sz="2400" i="1" dirty="0">
                <a:latin typeface="Calibri Light" panose="020F0302020204030204" pitchFamily="34" charset="0"/>
              </a:rPr>
              <a:t>Diderot d’une façon littéraire, c’est conduire sa parole à travers tout ce qui nous sépare de lui, pour permettre à cette parole de nous parler aujourd’hui, de produire des résonances </a:t>
            </a:r>
            <a:r>
              <a:rPr lang="fr-FR" sz="2400" i="1" dirty="0" smtClean="0">
                <a:latin typeface="Calibri Light" panose="020F0302020204030204" pitchFamily="34" charset="0"/>
              </a:rPr>
              <a:t>toujours suggestives </a:t>
            </a:r>
            <a:r>
              <a:rPr lang="fr-FR" sz="2400" i="1" dirty="0">
                <a:latin typeface="Calibri Light" panose="020F0302020204030204" pitchFamily="34" charset="0"/>
              </a:rPr>
              <a:t>au sein de nos préoccupations </a:t>
            </a:r>
            <a:r>
              <a:rPr lang="fr-FR" sz="2400" i="1" dirty="0" smtClean="0">
                <a:latin typeface="Calibri Light" panose="020F0302020204030204" pitchFamily="34" charset="0"/>
              </a:rPr>
              <a:t>contemporaines ». </a:t>
            </a:r>
          </a:p>
          <a:p>
            <a:pPr marL="457200" lvl="1" indent="0">
              <a:buNone/>
            </a:pPr>
            <a:r>
              <a:rPr lang="fr-FR" sz="2400" dirty="0" smtClean="0"/>
              <a:t>                                                  </a:t>
            </a:r>
          </a:p>
          <a:p>
            <a:pPr marL="457200" lvl="1" indent="0" algn="r">
              <a:buNone/>
            </a:pPr>
            <a:r>
              <a:rPr lang="fr-FR" sz="2400" b="1" dirty="0" smtClean="0"/>
              <a:t> </a:t>
            </a:r>
            <a:r>
              <a:rPr lang="fr-FR" sz="2400" b="1" dirty="0"/>
              <a:t>Yves </a:t>
            </a:r>
            <a:r>
              <a:rPr lang="fr-FR" sz="2400" b="1" dirty="0" err="1" smtClean="0"/>
              <a:t>Citton</a:t>
            </a:r>
            <a:r>
              <a:rPr lang="fr-FR" sz="2400" b="1" dirty="0" smtClean="0"/>
              <a:t>, </a:t>
            </a:r>
            <a:r>
              <a:rPr lang="fr-FR" sz="2400" b="1" dirty="0"/>
              <a:t>« La compétence littéraire : apprendre à (dé)jouer la maîtrise »,</a:t>
            </a:r>
            <a:r>
              <a:rPr lang="fr-FR" sz="2400" dirty="0"/>
              <a:t> Université de Grenoble 3 Stendhal – UMR </a:t>
            </a:r>
            <a:r>
              <a:rPr lang="fr-FR" sz="2400" i="1" dirty="0"/>
              <a:t>LIRE</a:t>
            </a:r>
            <a:r>
              <a:rPr lang="fr-FR" sz="2400" dirty="0"/>
              <a:t> </a:t>
            </a:r>
            <a:r>
              <a:rPr lang="fr-FR" sz="2400" cap="small" dirty="0"/>
              <a:t>CNRS</a:t>
            </a:r>
            <a:r>
              <a:rPr lang="fr-FR" sz="2400" dirty="0"/>
              <a:t> 5611</a:t>
            </a:r>
          </a:p>
          <a:p>
            <a:pPr marL="457200" lvl="1" indent="0" algn="r">
              <a:buNone/>
            </a:pPr>
            <a:endParaRPr lang="fr-FR" sz="2400" dirty="0"/>
          </a:p>
          <a:p>
            <a:pPr marL="457200" lvl="1" indent="0" algn="r">
              <a:buNone/>
            </a:pPr>
            <a:r>
              <a:rPr lang="fr-FR" sz="2400" dirty="0">
                <a:hlinkClick r:id="rId3"/>
              </a:rPr>
              <a:t>http://litterature.ens-lyon.fr/litterature/discussions/enseignement-de-la-litterature-l2019approche-par-competences-a-t-elle-un-sens/yves-citton-la-competence-litteraire-apprendre-a-de-jouer-la-maitrise/view</a:t>
            </a:r>
            <a:endParaRPr lang="fr-FR" sz="2400" dirty="0"/>
          </a:p>
          <a:p>
            <a:pPr marL="457200" lvl="1" indent="0">
              <a:buNone/>
            </a:pPr>
            <a:endParaRPr lang="fr-FR" sz="2400" dirty="0"/>
          </a:p>
        </p:txBody>
      </p:sp>
    </p:spTree>
    <p:extLst>
      <p:ext uri="{BB962C8B-B14F-4D97-AF65-F5344CB8AC3E}">
        <p14:creationId xmlns:p14="http://schemas.microsoft.com/office/powerpoint/2010/main" val="41870809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784" y="1542197"/>
            <a:ext cx="8488909" cy="4531058"/>
          </a:xfrm>
          <a:solidFill>
            <a:schemeClr val="accent2">
              <a:lumMod val="20000"/>
              <a:lumOff val="80000"/>
            </a:schemeClr>
          </a:solidFill>
        </p:spPr>
        <p:txBody>
          <a:bodyPr>
            <a:normAutofit/>
          </a:bodyPr>
          <a:lstStyle/>
          <a:p>
            <a:pPr marL="0" indent="0">
              <a:buNone/>
            </a:pPr>
            <a:endParaRPr lang="fr-FR" dirty="0" smtClean="0"/>
          </a:p>
          <a:p>
            <a:pPr>
              <a:buFont typeface="Wingdings" panose="05000000000000000000" pitchFamily="2" charset="2"/>
              <a:buChar char="§"/>
            </a:pPr>
            <a:r>
              <a:rPr lang="fr-FR" sz="3200" b="1" dirty="0" smtClean="0">
                <a:solidFill>
                  <a:srgbClr val="0070C0"/>
                </a:solidFill>
              </a:rPr>
              <a:t>En </a:t>
            </a:r>
            <a:r>
              <a:rPr lang="fr-FR" sz="3200" b="1" dirty="0">
                <a:solidFill>
                  <a:srgbClr val="0070C0"/>
                </a:solidFill>
              </a:rPr>
              <a:t>cycle </a:t>
            </a:r>
            <a:r>
              <a:rPr lang="fr-FR" sz="3200" b="1" dirty="0" smtClean="0">
                <a:solidFill>
                  <a:srgbClr val="0070C0"/>
                </a:solidFill>
              </a:rPr>
              <a:t>4 </a:t>
            </a:r>
            <a:r>
              <a:rPr lang="fr-FR" sz="3200" b="1" dirty="0">
                <a:solidFill>
                  <a:srgbClr val="0033CC"/>
                </a:solidFill>
              </a:rPr>
              <a:t>: </a:t>
            </a:r>
            <a:r>
              <a:rPr lang="fr-FR" sz="3200" b="1" dirty="0" smtClean="0">
                <a:solidFill>
                  <a:srgbClr val="0070C0"/>
                </a:solidFill>
              </a:rPr>
              <a:t>chaque année du cycle, l’élève lit </a:t>
            </a:r>
            <a:r>
              <a:rPr lang="fr-FR" sz="3200" b="1" dirty="0" smtClean="0">
                <a:solidFill>
                  <a:srgbClr val="0033CC"/>
                </a:solidFill>
              </a:rPr>
              <a:t>:</a:t>
            </a:r>
            <a:endParaRPr lang="fr-FR" sz="3200" b="1" dirty="0">
              <a:solidFill>
                <a:srgbClr val="0033CC"/>
              </a:solidFill>
            </a:endParaRPr>
          </a:p>
          <a:p>
            <a:pPr lvl="1"/>
            <a:r>
              <a:rPr lang="fr-FR" sz="3200" dirty="0" smtClean="0"/>
              <a:t>au moins </a:t>
            </a:r>
            <a:r>
              <a:rPr lang="fr-FR" sz="3200" b="1" dirty="0" smtClean="0"/>
              <a:t>3 œuvres complètes en lecture intégrale  ;</a:t>
            </a:r>
            <a:endParaRPr lang="fr-FR" sz="3200" b="1" dirty="0"/>
          </a:p>
          <a:p>
            <a:pPr lvl="1"/>
            <a:r>
              <a:rPr lang="fr-FR" sz="3200" dirty="0" smtClean="0"/>
              <a:t>au </a:t>
            </a:r>
            <a:r>
              <a:rPr lang="fr-FR" sz="3200" dirty="0"/>
              <a:t>moins </a:t>
            </a:r>
            <a:r>
              <a:rPr lang="fr-FR" sz="3200" b="1" dirty="0"/>
              <a:t>3 œuvres complètes en lecture </a:t>
            </a:r>
            <a:r>
              <a:rPr lang="fr-FR" sz="3200" b="1" dirty="0" smtClean="0"/>
              <a:t>cursive  ;</a:t>
            </a:r>
          </a:p>
          <a:p>
            <a:pPr lvl="1"/>
            <a:r>
              <a:rPr lang="fr-FR" sz="3200" dirty="0" smtClean="0"/>
              <a:t>au </a:t>
            </a:r>
            <a:r>
              <a:rPr lang="fr-FR" sz="3200" dirty="0"/>
              <a:t>moins </a:t>
            </a:r>
            <a:r>
              <a:rPr lang="fr-FR" sz="3200" b="1" dirty="0"/>
              <a:t>3 </a:t>
            </a:r>
            <a:r>
              <a:rPr lang="fr-FR" sz="3200" b="1" dirty="0" smtClean="0"/>
              <a:t>groupements de textes </a:t>
            </a:r>
            <a:r>
              <a:rPr lang="fr-FR" sz="3200" dirty="0" smtClean="0"/>
              <a:t>(lecture analytiques et cursives)</a:t>
            </a:r>
          </a:p>
          <a:p>
            <a:pPr>
              <a:buFont typeface="Wingdings" panose="05000000000000000000" pitchFamily="2" charset="2"/>
              <a:buChar char="Ø"/>
            </a:pPr>
            <a:endParaRPr lang="fr-FR" b="1" dirty="0"/>
          </a:p>
          <a:p>
            <a:pPr>
              <a:buFont typeface="Wingdings" panose="05000000000000000000" pitchFamily="2" charset="2"/>
              <a:buChar char="Ø"/>
            </a:pPr>
            <a:endParaRPr lang="fr-FR" b="1" dirty="0"/>
          </a:p>
        </p:txBody>
      </p:sp>
      <p:sp>
        <p:nvSpPr>
          <p:cNvPr id="2" name="Rectangle 1"/>
          <p:cNvSpPr/>
          <p:nvPr/>
        </p:nvSpPr>
        <p:spPr>
          <a:xfrm>
            <a:off x="95534" y="272955"/>
            <a:ext cx="8898341"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5B9BD5">
                    <a:lumMod val="75000"/>
                  </a:srgbClr>
                </a:solidFill>
              </a:rPr>
              <a:t>Programme de lecture: des points de passage obligés </a:t>
            </a:r>
            <a:endParaRPr lang="fr-FR" sz="3200" b="1" dirty="0">
              <a:solidFill>
                <a:srgbClr val="5B9BD5">
                  <a:lumMod val="75000"/>
                </a:srgbClr>
              </a:solidFill>
            </a:endParaRPr>
          </a:p>
        </p:txBody>
      </p:sp>
    </p:spTree>
    <p:extLst>
      <p:ext uri="{BB962C8B-B14F-4D97-AF65-F5344CB8AC3E}">
        <p14:creationId xmlns:p14="http://schemas.microsoft.com/office/powerpoint/2010/main" val="4029789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012" y="365127"/>
            <a:ext cx="8516203" cy="723444"/>
          </a:xfrm>
          <a:solidFill>
            <a:schemeClr val="tx2">
              <a:lumMod val="20000"/>
              <a:lumOff val="80000"/>
            </a:schemeClr>
          </a:solidFill>
          <a:ln>
            <a:solidFill>
              <a:srgbClr val="7030A0"/>
            </a:solidFill>
          </a:ln>
        </p:spPr>
        <p:txBody>
          <a:bodyPr>
            <a:normAutofit/>
          </a:bodyPr>
          <a:lstStyle/>
          <a:p>
            <a:pPr algn="ctr"/>
            <a:r>
              <a:rPr lang="fr-FR" sz="2400" b="1" dirty="0" smtClean="0">
                <a:solidFill>
                  <a:srgbClr val="0070C0"/>
                </a:solidFill>
                <a:latin typeface="+mn-lt"/>
              </a:rPr>
              <a:t>4. </a:t>
            </a:r>
            <a:r>
              <a:rPr lang="fr-FR" sz="3600" b="1" dirty="0" smtClean="0">
                <a:solidFill>
                  <a:srgbClr val="0070C0"/>
                </a:solidFill>
                <a:latin typeface="+mn-lt"/>
              </a:rPr>
              <a:t>Pour une didactique de </a:t>
            </a:r>
            <a:r>
              <a:rPr lang="fr-FR" sz="3600" b="1" dirty="0">
                <a:solidFill>
                  <a:srgbClr val="0070C0"/>
                </a:solidFill>
                <a:latin typeface="+mn-lt"/>
              </a:rPr>
              <a:t>l’écriture</a:t>
            </a:r>
          </a:p>
        </p:txBody>
      </p:sp>
      <p:pic>
        <p:nvPicPr>
          <p:cNvPr id="5" name="Picture 2" descr="C:\Users\sarpoulet\Pictures\humour\plume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9275" y="1445301"/>
            <a:ext cx="5334381" cy="25534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91321" y="4564358"/>
            <a:ext cx="8379726" cy="1815882"/>
          </a:xfrm>
          <a:prstGeom prst="rect">
            <a:avLst/>
          </a:prstGeom>
          <a:noFill/>
        </p:spPr>
        <p:txBody>
          <a:bodyPr wrap="square" rtlCol="0">
            <a:spAutoFit/>
          </a:bodyPr>
          <a:lstStyle/>
          <a:p>
            <a:pPr algn="just"/>
            <a:r>
              <a:rPr lang="fr-FR" i="1" dirty="0" smtClean="0"/>
              <a:t>« </a:t>
            </a:r>
            <a:r>
              <a:rPr lang="fr-FR" sz="2800" b="1" i="1" dirty="0" smtClean="0"/>
              <a:t>Au cycle 4, les élèves explorent les différentes fonctions de l’écrit et apprennent à enrichir leurs stratégies d’écriture. (…). Ils savent utiliser l’écrit pour travailler et apprendre </a:t>
            </a:r>
            <a:r>
              <a:rPr lang="fr-FR" i="1" dirty="0" smtClean="0"/>
              <a:t>».</a:t>
            </a:r>
            <a:endParaRPr lang="fr-FR" i="1" dirty="0"/>
          </a:p>
        </p:txBody>
      </p:sp>
    </p:spTree>
    <p:extLst>
      <p:ext uri="{BB962C8B-B14F-4D97-AF65-F5344CB8AC3E}">
        <p14:creationId xmlns:p14="http://schemas.microsoft.com/office/powerpoint/2010/main" val="1638599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63773"/>
            <a:ext cx="7886700" cy="532263"/>
          </a:xfrm>
        </p:spPr>
        <p:txBody>
          <a:bodyPr>
            <a:normAutofit/>
          </a:bodyPr>
          <a:lstStyle/>
          <a:p>
            <a:pPr algn="ctr"/>
            <a:r>
              <a:rPr lang="fr-FR" sz="3200" b="1" dirty="0" smtClean="0">
                <a:solidFill>
                  <a:srgbClr val="0070C0"/>
                </a:solidFill>
                <a:latin typeface="+mn-lt"/>
              </a:rPr>
              <a:t>Les attendus de fin de cycle</a:t>
            </a:r>
            <a:endParaRPr lang="fr-FR" sz="3200" b="1" dirty="0">
              <a:solidFill>
                <a:srgbClr val="0070C0"/>
              </a:solidFill>
              <a:latin typeface="+mn-l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30147293"/>
              </p:ext>
            </p:extLst>
          </p:nvPr>
        </p:nvGraphicFramePr>
        <p:xfrm>
          <a:off x="232012" y="833231"/>
          <a:ext cx="8652681" cy="5852160"/>
        </p:xfrm>
        <a:graphic>
          <a:graphicData uri="http://schemas.openxmlformats.org/drawingml/2006/table">
            <a:tbl>
              <a:tblPr firstRow="1" bandRow="1">
                <a:tableStyleId>{5C22544A-7EE6-4342-B048-85BDC9FD1C3A}</a:tableStyleId>
              </a:tblPr>
              <a:tblGrid>
                <a:gridCol w="2197289"/>
                <a:gridCol w="6455392"/>
              </a:tblGrid>
              <a:tr h="375654">
                <a:tc>
                  <a:txBody>
                    <a:bodyPr/>
                    <a:lstStyle/>
                    <a:p>
                      <a:pPr algn="ctr"/>
                      <a:r>
                        <a:rPr lang="fr-FR" sz="2000" dirty="0" smtClean="0"/>
                        <a:t>Cycle 3</a:t>
                      </a:r>
                      <a:endParaRPr lang="fr-FR" sz="2000" dirty="0"/>
                    </a:p>
                  </a:txBody>
                  <a:tcPr>
                    <a:solidFill>
                      <a:schemeClr val="accent6">
                        <a:lumMod val="60000"/>
                        <a:lumOff val="40000"/>
                      </a:schemeClr>
                    </a:solidFill>
                  </a:tcPr>
                </a:tc>
                <a:tc>
                  <a:txBody>
                    <a:bodyPr/>
                    <a:lstStyle/>
                    <a:p>
                      <a:pPr algn="ctr"/>
                      <a:r>
                        <a:rPr lang="fr-FR" sz="2000" dirty="0" smtClean="0"/>
                        <a:t>Cycle 4</a:t>
                      </a:r>
                      <a:endParaRPr lang="fr-FR" sz="2000" dirty="0"/>
                    </a:p>
                  </a:txBody>
                  <a:tcPr>
                    <a:solidFill>
                      <a:schemeClr val="accent6">
                        <a:lumMod val="60000"/>
                        <a:lumOff val="40000"/>
                      </a:schemeClr>
                    </a:solidFill>
                  </a:tcPr>
                </a:tc>
              </a:tr>
              <a:tr h="5423927">
                <a:tc>
                  <a:txBody>
                    <a:bodyPr/>
                    <a:lstStyle/>
                    <a:p>
                      <a:pPr marL="342900" indent="-342900">
                        <a:buFont typeface="Wingdings" panose="05000000000000000000" pitchFamily="2" charset="2"/>
                        <a:buChar char="§"/>
                      </a:pPr>
                      <a:r>
                        <a:rPr lang="fr-FR" sz="2200" dirty="0" smtClean="0">
                          <a:latin typeface="+mj-lt"/>
                        </a:rPr>
                        <a:t>Ecrire un texte d’une à deux pages adapté à son destinataire</a:t>
                      </a:r>
                    </a:p>
                    <a:p>
                      <a:pPr marL="342900" indent="-342900">
                        <a:buFont typeface="Wingdings" panose="05000000000000000000" pitchFamily="2" charset="2"/>
                        <a:buChar char="§"/>
                      </a:pPr>
                      <a:r>
                        <a:rPr lang="fr-FR" sz="2200" dirty="0" smtClean="0">
                          <a:latin typeface="+mj-lt"/>
                        </a:rPr>
                        <a:t>Après révision, obtenir un texte organisé et cohérent, à la graphie lisible et respectant les régularités orthographiques étudiées au cours du cycle.  </a:t>
                      </a:r>
                      <a:endParaRPr lang="fr-FR" sz="2200" dirty="0">
                        <a:latin typeface="+mj-lt"/>
                      </a:endParaRPr>
                    </a:p>
                  </a:txBody>
                  <a:tcPr>
                    <a:solidFill>
                      <a:schemeClr val="accent6">
                        <a:lumMod val="20000"/>
                        <a:lumOff val="80000"/>
                      </a:schemeClr>
                    </a:solidFill>
                  </a:tcPr>
                </a:tc>
                <a:tc>
                  <a:txBody>
                    <a:bodyPr/>
                    <a:lstStyle/>
                    <a:p>
                      <a:pPr marL="342900" indent="-342900">
                        <a:buFont typeface="Wingdings" panose="05000000000000000000" pitchFamily="2" charset="2"/>
                        <a:buChar char="§"/>
                      </a:pPr>
                      <a:r>
                        <a:rPr lang="fr-FR" sz="2400" dirty="0" smtClean="0">
                          <a:latin typeface="+mj-lt"/>
                        </a:rPr>
                        <a:t>Communiquer par écrit et sur des supports variés </a:t>
                      </a:r>
                      <a:r>
                        <a:rPr lang="fr-FR" sz="2400" b="1" dirty="0" smtClean="0">
                          <a:latin typeface="+mj-lt"/>
                        </a:rPr>
                        <a:t>un sentiment, un point de  vue en tenant compte, un jugement argumenté en tenant compte du destinataire et en respectant les principales normes de la langue écrite</a:t>
                      </a:r>
                    </a:p>
                    <a:p>
                      <a:pPr marL="342900" indent="-342900">
                        <a:buFont typeface="Wingdings" panose="05000000000000000000" pitchFamily="2" charset="2"/>
                        <a:buChar char="§"/>
                      </a:pPr>
                      <a:r>
                        <a:rPr lang="fr-FR" sz="2400" b="1" dirty="0" smtClean="0">
                          <a:latin typeface="+mj-lt"/>
                        </a:rPr>
                        <a:t>Formuler par écrit sa réception  d’une œuvre littéraire ou artistique</a:t>
                      </a:r>
                      <a:r>
                        <a:rPr lang="fr-FR" sz="2400" dirty="0" smtClean="0">
                          <a:latin typeface="+mj-lt"/>
                        </a:rPr>
                        <a:t>.</a:t>
                      </a:r>
                    </a:p>
                    <a:p>
                      <a:pPr marL="342900" indent="-342900">
                        <a:buFont typeface="Wingdings" panose="05000000000000000000" pitchFamily="2" charset="2"/>
                        <a:buChar char="§"/>
                      </a:pPr>
                      <a:r>
                        <a:rPr lang="fr-FR" sz="2400" dirty="0" smtClean="0">
                          <a:latin typeface="+mj-lt"/>
                        </a:rPr>
                        <a:t>En réponse à une consigne d’écriture, produire </a:t>
                      </a:r>
                      <a:r>
                        <a:rPr lang="fr-FR" sz="2400" b="1" dirty="0" smtClean="0">
                          <a:latin typeface="+mj-lt"/>
                        </a:rPr>
                        <a:t>un petit écrit d’invention s’inscrivant dans un genre littéraire du programme, en s’assurant de sa cohérence et en respectant les principales normes de la langue écrite. </a:t>
                      </a:r>
                    </a:p>
                    <a:p>
                      <a:pPr marL="342900" indent="-342900">
                        <a:buFont typeface="Wingdings" panose="05000000000000000000" pitchFamily="2" charset="2"/>
                        <a:buChar char="§"/>
                      </a:pPr>
                      <a:r>
                        <a:rPr lang="fr-FR" sz="2400" b="1" dirty="0" smtClean="0">
                          <a:latin typeface="+mj-lt"/>
                        </a:rPr>
                        <a:t>Utiliser les écrits pour réfléchir, se créer des outils de travail</a:t>
                      </a:r>
                      <a:r>
                        <a:rPr lang="fr-FR" sz="2400" b="1" dirty="0" smtClean="0"/>
                        <a:t>.  </a:t>
                      </a:r>
                      <a:endParaRPr lang="fr-FR" sz="2400" b="1" dirty="0"/>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35284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1194" y="1340768"/>
            <a:ext cx="8475259" cy="5184576"/>
          </a:xfrm>
          <a:ln>
            <a:solidFill>
              <a:srgbClr val="0070C0"/>
            </a:solidFill>
          </a:ln>
        </p:spPr>
        <p:txBody>
          <a:bodyPr>
            <a:normAutofit/>
          </a:bodyPr>
          <a:lstStyle/>
          <a:p>
            <a:pPr algn="just">
              <a:buFont typeface="Wingdings" panose="05000000000000000000" pitchFamily="2" charset="2"/>
              <a:buChar char="§"/>
              <a:defRPr/>
            </a:pPr>
            <a:r>
              <a:rPr lang="fr-FR" altLang="fr-FR" sz="2400" b="1" dirty="0" smtClean="0">
                <a:solidFill>
                  <a:srgbClr val="008000"/>
                </a:solidFill>
              </a:rPr>
              <a:t> </a:t>
            </a:r>
            <a:r>
              <a:rPr lang="fr-FR" altLang="fr-FR" sz="2400" b="1" u="sng" dirty="0" smtClean="0">
                <a:solidFill>
                  <a:srgbClr val="0070C0"/>
                </a:solidFill>
                <a:latin typeface="+mj-lt"/>
              </a:rPr>
              <a:t>Socle </a:t>
            </a:r>
            <a:r>
              <a:rPr lang="fr-FR" altLang="fr-FR" sz="2400" b="1" u="sng" dirty="0">
                <a:solidFill>
                  <a:srgbClr val="0070C0"/>
                </a:solidFill>
                <a:latin typeface="+mj-lt"/>
              </a:rPr>
              <a:t>2005</a:t>
            </a:r>
            <a:r>
              <a:rPr lang="fr-FR" altLang="fr-FR" sz="2400" b="1" dirty="0">
                <a:solidFill>
                  <a:srgbClr val="0070C0"/>
                </a:solidFill>
                <a:latin typeface="+mj-lt"/>
              </a:rPr>
              <a:t> : </a:t>
            </a:r>
            <a:r>
              <a:rPr lang="fr-FR" altLang="fr-FR" sz="2400" dirty="0">
                <a:solidFill>
                  <a:srgbClr val="0070C0"/>
                </a:solidFill>
                <a:latin typeface="+mj-lt"/>
              </a:rPr>
              <a:t>« </a:t>
            </a:r>
            <a:r>
              <a:rPr lang="fr-FR" altLang="fr-FR" sz="2400" i="1" dirty="0">
                <a:solidFill>
                  <a:srgbClr val="0070C0"/>
                </a:solidFill>
                <a:latin typeface="+mj-lt"/>
              </a:rPr>
              <a:t>la scolarité obligatoire doit </a:t>
            </a:r>
            <a:r>
              <a:rPr lang="fr-FR" altLang="fr-FR" sz="3200" b="1" i="1" u="sng" dirty="0">
                <a:solidFill>
                  <a:srgbClr val="0070C0"/>
                </a:solidFill>
                <a:latin typeface="+mj-lt"/>
              </a:rPr>
              <a:t>au moins</a:t>
            </a:r>
            <a:r>
              <a:rPr lang="fr-FR" altLang="fr-FR" sz="3200" i="1" dirty="0">
                <a:solidFill>
                  <a:srgbClr val="0070C0"/>
                </a:solidFill>
                <a:latin typeface="+mj-lt"/>
              </a:rPr>
              <a:t> </a:t>
            </a:r>
            <a:r>
              <a:rPr lang="fr-FR" altLang="fr-FR" sz="2400" i="1" dirty="0">
                <a:solidFill>
                  <a:srgbClr val="0070C0"/>
                </a:solidFill>
                <a:latin typeface="+mj-lt"/>
              </a:rPr>
              <a:t>garantir à chaque élève les moyens nécessaires à </a:t>
            </a:r>
            <a:r>
              <a:rPr lang="fr-FR" altLang="fr-FR" sz="2400" b="1" i="1" dirty="0">
                <a:solidFill>
                  <a:srgbClr val="0070C0"/>
                </a:solidFill>
                <a:latin typeface="+mj-lt"/>
              </a:rPr>
              <a:t>l’acquisition d’un socle</a:t>
            </a:r>
            <a:r>
              <a:rPr lang="fr-FR" altLang="fr-FR" sz="2400" i="1" dirty="0">
                <a:solidFill>
                  <a:srgbClr val="0070C0"/>
                </a:solidFill>
                <a:latin typeface="+mj-lt"/>
              </a:rPr>
              <a:t> commun » </a:t>
            </a:r>
          </a:p>
          <a:p>
            <a:pPr marL="0" indent="0" algn="just">
              <a:buNone/>
              <a:defRPr/>
            </a:pPr>
            <a:endParaRPr lang="fr-FR" altLang="fr-FR" sz="2400" i="1" dirty="0">
              <a:solidFill>
                <a:srgbClr val="0070C0"/>
              </a:solidFill>
              <a:latin typeface="+mj-lt"/>
            </a:endParaRPr>
          </a:p>
          <a:p>
            <a:pPr algn="just">
              <a:buFont typeface="Wingdings" panose="05000000000000000000" pitchFamily="2" charset="2"/>
              <a:buChar char="§"/>
              <a:defRPr/>
            </a:pPr>
            <a:r>
              <a:rPr lang="fr-FR" altLang="fr-FR" sz="2400" i="1" dirty="0">
                <a:solidFill>
                  <a:srgbClr val="0070C0"/>
                </a:solidFill>
                <a:latin typeface="+mj-lt"/>
              </a:rPr>
              <a:t> </a:t>
            </a:r>
            <a:r>
              <a:rPr lang="fr-FR" altLang="fr-FR" sz="3200" b="1" u="sng" dirty="0">
                <a:solidFill>
                  <a:srgbClr val="0070C0"/>
                </a:solidFill>
                <a:latin typeface="+mj-lt"/>
              </a:rPr>
              <a:t>Socle 2016</a:t>
            </a:r>
            <a:r>
              <a:rPr lang="fr-FR" altLang="fr-FR" sz="3200" b="1" dirty="0">
                <a:solidFill>
                  <a:srgbClr val="0070C0"/>
                </a:solidFill>
                <a:latin typeface="+mj-lt"/>
              </a:rPr>
              <a:t> </a:t>
            </a:r>
            <a:r>
              <a:rPr lang="fr-FR" altLang="fr-FR" sz="2400" b="1" dirty="0">
                <a:solidFill>
                  <a:srgbClr val="0070C0"/>
                </a:solidFill>
                <a:latin typeface="+mj-lt"/>
              </a:rPr>
              <a:t>: </a:t>
            </a:r>
            <a:r>
              <a:rPr lang="fr-FR" altLang="fr-FR" sz="2400" b="1" u="sng" dirty="0">
                <a:solidFill>
                  <a:srgbClr val="0070C0"/>
                </a:solidFill>
                <a:latin typeface="+mj-lt"/>
              </a:rPr>
              <a:t>Article 1</a:t>
            </a:r>
            <a:r>
              <a:rPr lang="fr-FR" altLang="fr-FR" sz="2400" b="1" dirty="0">
                <a:solidFill>
                  <a:srgbClr val="0070C0"/>
                </a:solidFill>
                <a:latin typeface="+mj-lt"/>
              </a:rPr>
              <a:t> : </a:t>
            </a:r>
            <a:r>
              <a:rPr lang="fr-FR" altLang="fr-FR" sz="2400" dirty="0">
                <a:solidFill>
                  <a:srgbClr val="0070C0"/>
                </a:solidFill>
                <a:latin typeface="+mj-lt"/>
              </a:rPr>
              <a:t>« </a:t>
            </a:r>
            <a:r>
              <a:rPr lang="fr-FR" altLang="fr-FR" sz="2400" i="1" dirty="0">
                <a:solidFill>
                  <a:srgbClr val="0070C0"/>
                </a:solidFill>
                <a:latin typeface="+mj-lt"/>
              </a:rPr>
              <a:t>Le collège dispense à chaque élève, sans distinction, une formation générale qui lui permet d’</a:t>
            </a:r>
            <a:r>
              <a:rPr lang="fr-FR" altLang="fr-FR" sz="2400" b="1" i="1" dirty="0">
                <a:solidFill>
                  <a:srgbClr val="0070C0"/>
                </a:solidFill>
                <a:latin typeface="+mj-lt"/>
              </a:rPr>
              <a:t>acquérir, au </a:t>
            </a:r>
            <a:r>
              <a:rPr lang="fr-FR" altLang="fr-FR" sz="3200" b="1" i="1" u="sng" dirty="0">
                <a:solidFill>
                  <a:srgbClr val="0070C0"/>
                </a:solidFill>
                <a:latin typeface="+mj-lt"/>
              </a:rPr>
              <a:t>meilleur niveau de maîtrise possible</a:t>
            </a:r>
            <a:r>
              <a:rPr lang="fr-FR" altLang="fr-FR" sz="2400" i="1" dirty="0">
                <a:solidFill>
                  <a:srgbClr val="0070C0"/>
                </a:solidFill>
                <a:latin typeface="+mj-lt"/>
              </a:rPr>
              <a:t>, </a:t>
            </a:r>
            <a:r>
              <a:rPr lang="fr-FR" altLang="fr-FR" sz="2400" b="1" i="1" dirty="0">
                <a:solidFill>
                  <a:srgbClr val="0070C0"/>
                </a:solidFill>
                <a:latin typeface="+mj-lt"/>
              </a:rPr>
              <a:t>le socle</a:t>
            </a:r>
            <a:r>
              <a:rPr lang="fr-FR" altLang="fr-FR" sz="2400" i="1" dirty="0">
                <a:solidFill>
                  <a:srgbClr val="0070C0"/>
                </a:solidFill>
                <a:latin typeface="+mj-lt"/>
              </a:rPr>
              <a:t> commun de connaissances, de compétences et de culture défini en application de l’article L. 122-1-1 et dont l’acquisition a commencé dès le début de la scolarité obligatoire. </a:t>
            </a:r>
            <a:r>
              <a:rPr lang="fr-FR" altLang="fr-FR" sz="2400" dirty="0">
                <a:solidFill>
                  <a:srgbClr val="0070C0"/>
                </a:solidFill>
                <a:latin typeface="+mj-lt"/>
              </a:rPr>
              <a:t>»</a:t>
            </a:r>
            <a:endParaRPr lang="fr-FR" dirty="0">
              <a:solidFill>
                <a:srgbClr val="0070C0"/>
              </a:solidFill>
              <a:latin typeface="+mj-lt"/>
            </a:endParaRPr>
          </a:p>
        </p:txBody>
      </p:sp>
      <p:sp>
        <p:nvSpPr>
          <p:cNvPr id="2" name="Rectangle 1"/>
          <p:cNvSpPr/>
          <p:nvPr/>
        </p:nvSpPr>
        <p:spPr>
          <a:xfrm>
            <a:off x="341194" y="163773"/>
            <a:ext cx="8202305" cy="77792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2060"/>
                </a:solidFill>
              </a:rPr>
              <a:t>Le décret du 19 mai 2015 : une précision importante</a:t>
            </a:r>
            <a:endParaRPr lang="fr-FR" sz="2800" b="1" dirty="0">
              <a:solidFill>
                <a:srgbClr val="002060"/>
              </a:solidFill>
            </a:endParaRPr>
          </a:p>
        </p:txBody>
      </p:sp>
    </p:spTree>
    <p:extLst>
      <p:ext uri="{BB962C8B-B14F-4D97-AF65-F5344CB8AC3E}">
        <p14:creationId xmlns:p14="http://schemas.microsoft.com/office/powerpoint/2010/main" val="786040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717" y="136478"/>
            <a:ext cx="8939283" cy="382137"/>
          </a:xfrm>
        </p:spPr>
        <p:txBody>
          <a:bodyPr>
            <a:noAutofit/>
          </a:bodyPr>
          <a:lstStyle/>
          <a:p>
            <a:pPr algn="ctr"/>
            <a:r>
              <a:rPr lang="fr-FR" sz="2800" b="1" dirty="0" smtClean="0">
                <a:solidFill>
                  <a:srgbClr val="0070C0"/>
                </a:solidFill>
                <a:latin typeface="+mn-lt"/>
              </a:rPr>
              <a:t>Connaissances et compétences associées :  Cycle </a:t>
            </a:r>
            <a:r>
              <a:rPr lang="fr-FR" sz="2800" b="1" dirty="0">
                <a:solidFill>
                  <a:srgbClr val="0070C0"/>
                </a:solidFill>
                <a:latin typeface="+mn-lt"/>
              </a:rPr>
              <a:t>4</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073688102"/>
              </p:ext>
            </p:extLst>
          </p:nvPr>
        </p:nvGraphicFramePr>
        <p:xfrm>
          <a:off x="272953" y="646199"/>
          <a:ext cx="8748216" cy="6054852"/>
        </p:xfrm>
        <a:graphic>
          <a:graphicData uri="http://schemas.openxmlformats.org/drawingml/2006/table">
            <a:tbl>
              <a:tblPr firstRow="1" bandRow="1">
                <a:tableStyleId>{5C22544A-7EE6-4342-B048-85BDC9FD1C3A}</a:tableStyleId>
              </a:tblPr>
              <a:tblGrid>
                <a:gridCol w="4374108"/>
                <a:gridCol w="4374108"/>
              </a:tblGrid>
              <a:tr h="5964072">
                <a:tc>
                  <a:txBody>
                    <a:bodyPr/>
                    <a:lstStyle/>
                    <a:p>
                      <a:pPr>
                        <a:lnSpc>
                          <a:spcPct val="115000"/>
                        </a:lnSpc>
                        <a:spcAft>
                          <a:spcPts val="0"/>
                        </a:spcAft>
                      </a:pPr>
                      <a:r>
                        <a:rPr lang="fr-FR" sz="2200" b="1" dirty="0" smtClean="0">
                          <a:solidFill>
                            <a:srgbClr val="002060"/>
                          </a:solidFill>
                          <a:effectLst/>
                          <a:latin typeface="Century" panose="02040604050505020304" pitchFamily="18" charset="0"/>
                        </a:rPr>
                        <a:t>►</a:t>
                      </a:r>
                      <a:r>
                        <a:rPr lang="fr-FR" sz="2200" b="1" dirty="0" smtClean="0">
                          <a:solidFill>
                            <a:schemeClr val="tx1"/>
                          </a:solidFill>
                          <a:effectLst/>
                          <a:latin typeface="Century" panose="02040604050505020304" pitchFamily="18" charset="0"/>
                        </a:rPr>
                        <a:t> </a:t>
                      </a:r>
                      <a:r>
                        <a:rPr lang="fr-FR" sz="2000" b="1" dirty="0" smtClean="0">
                          <a:solidFill>
                            <a:srgbClr val="002060"/>
                          </a:solidFill>
                          <a:effectLst/>
                          <a:latin typeface="+mj-lt"/>
                        </a:rPr>
                        <a:t>Utiliser l’écrit pour penser et pour apprendre</a:t>
                      </a:r>
                    </a:p>
                    <a:p>
                      <a:pPr marL="342900" lvl="0" indent="-342900">
                        <a:lnSpc>
                          <a:spcPct val="115000"/>
                        </a:lnSpc>
                        <a:spcAft>
                          <a:spcPts val="0"/>
                        </a:spcAft>
                        <a:buFont typeface="Wingdings" panose="05000000000000000000" pitchFamily="2" charset="2"/>
                        <a:buChar char="§"/>
                      </a:pPr>
                      <a:r>
                        <a:rPr lang="fr-FR" sz="2000" b="0" dirty="0" smtClean="0">
                          <a:solidFill>
                            <a:schemeClr val="tx1"/>
                          </a:solidFill>
                          <a:effectLst/>
                          <a:latin typeface="+mj-lt"/>
                        </a:rPr>
                        <a:t>Réalisation d'écrits préparatoires.</a:t>
                      </a:r>
                    </a:p>
                    <a:p>
                      <a:pPr marL="342900" lvl="0" indent="-342900">
                        <a:lnSpc>
                          <a:spcPct val="115000"/>
                        </a:lnSpc>
                        <a:spcAft>
                          <a:spcPts val="0"/>
                        </a:spcAft>
                        <a:buFont typeface="Wingdings" panose="05000000000000000000" pitchFamily="2" charset="2"/>
                        <a:buChar char="§"/>
                      </a:pPr>
                      <a:r>
                        <a:rPr lang="fr-FR" sz="2000" b="0" dirty="0" smtClean="0">
                          <a:solidFill>
                            <a:schemeClr val="tx1"/>
                          </a:solidFill>
                          <a:effectLst/>
                          <a:latin typeface="+mj-lt"/>
                        </a:rPr>
                        <a:t>Prise de notes à partir de différents supports.</a:t>
                      </a:r>
                    </a:p>
                    <a:p>
                      <a:pPr marL="342900" lvl="0" indent="-342900">
                        <a:lnSpc>
                          <a:spcPct val="115000"/>
                        </a:lnSpc>
                        <a:spcAft>
                          <a:spcPts val="0"/>
                        </a:spcAft>
                        <a:buFont typeface="Wingdings" panose="05000000000000000000" pitchFamily="2" charset="2"/>
                        <a:buChar char="§"/>
                      </a:pPr>
                      <a:r>
                        <a:rPr lang="fr-FR" sz="2000" b="0" dirty="0" smtClean="0">
                          <a:solidFill>
                            <a:schemeClr val="tx1"/>
                          </a:solidFill>
                          <a:effectLst/>
                          <a:latin typeface="+mj-lt"/>
                        </a:rPr>
                        <a:t>Connaissance des techniques et usages de la prise de notes.</a:t>
                      </a:r>
                    </a:p>
                    <a:p>
                      <a:pPr marL="0" lvl="0" indent="0">
                        <a:lnSpc>
                          <a:spcPct val="115000"/>
                        </a:lnSpc>
                        <a:spcAft>
                          <a:spcPts val="0"/>
                        </a:spcAft>
                        <a:buFontTx/>
                        <a:buNone/>
                      </a:pPr>
                      <a:r>
                        <a:rPr lang="fr-FR" sz="2000" b="1" dirty="0" smtClean="0">
                          <a:solidFill>
                            <a:srgbClr val="002060"/>
                          </a:solidFill>
                          <a:effectLst/>
                          <a:latin typeface="Century" panose="02040604050505020304" pitchFamily="18" charset="0"/>
                          <a:ea typeface="Calibri"/>
                          <a:cs typeface="Times New Roman"/>
                        </a:rPr>
                        <a:t>►</a:t>
                      </a:r>
                      <a:r>
                        <a:rPr lang="fr-FR" sz="2000" b="1" dirty="0" smtClean="0">
                          <a:solidFill>
                            <a:srgbClr val="002060"/>
                          </a:solidFill>
                          <a:effectLst/>
                          <a:latin typeface="+mj-lt"/>
                          <a:ea typeface="Calibri"/>
                          <a:cs typeface="Times New Roman"/>
                        </a:rPr>
                        <a:t>Adopter des stratégies  d’écriture</a:t>
                      </a:r>
                    </a:p>
                    <a:p>
                      <a:pPr marL="0" lvl="0" indent="0">
                        <a:lnSpc>
                          <a:spcPct val="115000"/>
                        </a:lnSpc>
                        <a:spcAft>
                          <a:spcPts val="0"/>
                        </a:spcAft>
                        <a:buFontTx/>
                        <a:buNone/>
                      </a:pPr>
                      <a:r>
                        <a:rPr lang="fr-FR" sz="2000" b="1" dirty="0" smtClean="0">
                          <a:solidFill>
                            <a:srgbClr val="002060"/>
                          </a:solidFill>
                          <a:effectLst/>
                          <a:latin typeface="+mj-lt"/>
                          <a:ea typeface="Calibri"/>
                          <a:cs typeface="Times New Roman"/>
                        </a:rPr>
                        <a:t>efficaces</a:t>
                      </a:r>
                    </a:p>
                    <a:p>
                      <a:pPr algn="l">
                        <a:buFontTx/>
                        <a:buNone/>
                      </a:pPr>
                      <a:r>
                        <a:rPr lang="fr-FR" sz="2000" b="1" kern="1200" dirty="0" smtClean="0">
                          <a:solidFill>
                            <a:srgbClr val="002060"/>
                          </a:solidFill>
                          <a:latin typeface="Century" panose="02040604050505020304" pitchFamily="18" charset="0"/>
                          <a:ea typeface="+mn-ea"/>
                          <a:cs typeface="+mn-cs"/>
                        </a:rPr>
                        <a:t>►</a:t>
                      </a:r>
                      <a:r>
                        <a:rPr lang="fr-FR" sz="2000" b="1" kern="1200" dirty="0" smtClean="0">
                          <a:solidFill>
                            <a:srgbClr val="002060"/>
                          </a:solidFill>
                          <a:latin typeface="+mj-lt"/>
                          <a:ea typeface="+mn-ea"/>
                          <a:cs typeface="+mn-cs"/>
                        </a:rPr>
                        <a:t>Exploiter les principales fonctions de l’écrit </a:t>
                      </a:r>
                    </a:p>
                    <a:p>
                      <a:pPr marL="0" indent="0" algn="l">
                        <a:buNone/>
                      </a:pPr>
                      <a:r>
                        <a:rPr lang="fr-FR" sz="2000" b="1" kern="1200" dirty="0" smtClean="0">
                          <a:solidFill>
                            <a:schemeClr val="tx1"/>
                          </a:solidFill>
                          <a:latin typeface="+mj-lt"/>
                          <a:ea typeface="+mn-ea"/>
                          <a:cs typeface="+mn-cs"/>
                        </a:rPr>
                        <a:t>        </a:t>
                      </a:r>
                      <a:r>
                        <a:rPr lang="fr-FR" sz="2000" b="0" kern="1200" dirty="0" smtClean="0">
                          <a:solidFill>
                            <a:schemeClr val="tx1"/>
                          </a:solidFill>
                          <a:latin typeface="+mj-lt"/>
                          <a:ea typeface="+mn-ea"/>
                          <a:cs typeface="+mn-cs"/>
                        </a:rPr>
                        <a:t>- Comprendre le rôle de l’écriture </a:t>
                      </a:r>
                    </a:p>
                    <a:p>
                      <a:pPr algn="l">
                        <a:buFontTx/>
                        <a:buNone/>
                      </a:pPr>
                      <a:r>
                        <a:rPr lang="fr-FR" sz="2000" b="1" kern="1200" dirty="0" smtClean="0">
                          <a:solidFill>
                            <a:srgbClr val="002060"/>
                          </a:solidFill>
                          <a:latin typeface="Century" panose="02040604050505020304" pitchFamily="18" charset="0"/>
                          <a:ea typeface="+mn-ea"/>
                          <a:cs typeface="+mn-cs"/>
                        </a:rPr>
                        <a:t>►</a:t>
                      </a:r>
                      <a:r>
                        <a:rPr lang="fr-FR" sz="2000" b="1" kern="1200" dirty="0" smtClean="0">
                          <a:solidFill>
                            <a:srgbClr val="002060"/>
                          </a:solidFill>
                          <a:latin typeface="+mj-lt"/>
                          <a:ea typeface="+mn-ea"/>
                          <a:cs typeface="+mn-cs"/>
                        </a:rPr>
                        <a:t>Pratiquer l’écriture d’invention</a:t>
                      </a:r>
                    </a:p>
                    <a:p>
                      <a:pPr algn="l">
                        <a:buFontTx/>
                        <a:buNone/>
                      </a:pPr>
                      <a:r>
                        <a:rPr lang="fr-FR" sz="2000" b="1" kern="1200" dirty="0" smtClean="0">
                          <a:solidFill>
                            <a:srgbClr val="002060"/>
                          </a:solidFill>
                          <a:latin typeface="Century" panose="02040604050505020304" pitchFamily="18" charset="0"/>
                          <a:ea typeface="+mn-ea"/>
                          <a:cs typeface="+mn-cs"/>
                        </a:rPr>
                        <a:t>►</a:t>
                      </a:r>
                      <a:r>
                        <a:rPr lang="fr-FR" sz="2000" b="1" kern="1200" dirty="0" smtClean="0">
                          <a:solidFill>
                            <a:srgbClr val="002060"/>
                          </a:solidFill>
                          <a:latin typeface="+mj-lt"/>
                          <a:ea typeface="+mn-ea"/>
                          <a:cs typeface="+mn-cs"/>
                        </a:rPr>
                        <a:t>Exploiter des lectures pour enrichir son écrit</a:t>
                      </a:r>
                    </a:p>
                    <a:p>
                      <a:pPr algn="l">
                        <a:buFontTx/>
                        <a:buNone/>
                      </a:pPr>
                      <a:r>
                        <a:rPr lang="fr-FR" sz="2000" b="1" kern="1200" dirty="0" smtClean="0">
                          <a:solidFill>
                            <a:srgbClr val="002060"/>
                          </a:solidFill>
                          <a:latin typeface="Century" panose="02040604050505020304" pitchFamily="18" charset="0"/>
                          <a:ea typeface="+mn-ea"/>
                          <a:cs typeface="+mn-cs"/>
                        </a:rPr>
                        <a:t>►</a:t>
                      </a:r>
                      <a:r>
                        <a:rPr lang="fr-FR" sz="2000" b="1" kern="1200" dirty="0" smtClean="0">
                          <a:solidFill>
                            <a:srgbClr val="002060"/>
                          </a:solidFill>
                          <a:latin typeface="+mj-lt"/>
                          <a:ea typeface="+mn-ea"/>
                          <a:cs typeface="+mn-cs"/>
                        </a:rPr>
                        <a:t>Passer de recours intuitif à une usage plus maitrisé</a:t>
                      </a:r>
                      <a:endParaRPr lang="fr-FR" sz="2200" b="0" dirty="0" smtClean="0">
                        <a:solidFill>
                          <a:srgbClr val="002060"/>
                        </a:solidFill>
                        <a:latin typeface="+mj-lt"/>
                      </a:endParaRPr>
                    </a:p>
                    <a:p>
                      <a:endParaRPr lang="fr-FR" sz="2200" b="0" dirty="0">
                        <a:solidFill>
                          <a:schemeClr val="tx1"/>
                        </a:solidFill>
                        <a:latin typeface="+mj-lt"/>
                      </a:endParaRPr>
                    </a:p>
                  </a:txBody>
                  <a:tcPr>
                    <a:solidFill>
                      <a:schemeClr val="accent6">
                        <a:lumMod val="20000"/>
                        <a:lumOff val="80000"/>
                      </a:schemeClr>
                    </a:solidFill>
                  </a:tcPr>
                </a:tc>
                <a:tc>
                  <a:txBody>
                    <a:bodyPr/>
                    <a:lstStyle/>
                    <a:p>
                      <a:pPr marL="342900" indent="-342900">
                        <a:lnSpc>
                          <a:spcPct val="115000"/>
                        </a:lnSpc>
                        <a:spcAft>
                          <a:spcPts val="0"/>
                        </a:spcAft>
                        <a:buFont typeface="Wingdings" panose="05000000000000000000" pitchFamily="2" charset="2"/>
                        <a:buChar char="§"/>
                      </a:pPr>
                      <a:r>
                        <a:rPr lang="fr-FR" sz="2200" b="0" dirty="0" smtClean="0">
                          <a:solidFill>
                            <a:schemeClr val="tx1"/>
                          </a:solidFill>
                          <a:effectLst/>
                          <a:latin typeface="+mj-lt"/>
                        </a:rPr>
                        <a:t>Élaboration de listes, cartes mentales, essais de formulation, schémas, dessins.</a:t>
                      </a:r>
                    </a:p>
                    <a:p>
                      <a:pPr marL="342900" indent="-342900">
                        <a:lnSpc>
                          <a:spcPct val="115000"/>
                        </a:lnSpc>
                        <a:spcAft>
                          <a:spcPts val="0"/>
                        </a:spcAft>
                        <a:buFont typeface="Wingdings" panose="05000000000000000000" pitchFamily="2" charset="2"/>
                        <a:buChar char="§"/>
                      </a:pPr>
                      <a:r>
                        <a:rPr lang="fr-FR" sz="2200" b="0" dirty="0" smtClean="0">
                          <a:solidFill>
                            <a:schemeClr val="tx1"/>
                          </a:solidFill>
                          <a:effectLst/>
                          <a:latin typeface="+mj-lt"/>
                        </a:rPr>
                        <a:t>Élaboration de traces écrites individuelles ou collectives.</a:t>
                      </a:r>
                    </a:p>
                    <a:p>
                      <a:pPr marL="342900" indent="-342900">
                        <a:lnSpc>
                          <a:spcPct val="115000"/>
                        </a:lnSpc>
                        <a:spcAft>
                          <a:spcPts val="0"/>
                        </a:spcAft>
                        <a:buFont typeface="Wingdings" panose="05000000000000000000" pitchFamily="2" charset="2"/>
                        <a:buChar char="§"/>
                      </a:pPr>
                      <a:r>
                        <a:rPr lang="fr-FR" sz="2200" b="0" dirty="0" smtClean="0">
                          <a:solidFill>
                            <a:schemeClr val="tx1"/>
                          </a:solidFill>
                          <a:effectLst/>
                          <a:latin typeface="+mj-lt"/>
                        </a:rPr>
                        <a:t>Comparaison des notes prises.</a:t>
                      </a:r>
                    </a:p>
                    <a:p>
                      <a:pPr marL="342900" indent="-342900">
                        <a:lnSpc>
                          <a:spcPct val="115000"/>
                        </a:lnSpc>
                        <a:spcAft>
                          <a:spcPts val="0"/>
                        </a:spcAft>
                        <a:buFont typeface="Wingdings" panose="05000000000000000000" pitchFamily="2" charset="2"/>
                        <a:buChar char="§"/>
                      </a:pPr>
                      <a:r>
                        <a:rPr lang="fr-FR" sz="2200" b="0" dirty="0" smtClean="0">
                          <a:solidFill>
                            <a:schemeClr val="tx1"/>
                          </a:solidFill>
                          <a:effectLst/>
                          <a:latin typeface="+mj-lt"/>
                        </a:rPr>
                        <a:t>Observation de différences de formulation en fonction du support (courrier électronique /courrier papier…).</a:t>
                      </a:r>
                      <a:endParaRPr lang="fr-FR" sz="2200" b="0" dirty="0" smtClean="0">
                        <a:solidFill>
                          <a:schemeClr val="tx1"/>
                        </a:solidFill>
                        <a:effectLst/>
                        <a:latin typeface="+mj-lt"/>
                        <a:ea typeface="Calibri"/>
                        <a:cs typeface="Times New Roman"/>
                      </a:endParaRPr>
                    </a:p>
                    <a:p>
                      <a:endParaRPr lang="fr-FR" sz="2200" b="0" dirty="0" smtClean="0">
                        <a:solidFill>
                          <a:schemeClr val="tx1"/>
                        </a:solidFill>
                        <a:latin typeface="+mj-lt"/>
                      </a:endParaRPr>
                    </a:p>
                    <a:p>
                      <a:endParaRPr lang="fr-FR" sz="2200" b="0" dirty="0">
                        <a:solidFill>
                          <a:schemeClr val="tx1"/>
                        </a:solidFill>
                        <a:latin typeface="+mj-l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2267779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420" y="95535"/>
            <a:ext cx="8529851" cy="600502"/>
          </a:xfrm>
        </p:spPr>
        <p:txBody>
          <a:bodyPr>
            <a:normAutofit fontScale="90000"/>
          </a:bodyPr>
          <a:lstStyle/>
          <a:p>
            <a:pPr algn="ctr"/>
            <a:r>
              <a:rPr lang="fr-FR" sz="2800" b="1" dirty="0" smtClean="0"/>
              <a:t/>
            </a:r>
            <a:br>
              <a:rPr lang="fr-FR" sz="2800" b="1" dirty="0" smtClean="0"/>
            </a:br>
            <a:r>
              <a:rPr lang="fr-FR" sz="3100" b="1" dirty="0" smtClean="0"/>
              <a:t>L’écriture </a:t>
            </a:r>
            <a:r>
              <a:rPr lang="fr-FR" sz="3100" b="1" dirty="0"/>
              <a:t>– 2016 : repères de progressivité en cycle </a:t>
            </a:r>
            <a:r>
              <a:rPr lang="fr-FR" sz="3100" b="1" dirty="0" smtClean="0"/>
              <a:t>4</a:t>
            </a:r>
            <a:r>
              <a:rPr lang="fr-FR" sz="3100" b="1" dirty="0"/>
              <a:t/>
            </a:r>
            <a:br>
              <a:rPr lang="fr-FR" sz="3100" b="1" dirty="0"/>
            </a:br>
            <a:endParaRPr lang="fr-FR" sz="3100" b="1" i="1" dirty="0">
              <a:solidFill>
                <a:srgbClr val="002060"/>
              </a:solidFill>
              <a:latin typeface="+mn-lt"/>
            </a:endParaRPr>
          </a:p>
        </p:txBody>
      </p:sp>
      <p:sp>
        <p:nvSpPr>
          <p:cNvPr id="3" name="Espace réservé du contenu 2"/>
          <p:cNvSpPr>
            <a:spLocks noGrp="1"/>
          </p:cNvSpPr>
          <p:nvPr>
            <p:ph idx="1"/>
          </p:nvPr>
        </p:nvSpPr>
        <p:spPr>
          <a:xfrm>
            <a:off x="237506" y="736979"/>
            <a:ext cx="8787741" cy="5972579"/>
          </a:xfrm>
          <a:solidFill>
            <a:schemeClr val="accent6">
              <a:lumMod val="20000"/>
              <a:lumOff val="80000"/>
            </a:schemeClr>
          </a:solidFill>
        </p:spPr>
        <p:txBody>
          <a:bodyPr>
            <a:noAutofit/>
          </a:bodyPr>
          <a:lstStyle/>
          <a:p>
            <a:pPr>
              <a:buFont typeface="Wingdings" panose="05000000000000000000" pitchFamily="2" charset="2"/>
              <a:buChar char="§"/>
            </a:pPr>
            <a:r>
              <a:rPr lang="fr-FR" sz="2400" dirty="0"/>
              <a:t>Les </a:t>
            </a:r>
            <a:r>
              <a:rPr lang="fr-FR" sz="2400" b="1" dirty="0"/>
              <a:t>activités d’écriture </a:t>
            </a:r>
            <a:r>
              <a:rPr lang="fr-FR" sz="2400" dirty="0"/>
              <a:t>sont </a:t>
            </a:r>
            <a:r>
              <a:rPr lang="fr-FR" sz="2400" dirty="0" smtClean="0"/>
              <a:t>: </a:t>
            </a:r>
            <a:r>
              <a:rPr lang="fr-FR" sz="2400" b="1" dirty="0" smtClean="0">
                <a:sym typeface="Wingdings 3"/>
              </a:rPr>
              <a:t>p</a:t>
            </a:r>
            <a:r>
              <a:rPr lang="fr-FR" sz="2400" b="1" dirty="0" smtClean="0"/>
              <a:t>ermanentes</a:t>
            </a:r>
            <a:r>
              <a:rPr lang="fr-FR" sz="2400" dirty="0" smtClean="0"/>
              <a:t> </a:t>
            </a:r>
            <a:r>
              <a:rPr lang="fr-FR" sz="2400" b="1" dirty="0"/>
              <a:t> </a:t>
            </a:r>
            <a:r>
              <a:rPr lang="fr-FR" sz="2400" dirty="0" smtClean="0">
                <a:sym typeface="Wingdings 3"/>
              </a:rPr>
              <a:t>et </a:t>
            </a:r>
            <a:r>
              <a:rPr lang="fr-FR" sz="2400" b="1" dirty="0">
                <a:sym typeface="Wingdings 3"/>
              </a:rPr>
              <a:t>a</a:t>
            </a:r>
            <a:r>
              <a:rPr lang="fr-FR" sz="2400" b="1" dirty="0"/>
              <a:t>rticulées aux activités de lecture et d’expression orale.</a:t>
            </a:r>
          </a:p>
          <a:p>
            <a:pPr>
              <a:buFont typeface="Wingdings" panose="05000000000000000000" pitchFamily="2" charset="2"/>
              <a:buChar char="§"/>
            </a:pPr>
            <a:r>
              <a:rPr lang="fr-FR" sz="2400" dirty="0"/>
              <a:t>La </a:t>
            </a:r>
            <a:r>
              <a:rPr lang="fr-FR" sz="2400" b="1" dirty="0"/>
              <a:t>pratique d’écriture de documents personnels </a:t>
            </a:r>
            <a:r>
              <a:rPr lang="fr-FR" sz="2400" dirty="0"/>
              <a:t>est </a:t>
            </a:r>
            <a:r>
              <a:rPr lang="fr-FR" sz="2400" b="1" dirty="0"/>
              <a:t>encouragée</a:t>
            </a:r>
            <a:r>
              <a:rPr lang="fr-FR" sz="2400" dirty="0"/>
              <a:t> (carnets de bords, cahiers de lecture cursive et d’écriture d’invention, répertoires de mots, écrits intermédiaires divers…).</a:t>
            </a:r>
          </a:p>
          <a:p>
            <a:pPr>
              <a:buFont typeface="Wingdings" panose="05000000000000000000" pitchFamily="2" charset="2"/>
              <a:buChar char="§"/>
            </a:pPr>
            <a:r>
              <a:rPr lang="fr-FR" sz="2400" dirty="0"/>
              <a:t>On prend l’</a:t>
            </a:r>
            <a:r>
              <a:rPr lang="fr-FR" sz="2400" b="1" dirty="0"/>
              <a:t>habitude</a:t>
            </a:r>
            <a:r>
              <a:rPr lang="fr-FR" sz="2400" dirty="0"/>
              <a:t> </a:t>
            </a:r>
            <a:r>
              <a:rPr lang="fr-FR" sz="2400" b="1" dirty="0"/>
              <a:t>de faire alterner </a:t>
            </a:r>
            <a:r>
              <a:rPr lang="fr-FR" sz="2400" dirty="0" smtClean="0"/>
              <a:t>des </a:t>
            </a:r>
            <a:r>
              <a:rPr lang="fr-FR" sz="2400" b="1" dirty="0"/>
              <a:t>écrits courts </a:t>
            </a:r>
            <a:r>
              <a:rPr lang="fr-FR" sz="2400" dirty="0" smtClean="0">
                <a:sym typeface="Wingdings 3"/>
              </a:rPr>
              <a:t>e</a:t>
            </a:r>
            <a:r>
              <a:rPr lang="fr-FR" sz="2400" dirty="0" smtClean="0"/>
              <a:t>t </a:t>
            </a:r>
            <a:r>
              <a:rPr lang="fr-FR" sz="2400" dirty="0"/>
              <a:t>des </a:t>
            </a:r>
            <a:r>
              <a:rPr lang="fr-FR" sz="2400" b="1" dirty="0"/>
              <a:t>travaux de longue durée.</a:t>
            </a:r>
          </a:p>
          <a:p>
            <a:pPr>
              <a:buFont typeface="Wingdings" panose="05000000000000000000" pitchFamily="2" charset="2"/>
              <a:buChar char="§"/>
            </a:pPr>
            <a:r>
              <a:rPr lang="fr-FR" sz="2400" dirty="0" smtClean="0"/>
              <a:t>En </a:t>
            </a:r>
            <a:r>
              <a:rPr lang="fr-FR" sz="2400" b="1" dirty="0"/>
              <a:t>4</a:t>
            </a:r>
            <a:r>
              <a:rPr lang="fr-FR" sz="2400" b="1" baseline="30000" dirty="0"/>
              <a:t>e</a:t>
            </a:r>
            <a:r>
              <a:rPr lang="fr-FR" sz="2400" dirty="0"/>
              <a:t> et </a:t>
            </a:r>
            <a:r>
              <a:rPr lang="fr-FR" sz="2400" b="1" dirty="0"/>
              <a:t>3</a:t>
            </a:r>
            <a:r>
              <a:rPr lang="fr-FR" sz="2400" b="1" baseline="30000" dirty="0"/>
              <a:t>e</a:t>
            </a:r>
            <a:r>
              <a:rPr lang="fr-FR" sz="2400" b="1" dirty="0"/>
              <a:t>, </a:t>
            </a:r>
            <a:r>
              <a:rPr lang="fr-FR" sz="2400" dirty="0"/>
              <a:t>on se fixe un objectif de </a:t>
            </a:r>
            <a:r>
              <a:rPr lang="fr-FR" sz="2400" b="1" dirty="0"/>
              <a:t>2000 à 3000 signes selon les écrits </a:t>
            </a:r>
            <a:r>
              <a:rPr lang="fr-FR" sz="2400" b="1" dirty="0" smtClean="0"/>
              <a:t>(</a:t>
            </a:r>
            <a:r>
              <a:rPr lang="fr-FR" sz="2400" b="1" i="1" dirty="0" smtClean="0"/>
              <a:t>plus </a:t>
            </a:r>
            <a:r>
              <a:rPr lang="fr-FR" sz="2400" b="1" i="1" dirty="0"/>
              <a:t>de 2 pages en 3</a:t>
            </a:r>
            <a:r>
              <a:rPr lang="fr-FR" sz="2400" b="1" i="1" baseline="30000" dirty="0"/>
              <a:t>e</a:t>
            </a:r>
            <a:r>
              <a:rPr lang="fr-FR" sz="2400" b="1" i="1" dirty="0"/>
              <a:t> ; 40 lignes </a:t>
            </a:r>
            <a:r>
              <a:rPr lang="fr-FR" sz="2400" b="1" i="1" dirty="0" smtClean="0"/>
              <a:t>environ)</a:t>
            </a:r>
            <a:r>
              <a:rPr lang="fr-FR" sz="2400" b="1" dirty="0" smtClean="0"/>
              <a:t>.</a:t>
            </a:r>
            <a:endParaRPr lang="fr-FR" sz="2400" b="1" dirty="0"/>
          </a:p>
          <a:p>
            <a:pPr>
              <a:buFont typeface="Wingdings" panose="05000000000000000000" pitchFamily="2" charset="2"/>
              <a:buChar char="§"/>
            </a:pPr>
            <a:r>
              <a:rPr lang="fr-FR" sz="2400" dirty="0"/>
              <a:t>Des écrits collectifs de longue durée peuvent aller à des volumes plus importants.</a:t>
            </a:r>
          </a:p>
          <a:p>
            <a:pPr>
              <a:buFont typeface="Wingdings" panose="05000000000000000000" pitchFamily="2" charset="2"/>
              <a:buChar char="§"/>
            </a:pPr>
            <a:r>
              <a:rPr lang="fr-FR" sz="2400" b="1" dirty="0"/>
              <a:t>Complexité des phrases, précision du vocabulaire, cohérence textuelle </a:t>
            </a:r>
            <a:r>
              <a:rPr lang="fr-FR" sz="2400" dirty="0"/>
              <a:t>augmentent tout au long du cycle.</a:t>
            </a:r>
          </a:p>
          <a:p>
            <a:pPr marL="342900" indent="-342900">
              <a:buFont typeface="Wingdings" panose="05000000000000000000" pitchFamily="2" charset="2"/>
              <a:buChar char="§"/>
            </a:pPr>
            <a:endParaRPr lang="fr-FR" sz="1600" dirty="0">
              <a:latin typeface="+mj-lt"/>
            </a:endParaRPr>
          </a:p>
        </p:txBody>
      </p:sp>
    </p:spTree>
    <p:extLst>
      <p:ext uri="{BB962C8B-B14F-4D97-AF65-F5344CB8AC3E}">
        <p14:creationId xmlns:p14="http://schemas.microsoft.com/office/powerpoint/2010/main" val="3150493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9897" y="234498"/>
            <a:ext cx="7886700" cy="1325563"/>
          </a:xfrm>
        </p:spPr>
        <p:txBody>
          <a:bodyPr>
            <a:normAutofit/>
          </a:bodyPr>
          <a:lstStyle/>
          <a:p>
            <a:pPr algn="ctr"/>
            <a:r>
              <a:rPr lang="fr-FR" sz="2800" b="1" dirty="0" smtClean="0"/>
              <a:t> </a:t>
            </a:r>
            <a:endParaRPr lang="fr-FR" sz="2800" b="1" i="1" dirty="0">
              <a:solidFill>
                <a:srgbClr val="002060"/>
              </a:solidFill>
              <a:latin typeface="+mn-lt"/>
            </a:endParaRPr>
          </a:p>
        </p:txBody>
      </p:sp>
      <p:sp>
        <p:nvSpPr>
          <p:cNvPr id="3" name="Espace réservé du contenu 2"/>
          <p:cNvSpPr>
            <a:spLocks noGrp="1"/>
          </p:cNvSpPr>
          <p:nvPr>
            <p:ph idx="1"/>
          </p:nvPr>
        </p:nvSpPr>
        <p:spPr>
          <a:xfrm>
            <a:off x="167102" y="204716"/>
            <a:ext cx="8787741" cy="6243585"/>
          </a:xfrm>
          <a:solidFill>
            <a:schemeClr val="accent6">
              <a:lumMod val="20000"/>
              <a:lumOff val="80000"/>
            </a:schemeClr>
          </a:solidFill>
        </p:spPr>
        <p:txBody>
          <a:bodyPr>
            <a:noAutofit/>
          </a:bodyPr>
          <a:lstStyle/>
          <a:p>
            <a:r>
              <a:rPr lang="fr-FR" sz="1800" u="sng" dirty="0">
                <a:solidFill>
                  <a:srgbClr val="FF0000"/>
                </a:solidFill>
                <a:effectLst>
                  <a:outerShdw blurRad="38100" dist="38100" dir="2700000" algn="tl">
                    <a:srgbClr val="000000">
                      <a:alpha val="43137"/>
                    </a:srgbClr>
                  </a:outerShdw>
                </a:effectLst>
              </a:rPr>
              <a:t>En 6</a:t>
            </a:r>
            <a:r>
              <a:rPr lang="fr-FR" sz="1800" u="sng" baseline="30000" dirty="0">
                <a:solidFill>
                  <a:srgbClr val="FF0000"/>
                </a:solidFill>
                <a:effectLst>
                  <a:outerShdw blurRad="38100" dist="38100" dir="2700000" algn="tl">
                    <a:srgbClr val="000000">
                      <a:alpha val="43137"/>
                    </a:srgbClr>
                  </a:outerShdw>
                </a:effectLst>
              </a:rPr>
              <a:t>e</a:t>
            </a:r>
            <a:r>
              <a:rPr lang="fr-FR" sz="1800" dirty="0"/>
              <a:t>: écrire un texte d’une à deux pages </a:t>
            </a:r>
          </a:p>
          <a:p>
            <a:r>
              <a:rPr lang="fr-FR" sz="1800" u="sng" dirty="0">
                <a:solidFill>
                  <a:srgbClr val="FF0000"/>
                </a:solidFill>
                <a:effectLst>
                  <a:outerShdw blurRad="38100" dist="38100" dir="2700000" algn="tl">
                    <a:srgbClr val="000000">
                      <a:alpha val="43137"/>
                    </a:srgbClr>
                  </a:outerShdw>
                </a:effectLst>
              </a:rPr>
              <a:t>En 5</a:t>
            </a:r>
            <a:r>
              <a:rPr lang="fr-FR" sz="1800" u="sng" baseline="30000" dirty="0">
                <a:solidFill>
                  <a:srgbClr val="FF0000"/>
                </a:solidFill>
                <a:effectLst>
                  <a:outerShdw blurRad="38100" dist="38100" dir="2700000" algn="tl">
                    <a:srgbClr val="000000">
                      <a:alpha val="43137"/>
                    </a:srgbClr>
                  </a:outerShdw>
                </a:effectLst>
              </a:rPr>
              <a:t>e</a:t>
            </a:r>
            <a:r>
              <a:rPr lang="fr-FR" sz="1800" dirty="0">
                <a:solidFill>
                  <a:srgbClr val="FF0000"/>
                </a:solidFill>
              </a:rPr>
              <a:t> </a:t>
            </a:r>
            <a:r>
              <a:rPr lang="fr-FR" sz="1800" dirty="0"/>
              <a:t>: écrire </a:t>
            </a:r>
            <a:r>
              <a:rPr lang="fr-FR" sz="1800" b="1" dirty="0"/>
              <a:t>seul</a:t>
            </a:r>
            <a:r>
              <a:rPr lang="fr-FR" sz="1800" dirty="0"/>
              <a:t> un texte correct de 500 à 1000 signes</a:t>
            </a:r>
          </a:p>
          <a:p>
            <a:r>
              <a:rPr lang="fr-FR" sz="2400" u="sng" dirty="0">
                <a:solidFill>
                  <a:srgbClr val="FF0000"/>
                </a:solidFill>
                <a:effectLst>
                  <a:outerShdw blurRad="38100" dist="38100" dir="2700000" algn="tl">
                    <a:srgbClr val="000000">
                      <a:alpha val="43137"/>
                    </a:srgbClr>
                  </a:outerShdw>
                </a:effectLst>
              </a:rPr>
              <a:t>En 4</a:t>
            </a:r>
            <a:r>
              <a:rPr lang="fr-FR" sz="2400" u="sng" baseline="30000" dirty="0">
                <a:solidFill>
                  <a:srgbClr val="FF0000"/>
                </a:solidFill>
                <a:effectLst>
                  <a:outerShdw blurRad="38100" dist="38100" dir="2700000" algn="tl">
                    <a:srgbClr val="000000">
                      <a:alpha val="43137"/>
                    </a:srgbClr>
                  </a:outerShdw>
                </a:effectLst>
              </a:rPr>
              <a:t>e</a:t>
            </a:r>
            <a:r>
              <a:rPr lang="fr-FR" sz="2400" u="sng" dirty="0">
                <a:solidFill>
                  <a:srgbClr val="FF0000"/>
                </a:solidFill>
                <a:effectLst>
                  <a:outerShdw blurRad="38100" dist="38100" dir="2700000" algn="tl">
                    <a:srgbClr val="000000">
                      <a:alpha val="43137"/>
                    </a:srgbClr>
                  </a:outerShdw>
                </a:effectLst>
              </a:rPr>
              <a:t> et </a:t>
            </a:r>
            <a:r>
              <a:rPr lang="fr-FR" sz="2400" u="sng" dirty="0" smtClean="0">
                <a:solidFill>
                  <a:srgbClr val="FF0000"/>
                </a:solidFill>
                <a:effectLst>
                  <a:outerShdw blurRad="38100" dist="38100" dir="2700000" algn="tl">
                    <a:srgbClr val="000000">
                      <a:alpha val="43137"/>
                    </a:srgbClr>
                  </a:outerShdw>
                </a:effectLst>
              </a:rPr>
              <a:t>3</a:t>
            </a:r>
            <a:r>
              <a:rPr lang="fr-FR" sz="2400" u="sng" baseline="30000" dirty="0" smtClean="0">
                <a:solidFill>
                  <a:srgbClr val="FF0000"/>
                </a:solidFill>
                <a:effectLst>
                  <a:outerShdw blurRad="38100" dist="38100" dir="2700000" algn="tl">
                    <a:srgbClr val="000000">
                      <a:alpha val="43137"/>
                    </a:srgbClr>
                  </a:outerShdw>
                </a:effectLst>
              </a:rPr>
              <a:t>e</a:t>
            </a:r>
            <a:r>
              <a:rPr lang="fr-FR" sz="2400" dirty="0" smtClean="0">
                <a:solidFill>
                  <a:srgbClr val="FF0000"/>
                </a:solidFill>
              </a:rPr>
              <a:t> </a:t>
            </a:r>
            <a:r>
              <a:rPr lang="fr-FR" sz="1800" dirty="0" smtClean="0"/>
              <a:t>: </a:t>
            </a:r>
            <a:r>
              <a:rPr lang="fr-FR" sz="2400" b="1" dirty="0"/>
              <a:t>écrire seul un texte correct de 2000 à 3000 signes (des écrits collectifs de longue durée peuvent aller à des volumes plus importants</a:t>
            </a:r>
            <a:r>
              <a:rPr lang="fr-FR" sz="2400" b="1" dirty="0" smtClean="0"/>
              <a:t>.)</a:t>
            </a:r>
          </a:p>
          <a:p>
            <a:endParaRPr lang="fr-FR" sz="1600" dirty="0"/>
          </a:p>
          <a:p>
            <a:endParaRPr lang="fr-FR" sz="1600" dirty="0"/>
          </a:p>
          <a:p>
            <a:pPr marL="342900" indent="-342900">
              <a:buFont typeface="Wingdings" panose="05000000000000000000" pitchFamily="2" charset="2"/>
              <a:buChar char="§"/>
            </a:pPr>
            <a:endParaRPr lang="fr-FR" sz="1600" dirty="0">
              <a:latin typeface="+mj-lt"/>
            </a:endParaRPr>
          </a:p>
        </p:txBody>
      </p:sp>
      <p:pic>
        <p:nvPicPr>
          <p:cNvPr id="4" name="Picture 3" descr="C:\Users\sarpoulet\Pictures\humour\Mac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92" y="2579427"/>
            <a:ext cx="7726267" cy="35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65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137" y="218364"/>
            <a:ext cx="8434317" cy="750627"/>
          </a:xfrm>
        </p:spPr>
        <p:txBody>
          <a:bodyPr>
            <a:noAutofit/>
          </a:bodyPr>
          <a:lstStyle/>
          <a:p>
            <a:pPr algn="ctr"/>
            <a:r>
              <a:rPr lang="fr-FR" sz="3200" b="1" dirty="0">
                <a:solidFill>
                  <a:srgbClr val="0070C0"/>
                </a:solidFill>
                <a:latin typeface="+mn-lt"/>
              </a:rPr>
              <a:t>La réponse des </a:t>
            </a:r>
            <a:r>
              <a:rPr lang="fr-FR" sz="3200" b="1" dirty="0" smtClean="0">
                <a:solidFill>
                  <a:srgbClr val="0070C0"/>
                </a:solidFill>
                <a:latin typeface="+mn-lt"/>
              </a:rPr>
              <a:t>programmes C3 et C4 : </a:t>
            </a:r>
            <a:br>
              <a:rPr lang="fr-FR" sz="3200" b="1" dirty="0" smtClean="0">
                <a:solidFill>
                  <a:srgbClr val="0070C0"/>
                </a:solidFill>
                <a:latin typeface="+mn-lt"/>
              </a:rPr>
            </a:br>
            <a:r>
              <a:rPr lang="fr-FR" sz="3200" b="1" dirty="0" smtClean="0">
                <a:solidFill>
                  <a:srgbClr val="0070C0"/>
                </a:solidFill>
                <a:latin typeface="+mn-lt"/>
              </a:rPr>
              <a:t>les repères de progressivité</a:t>
            </a:r>
            <a:endParaRPr lang="fr-FR" sz="3200" b="1" dirty="0">
              <a:solidFill>
                <a:srgbClr val="0070C0"/>
              </a:solidFill>
              <a:latin typeface="+mn-lt"/>
            </a:endParaRPr>
          </a:p>
        </p:txBody>
      </p:sp>
      <p:sp>
        <p:nvSpPr>
          <p:cNvPr id="3" name="Espace réservé du contenu 2"/>
          <p:cNvSpPr>
            <a:spLocks noGrp="1"/>
          </p:cNvSpPr>
          <p:nvPr>
            <p:ph idx="1"/>
          </p:nvPr>
        </p:nvSpPr>
        <p:spPr>
          <a:xfrm>
            <a:off x="204716" y="1378424"/>
            <a:ext cx="8693624" cy="5213445"/>
          </a:xfrm>
          <a:solidFill>
            <a:schemeClr val="bg2"/>
          </a:solidFill>
          <a:ln>
            <a:solidFill>
              <a:srgbClr val="0070C0"/>
            </a:solidFill>
          </a:ln>
        </p:spPr>
        <p:txBody>
          <a:bodyPr>
            <a:normAutofit/>
          </a:bodyPr>
          <a:lstStyle/>
          <a:p>
            <a:pPr marL="0" indent="0">
              <a:buNone/>
            </a:pPr>
            <a:endParaRPr lang="fr-FR" sz="2200" i="1" dirty="0" smtClean="0">
              <a:solidFill>
                <a:srgbClr val="0070C0"/>
              </a:solidFill>
              <a:latin typeface="Calibri Light" panose="020F0302020204030204" pitchFamily="34" charset="0"/>
            </a:endParaRPr>
          </a:p>
          <a:p>
            <a:pPr algn="just">
              <a:buFont typeface="Wingdings" panose="05000000000000000000" pitchFamily="2" charset="2"/>
              <a:buChar char="§"/>
            </a:pPr>
            <a:r>
              <a:rPr lang="fr-FR" sz="3200" i="1" dirty="0" smtClean="0">
                <a:solidFill>
                  <a:srgbClr val="0070C0"/>
                </a:solidFill>
                <a:latin typeface="Calibri Light" panose="020F0302020204030204" pitchFamily="34" charset="0"/>
              </a:rPr>
              <a:t>Insistance </a:t>
            </a:r>
            <a:r>
              <a:rPr lang="fr-FR" sz="3200" i="1" dirty="0">
                <a:solidFill>
                  <a:srgbClr val="0070C0"/>
                </a:solidFill>
                <a:latin typeface="Calibri Light" panose="020F0302020204030204" pitchFamily="34" charset="0"/>
              </a:rPr>
              <a:t>sur la </a:t>
            </a:r>
            <a:r>
              <a:rPr lang="fr-FR" sz="3200" b="1" i="1" dirty="0">
                <a:solidFill>
                  <a:srgbClr val="0070C0"/>
                </a:solidFill>
                <a:latin typeface="Calibri Light" panose="020F0302020204030204" pitchFamily="34" charset="0"/>
              </a:rPr>
              <a:t>quantité et la fréquence </a:t>
            </a:r>
            <a:r>
              <a:rPr lang="fr-FR" sz="3200" i="1" dirty="0">
                <a:solidFill>
                  <a:srgbClr val="0070C0"/>
                </a:solidFill>
                <a:latin typeface="Calibri Light" panose="020F0302020204030204" pitchFamily="34" charset="0"/>
              </a:rPr>
              <a:t>des </a:t>
            </a:r>
            <a:r>
              <a:rPr lang="fr-FR" sz="3200" i="1" dirty="0" smtClean="0">
                <a:solidFill>
                  <a:srgbClr val="0070C0"/>
                </a:solidFill>
                <a:latin typeface="Calibri Light" panose="020F0302020204030204" pitchFamily="34" charset="0"/>
              </a:rPr>
              <a:t>écrits.</a:t>
            </a:r>
            <a:endParaRPr lang="fr-FR" sz="3200" i="1" dirty="0">
              <a:solidFill>
                <a:srgbClr val="0070C0"/>
              </a:solidFill>
              <a:latin typeface="Calibri Light" panose="020F0302020204030204" pitchFamily="34" charset="0"/>
            </a:endParaRPr>
          </a:p>
          <a:p>
            <a:pPr algn="just">
              <a:buFont typeface="Wingdings" panose="05000000000000000000" pitchFamily="2" charset="2"/>
              <a:buChar char="§"/>
            </a:pPr>
            <a:r>
              <a:rPr lang="fr-FR" sz="3200" i="1" dirty="0">
                <a:solidFill>
                  <a:srgbClr val="0070C0"/>
                </a:solidFill>
                <a:latin typeface="Calibri Light" panose="020F0302020204030204" pitchFamily="34" charset="0"/>
              </a:rPr>
              <a:t>Mise en évidence de l’importance des </a:t>
            </a:r>
            <a:r>
              <a:rPr lang="fr-FR" sz="3200" b="1" i="1" dirty="0">
                <a:solidFill>
                  <a:srgbClr val="0070C0"/>
                </a:solidFill>
                <a:latin typeface="Calibri Light" panose="020F0302020204030204" pitchFamily="34" charset="0"/>
              </a:rPr>
              <a:t>écrits de travail</a:t>
            </a:r>
            <a:r>
              <a:rPr lang="fr-FR" sz="3200" i="1" dirty="0">
                <a:solidFill>
                  <a:srgbClr val="0070C0"/>
                </a:solidFill>
                <a:latin typeface="Calibri Light" panose="020F0302020204030204" pitchFamily="34" charset="0"/>
              </a:rPr>
              <a:t> : comme on lit pour apprendre, on écrit pour </a:t>
            </a:r>
            <a:r>
              <a:rPr lang="fr-FR" sz="3200" i="1" dirty="0" smtClean="0">
                <a:solidFill>
                  <a:srgbClr val="0070C0"/>
                </a:solidFill>
                <a:latin typeface="Calibri Light" panose="020F0302020204030204" pitchFamily="34" charset="0"/>
              </a:rPr>
              <a:t>apprendre.</a:t>
            </a:r>
            <a:endParaRPr lang="fr-FR" sz="3200" i="1" dirty="0">
              <a:solidFill>
                <a:srgbClr val="0070C0"/>
              </a:solidFill>
              <a:latin typeface="Calibri Light" panose="020F0302020204030204" pitchFamily="34" charset="0"/>
            </a:endParaRPr>
          </a:p>
          <a:p>
            <a:pPr algn="just">
              <a:buFont typeface="Wingdings" panose="05000000000000000000" pitchFamily="2" charset="2"/>
              <a:buChar char="§"/>
            </a:pPr>
            <a:r>
              <a:rPr lang="fr-FR" sz="3200" i="1" dirty="0">
                <a:solidFill>
                  <a:srgbClr val="0070C0"/>
                </a:solidFill>
                <a:latin typeface="Calibri Light" panose="020F0302020204030204" pitchFamily="34" charset="0"/>
              </a:rPr>
              <a:t>Mise en évidence de l’écriture comme </a:t>
            </a:r>
            <a:r>
              <a:rPr lang="fr-FR" sz="3200" b="1" i="1" dirty="0">
                <a:solidFill>
                  <a:srgbClr val="0070C0"/>
                </a:solidFill>
                <a:latin typeface="Calibri Light" panose="020F0302020204030204" pitchFamily="34" charset="0"/>
              </a:rPr>
              <a:t>processus</a:t>
            </a:r>
            <a:r>
              <a:rPr lang="fr-FR" sz="3200" i="1" dirty="0">
                <a:solidFill>
                  <a:srgbClr val="0070C0"/>
                </a:solidFill>
                <a:latin typeface="Calibri Light" panose="020F0302020204030204" pitchFamily="34" charset="0"/>
              </a:rPr>
              <a:t> et place </a:t>
            </a:r>
            <a:r>
              <a:rPr lang="fr-FR" sz="3200" i="1" dirty="0" smtClean="0">
                <a:solidFill>
                  <a:srgbClr val="0070C0"/>
                </a:solidFill>
                <a:latin typeface="Calibri Light" panose="020F0302020204030204" pitchFamily="34" charset="0"/>
              </a:rPr>
              <a:t>accordée </a:t>
            </a:r>
            <a:r>
              <a:rPr lang="fr-FR" sz="3200" i="1" dirty="0">
                <a:solidFill>
                  <a:srgbClr val="0070C0"/>
                </a:solidFill>
                <a:latin typeface="Calibri Light" panose="020F0302020204030204" pitchFamily="34" charset="0"/>
              </a:rPr>
              <a:t>à la </a:t>
            </a:r>
            <a:r>
              <a:rPr lang="fr-FR" sz="3200" b="1" i="1" dirty="0" smtClean="0">
                <a:solidFill>
                  <a:srgbClr val="0070C0"/>
                </a:solidFill>
                <a:latin typeface="Calibri Light" panose="020F0302020204030204" pitchFamily="34" charset="0"/>
              </a:rPr>
              <a:t>réécriture</a:t>
            </a:r>
            <a:r>
              <a:rPr lang="fr-FR" sz="3200" i="1" dirty="0" smtClean="0">
                <a:solidFill>
                  <a:srgbClr val="0070C0"/>
                </a:solidFill>
                <a:latin typeface="Calibri Light" panose="020F0302020204030204" pitchFamily="34" charset="0"/>
              </a:rPr>
              <a:t>.</a:t>
            </a:r>
            <a:endParaRPr lang="fr-FR" sz="3200" i="1" dirty="0">
              <a:solidFill>
                <a:srgbClr val="0070C0"/>
              </a:solidFill>
              <a:latin typeface="Calibri Light" panose="020F0302020204030204" pitchFamily="34" charset="0"/>
            </a:endParaRPr>
          </a:p>
          <a:p>
            <a:pPr algn="just">
              <a:buFont typeface="Wingdings" panose="05000000000000000000" pitchFamily="2" charset="2"/>
              <a:buChar char="§"/>
            </a:pPr>
            <a:r>
              <a:rPr lang="fr-FR" sz="3200" i="1" dirty="0">
                <a:solidFill>
                  <a:srgbClr val="0070C0"/>
                </a:solidFill>
                <a:latin typeface="Calibri Light" panose="020F0302020204030204" pitchFamily="34" charset="0"/>
              </a:rPr>
              <a:t>Intégration des </a:t>
            </a:r>
            <a:r>
              <a:rPr lang="fr-FR" sz="3200" b="1" i="1" dirty="0">
                <a:solidFill>
                  <a:srgbClr val="0070C0"/>
                </a:solidFill>
                <a:latin typeface="Calibri Light" panose="020F0302020204030204" pitchFamily="34" charset="0"/>
              </a:rPr>
              <a:t>apprentissages linguistiques </a:t>
            </a:r>
            <a:r>
              <a:rPr lang="fr-FR" sz="3200" i="1" dirty="0">
                <a:solidFill>
                  <a:srgbClr val="0070C0"/>
                </a:solidFill>
                <a:latin typeface="Calibri Light" panose="020F0302020204030204" pitchFamily="34" charset="0"/>
              </a:rPr>
              <a:t>dans </a:t>
            </a:r>
            <a:r>
              <a:rPr lang="fr-FR" sz="3200" i="1" dirty="0" smtClean="0">
                <a:solidFill>
                  <a:srgbClr val="0070C0"/>
                </a:solidFill>
                <a:latin typeface="Calibri Light" panose="020F0302020204030204" pitchFamily="34" charset="0"/>
              </a:rPr>
              <a:t>l’écriture.</a:t>
            </a:r>
            <a:r>
              <a:rPr lang="fr-FR" sz="3200" i="1" dirty="0" smtClean="0">
                <a:latin typeface="Calibri Light" panose="020F0302020204030204" pitchFamily="34" charset="0"/>
              </a:rPr>
              <a:t> </a:t>
            </a:r>
          </a:p>
          <a:p>
            <a:pPr>
              <a:buFont typeface="Wingdings" panose="05000000000000000000" pitchFamily="2" charset="2"/>
              <a:buChar char="§"/>
            </a:pPr>
            <a:endParaRPr lang="fr-FR" sz="3200" i="1" dirty="0">
              <a:latin typeface="Calibri Light" panose="020F0302020204030204" pitchFamily="34" charset="0"/>
            </a:endParaRPr>
          </a:p>
          <a:p>
            <a:pPr>
              <a:buFont typeface="Wingdings" panose="05000000000000000000" pitchFamily="2" charset="2"/>
              <a:buChar char="§"/>
            </a:pPr>
            <a:endParaRPr lang="fr-FR" sz="2200" dirty="0">
              <a:latin typeface="Calibri Light" panose="020F0302020204030204" pitchFamily="34" charset="0"/>
            </a:endParaRPr>
          </a:p>
        </p:txBody>
      </p:sp>
    </p:spTree>
    <p:extLst>
      <p:ext uri="{BB962C8B-B14F-4D97-AF65-F5344CB8AC3E}">
        <p14:creationId xmlns:p14="http://schemas.microsoft.com/office/powerpoint/2010/main" val="843092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27547"/>
            <a:ext cx="7886700" cy="682388"/>
          </a:xfrm>
          <a:solidFill>
            <a:schemeClr val="bg1"/>
          </a:solidFill>
        </p:spPr>
        <p:txBody>
          <a:bodyPr>
            <a:normAutofit/>
          </a:bodyPr>
          <a:lstStyle/>
          <a:p>
            <a:pPr algn="ctr"/>
            <a:r>
              <a:rPr lang="fr-FR" sz="3200" b="1" dirty="0" smtClean="0">
                <a:solidFill>
                  <a:srgbClr val="0070C0"/>
                </a:solidFill>
                <a:latin typeface="+mn-lt"/>
              </a:rPr>
              <a:t>Quelques citations-clés</a:t>
            </a:r>
            <a:endParaRPr lang="fr-FR" sz="3200" b="1" dirty="0">
              <a:solidFill>
                <a:srgbClr val="0070C0"/>
              </a:solidFill>
              <a:latin typeface="+mn-lt"/>
            </a:endParaRPr>
          </a:p>
        </p:txBody>
      </p:sp>
      <p:sp>
        <p:nvSpPr>
          <p:cNvPr id="3" name="Espace réservé du contenu 2"/>
          <p:cNvSpPr>
            <a:spLocks noGrp="1"/>
          </p:cNvSpPr>
          <p:nvPr>
            <p:ph idx="1"/>
          </p:nvPr>
        </p:nvSpPr>
        <p:spPr>
          <a:xfrm>
            <a:off x="354842" y="1146411"/>
            <a:ext cx="8420668" cy="5486401"/>
          </a:xfrm>
          <a:ln>
            <a:solidFill>
              <a:srgbClr val="002060"/>
            </a:solidFill>
          </a:ln>
        </p:spPr>
        <p:txBody>
          <a:bodyPr>
            <a:normAutofit/>
          </a:bodyPr>
          <a:lstStyle/>
          <a:p>
            <a:pPr marL="0" indent="0">
              <a:buNone/>
            </a:pPr>
            <a:r>
              <a:rPr lang="fr-FR" sz="3200" b="1" i="1" u="sng" dirty="0" smtClean="0">
                <a:solidFill>
                  <a:srgbClr val="002060"/>
                </a:solidFill>
                <a:latin typeface="Calibri" panose="020F0502020204030204" pitchFamily="34" charset="0"/>
              </a:rPr>
              <a:t>Cycle 4 </a:t>
            </a:r>
            <a:r>
              <a:rPr lang="fr-FR" sz="3200" b="1" i="1" dirty="0" smtClean="0">
                <a:solidFill>
                  <a:srgbClr val="002060"/>
                </a:solidFill>
                <a:latin typeface="Calibri" panose="020F0502020204030204" pitchFamily="34" charset="0"/>
              </a:rPr>
              <a:t>:</a:t>
            </a:r>
          </a:p>
          <a:p>
            <a:pPr marL="0" indent="0">
              <a:buNone/>
            </a:pPr>
            <a:r>
              <a:rPr lang="fr-FR" sz="2200" b="1" i="1" dirty="0" smtClean="0">
                <a:solidFill>
                  <a:srgbClr val="002060"/>
                </a:solidFill>
                <a:latin typeface="Calibri" panose="020F0502020204030204" pitchFamily="34" charset="0"/>
              </a:rPr>
              <a:t>«</a:t>
            </a:r>
            <a:r>
              <a:rPr lang="fr-FR" sz="2200" i="1" dirty="0" smtClean="0">
                <a:solidFill>
                  <a:srgbClr val="002060"/>
                </a:solidFill>
                <a:latin typeface="+mj-lt"/>
              </a:rPr>
              <a:t> </a:t>
            </a:r>
            <a:r>
              <a:rPr lang="fr-FR" sz="3600" i="1" dirty="0" smtClean="0">
                <a:solidFill>
                  <a:srgbClr val="002060"/>
                </a:solidFill>
                <a:latin typeface="+mj-lt"/>
              </a:rPr>
              <a:t>Les activités d’écriture sont </a:t>
            </a:r>
            <a:r>
              <a:rPr lang="fr-FR" sz="3600" b="1" i="1" dirty="0" smtClean="0">
                <a:solidFill>
                  <a:srgbClr val="002060"/>
                </a:solidFill>
                <a:latin typeface="+mj-lt"/>
              </a:rPr>
              <a:t>permanentes</a:t>
            </a:r>
            <a:r>
              <a:rPr lang="fr-FR" sz="3600" i="1" dirty="0" smtClean="0">
                <a:solidFill>
                  <a:srgbClr val="002060"/>
                </a:solidFill>
                <a:latin typeface="+mj-lt"/>
              </a:rPr>
              <a:t> et articulées aux activités de lecture et d’expression orale »</a:t>
            </a:r>
            <a:endParaRPr lang="fr-FR" sz="3600" i="1" dirty="0">
              <a:solidFill>
                <a:srgbClr val="002060"/>
              </a:solidFill>
              <a:latin typeface="+mj-lt"/>
            </a:endParaRPr>
          </a:p>
          <a:p>
            <a:pPr marL="0" indent="0">
              <a:buNone/>
            </a:pPr>
            <a:r>
              <a:rPr lang="fr-FR" sz="3600" i="1" dirty="0" smtClean="0">
                <a:solidFill>
                  <a:srgbClr val="002060"/>
                </a:solidFill>
                <a:latin typeface="+mj-lt"/>
              </a:rPr>
              <a:t>« Dès le début du cycle on encourage la </a:t>
            </a:r>
            <a:r>
              <a:rPr lang="fr-FR" sz="3600" b="1" i="1" dirty="0" smtClean="0">
                <a:solidFill>
                  <a:srgbClr val="002060"/>
                </a:solidFill>
                <a:latin typeface="+mj-lt"/>
              </a:rPr>
              <a:t>pratique d’écriture de documents personnels </a:t>
            </a:r>
            <a:r>
              <a:rPr lang="fr-FR" sz="3600" i="1" dirty="0" smtClean="0">
                <a:solidFill>
                  <a:srgbClr val="002060"/>
                </a:solidFill>
                <a:latin typeface="+mj-lt"/>
              </a:rPr>
              <a:t>(…) »</a:t>
            </a:r>
          </a:p>
          <a:p>
            <a:pPr marL="0" indent="0">
              <a:buNone/>
            </a:pPr>
            <a:r>
              <a:rPr lang="fr-FR" sz="3600" i="1" dirty="0" smtClean="0">
                <a:solidFill>
                  <a:srgbClr val="002060"/>
                </a:solidFill>
                <a:latin typeface="+mj-lt"/>
              </a:rPr>
              <a:t>« On prend l’habitude de faire </a:t>
            </a:r>
            <a:r>
              <a:rPr lang="fr-FR" sz="3600" b="1" i="1" dirty="0" smtClean="0">
                <a:solidFill>
                  <a:srgbClr val="002060"/>
                </a:solidFill>
                <a:latin typeface="+mj-lt"/>
              </a:rPr>
              <a:t>alterner des écrits courts et des travaux de longue durée </a:t>
            </a:r>
            <a:r>
              <a:rPr lang="fr-FR" sz="3600" i="1" dirty="0" smtClean="0">
                <a:solidFill>
                  <a:srgbClr val="002060"/>
                </a:solidFill>
                <a:latin typeface="+mj-lt"/>
              </a:rPr>
              <a:t>(…) »</a:t>
            </a:r>
            <a:endParaRPr lang="fr-FR" sz="3600" i="1" dirty="0">
              <a:solidFill>
                <a:srgbClr val="002060"/>
              </a:solidFill>
              <a:latin typeface="+mj-lt"/>
            </a:endParaRPr>
          </a:p>
        </p:txBody>
      </p:sp>
    </p:spTree>
    <p:extLst>
      <p:ext uri="{BB962C8B-B14F-4D97-AF65-F5344CB8AC3E}">
        <p14:creationId xmlns:p14="http://schemas.microsoft.com/office/powerpoint/2010/main" val="40538921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0842" y="696036"/>
            <a:ext cx="8486274" cy="4913194"/>
          </a:xfrm>
          <a:prstGeom prst="roundRect">
            <a:avLst/>
          </a:prstGeom>
          <a:solidFill>
            <a:schemeClr val="accent5">
              <a:lumMod val="60000"/>
              <a:lumOff val="4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rgbClr val="002060"/>
                </a:solidFill>
              </a:rPr>
              <a:t>PROGRAMME DE FRANCAIS ET REFORME DU COLLEGE</a:t>
            </a:r>
            <a:endParaRPr lang="fr-FR" sz="4800" b="1" dirty="0">
              <a:solidFill>
                <a:srgbClr val="002060"/>
              </a:solidFill>
            </a:endParaRPr>
          </a:p>
        </p:txBody>
      </p:sp>
    </p:spTree>
    <p:extLst>
      <p:ext uri="{BB962C8B-B14F-4D97-AF65-F5344CB8AC3E}">
        <p14:creationId xmlns:p14="http://schemas.microsoft.com/office/powerpoint/2010/main" val="290260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421" y="1250851"/>
            <a:ext cx="8857397" cy="5491143"/>
          </a:xfrm>
          <a:solidFill>
            <a:schemeClr val="accent4">
              <a:lumMod val="20000"/>
              <a:lumOff val="80000"/>
            </a:schemeClr>
          </a:solidFill>
        </p:spPr>
        <p:txBody>
          <a:bodyPr>
            <a:normAutofit fontScale="25000" lnSpcReduction="20000"/>
          </a:bodyPr>
          <a:lstStyle/>
          <a:p>
            <a:pPr marL="0" indent="0">
              <a:buNone/>
            </a:pPr>
            <a:r>
              <a:rPr lang="fr-FR" sz="8800" i="1" dirty="0" smtClean="0">
                <a:solidFill>
                  <a:srgbClr val="0070C0"/>
                </a:solidFill>
              </a:rPr>
              <a:t>«</a:t>
            </a:r>
            <a:r>
              <a:rPr lang="fr-FR" sz="9600" i="1" dirty="0" smtClean="0">
                <a:solidFill>
                  <a:srgbClr val="0070C0"/>
                </a:solidFill>
              </a:rPr>
              <a:t> L’accompagnement personnalisé s’adresse à tous les élèves selon leurs besoins ». </a:t>
            </a:r>
            <a:r>
              <a:rPr lang="fr-FR" sz="9600" b="1" dirty="0" smtClean="0">
                <a:solidFill>
                  <a:srgbClr val="0070C0"/>
                </a:solidFill>
              </a:rPr>
              <a:t>Arrêté du 19 mai 2015</a:t>
            </a:r>
          </a:p>
          <a:p>
            <a:pPr marL="0" indent="0">
              <a:buNone/>
            </a:pPr>
            <a:r>
              <a:rPr lang="fr-FR" sz="8800" b="1" dirty="0" smtClean="0">
                <a:solidFill>
                  <a:srgbClr val="0070C0"/>
                </a:solidFill>
              </a:rPr>
              <a:t> </a:t>
            </a:r>
            <a:r>
              <a:rPr lang="fr-FR" sz="8800" b="1" dirty="0" smtClean="0">
                <a:solidFill>
                  <a:srgbClr val="002060"/>
                </a:solidFill>
              </a:rPr>
              <a:t>Des objectifs clairs  à partager par tous </a:t>
            </a:r>
          </a:p>
          <a:p>
            <a:pPr lvl="1">
              <a:lnSpc>
                <a:spcPct val="150000"/>
              </a:lnSpc>
              <a:buFont typeface="Wingdings" panose="05000000000000000000" pitchFamily="2" charset="2"/>
              <a:buChar char="§"/>
            </a:pPr>
            <a:r>
              <a:rPr lang="fr-FR" sz="8000" dirty="0" smtClean="0">
                <a:latin typeface="+mj-lt"/>
              </a:rPr>
              <a:t>S’appuyer </a:t>
            </a:r>
            <a:r>
              <a:rPr lang="fr-FR" sz="8000" dirty="0">
                <a:latin typeface="+mj-lt"/>
              </a:rPr>
              <a:t>sur les acquis des </a:t>
            </a:r>
            <a:r>
              <a:rPr lang="fr-FR" sz="8000" dirty="0" smtClean="0">
                <a:latin typeface="+mj-lt"/>
              </a:rPr>
              <a:t>élèves pour les </a:t>
            </a:r>
            <a:r>
              <a:rPr lang="fr-FR" sz="8000" b="1" dirty="0" smtClean="0">
                <a:latin typeface="+mj-lt"/>
              </a:rPr>
              <a:t>aider à progresser</a:t>
            </a:r>
            <a:r>
              <a:rPr lang="fr-FR" sz="8000" dirty="0" smtClean="0">
                <a:latin typeface="+mj-lt"/>
              </a:rPr>
              <a:t>.</a:t>
            </a:r>
            <a:endParaRPr lang="fr-FR" sz="8000" dirty="0">
              <a:latin typeface="+mj-lt"/>
            </a:endParaRPr>
          </a:p>
          <a:p>
            <a:pPr lvl="1">
              <a:lnSpc>
                <a:spcPct val="150000"/>
              </a:lnSpc>
              <a:buFont typeface="Wingdings" panose="05000000000000000000" pitchFamily="2" charset="2"/>
              <a:buChar char="§"/>
            </a:pPr>
            <a:r>
              <a:rPr lang="fr-FR" sz="8000" dirty="0">
                <a:latin typeface="+mj-lt"/>
              </a:rPr>
              <a:t>Importance du </a:t>
            </a:r>
            <a:r>
              <a:rPr lang="fr-FR" sz="8000" b="1" dirty="0">
                <a:latin typeface="+mj-lt"/>
              </a:rPr>
              <a:t>diagnostic</a:t>
            </a:r>
            <a:r>
              <a:rPr lang="fr-FR" sz="8000" dirty="0">
                <a:latin typeface="+mj-lt"/>
              </a:rPr>
              <a:t> : quel degré d’appropriation des </a:t>
            </a:r>
            <a:r>
              <a:rPr lang="fr-FR" sz="8000" b="1" dirty="0" smtClean="0">
                <a:latin typeface="+mj-lt"/>
              </a:rPr>
              <a:t>compétences</a:t>
            </a:r>
            <a:r>
              <a:rPr lang="fr-FR" sz="8000" dirty="0" smtClean="0">
                <a:latin typeface="+mj-lt"/>
              </a:rPr>
              <a:t> à améliorer </a:t>
            </a:r>
            <a:r>
              <a:rPr lang="fr-FR" sz="8000" dirty="0">
                <a:latin typeface="+mj-lt"/>
              </a:rPr>
              <a:t>?</a:t>
            </a:r>
          </a:p>
          <a:p>
            <a:pPr lvl="1">
              <a:lnSpc>
                <a:spcPct val="150000"/>
              </a:lnSpc>
              <a:buFont typeface="Wingdings" panose="05000000000000000000" pitchFamily="2" charset="2"/>
              <a:buChar char="§"/>
            </a:pPr>
            <a:r>
              <a:rPr lang="fr-FR" sz="8000" b="1" dirty="0">
                <a:latin typeface="+mj-lt"/>
              </a:rPr>
              <a:t>Faire </a:t>
            </a:r>
            <a:r>
              <a:rPr lang="fr-FR" sz="8000" b="1" dirty="0" smtClean="0">
                <a:latin typeface="+mj-lt"/>
              </a:rPr>
              <a:t>verbaliser</a:t>
            </a:r>
            <a:r>
              <a:rPr lang="fr-FR" sz="8000" dirty="0" smtClean="0">
                <a:latin typeface="+mj-lt"/>
              </a:rPr>
              <a:t>, formuler </a:t>
            </a:r>
            <a:r>
              <a:rPr lang="fr-FR" sz="8000" b="1" dirty="0">
                <a:latin typeface="+mj-lt"/>
              </a:rPr>
              <a:t>les difficultés rencontrées</a:t>
            </a:r>
            <a:r>
              <a:rPr lang="fr-FR" sz="8000" dirty="0">
                <a:latin typeface="+mj-lt"/>
              </a:rPr>
              <a:t>, </a:t>
            </a:r>
            <a:r>
              <a:rPr lang="fr-FR" sz="8000" dirty="0" smtClean="0">
                <a:latin typeface="+mj-lt"/>
              </a:rPr>
              <a:t>faire exprimer les besoins de l’élève pour différencier.</a:t>
            </a:r>
            <a:endParaRPr lang="fr-FR" sz="8000" dirty="0">
              <a:latin typeface="+mj-lt"/>
            </a:endParaRPr>
          </a:p>
          <a:p>
            <a:pPr lvl="1">
              <a:lnSpc>
                <a:spcPct val="150000"/>
              </a:lnSpc>
              <a:buFont typeface="Wingdings" panose="05000000000000000000" pitchFamily="2" charset="2"/>
              <a:buChar char="§"/>
            </a:pPr>
            <a:r>
              <a:rPr lang="fr-FR" sz="8000" dirty="0" smtClean="0">
                <a:latin typeface="+mj-lt"/>
              </a:rPr>
              <a:t> </a:t>
            </a:r>
            <a:r>
              <a:rPr lang="fr-FR" sz="8000" b="1" dirty="0" smtClean="0">
                <a:latin typeface="+mj-lt"/>
              </a:rPr>
              <a:t>Considérer  </a:t>
            </a:r>
            <a:r>
              <a:rPr lang="fr-FR" sz="8000" b="1" dirty="0">
                <a:latin typeface="+mj-lt"/>
              </a:rPr>
              <a:t>l’erreur </a:t>
            </a:r>
            <a:r>
              <a:rPr lang="fr-FR" sz="8000" b="1" dirty="0" smtClean="0">
                <a:latin typeface="+mj-lt"/>
              </a:rPr>
              <a:t> </a:t>
            </a:r>
            <a:r>
              <a:rPr lang="fr-FR" sz="8000" dirty="0" smtClean="0">
                <a:latin typeface="+mj-lt"/>
              </a:rPr>
              <a:t>non comme une faute mais </a:t>
            </a:r>
            <a:r>
              <a:rPr lang="fr-FR" sz="8000" b="1" dirty="0" smtClean="0">
                <a:latin typeface="+mj-lt"/>
              </a:rPr>
              <a:t>comme le signe </a:t>
            </a:r>
            <a:r>
              <a:rPr lang="fr-FR" sz="8000" b="1" dirty="0">
                <a:latin typeface="+mj-lt"/>
              </a:rPr>
              <a:t>de doutes </a:t>
            </a:r>
            <a:r>
              <a:rPr lang="fr-FR" sz="8000" b="1" dirty="0" smtClean="0">
                <a:latin typeface="+mj-lt"/>
              </a:rPr>
              <a:t>à expliciter, </a:t>
            </a:r>
            <a:r>
              <a:rPr lang="fr-FR" sz="8000" b="1" dirty="0">
                <a:latin typeface="+mj-lt"/>
              </a:rPr>
              <a:t>de </a:t>
            </a:r>
            <a:r>
              <a:rPr lang="fr-FR" sz="8000" b="1" dirty="0" smtClean="0">
                <a:latin typeface="+mj-lt"/>
              </a:rPr>
              <a:t>connaissances en construction</a:t>
            </a:r>
            <a:r>
              <a:rPr lang="fr-FR" sz="8000" dirty="0" smtClean="0">
                <a:latin typeface="+mj-lt"/>
              </a:rPr>
              <a:t>. En faire un levier d’apprentissage.</a:t>
            </a:r>
            <a:endParaRPr lang="fr-FR" sz="8000" dirty="0">
              <a:latin typeface="+mj-lt"/>
            </a:endParaRPr>
          </a:p>
          <a:p>
            <a:pPr lvl="1">
              <a:lnSpc>
                <a:spcPct val="150000"/>
              </a:lnSpc>
              <a:buFont typeface="Wingdings" panose="05000000000000000000" pitchFamily="2" charset="2"/>
              <a:buChar char="§"/>
            </a:pPr>
            <a:r>
              <a:rPr lang="fr-FR" sz="8000" dirty="0" smtClean="0">
                <a:latin typeface="+mj-lt"/>
              </a:rPr>
              <a:t>Pratiquer </a:t>
            </a:r>
            <a:r>
              <a:rPr lang="fr-FR" sz="8000" dirty="0">
                <a:latin typeface="+mj-lt"/>
              </a:rPr>
              <a:t>un enseignement explicite et lever les malentendus </a:t>
            </a:r>
            <a:r>
              <a:rPr lang="fr-FR" sz="8000" dirty="0" smtClean="0">
                <a:latin typeface="+mj-lt"/>
              </a:rPr>
              <a:t>cognitifs.</a:t>
            </a:r>
          </a:p>
          <a:p>
            <a:pPr lvl="1">
              <a:lnSpc>
                <a:spcPct val="150000"/>
              </a:lnSpc>
              <a:buFont typeface="Wingdings" panose="05000000000000000000" pitchFamily="2" charset="2"/>
              <a:buChar char="§"/>
            </a:pPr>
            <a:r>
              <a:rPr lang="fr-FR" sz="8000" b="1" dirty="0" smtClean="0">
                <a:latin typeface="+mj-lt"/>
              </a:rPr>
              <a:t>Donner confiance</a:t>
            </a:r>
            <a:r>
              <a:rPr lang="fr-FR" sz="8000" dirty="0" smtClean="0">
                <a:latin typeface="+mj-lt"/>
              </a:rPr>
              <a:t>.</a:t>
            </a:r>
            <a:endParaRPr lang="fr-FR" sz="8000" dirty="0">
              <a:latin typeface="+mj-lt"/>
            </a:endParaRPr>
          </a:p>
        </p:txBody>
      </p:sp>
      <p:sp>
        <p:nvSpPr>
          <p:cNvPr id="5" name="Rectangle 4"/>
          <p:cNvSpPr/>
          <p:nvPr/>
        </p:nvSpPr>
        <p:spPr>
          <a:xfrm>
            <a:off x="409432" y="372872"/>
            <a:ext cx="8325135" cy="58965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0070C0"/>
                </a:solidFill>
              </a:rPr>
              <a:t>1. L’accompagnement personnalisé : dispositif  et posture </a:t>
            </a:r>
            <a:endParaRPr lang="fr-FR" sz="2400" b="1" dirty="0">
              <a:solidFill>
                <a:srgbClr val="0070C0"/>
              </a:solidFill>
            </a:endParaRPr>
          </a:p>
        </p:txBody>
      </p:sp>
    </p:spTree>
    <p:extLst>
      <p:ext uri="{BB962C8B-B14F-4D97-AF65-F5344CB8AC3E}">
        <p14:creationId xmlns:p14="http://schemas.microsoft.com/office/powerpoint/2010/main" val="373034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914" y="116114"/>
            <a:ext cx="8069943" cy="620865"/>
          </a:xfrm>
        </p:spPr>
        <p:txBody>
          <a:bodyPr>
            <a:normAutofit/>
          </a:bodyPr>
          <a:lstStyle/>
          <a:p>
            <a:pPr algn="ctr"/>
            <a:r>
              <a:rPr lang="fr-FR" sz="3200" b="1" dirty="0" smtClean="0">
                <a:solidFill>
                  <a:srgbClr val="0070C0"/>
                </a:solidFill>
                <a:latin typeface="+mn-lt"/>
              </a:rPr>
              <a:t>C’est-à-dire ?</a:t>
            </a:r>
            <a:endParaRPr lang="fr-FR" sz="3200" b="1" dirty="0">
              <a:solidFill>
                <a:srgbClr val="0070C0"/>
              </a:solidFill>
              <a:latin typeface="+mn-lt"/>
            </a:endParaRPr>
          </a:p>
        </p:txBody>
      </p:sp>
      <p:sp>
        <p:nvSpPr>
          <p:cNvPr id="3" name="Espace réservé du contenu 2"/>
          <p:cNvSpPr>
            <a:spLocks noGrp="1"/>
          </p:cNvSpPr>
          <p:nvPr>
            <p:ph idx="1"/>
          </p:nvPr>
        </p:nvSpPr>
        <p:spPr>
          <a:xfrm>
            <a:off x="259307" y="832514"/>
            <a:ext cx="8516204" cy="5732060"/>
          </a:xfrm>
          <a:solidFill>
            <a:schemeClr val="accent4">
              <a:lumMod val="20000"/>
              <a:lumOff val="80000"/>
            </a:schemeClr>
          </a:solidFill>
        </p:spPr>
        <p:txBody>
          <a:bodyPr>
            <a:normAutofit fontScale="92500" lnSpcReduction="20000"/>
          </a:bodyPr>
          <a:lstStyle/>
          <a:p>
            <a:pPr marL="0" indent="0">
              <a:spcBef>
                <a:spcPts val="0"/>
              </a:spcBef>
              <a:spcAft>
                <a:spcPts val="600"/>
              </a:spcAft>
              <a:buNone/>
            </a:pPr>
            <a:r>
              <a:rPr lang="fr-FR" sz="2200" b="1" dirty="0" smtClean="0">
                <a:solidFill>
                  <a:srgbClr val="0070C0"/>
                </a:solidFill>
              </a:rPr>
              <a:t> </a:t>
            </a:r>
            <a:r>
              <a:rPr lang="fr-FR" sz="2200" b="1" dirty="0" smtClean="0">
                <a:solidFill>
                  <a:srgbClr val="002060"/>
                </a:solidFill>
              </a:rPr>
              <a:t>Quelques pistes de séances d’AP visant à : (arrêté du 19 mai 2015)</a:t>
            </a:r>
          </a:p>
          <a:p>
            <a:pPr marL="0" indent="0">
              <a:spcBef>
                <a:spcPts val="0"/>
              </a:spcBef>
              <a:spcAft>
                <a:spcPts val="600"/>
              </a:spcAft>
              <a:buNone/>
            </a:pPr>
            <a:r>
              <a:rPr lang="fr-FR" sz="2200" b="1" dirty="0" smtClean="0">
                <a:solidFill>
                  <a:srgbClr val="0070C0"/>
                </a:solidFill>
              </a:rPr>
              <a:t>- </a:t>
            </a:r>
            <a:r>
              <a:rPr lang="fr-FR" sz="2200" i="1" dirty="0" smtClean="0">
                <a:solidFill>
                  <a:srgbClr val="0070C0"/>
                </a:solidFill>
              </a:rPr>
              <a:t>soutenir la capacité d’apprendre et de progresser des élèves</a:t>
            </a:r>
          </a:p>
          <a:p>
            <a:pPr marL="0" indent="0">
              <a:spcBef>
                <a:spcPts val="0"/>
              </a:spcBef>
              <a:spcAft>
                <a:spcPts val="600"/>
              </a:spcAft>
              <a:buNone/>
            </a:pPr>
            <a:r>
              <a:rPr lang="fr-FR" sz="2200" b="1" i="1" dirty="0" smtClean="0">
                <a:solidFill>
                  <a:srgbClr val="0070C0"/>
                </a:solidFill>
              </a:rPr>
              <a:t>-</a:t>
            </a:r>
            <a:r>
              <a:rPr lang="fr-FR" sz="2200" i="1" dirty="0" smtClean="0">
                <a:solidFill>
                  <a:srgbClr val="0070C0"/>
                </a:solidFill>
              </a:rPr>
              <a:t> améliorer leurs compétences</a:t>
            </a:r>
          </a:p>
          <a:p>
            <a:pPr marL="0" indent="0">
              <a:spcBef>
                <a:spcPts val="0"/>
              </a:spcBef>
              <a:spcAft>
                <a:spcPts val="600"/>
              </a:spcAft>
              <a:buNone/>
            </a:pPr>
            <a:r>
              <a:rPr lang="fr-FR" sz="2200" b="1" i="1" dirty="0" smtClean="0">
                <a:solidFill>
                  <a:srgbClr val="0070C0"/>
                </a:solidFill>
              </a:rPr>
              <a:t>-</a:t>
            </a:r>
            <a:r>
              <a:rPr lang="fr-FR" sz="2200" i="1" dirty="0" smtClean="0">
                <a:solidFill>
                  <a:srgbClr val="0070C0"/>
                </a:solidFill>
              </a:rPr>
              <a:t> contribuer à la construction de leur autonomie intellectuelle</a:t>
            </a:r>
          </a:p>
          <a:p>
            <a:pPr>
              <a:spcBef>
                <a:spcPts val="0"/>
              </a:spcBef>
              <a:spcAft>
                <a:spcPts val="600"/>
              </a:spcAft>
              <a:buFont typeface="Wingdings" panose="05000000000000000000" pitchFamily="2" charset="2"/>
              <a:buChar char="Ø"/>
            </a:pPr>
            <a:endParaRPr lang="fr-FR" sz="2200" b="1" i="1" dirty="0" smtClean="0">
              <a:solidFill>
                <a:srgbClr val="0070C0"/>
              </a:solidFill>
            </a:endParaRPr>
          </a:p>
          <a:p>
            <a:pPr>
              <a:spcBef>
                <a:spcPts val="0"/>
              </a:spcBef>
              <a:spcAft>
                <a:spcPts val="600"/>
              </a:spcAft>
              <a:buFont typeface="Wingdings" panose="05000000000000000000" pitchFamily="2" charset="2"/>
              <a:buChar char="§"/>
            </a:pPr>
            <a:r>
              <a:rPr lang="fr-FR" sz="2400" dirty="0" smtClean="0">
                <a:latin typeface="+mj-lt"/>
              </a:rPr>
              <a:t>Verbalisation </a:t>
            </a:r>
            <a:r>
              <a:rPr lang="fr-FR" sz="2400" dirty="0">
                <a:latin typeface="+mj-lt"/>
              </a:rPr>
              <a:t>des démarches et des raisonnements, retour sur les </a:t>
            </a:r>
            <a:r>
              <a:rPr lang="fr-FR" sz="2400" dirty="0" smtClean="0">
                <a:latin typeface="+mj-lt"/>
              </a:rPr>
              <a:t>erreurs ; entretiens d’explicitation.</a:t>
            </a:r>
            <a:endParaRPr lang="fr-FR" sz="2400" dirty="0">
              <a:latin typeface="+mj-lt"/>
            </a:endParaRPr>
          </a:p>
          <a:p>
            <a:pPr>
              <a:spcBef>
                <a:spcPts val="0"/>
              </a:spcBef>
              <a:spcAft>
                <a:spcPts val="600"/>
              </a:spcAft>
              <a:buFont typeface="Wingdings" panose="05000000000000000000" pitchFamily="2" charset="2"/>
              <a:buChar char="§"/>
            </a:pPr>
            <a:r>
              <a:rPr lang="fr-FR" sz="2400" dirty="0" smtClean="0">
                <a:latin typeface="+mj-lt"/>
              </a:rPr>
              <a:t>Compétences </a:t>
            </a:r>
            <a:r>
              <a:rPr lang="fr-FR" sz="2400" dirty="0">
                <a:latin typeface="+mj-lt"/>
              </a:rPr>
              <a:t>transversales, par exemple comprendre et s’exprimer en utilisant la langue française à l’oral et à l’écrit. </a:t>
            </a:r>
          </a:p>
          <a:p>
            <a:pPr>
              <a:spcBef>
                <a:spcPts val="0"/>
              </a:spcBef>
              <a:spcAft>
                <a:spcPts val="600"/>
              </a:spcAft>
              <a:buFont typeface="Wingdings" panose="05000000000000000000" pitchFamily="2" charset="2"/>
              <a:buChar char="§"/>
            </a:pPr>
            <a:r>
              <a:rPr lang="fr-FR" sz="2400" dirty="0">
                <a:latin typeface="+mj-lt"/>
              </a:rPr>
              <a:t>Faire écrire, faire </a:t>
            </a:r>
            <a:r>
              <a:rPr lang="fr-FR" sz="2400" dirty="0" smtClean="0">
                <a:latin typeface="+mj-lt"/>
              </a:rPr>
              <a:t>lire.</a:t>
            </a:r>
          </a:p>
          <a:p>
            <a:pPr>
              <a:spcBef>
                <a:spcPts val="0"/>
              </a:spcBef>
              <a:spcAft>
                <a:spcPts val="600"/>
              </a:spcAft>
              <a:buFont typeface="Wingdings" panose="05000000000000000000" pitchFamily="2" charset="2"/>
              <a:buChar char="§"/>
            </a:pPr>
            <a:r>
              <a:rPr lang="fr-FR" sz="2400" dirty="0" smtClean="0">
                <a:latin typeface="+mj-lt"/>
              </a:rPr>
              <a:t>Apprendre à mémoriser, apprendre à apprendre</a:t>
            </a:r>
          </a:p>
          <a:p>
            <a:pPr>
              <a:spcBef>
                <a:spcPts val="0"/>
              </a:spcBef>
              <a:spcAft>
                <a:spcPts val="600"/>
              </a:spcAft>
              <a:buFont typeface="Wingdings" panose="05000000000000000000" pitchFamily="2" charset="2"/>
              <a:buChar char="§"/>
            </a:pPr>
            <a:r>
              <a:rPr lang="fr-FR" sz="2400" dirty="0"/>
              <a:t>Métacognition et stratégies de compréhension</a:t>
            </a:r>
            <a:endParaRPr lang="fr-FR" sz="2400" dirty="0">
              <a:latin typeface="+mj-lt"/>
            </a:endParaRPr>
          </a:p>
          <a:p>
            <a:pPr>
              <a:spcBef>
                <a:spcPts val="0"/>
              </a:spcBef>
              <a:spcAft>
                <a:spcPts val="600"/>
              </a:spcAft>
              <a:buFont typeface="Wingdings" panose="05000000000000000000" pitchFamily="2" charset="2"/>
              <a:buChar char="§"/>
            </a:pPr>
            <a:r>
              <a:rPr lang="fr-FR" sz="2400" dirty="0">
                <a:latin typeface="+mj-lt"/>
              </a:rPr>
              <a:t>Entrainements et travail </a:t>
            </a:r>
            <a:r>
              <a:rPr lang="fr-FR" sz="2400" dirty="0" smtClean="0">
                <a:latin typeface="+mj-lt"/>
              </a:rPr>
              <a:t>personnel. </a:t>
            </a:r>
            <a:endParaRPr lang="fr-FR" sz="2400" dirty="0">
              <a:latin typeface="+mj-lt"/>
            </a:endParaRPr>
          </a:p>
          <a:p>
            <a:pPr>
              <a:spcBef>
                <a:spcPts val="0"/>
              </a:spcBef>
              <a:spcAft>
                <a:spcPts val="600"/>
              </a:spcAft>
              <a:buFont typeface="Wingdings" panose="05000000000000000000" pitchFamily="2" charset="2"/>
              <a:buChar char="§"/>
            </a:pPr>
            <a:r>
              <a:rPr lang="fr-FR" sz="2400" dirty="0">
                <a:latin typeface="+mj-lt"/>
              </a:rPr>
              <a:t>Travail en groupe et du développement de la démarche </a:t>
            </a:r>
            <a:r>
              <a:rPr lang="fr-FR" sz="2400" dirty="0" smtClean="0">
                <a:latin typeface="+mj-lt"/>
              </a:rPr>
              <a:t>coopérative. </a:t>
            </a:r>
            <a:endParaRPr lang="fr-FR" sz="2400" dirty="0">
              <a:latin typeface="+mj-lt"/>
            </a:endParaRPr>
          </a:p>
          <a:p>
            <a:pPr>
              <a:spcBef>
                <a:spcPts val="0"/>
              </a:spcBef>
              <a:spcAft>
                <a:spcPts val="600"/>
              </a:spcAft>
              <a:buFont typeface="Wingdings" panose="05000000000000000000" pitchFamily="2" charset="2"/>
              <a:buChar char="§"/>
            </a:pPr>
            <a:r>
              <a:rPr lang="fr-FR" sz="2400" dirty="0" smtClean="0">
                <a:latin typeface="+mj-lt"/>
              </a:rPr>
              <a:t>Mis en œuvre de modalités pédagogiques variées autres que le </a:t>
            </a:r>
            <a:r>
              <a:rPr lang="fr-FR" sz="2400" dirty="0">
                <a:latin typeface="+mj-lt"/>
              </a:rPr>
              <a:t>cours </a:t>
            </a:r>
            <a:r>
              <a:rPr lang="fr-FR" sz="2400" dirty="0" smtClean="0">
                <a:latin typeface="+mj-lt"/>
              </a:rPr>
              <a:t>dialogué.</a:t>
            </a:r>
            <a:endParaRPr lang="fr-FR" sz="2400" dirty="0">
              <a:latin typeface="+mj-lt"/>
            </a:endParaRPr>
          </a:p>
          <a:p>
            <a:pPr>
              <a:spcBef>
                <a:spcPts val="0"/>
              </a:spcBef>
              <a:spcAft>
                <a:spcPts val="600"/>
              </a:spcAft>
              <a:buFont typeface="Wingdings" panose="05000000000000000000" pitchFamily="2" charset="2"/>
              <a:buChar char="§"/>
            </a:pPr>
            <a:r>
              <a:rPr lang="fr-FR" sz="2400" dirty="0">
                <a:latin typeface="+mj-lt"/>
              </a:rPr>
              <a:t>Réalisation de projets avec identification des compétences </a:t>
            </a:r>
            <a:r>
              <a:rPr lang="fr-FR" sz="2400" dirty="0" smtClean="0">
                <a:latin typeface="+mj-lt"/>
              </a:rPr>
              <a:t>travaillées. (vers les EPI)</a:t>
            </a:r>
            <a:endParaRPr lang="fr-FR" sz="2400" dirty="0">
              <a:latin typeface="+mj-lt"/>
            </a:endParaRPr>
          </a:p>
          <a:p>
            <a:pPr marL="0" indent="0">
              <a:spcBef>
                <a:spcPts val="0"/>
              </a:spcBef>
              <a:spcAft>
                <a:spcPts val="600"/>
              </a:spcAft>
              <a:buNone/>
            </a:pPr>
            <a:endParaRPr lang="fr-FR" sz="2200" dirty="0">
              <a:latin typeface="+mj-lt"/>
            </a:endParaRPr>
          </a:p>
          <a:p>
            <a:endParaRPr lang="fr-FR" sz="2200" dirty="0">
              <a:latin typeface="+mj-lt"/>
            </a:endParaRPr>
          </a:p>
        </p:txBody>
      </p:sp>
    </p:spTree>
    <p:extLst>
      <p:ext uri="{BB962C8B-B14F-4D97-AF65-F5344CB8AC3E}">
        <p14:creationId xmlns:p14="http://schemas.microsoft.com/office/powerpoint/2010/main" val="3778405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0125" y="1132765"/>
            <a:ext cx="8748216" cy="5581934"/>
          </a:xfrm>
          <a:solidFill>
            <a:schemeClr val="accent4">
              <a:lumMod val="20000"/>
              <a:lumOff val="80000"/>
            </a:schemeClr>
          </a:solidFill>
        </p:spPr>
        <p:txBody>
          <a:bodyPr>
            <a:normAutofit/>
          </a:bodyPr>
          <a:lstStyle/>
          <a:p>
            <a:pPr marL="0" indent="0">
              <a:buNone/>
            </a:pPr>
            <a:r>
              <a:rPr lang="fr-FR" sz="2200" b="1" i="1" dirty="0" smtClean="0">
                <a:solidFill>
                  <a:srgbClr val="0070C0"/>
                </a:solidFill>
                <a:latin typeface="+mj-lt"/>
              </a:rPr>
              <a:t>« Permettent de construire et d’approfondir des connaissances et de compétences par une démarche de projet conduisant à une réalisation concrète, individuelle ou collective ». </a:t>
            </a:r>
            <a:r>
              <a:rPr lang="fr-FR" sz="2200" dirty="0" smtClean="0">
                <a:solidFill>
                  <a:srgbClr val="0070C0"/>
                </a:solidFill>
                <a:latin typeface="+mj-lt"/>
              </a:rPr>
              <a:t>Arrêté du 19 mai 2015.</a:t>
            </a:r>
          </a:p>
          <a:p>
            <a:pPr marL="0" indent="0">
              <a:buNone/>
            </a:pPr>
            <a:r>
              <a:rPr lang="fr-FR" dirty="0" smtClean="0">
                <a:latin typeface="+mj-lt"/>
              </a:rPr>
              <a:t>Identifier</a:t>
            </a:r>
            <a:r>
              <a:rPr lang="fr-FR" dirty="0">
                <a:latin typeface="+mj-lt"/>
              </a:rPr>
              <a:t>, à l’aide du programme, les éléments de son programme disciplinaire qui vont pouvoir être abordés en lien ou en </a:t>
            </a:r>
            <a:r>
              <a:rPr lang="fr-FR" dirty="0" err="1">
                <a:latin typeface="+mj-lt"/>
              </a:rPr>
              <a:t>co</a:t>
            </a:r>
            <a:r>
              <a:rPr lang="fr-FR" dirty="0">
                <a:latin typeface="+mj-lt"/>
              </a:rPr>
              <a:t>-construction avec d’autres disciplines.</a:t>
            </a:r>
          </a:p>
          <a:p>
            <a:pPr marL="0" indent="0">
              <a:buNone/>
            </a:pPr>
            <a:r>
              <a:rPr lang="fr-FR" b="1" dirty="0" smtClean="0">
                <a:solidFill>
                  <a:srgbClr val="0070C0"/>
                </a:solidFill>
                <a:latin typeface="+mj-lt"/>
              </a:rPr>
              <a:t>Ainsi</a:t>
            </a:r>
            <a:r>
              <a:rPr lang="fr-FR" b="1" dirty="0" smtClean="0">
                <a:latin typeface="+mj-lt"/>
              </a:rPr>
              <a:t>, </a:t>
            </a:r>
          </a:p>
          <a:p>
            <a:pPr>
              <a:buFont typeface="Wingdings" panose="05000000000000000000" pitchFamily="2" charset="2"/>
              <a:buChar char="§"/>
            </a:pPr>
            <a:r>
              <a:rPr lang="fr-FR" dirty="0">
                <a:latin typeface="+mj-lt"/>
              </a:rPr>
              <a:t>Dans le cadre de l’EPI « Culture et création artistique » pourrait s’engager </a:t>
            </a:r>
            <a:r>
              <a:rPr lang="fr-FR" b="1" dirty="0">
                <a:latin typeface="+mj-lt"/>
              </a:rPr>
              <a:t>un travail spécifique sur </a:t>
            </a:r>
            <a:r>
              <a:rPr lang="fr-FR" b="1" dirty="0" smtClean="0">
                <a:latin typeface="+mj-lt"/>
              </a:rPr>
              <a:t>l’image.</a:t>
            </a:r>
            <a:endParaRPr lang="fr-FR" b="1" dirty="0">
              <a:latin typeface="+mj-lt"/>
            </a:endParaRPr>
          </a:p>
          <a:p>
            <a:pPr>
              <a:buFont typeface="Wingdings" panose="05000000000000000000" pitchFamily="2" charset="2"/>
              <a:buChar char="§"/>
            </a:pPr>
            <a:r>
              <a:rPr lang="fr-FR" dirty="0">
                <a:latin typeface="+mj-lt"/>
              </a:rPr>
              <a:t>Dans le cadre de l’EPI « Information, communication, citoyenneté », </a:t>
            </a:r>
            <a:r>
              <a:rPr lang="fr-FR" b="1" dirty="0">
                <a:latin typeface="+mj-lt"/>
              </a:rPr>
              <a:t>l’éducation aux </a:t>
            </a:r>
            <a:r>
              <a:rPr lang="fr-FR" b="1" dirty="0" smtClean="0">
                <a:latin typeface="+mj-lt"/>
              </a:rPr>
              <a:t>médias.</a:t>
            </a:r>
            <a:endParaRPr lang="fr-FR" b="1" dirty="0">
              <a:latin typeface="+mj-lt"/>
            </a:endParaRPr>
          </a:p>
          <a:p>
            <a:pPr>
              <a:buFont typeface="Wingdings" panose="05000000000000000000" pitchFamily="2" charset="2"/>
              <a:buChar char="§"/>
            </a:pPr>
            <a:endParaRPr lang="fr-FR" sz="2200" dirty="0">
              <a:latin typeface="+mj-lt"/>
            </a:endParaRPr>
          </a:p>
          <a:p>
            <a:endParaRPr lang="fr-FR" dirty="0"/>
          </a:p>
        </p:txBody>
      </p:sp>
      <p:sp>
        <p:nvSpPr>
          <p:cNvPr id="4" name="Rectangle 3"/>
          <p:cNvSpPr/>
          <p:nvPr/>
        </p:nvSpPr>
        <p:spPr>
          <a:xfrm>
            <a:off x="750627" y="150126"/>
            <a:ext cx="7697338" cy="65509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rgbClr val="0070C0"/>
                </a:solidFill>
              </a:rPr>
              <a:t>2.</a:t>
            </a:r>
            <a:r>
              <a:rPr lang="fr-FR" b="1" dirty="0" smtClean="0">
                <a:solidFill>
                  <a:srgbClr val="0070C0"/>
                </a:solidFill>
              </a:rPr>
              <a:t> </a:t>
            </a:r>
            <a:r>
              <a:rPr lang="fr-FR" sz="2800" b="1" dirty="0" smtClean="0">
                <a:solidFill>
                  <a:srgbClr val="0070C0"/>
                </a:solidFill>
              </a:rPr>
              <a:t>Les enseignements pratiques interdisciplinaires</a:t>
            </a:r>
            <a:endParaRPr lang="fr-FR" sz="2800" b="1" dirty="0">
              <a:solidFill>
                <a:srgbClr val="0070C0"/>
              </a:solidFill>
            </a:endParaRPr>
          </a:p>
        </p:txBody>
      </p:sp>
    </p:spTree>
    <p:extLst>
      <p:ext uri="{BB962C8B-B14F-4D97-AF65-F5344CB8AC3E}">
        <p14:creationId xmlns:p14="http://schemas.microsoft.com/office/powerpoint/2010/main" val="2765770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490" y="2074459"/>
            <a:ext cx="8407020" cy="4626591"/>
          </a:xfrm>
          <a:ln>
            <a:noFill/>
          </a:ln>
        </p:spPr>
        <p:txBody>
          <a:bodyPr>
            <a:normAutofit/>
          </a:bodyPr>
          <a:lstStyle/>
          <a:p>
            <a:pPr>
              <a:buFont typeface="Wingdings" panose="05000000000000000000" pitchFamily="2" charset="2"/>
              <a:buChar char="§"/>
            </a:pPr>
            <a:r>
              <a:rPr lang="fr-FR" dirty="0" smtClean="0">
                <a:latin typeface="+mj-lt"/>
              </a:rPr>
              <a:t>Des </a:t>
            </a:r>
            <a:r>
              <a:rPr lang="fr-FR" b="1" dirty="0">
                <a:latin typeface="+mj-lt"/>
              </a:rPr>
              <a:t>attendus de fins de </a:t>
            </a:r>
            <a:r>
              <a:rPr lang="fr-FR" b="1" dirty="0" smtClean="0">
                <a:latin typeface="+mj-lt"/>
              </a:rPr>
              <a:t>cycle</a:t>
            </a:r>
            <a:r>
              <a:rPr lang="fr-FR" dirty="0" smtClean="0">
                <a:latin typeface="+mj-lt"/>
              </a:rPr>
              <a:t>.</a:t>
            </a:r>
            <a:endParaRPr lang="fr-FR" dirty="0">
              <a:latin typeface="+mj-lt"/>
            </a:endParaRPr>
          </a:p>
          <a:p>
            <a:pPr>
              <a:buFont typeface="Wingdings" panose="05000000000000000000" pitchFamily="2" charset="2"/>
              <a:buChar char="§"/>
            </a:pPr>
            <a:r>
              <a:rPr lang="fr-FR" dirty="0" smtClean="0">
                <a:latin typeface="+mj-lt"/>
              </a:rPr>
              <a:t>Des </a:t>
            </a:r>
            <a:r>
              <a:rPr lang="fr-FR" b="1" dirty="0">
                <a:latin typeface="+mj-lt"/>
              </a:rPr>
              <a:t>cycles de trois ans </a:t>
            </a:r>
            <a:r>
              <a:rPr lang="fr-FR" dirty="0">
                <a:latin typeface="+mj-lt"/>
              </a:rPr>
              <a:t>qui doivent permettre des progressions </a:t>
            </a:r>
            <a:r>
              <a:rPr lang="fr-FR" dirty="0" smtClean="0">
                <a:latin typeface="+mj-lt"/>
              </a:rPr>
              <a:t>différenciées.</a:t>
            </a:r>
            <a:endParaRPr lang="fr-FR" dirty="0">
              <a:latin typeface="+mj-lt"/>
            </a:endParaRPr>
          </a:p>
          <a:p>
            <a:pPr>
              <a:buFont typeface="Wingdings" panose="05000000000000000000" pitchFamily="2" charset="2"/>
              <a:buChar char="§"/>
            </a:pPr>
            <a:r>
              <a:rPr lang="fr-FR" dirty="0" smtClean="0">
                <a:latin typeface="+mj-lt"/>
              </a:rPr>
              <a:t>Un </a:t>
            </a:r>
            <a:r>
              <a:rPr lang="fr-FR" dirty="0">
                <a:latin typeface="+mj-lt"/>
              </a:rPr>
              <a:t>parcours </a:t>
            </a:r>
            <a:r>
              <a:rPr lang="fr-FR" dirty="0" smtClean="0">
                <a:latin typeface="+mj-lt"/>
              </a:rPr>
              <a:t>d’apprentissage par </a:t>
            </a:r>
            <a:r>
              <a:rPr lang="fr-FR" b="1" dirty="0" smtClean="0">
                <a:latin typeface="+mj-lt"/>
              </a:rPr>
              <a:t>compétences</a:t>
            </a:r>
            <a:r>
              <a:rPr lang="fr-FR" dirty="0" smtClean="0">
                <a:latin typeface="+mj-lt"/>
              </a:rPr>
              <a:t> </a:t>
            </a:r>
            <a:r>
              <a:rPr lang="fr-FR" dirty="0">
                <a:latin typeface="+mj-lt"/>
              </a:rPr>
              <a:t>pour </a:t>
            </a:r>
            <a:r>
              <a:rPr lang="fr-FR" dirty="0" smtClean="0">
                <a:latin typeface="+mj-lt"/>
              </a:rPr>
              <a:t>l’élève. </a:t>
            </a:r>
          </a:p>
          <a:p>
            <a:pPr>
              <a:buFont typeface="Wingdings" panose="05000000000000000000" pitchFamily="2" charset="2"/>
              <a:buChar char="§"/>
            </a:pPr>
            <a:r>
              <a:rPr lang="fr-FR" dirty="0" smtClean="0">
                <a:latin typeface="+mj-lt"/>
              </a:rPr>
              <a:t>Concrètement  : quand le professeur de collège lit des programmes de cycle 4, il pense « classe de 3</a:t>
            </a:r>
            <a:r>
              <a:rPr lang="fr-FR" baseline="30000" dirty="0" smtClean="0">
                <a:latin typeface="+mj-lt"/>
              </a:rPr>
              <a:t>ème</a:t>
            </a:r>
            <a:r>
              <a:rPr lang="fr-FR" dirty="0" smtClean="0">
                <a:latin typeface="+mj-lt"/>
              </a:rPr>
              <a:t> » MAIS attention ; ne jamais oublier que le professeur de 5-ème ou de 4</a:t>
            </a:r>
            <a:r>
              <a:rPr lang="fr-FR" baseline="30000" dirty="0" smtClean="0">
                <a:latin typeface="+mj-lt"/>
              </a:rPr>
              <a:t>ème</a:t>
            </a:r>
            <a:r>
              <a:rPr lang="fr-FR" dirty="0" smtClean="0">
                <a:latin typeface="+mj-lt"/>
              </a:rPr>
              <a:t> lit exactement le même texte. </a:t>
            </a:r>
            <a:endParaRPr lang="fr-FR" dirty="0"/>
          </a:p>
          <a:p>
            <a:pPr marL="0" indent="0" algn="ctr">
              <a:buNone/>
            </a:pPr>
            <a:r>
              <a:rPr lang="fr-FR" dirty="0" smtClean="0"/>
              <a:t> </a:t>
            </a:r>
            <a:endParaRPr lang="fr-FR" sz="2400" i="1" dirty="0">
              <a:solidFill>
                <a:schemeClr val="accent1">
                  <a:lumMod val="75000"/>
                </a:schemeClr>
              </a:solidFill>
            </a:endParaRPr>
          </a:p>
        </p:txBody>
      </p:sp>
      <p:sp>
        <p:nvSpPr>
          <p:cNvPr id="5" name="Rectangle à coins arrondis 4"/>
          <p:cNvSpPr/>
          <p:nvPr/>
        </p:nvSpPr>
        <p:spPr>
          <a:xfrm>
            <a:off x="930442" y="352927"/>
            <a:ext cx="7299157" cy="814916"/>
          </a:xfrm>
          <a:prstGeom prst="roundRect">
            <a:avLst/>
          </a:prstGeom>
          <a:solidFill>
            <a:schemeClr val="accent1">
              <a:lumMod val="60000"/>
              <a:lumOff val="4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2060"/>
                </a:solidFill>
              </a:rPr>
              <a:t>LES GRANDS PRINCIPES</a:t>
            </a:r>
          </a:p>
        </p:txBody>
      </p:sp>
      <p:sp>
        <p:nvSpPr>
          <p:cNvPr id="8" name="Rectangle 7"/>
          <p:cNvSpPr/>
          <p:nvPr/>
        </p:nvSpPr>
        <p:spPr>
          <a:xfrm>
            <a:off x="368490" y="1359577"/>
            <a:ext cx="8011236" cy="493487"/>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b="1" dirty="0" smtClean="0">
              <a:solidFill>
                <a:schemeClr val="accent1">
                  <a:lumMod val="75000"/>
                </a:schemeClr>
              </a:solidFill>
            </a:endParaRPr>
          </a:p>
          <a:p>
            <a:pPr algn="ctr"/>
            <a:r>
              <a:rPr lang="fr-FR" sz="2400" b="1" dirty="0" smtClean="0">
                <a:solidFill>
                  <a:schemeClr val="accent1">
                    <a:lumMod val="75000"/>
                  </a:schemeClr>
                </a:solidFill>
              </a:rPr>
              <a:t>1. </a:t>
            </a:r>
            <a:r>
              <a:rPr lang="fr-FR" sz="2800" b="1" dirty="0" smtClean="0">
                <a:solidFill>
                  <a:schemeClr val="accent1">
                    <a:lumMod val="75000"/>
                  </a:schemeClr>
                </a:solidFill>
              </a:rPr>
              <a:t>Des </a:t>
            </a:r>
            <a:r>
              <a:rPr lang="fr-FR" sz="2800" b="1" dirty="0">
                <a:solidFill>
                  <a:schemeClr val="accent1">
                    <a:lumMod val="75000"/>
                  </a:schemeClr>
                </a:solidFill>
              </a:rPr>
              <a:t>programmes </a:t>
            </a:r>
            <a:r>
              <a:rPr lang="fr-FR" sz="2800" b="1" dirty="0" err="1">
                <a:solidFill>
                  <a:schemeClr val="accent1">
                    <a:lumMod val="75000"/>
                  </a:schemeClr>
                </a:solidFill>
              </a:rPr>
              <a:t>curriculaires</a:t>
            </a:r>
            <a:r>
              <a:rPr lang="fr-FR" sz="2800" b="1" dirty="0">
                <a:solidFill>
                  <a:schemeClr val="accent1">
                    <a:lumMod val="75000"/>
                  </a:schemeClr>
                </a:solidFill>
              </a:rPr>
              <a:t> de cycle : à savoir</a:t>
            </a:r>
          </a:p>
          <a:p>
            <a:pPr algn="ctr"/>
            <a:endParaRPr lang="fr-FR" sz="2400" dirty="0"/>
          </a:p>
        </p:txBody>
      </p:sp>
    </p:spTree>
    <p:extLst>
      <p:ext uri="{BB962C8B-B14F-4D97-AF65-F5344CB8AC3E}">
        <p14:creationId xmlns:p14="http://schemas.microsoft.com/office/powerpoint/2010/main" val="3023231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069" y="1105469"/>
            <a:ext cx="8707272" cy="5527343"/>
          </a:xfrm>
          <a:solidFill>
            <a:schemeClr val="bg1">
              <a:lumMod val="95000"/>
            </a:schemeClr>
          </a:solidFill>
        </p:spPr>
        <p:txBody>
          <a:bodyPr>
            <a:normAutofit fontScale="47500" lnSpcReduction="20000"/>
          </a:bodyPr>
          <a:lstStyle/>
          <a:p>
            <a:pPr marL="0" indent="0">
              <a:buNone/>
            </a:pPr>
            <a:endParaRPr lang="fr-FR" dirty="0" smtClean="0">
              <a:solidFill>
                <a:schemeClr val="accent1">
                  <a:lumMod val="75000"/>
                </a:schemeClr>
              </a:solidFill>
            </a:endParaRPr>
          </a:p>
          <a:p>
            <a:pPr marL="0" indent="0">
              <a:buNone/>
            </a:pPr>
            <a:r>
              <a:rPr lang="fr-FR" sz="7400" dirty="0" smtClean="0"/>
              <a:t> </a:t>
            </a:r>
            <a:r>
              <a:rPr lang="fr-FR" sz="7000" b="1" dirty="0" smtClean="0">
                <a:solidFill>
                  <a:srgbClr val="0070C0"/>
                </a:solidFill>
              </a:rPr>
              <a:t>Cycle </a:t>
            </a:r>
            <a:r>
              <a:rPr lang="fr-FR" sz="7000" b="1" dirty="0">
                <a:solidFill>
                  <a:srgbClr val="0070C0"/>
                </a:solidFill>
              </a:rPr>
              <a:t>4 : </a:t>
            </a:r>
            <a:r>
              <a:rPr lang="fr-FR" sz="7000" b="1" dirty="0" smtClean="0">
                <a:solidFill>
                  <a:srgbClr val="0070C0"/>
                </a:solidFill>
              </a:rPr>
              <a:t>cycle des approfondissements</a:t>
            </a:r>
            <a:endParaRPr lang="fr-FR" sz="7000" dirty="0">
              <a:solidFill>
                <a:srgbClr val="0070C0"/>
              </a:solidFill>
            </a:endParaRPr>
          </a:p>
          <a:p>
            <a:pPr lvl="1">
              <a:buFont typeface="Wingdings" panose="05000000000000000000" pitchFamily="2" charset="2"/>
              <a:buChar char="§"/>
            </a:pPr>
            <a:r>
              <a:rPr lang="fr-FR" sz="6200" dirty="0" smtClean="0">
                <a:latin typeface="+mj-lt"/>
              </a:rPr>
              <a:t>Elèves : nouveau </a:t>
            </a:r>
            <a:r>
              <a:rPr lang="fr-FR" sz="6200" dirty="0">
                <a:latin typeface="+mj-lt"/>
              </a:rPr>
              <a:t>rapport à eux-mêmes </a:t>
            </a:r>
            <a:r>
              <a:rPr lang="fr-FR" sz="6200" dirty="0" smtClean="0">
                <a:latin typeface="+mj-lt"/>
              </a:rPr>
              <a:t>;</a:t>
            </a:r>
          </a:p>
          <a:p>
            <a:pPr lvl="1">
              <a:buFont typeface="Wingdings" panose="05000000000000000000" pitchFamily="2" charset="2"/>
              <a:buChar char="§"/>
            </a:pPr>
            <a:r>
              <a:rPr lang="fr-FR" sz="6200" dirty="0">
                <a:latin typeface="+mj-lt"/>
              </a:rPr>
              <a:t>A</a:t>
            </a:r>
            <a:r>
              <a:rPr lang="fr-FR" sz="6200" dirty="0" smtClean="0">
                <a:latin typeface="+mj-lt"/>
              </a:rPr>
              <a:t>ppropriation </a:t>
            </a:r>
            <a:r>
              <a:rPr lang="fr-FR" sz="6200" dirty="0">
                <a:latin typeface="+mj-lt"/>
              </a:rPr>
              <a:t>croissante de la complexité du monde </a:t>
            </a:r>
            <a:endParaRPr lang="fr-FR" sz="6200" dirty="0" smtClean="0">
              <a:latin typeface="+mj-lt"/>
            </a:endParaRPr>
          </a:p>
          <a:p>
            <a:pPr lvl="1">
              <a:buFont typeface="Wingdings" panose="05000000000000000000" pitchFamily="2" charset="2"/>
              <a:buChar char="§"/>
            </a:pPr>
            <a:r>
              <a:rPr lang="fr-FR" sz="6200" dirty="0" smtClean="0">
                <a:latin typeface="+mj-lt"/>
              </a:rPr>
              <a:t>Passage d’un </a:t>
            </a:r>
            <a:r>
              <a:rPr lang="fr-FR" sz="6200" dirty="0">
                <a:latin typeface="+mj-lt"/>
              </a:rPr>
              <a:t>langage à un </a:t>
            </a:r>
            <a:r>
              <a:rPr lang="fr-FR" sz="6200" dirty="0" smtClean="0">
                <a:latin typeface="+mj-lt"/>
              </a:rPr>
              <a:t>autre ;</a:t>
            </a:r>
          </a:p>
          <a:p>
            <a:pPr lvl="1">
              <a:buFont typeface="Wingdings" panose="05000000000000000000" pitchFamily="2" charset="2"/>
              <a:buChar char="§"/>
            </a:pPr>
            <a:r>
              <a:rPr lang="fr-FR" sz="6200" dirty="0" smtClean="0">
                <a:latin typeface="+mj-lt"/>
              </a:rPr>
              <a:t>Abondance d’informations ;</a:t>
            </a:r>
          </a:p>
          <a:p>
            <a:pPr lvl="1">
              <a:buFont typeface="Wingdings" panose="05000000000000000000" pitchFamily="2" charset="2"/>
              <a:buChar char="§"/>
            </a:pPr>
            <a:r>
              <a:rPr lang="fr-FR" sz="6200" dirty="0" smtClean="0">
                <a:latin typeface="+mj-lt"/>
              </a:rPr>
              <a:t>Confrontation à la dimension </a:t>
            </a:r>
            <a:r>
              <a:rPr lang="fr-FR" sz="6200" dirty="0">
                <a:latin typeface="+mj-lt"/>
              </a:rPr>
              <a:t>historique des savoirs </a:t>
            </a:r>
            <a:r>
              <a:rPr lang="fr-FR" sz="6200" dirty="0" smtClean="0">
                <a:latin typeface="+mj-lt"/>
              </a:rPr>
              <a:t> ;</a:t>
            </a:r>
          </a:p>
          <a:p>
            <a:pPr lvl="1">
              <a:buFont typeface="Wingdings" panose="05000000000000000000" pitchFamily="2" charset="2"/>
              <a:buChar char="§"/>
            </a:pPr>
            <a:r>
              <a:rPr lang="fr-FR" sz="6200" dirty="0" smtClean="0">
                <a:latin typeface="+mj-lt"/>
              </a:rPr>
              <a:t>Abstraction et modélisation ;</a:t>
            </a:r>
          </a:p>
          <a:p>
            <a:pPr lvl="1">
              <a:buFont typeface="Wingdings" panose="05000000000000000000" pitchFamily="2" charset="2"/>
              <a:buChar char="§"/>
            </a:pPr>
            <a:r>
              <a:rPr lang="fr-FR" sz="6200" dirty="0" smtClean="0">
                <a:latin typeface="+mj-lt"/>
              </a:rPr>
              <a:t>Créativité ;</a:t>
            </a:r>
          </a:p>
          <a:p>
            <a:pPr lvl="1">
              <a:buFont typeface="Wingdings" panose="05000000000000000000" pitchFamily="2" charset="2"/>
              <a:buChar char="§"/>
            </a:pPr>
            <a:r>
              <a:rPr lang="fr-FR" sz="6200" dirty="0" smtClean="0">
                <a:latin typeface="+mj-lt"/>
              </a:rPr>
              <a:t>Esprit </a:t>
            </a:r>
            <a:r>
              <a:rPr lang="fr-FR" sz="6200" dirty="0">
                <a:latin typeface="+mj-lt"/>
              </a:rPr>
              <a:t>de responsabilité et </a:t>
            </a:r>
            <a:r>
              <a:rPr lang="fr-FR" sz="6200" dirty="0" smtClean="0">
                <a:latin typeface="+mj-lt"/>
              </a:rPr>
              <a:t>d’engagement ;</a:t>
            </a:r>
          </a:p>
          <a:p>
            <a:pPr lvl="1">
              <a:buFont typeface="Wingdings" panose="05000000000000000000" pitchFamily="2" charset="2"/>
              <a:buChar char="§"/>
            </a:pPr>
            <a:r>
              <a:rPr lang="fr-FR" sz="6200" dirty="0" smtClean="0">
                <a:latin typeface="+mj-lt"/>
              </a:rPr>
              <a:t>Entreprendre </a:t>
            </a:r>
            <a:r>
              <a:rPr lang="fr-FR" sz="6200" dirty="0">
                <a:latin typeface="+mj-lt"/>
              </a:rPr>
              <a:t>et coopérer avec les </a:t>
            </a:r>
            <a:r>
              <a:rPr lang="fr-FR" sz="6200" dirty="0" smtClean="0">
                <a:latin typeface="+mj-lt"/>
              </a:rPr>
              <a:t>autres ;</a:t>
            </a:r>
          </a:p>
          <a:p>
            <a:pPr lvl="1">
              <a:buFont typeface="Wingdings" panose="05000000000000000000" pitchFamily="2" charset="2"/>
              <a:buChar char="§"/>
            </a:pPr>
            <a:r>
              <a:rPr lang="fr-FR" sz="6200" dirty="0" smtClean="0">
                <a:latin typeface="+mj-lt"/>
              </a:rPr>
              <a:t>Respect </a:t>
            </a:r>
            <a:r>
              <a:rPr lang="fr-FR" sz="6200" dirty="0">
                <a:latin typeface="+mj-lt"/>
              </a:rPr>
              <a:t>de normes qui s’inscrivent dans une culture </a:t>
            </a:r>
            <a:r>
              <a:rPr lang="fr-FR" sz="6200" dirty="0" smtClean="0">
                <a:latin typeface="+mj-lt"/>
              </a:rPr>
              <a:t>commune ;</a:t>
            </a:r>
          </a:p>
          <a:p>
            <a:pPr lvl="1">
              <a:buFont typeface="Wingdings" panose="05000000000000000000" pitchFamily="2" charset="2"/>
              <a:buChar char="§"/>
            </a:pPr>
            <a:r>
              <a:rPr lang="fr-FR" sz="6200" dirty="0" smtClean="0">
                <a:latin typeface="+mj-lt"/>
              </a:rPr>
              <a:t>Pensée </a:t>
            </a:r>
            <a:r>
              <a:rPr lang="fr-FR" sz="6200" dirty="0">
                <a:latin typeface="+mj-lt"/>
              </a:rPr>
              <a:t>personnelle en </a:t>
            </a:r>
            <a:r>
              <a:rPr lang="fr-FR" sz="6200" dirty="0" smtClean="0">
                <a:latin typeface="+mj-lt"/>
              </a:rPr>
              <a:t>construction.</a:t>
            </a:r>
            <a:endParaRPr lang="fr-FR" sz="6200" dirty="0">
              <a:latin typeface="+mj-lt"/>
            </a:endParaRPr>
          </a:p>
          <a:p>
            <a:pPr marL="0" indent="0">
              <a:buNone/>
            </a:pPr>
            <a:endParaRPr lang="fr-FR" sz="6200" dirty="0">
              <a:latin typeface="Calibri Light" panose="020F0302020204030204" pitchFamily="34" charset="0"/>
            </a:endParaRPr>
          </a:p>
        </p:txBody>
      </p:sp>
      <p:sp>
        <p:nvSpPr>
          <p:cNvPr id="2" name="Rectangle 1"/>
          <p:cNvSpPr/>
          <p:nvPr/>
        </p:nvSpPr>
        <p:spPr>
          <a:xfrm>
            <a:off x="736978" y="245660"/>
            <a:ext cx="7328849" cy="6687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rgbClr val="5B9BD5">
                    <a:lumMod val="75000"/>
                  </a:srgbClr>
                </a:solidFill>
              </a:rPr>
              <a:t>Les cycles</a:t>
            </a:r>
            <a:endParaRPr lang="fr-FR" sz="3600" b="1" dirty="0">
              <a:solidFill>
                <a:srgbClr val="5B9BD5">
                  <a:lumMod val="75000"/>
                </a:srgbClr>
              </a:solidFill>
            </a:endParaRPr>
          </a:p>
        </p:txBody>
      </p:sp>
    </p:spTree>
    <p:extLst>
      <p:ext uri="{BB962C8B-B14F-4D97-AF65-F5344CB8AC3E}">
        <p14:creationId xmlns:p14="http://schemas.microsoft.com/office/powerpoint/2010/main" val="851901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5660" y="1064526"/>
            <a:ext cx="8639033" cy="5622878"/>
          </a:xfrm>
          <a:ln>
            <a:solidFill>
              <a:srgbClr val="0070C0"/>
            </a:solidFill>
          </a:ln>
        </p:spPr>
        <p:txBody>
          <a:bodyPr>
            <a:normAutofit lnSpcReduction="10000"/>
          </a:bodyPr>
          <a:lstStyle/>
          <a:p>
            <a:pPr marL="0" indent="0">
              <a:buNone/>
            </a:pPr>
            <a:r>
              <a:rPr lang="fr-FR" sz="2400" b="1" dirty="0" smtClean="0">
                <a:solidFill>
                  <a:schemeClr val="accent1">
                    <a:lumMod val="75000"/>
                  </a:schemeClr>
                </a:solidFill>
                <a:latin typeface="Calibri" panose="020F0502020204030204" pitchFamily="34" charset="0"/>
              </a:rPr>
              <a:t>→ </a:t>
            </a:r>
            <a:r>
              <a:rPr lang="fr-FR" b="1" dirty="0" smtClean="0">
                <a:solidFill>
                  <a:schemeClr val="accent1">
                    <a:lumMod val="75000"/>
                  </a:schemeClr>
                </a:solidFill>
              </a:rPr>
              <a:t>3 volets par cycle</a:t>
            </a:r>
            <a:endParaRPr lang="fr-FR" dirty="0" smtClean="0">
              <a:solidFill>
                <a:schemeClr val="accent1">
                  <a:lumMod val="75000"/>
                </a:schemeClr>
              </a:solidFill>
            </a:endParaRPr>
          </a:p>
          <a:p>
            <a:pPr>
              <a:buFont typeface="Wingdings" panose="05000000000000000000" pitchFamily="2" charset="2"/>
              <a:buChar char="§"/>
            </a:pPr>
            <a:r>
              <a:rPr lang="fr-FR" sz="2600" b="1" u="sng" dirty="0">
                <a:latin typeface="+mj-lt"/>
              </a:rPr>
              <a:t>Volet 1</a:t>
            </a:r>
            <a:r>
              <a:rPr lang="fr-FR" sz="2600" dirty="0">
                <a:latin typeface="+mj-lt"/>
              </a:rPr>
              <a:t> : </a:t>
            </a:r>
            <a:r>
              <a:rPr lang="fr-FR" sz="2600" b="1" dirty="0">
                <a:latin typeface="+mj-lt"/>
              </a:rPr>
              <a:t>L</a:t>
            </a:r>
            <a:r>
              <a:rPr lang="fr-FR" sz="2600" b="1" dirty="0" smtClean="0">
                <a:latin typeface="+mj-lt"/>
              </a:rPr>
              <a:t>es spécificités du cycle </a:t>
            </a:r>
            <a:endParaRPr lang="fr-FR" sz="2600" b="1" dirty="0">
              <a:latin typeface="+mj-lt"/>
            </a:endParaRPr>
          </a:p>
          <a:p>
            <a:pPr>
              <a:buFont typeface="Wingdings" panose="05000000000000000000" pitchFamily="2" charset="2"/>
              <a:buChar char="§"/>
            </a:pPr>
            <a:r>
              <a:rPr lang="fr-FR" sz="2600" b="1" u="sng" dirty="0" smtClean="0">
                <a:latin typeface="+mj-lt"/>
              </a:rPr>
              <a:t>Volet </a:t>
            </a:r>
            <a:r>
              <a:rPr lang="fr-FR" sz="2600" b="1" u="sng" dirty="0">
                <a:latin typeface="+mj-lt"/>
              </a:rPr>
              <a:t>2 </a:t>
            </a:r>
            <a:r>
              <a:rPr lang="fr-FR" sz="2600" dirty="0">
                <a:latin typeface="+mj-lt"/>
              </a:rPr>
              <a:t>: </a:t>
            </a:r>
            <a:r>
              <a:rPr lang="fr-FR" sz="2600" b="1" dirty="0">
                <a:latin typeface="+mj-lt"/>
              </a:rPr>
              <a:t>C</a:t>
            </a:r>
            <a:r>
              <a:rPr lang="fr-FR" sz="2600" b="1" dirty="0" smtClean="0">
                <a:latin typeface="+mj-lt"/>
              </a:rPr>
              <a:t>ontributions essentielles </a:t>
            </a:r>
            <a:r>
              <a:rPr lang="fr-FR" sz="2600" b="1" dirty="0">
                <a:latin typeface="+mj-lt"/>
              </a:rPr>
              <a:t>des </a:t>
            </a:r>
            <a:r>
              <a:rPr lang="fr-FR" sz="2600" b="1" dirty="0" smtClean="0">
                <a:latin typeface="+mj-lt"/>
              </a:rPr>
              <a:t>différents enseignements  </a:t>
            </a:r>
            <a:r>
              <a:rPr lang="fr-FR" sz="2600" b="1" dirty="0">
                <a:latin typeface="+mj-lt"/>
              </a:rPr>
              <a:t>au </a:t>
            </a:r>
            <a:r>
              <a:rPr lang="fr-FR" sz="2600" b="1" dirty="0" smtClean="0">
                <a:latin typeface="+mj-lt"/>
              </a:rPr>
              <a:t>socle commun</a:t>
            </a:r>
            <a:endParaRPr lang="fr-FR" sz="2600" b="1" dirty="0">
              <a:latin typeface="+mj-lt"/>
            </a:endParaRPr>
          </a:p>
          <a:p>
            <a:pPr>
              <a:buFont typeface="Wingdings" panose="05000000000000000000" pitchFamily="2" charset="2"/>
              <a:buChar char="§"/>
            </a:pPr>
            <a:r>
              <a:rPr lang="fr-FR" sz="2600" b="1" u="sng" dirty="0">
                <a:latin typeface="+mj-lt"/>
              </a:rPr>
              <a:t>Volet 3</a:t>
            </a:r>
            <a:r>
              <a:rPr lang="fr-FR" sz="2600" dirty="0">
                <a:latin typeface="+mj-lt"/>
              </a:rPr>
              <a:t> : </a:t>
            </a:r>
            <a:r>
              <a:rPr lang="fr-FR" sz="2600" b="1" dirty="0" smtClean="0">
                <a:latin typeface="+mj-lt"/>
              </a:rPr>
              <a:t>Les enseignements (qui opérationnalisent le socle)</a:t>
            </a:r>
          </a:p>
          <a:p>
            <a:pPr>
              <a:buFontTx/>
              <a:buChar char="-"/>
            </a:pPr>
            <a:r>
              <a:rPr lang="fr-FR" sz="2600" dirty="0" smtClean="0">
                <a:latin typeface="+mj-lt"/>
              </a:rPr>
              <a:t>Les </a:t>
            </a:r>
            <a:r>
              <a:rPr lang="fr-FR" sz="2600" b="1" dirty="0" smtClean="0">
                <a:latin typeface="+mj-lt"/>
              </a:rPr>
              <a:t>compétences</a:t>
            </a:r>
            <a:r>
              <a:rPr lang="fr-FR" sz="2600" dirty="0" smtClean="0">
                <a:latin typeface="+mj-lt"/>
              </a:rPr>
              <a:t> de français </a:t>
            </a:r>
            <a:r>
              <a:rPr lang="fr-FR" sz="2600" b="1" dirty="0" smtClean="0">
                <a:latin typeface="+mj-lt"/>
              </a:rPr>
              <a:t>travaillées </a:t>
            </a:r>
            <a:r>
              <a:rPr lang="fr-FR" sz="2600" b="1" u="sng" dirty="0" smtClean="0">
                <a:latin typeface="+mj-lt"/>
              </a:rPr>
              <a:t>pendant </a:t>
            </a:r>
            <a:r>
              <a:rPr lang="fr-FR" sz="2600" b="1" dirty="0" smtClean="0">
                <a:latin typeface="+mj-lt"/>
              </a:rPr>
              <a:t>le cycle </a:t>
            </a:r>
            <a:r>
              <a:rPr lang="fr-FR" sz="2600" dirty="0" smtClean="0">
                <a:latin typeface="+mj-lt"/>
              </a:rPr>
              <a:t>;</a:t>
            </a:r>
          </a:p>
          <a:p>
            <a:pPr>
              <a:buFontTx/>
              <a:buChar char="-"/>
            </a:pPr>
            <a:r>
              <a:rPr lang="fr-FR" sz="2600" dirty="0" smtClean="0">
                <a:latin typeface="+mj-lt"/>
              </a:rPr>
              <a:t>Les </a:t>
            </a:r>
            <a:r>
              <a:rPr lang="fr-FR" sz="2600" b="1" dirty="0" smtClean="0">
                <a:latin typeface="+mj-lt"/>
              </a:rPr>
              <a:t>attendus de </a:t>
            </a:r>
            <a:r>
              <a:rPr lang="fr-FR" sz="2600" b="1" u="sng" dirty="0" smtClean="0">
                <a:latin typeface="+mj-lt"/>
              </a:rPr>
              <a:t>fin</a:t>
            </a:r>
            <a:r>
              <a:rPr lang="fr-FR" sz="2600" b="1" dirty="0" smtClean="0">
                <a:latin typeface="+mj-lt"/>
              </a:rPr>
              <a:t> de cycle </a:t>
            </a:r>
            <a:r>
              <a:rPr lang="fr-FR" sz="2600" dirty="0" smtClean="0">
                <a:latin typeface="+mj-lt"/>
              </a:rPr>
              <a:t>;</a:t>
            </a:r>
          </a:p>
          <a:p>
            <a:pPr>
              <a:buFontTx/>
              <a:buChar char="-"/>
            </a:pPr>
            <a:r>
              <a:rPr lang="fr-FR" sz="2600" dirty="0" smtClean="0">
                <a:latin typeface="+mj-lt"/>
              </a:rPr>
              <a:t>Les </a:t>
            </a:r>
            <a:r>
              <a:rPr lang="fr-FR" sz="2600" b="1" dirty="0" smtClean="0">
                <a:latin typeface="+mj-lt"/>
              </a:rPr>
              <a:t>compétences et les connaissances associées </a:t>
            </a:r>
            <a:r>
              <a:rPr lang="fr-FR" sz="2600" dirty="0" smtClean="0">
                <a:latin typeface="+mj-lt"/>
              </a:rPr>
              <a:t>;</a:t>
            </a:r>
          </a:p>
          <a:p>
            <a:pPr>
              <a:buFontTx/>
              <a:buChar char="-"/>
            </a:pPr>
            <a:r>
              <a:rPr lang="fr-FR" sz="2600" dirty="0" smtClean="0">
                <a:latin typeface="+mj-lt"/>
              </a:rPr>
              <a:t>Des </a:t>
            </a:r>
            <a:r>
              <a:rPr lang="fr-FR" sz="2600" b="1" dirty="0" smtClean="0">
                <a:latin typeface="+mj-lt"/>
              </a:rPr>
              <a:t>exemples de situations, d’activités et de ressources </a:t>
            </a:r>
            <a:r>
              <a:rPr lang="fr-FR" sz="2600" dirty="0" smtClean="0">
                <a:latin typeface="+mj-lt"/>
              </a:rPr>
              <a:t>pour l’élève </a:t>
            </a:r>
          </a:p>
          <a:p>
            <a:pPr>
              <a:buFontTx/>
              <a:buChar char="-"/>
            </a:pPr>
            <a:r>
              <a:rPr lang="fr-FR" sz="2600" dirty="0" smtClean="0">
                <a:latin typeface="+mj-lt"/>
              </a:rPr>
              <a:t>Des </a:t>
            </a:r>
            <a:r>
              <a:rPr lang="fr-FR" sz="2600" b="1" dirty="0" smtClean="0">
                <a:latin typeface="+mj-lt"/>
              </a:rPr>
              <a:t>repères de </a:t>
            </a:r>
            <a:r>
              <a:rPr lang="fr-FR" sz="2600" b="1" u="sng" dirty="0" smtClean="0">
                <a:latin typeface="+mj-lt"/>
              </a:rPr>
              <a:t>progressivité</a:t>
            </a:r>
            <a:r>
              <a:rPr lang="fr-FR" sz="2600" b="1" dirty="0" smtClean="0">
                <a:latin typeface="+mj-lt"/>
              </a:rPr>
              <a:t> </a:t>
            </a:r>
            <a:r>
              <a:rPr lang="fr-FR" sz="2600" dirty="0" smtClean="0">
                <a:latin typeface="+mj-lt"/>
              </a:rPr>
              <a:t>;</a:t>
            </a:r>
          </a:p>
          <a:p>
            <a:pPr>
              <a:buFontTx/>
              <a:buChar char="-"/>
            </a:pPr>
            <a:r>
              <a:rPr lang="fr-FR" sz="2600" dirty="0" smtClean="0">
                <a:latin typeface="+mj-lt"/>
              </a:rPr>
              <a:t>Des </a:t>
            </a:r>
            <a:r>
              <a:rPr lang="fr-FR" sz="2600" b="1" dirty="0" smtClean="0">
                <a:latin typeface="+mj-lt"/>
              </a:rPr>
              <a:t>pistes pour aménager des liens avec les autres enseignements</a:t>
            </a:r>
            <a:r>
              <a:rPr lang="fr-FR" sz="2600" dirty="0" smtClean="0">
                <a:latin typeface="+mj-lt"/>
              </a:rPr>
              <a:t>.</a:t>
            </a:r>
            <a:endParaRPr lang="fr-FR" sz="2600" dirty="0">
              <a:latin typeface="+mj-lt"/>
            </a:endParaRPr>
          </a:p>
          <a:p>
            <a:pPr marL="0" indent="0">
              <a:buNone/>
            </a:pPr>
            <a:endParaRPr lang="fr-FR" sz="2600" dirty="0">
              <a:latin typeface="+mj-lt"/>
            </a:endParaRPr>
          </a:p>
        </p:txBody>
      </p:sp>
      <p:sp>
        <p:nvSpPr>
          <p:cNvPr id="2" name="Rectangle 1"/>
          <p:cNvSpPr/>
          <p:nvPr/>
        </p:nvSpPr>
        <p:spPr>
          <a:xfrm>
            <a:off x="436728" y="117198"/>
            <a:ext cx="7956645" cy="71891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lumMod val="75000"/>
                  </a:schemeClr>
                </a:solidFill>
              </a:rPr>
              <a:t>3. </a:t>
            </a:r>
            <a:r>
              <a:rPr lang="fr-FR" sz="2800" b="1" dirty="0">
                <a:solidFill>
                  <a:schemeClr val="accent1">
                    <a:lumMod val="75000"/>
                  </a:schemeClr>
                </a:solidFill>
              </a:rPr>
              <a:t>Des programmes qui opérationnalisent le socle </a:t>
            </a:r>
            <a:r>
              <a:rPr lang="fr-FR" sz="2800" b="1" dirty="0" smtClean="0">
                <a:solidFill>
                  <a:schemeClr val="accent1">
                    <a:lumMod val="75000"/>
                  </a:schemeClr>
                </a:solidFill>
              </a:rPr>
              <a:t> </a:t>
            </a:r>
            <a:endParaRPr lang="fr-FR" sz="2800" b="1" dirty="0">
              <a:solidFill>
                <a:schemeClr val="accent1">
                  <a:lumMod val="75000"/>
                </a:schemeClr>
              </a:solidFill>
            </a:endParaRPr>
          </a:p>
        </p:txBody>
      </p:sp>
    </p:spTree>
    <p:extLst>
      <p:ext uri="{BB962C8B-B14F-4D97-AF65-F5344CB8AC3E}">
        <p14:creationId xmlns:p14="http://schemas.microsoft.com/office/powerpoint/2010/main" val="1794217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2" y="1198879"/>
            <a:ext cx="9143137" cy="5659121"/>
          </a:xfrm>
          <a:solidFill>
            <a:schemeClr val="accent6">
              <a:lumMod val="20000"/>
              <a:lumOff val="80000"/>
            </a:schemeClr>
          </a:solidFill>
        </p:spPr>
        <p:txBody>
          <a:bodyPr>
            <a:noAutofit/>
          </a:bodyPr>
          <a:lstStyle/>
          <a:p>
            <a:pPr marL="0" indent="0" fontAlgn="t">
              <a:buNone/>
            </a:pPr>
            <a:endParaRPr lang="fr-FR" sz="1400" b="1" dirty="0" smtClean="0">
              <a:solidFill>
                <a:schemeClr val="accent1">
                  <a:lumMod val="75000"/>
                </a:schemeClr>
              </a:solidFill>
              <a:latin typeface="+mj-lt"/>
            </a:endParaRPr>
          </a:p>
          <a:p>
            <a:endParaRPr lang="fr-FR" sz="1400" dirty="0">
              <a:latin typeface="+mj-lt"/>
            </a:endParaRPr>
          </a:p>
        </p:txBody>
      </p:sp>
      <p:sp>
        <p:nvSpPr>
          <p:cNvPr id="4" name="Rectangle 3"/>
          <p:cNvSpPr/>
          <p:nvPr/>
        </p:nvSpPr>
        <p:spPr>
          <a:xfrm>
            <a:off x="1" y="109182"/>
            <a:ext cx="9143999" cy="532503"/>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accent1">
                    <a:lumMod val="75000"/>
                  </a:schemeClr>
                </a:solidFill>
              </a:rPr>
              <a:t>4. Des  entrées écrites par compétences  </a:t>
            </a:r>
            <a:endParaRPr lang="fr-FR" sz="2600" b="1" dirty="0">
              <a:solidFill>
                <a:srgbClr val="00206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560648230"/>
              </p:ext>
            </p:extLst>
          </p:nvPr>
        </p:nvGraphicFramePr>
        <p:xfrm>
          <a:off x="163774" y="887105"/>
          <a:ext cx="8734566" cy="5622878"/>
        </p:xfrm>
        <a:graphic>
          <a:graphicData uri="http://schemas.openxmlformats.org/drawingml/2006/table">
            <a:tbl>
              <a:tblPr firstRow="1" bandRow="1">
                <a:tableStyleId>{5C22544A-7EE6-4342-B048-85BDC9FD1C3A}</a:tableStyleId>
              </a:tblPr>
              <a:tblGrid>
                <a:gridCol w="2731241"/>
                <a:gridCol w="6003325"/>
              </a:tblGrid>
              <a:tr h="589793">
                <a:tc>
                  <a:txBody>
                    <a:bodyPr/>
                    <a:lstStyle/>
                    <a:p>
                      <a:pPr algn="ctr"/>
                      <a:r>
                        <a:rPr lang="fr-FR" sz="2400" dirty="0" smtClean="0"/>
                        <a:t>Cycle 3</a:t>
                      </a:r>
                      <a:endParaRPr lang="fr-FR" sz="2400" dirty="0"/>
                    </a:p>
                  </a:txBody>
                  <a:tcPr>
                    <a:solidFill>
                      <a:schemeClr val="accent5">
                        <a:lumMod val="40000"/>
                        <a:lumOff val="60000"/>
                      </a:schemeClr>
                    </a:solidFill>
                  </a:tcPr>
                </a:tc>
                <a:tc>
                  <a:txBody>
                    <a:bodyPr/>
                    <a:lstStyle/>
                    <a:p>
                      <a:pPr algn="ctr"/>
                      <a:r>
                        <a:rPr lang="fr-FR" sz="2400" dirty="0" smtClean="0"/>
                        <a:t>Cycle 4</a:t>
                      </a:r>
                      <a:endParaRPr lang="fr-FR" sz="2400" dirty="0"/>
                    </a:p>
                  </a:txBody>
                  <a:tcPr>
                    <a:solidFill>
                      <a:schemeClr val="accent5">
                        <a:lumMod val="40000"/>
                        <a:lumOff val="60000"/>
                      </a:schemeClr>
                    </a:solidFill>
                  </a:tcPr>
                </a:tc>
              </a:tr>
              <a:tr h="5033085">
                <a:tc>
                  <a:txBody>
                    <a:bodyPr/>
                    <a:lstStyle/>
                    <a:p>
                      <a:pPr marL="0" indent="0" algn="ctr">
                        <a:buFontTx/>
                        <a:buNone/>
                      </a:pPr>
                      <a:r>
                        <a:rPr lang="fr-FR" sz="2000" b="1" dirty="0" smtClean="0">
                          <a:solidFill>
                            <a:srgbClr val="002060"/>
                          </a:solidFill>
                        </a:rPr>
                        <a:t>COMPETENCES  TRAVAILLEES</a:t>
                      </a:r>
                      <a:endParaRPr lang="fr-FR" sz="2000" b="1" baseline="0" dirty="0" smtClean="0">
                        <a:solidFill>
                          <a:srgbClr val="002060"/>
                        </a:solidFill>
                      </a:endParaRPr>
                    </a:p>
                    <a:p>
                      <a:pPr marL="285750" indent="-285750">
                        <a:buFont typeface="Wingdings" panose="05000000000000000000" pitchFamily="2" charset="2"/>
                        <a:buChar char="§"/>
                      </a:pPr>
                      <a:endParaRPr lang="fr-FR" sz="2000" b="0" baseline="0" dirty="0" smtClean="0"/>
                    </a:p>
                    <a:p>
                      <a:pPr marL="285750" indent="-285750">
                        <a:buFont typeface="Wingdings" panose="05000000000000000000" pitchFamily="2" charset="2"/>
                        <a:buChar char="§"/>
                      </a:pPr>
                      <a:r>
                        <a:rPr lang="fr-FR" sz="2200" b="0" baseline="0" dirty="0" smtClean="0"/>
                        <a:t>L</a:t>
                      </a:r>
                      <a:r>
                        <a:rPr lang="fr-FR" sz="2200" b="0" baseline="0" dirty="0" smtClean="0">
                          <a:latin typeface="+mj-lt"/>
                        </a:rPr>
                        <a:t>angage oral</a:t>
                      </a:r>
                    </a:p>
                    <a:p>
                      <a:pPr marL="285750" indent="-285750">
                        <a:buFont typeface="Wingdings" panose="05000000000000000000" pitchFamily="2" charset="2"/>
                        <a:buChar char="§"/>
                      </a:pPr>
                      <a:r>
                        <a:rPr lang="fr-FR" sz="2200" b="0" baseline="0" dirty="0" smtClean="0">
                          <a:latin typeface="+mj-lt"/>
                        </a:rPr>
                        <a:t>Lecture et compréhension de l’écrit</a:t>
                      </a:r>
                    </a:p>
                    <a:p>
                      <a:pPr marL="285750" indent="-285750">
                        <a:buFont typeface="Wingdings" panose="05000000000000000000" pitchFamily="2" charset="2"/>
                        <a:buChar char="§"/>
                      </a:pPr>
                      <a:r>
                        <a:rPr lang="fr-FR" sz="2200" b="0" baseline="0" dirty="0" smtClean="0">
                          <a:latin typeface="+mj-lt"/>
                        </a:rPr>
                        <a:t>Ecriture</a:t>
                      </a:r>
                    </a:p>
                    <a:p>
                      <a:pPr marL="285750" indent="-285750">
                        <a:buFont typeface="Wingdings" panose="05000000000000000000" pitchFamily="2" charset="2"/>
                        <a:buChar char="§"/>
                      </a:pPr>
                      <a:r>
                        <a:rPr lang="fr-FR" sz="2200" b="0" baseline="0" dirty="0" smtClean="0">
                          <a:latin typeface="+mj-lt"/>
                        </a:rPr>
                        <a:t>Etude de la langue (grammaire, orthographe, lexique)</a:t>
                      </a:r>
                    </a:p>
                    <a:p>
                      <a:pPr marL="285750" indent="-285750">
                        <a:buFont typeface="Wingdings" panose="05000000000000000000" pitchFamily="2" charset="2"/>
                        <a:buChar char="§"/>
                      </a:pPr>
                      <a:r>
                        <a:rPr lang="fr-FR" sz="2200" b="0" baseline="0" dirty="0" smtClean="0">
                          <a:latin typeface="+mj-lt"/>
                        </a:rPr>
                        <a:t>Culture littéraire et artistique</a:t>
                      </a:r>
                      <a:endParaRPr lang="fr-FR" sz="2200" b="0" dirty="0" smtClean="0">
                        <a:latin typeface="+mj-lt"/>
                      </a:endParaRPr>
                    </a:p>
                  </a:txBody>
                  <a:tcPr>
                    <a:solidFill>
                      <a:schemeClr val="accent1">
                        <a:lumMod val="20000"/>
                        <a:lumOff val="80000"/>
                      </a:schemeClr>
                    </a:solidFill>
                  </a:tcPr>
                </a:tc>
                <a:tc>
                  <a:txBody>
                    <a:bodyPr/>
                    <a:lstStyle/>
                    <a:p>
                      <a:pPr marL="0" indent="0" algn="ctr">
                        <a:buFontTx/>
                        <a:buNone/>
                      </a:pPr>
                      <a:r>
                        <a:rPr lang="fr-FR" sz="2000" b="1" dirty="0" smtClean="0">
                          <a:solidFill>
                            <a:srgbClr val="002060"/>
                          </a:solidFill>
                        </a:rPr>
                        <a:t>COMPETENCES TRAVAILLEES</a:t>
                      </a:r>
                      <a:endParaRPr lang="fr-FR" sz="2000" b="1" baseline="0" dirty="0" smtClean="0">
                        <a:solidFill>
                          <a:srgbClr val="002060"/>
                        </a:solidFill>
                      </a:endParaRPr>
                    </a:p>
                    <a:p>
                      <a:pPr marL="285750" indent="-285750">
                        <a:buFont typeface="Wingdings" panose="05000000000000000000" pitchFamily="2" charset="2"/>
                        <a:buChar char="§"/>
                      </a:pPr>
                      <a:endParaRPr lang="fr-FR" sz="2000" baseline="0" dirty="0" smtClean="0">
                        <a:solidFill>
                          <a:srgbClr val="7030A0"/>
                        </a:solidFill>
                      </a:endParaRPr>
                    </a:p>
                    <a:p>
                      <a:pPr marL="285750" indent="-285750">
                        <a:buFont typeface="Wingdings" panose="05000000000000000000" pitchFamily="2" charset="2"/>
                        <a:buChar char="§"/>
                      </a:pPr>
                      <a:r>
                        <a:rPr lang="fr-FR" sz="2400" b="1" baseline="0" dirty="0" smtClean="0">
                          <a:latin typeface="+mj-lt"/>
                        </a:rPr>
                        <a:t>Compétences langagières, orales et écrites</a:t>
                      </a:r>
                    </a:p>
                    <a:p>
                      <a:pPr marL="0" indent="0">
                        <a:buFontTx/>
                        <a:buNone/>
                      </a:pPr>
                      <a:r>
                        <a:rPr lang="fr-FR" sz="2400" b="1" dirty="0" smtClean="0">
                          <a:latin typeface="+mj-lt"/>
                        </a:rPr>
                        <a:t>            - Langage oral</a:t>
                      </a:r>
                    </a:p>
                    <a:p>
                      <a:pPr marL="0" indent="0">
                        <a:buFontTx/>
                        <a:buNone/>
                      </a:pPr>
                      <a:r>
                        <a:rPr lang="fr-FR" sz="2400" b="1" dirty="0" smtClean="0">
                          <a:latin typeface="+mj-lt"/>
                        </a:rPr>
                        <a:t>            -  Ecriture</a:t>
                      </a:r>
                    </a:p>
                    <a:p>
                      <a:pPr marL="0" indent="0">
                        <a:buFontTx/>
                        <a:buNone/>
                      </a:pPr>
                      <a:r>
                        <a:rPr lang="fr-FR" sz="2400" b="1" dirty="0" smtClean="0">
                          <a:latin typeface="+mj-lt"/>
                        </a:rPr>
                        <a:t>            - Lecture et compréhension de l’écrit (et de l’image en cycle 4)</a:t>
                      </a:r>
                    </a:p>
                    <a:p>
                      <a:pPr marL="285750" indent="-285750">
                        <a:buFont typeface="Wingdings" panose="05000000000000000000" pitchFamily="2" charset="2"/>
                        <a:buChar char="§"/>
                      </a:pPr>
                      <a:endParaRPr lang="fr-FR" sz="2400" b="1" dirty="0" smtClean="0">
                        <a:latin typeface="+mj-lt"/>
                      </a:endParaRPr>
                    </a:p>
                    <a:p>
                      <a:pPr marL="285750" indent="-285750">
                        <a:buFont typeface="Wingdings" panose="05000000000000000000" pitchFamily="2" charset="2"/>
                        <a:buChar char="§"/>
                      </a:pPr>
                      <a:endParaRPr lang="fr-FR" sz="2400" b="1" dirty="0" smtClean="0">
                        <a:latin typeface="+mj-lt"/>
                      </a:endParaRPr>
                    </a:p>
                    <a:p>
                      <a:pPr marL="285750" indent="-285750">
                        <a:buFont typeface="Wingdings" panose="05000000000000000000" pitchFamily="2" charset="2"/>
                        <a:buChar char="§"/>
                      </a:pPr>
                      <a:r>
                        <a:rPr lang="fr-FR" sz="2400" b="1" dirty="0" smtClean="0">
                          <a:latin typeface="+mj-lt"/>
                        </a:rPr>
                        <a:t>Compétences linguistiques : étude de la langue (grammaire, orthographe, lexique)</a:t>
                      </a:r>
                    </a:p>
                    <a:p>
                      <a:pPr marL="285750" indent="-285750">
                        <a:buFont typeface="Wingdings" panose="05000000000000000000" pitchFamily="2" charset="2"/>
                        <a:buChar char="§"/>
                      </a:pPr>
                      <a:endParaRPr lang="fr-FR" sz="2400" dirty="0" smtClean="0">
                        <a:latin typeface="+mj-lt"/>
                      </a:endParaRPr>
                    </a:p>
                    <a:p>
                      <a:pPr marL="285750" indent="-285750">
                        <a:buFont typeface="Wingdings" panose="05000000000000000000" pitchFamily="2" charset="2"/>
                        <a:buChar char="§"/>
                      </a:pPr>
                      <a:r>
                        <a:rPr lang="fr-FR" sz="2400" b="1" dirty="0" smtClean="0">
                          <a:latin typeface="+mj-lt"/>
                        </a:rPr>
                        <a:t>Culture littéraire et artistique</a:t>
                      </a:r>
                      <a:endParaRPr lang="fr-FR" sz="2400" b="1" dirty="0">
                        <a:latin typeface="+mj-lt"/>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16175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8DF4F1F8DEAB5242B31E4D05E439722C" ma:contentTypeVersion="2" ma:contentTypeDescription="Crée un document." ma:contentTypeScope="" ma:versionID="371beb4027f9ee090a1869423e52625b">
  <xsd:schema xmlns:xsd="http://www.w3.org/2001/XMLSchema" xmlns:xs="http://www.w3.org/2001/XMLSchema" xmlns:p="http://schemas.microsoft.com/office/2006/metadata/properties" xmlns:ns2="5F0E5A6C-F5FA-4433-8986-EDC600480589" targetNamespace="http://schemas.microsoft.com/office/2006/metadata/properties" ma:root="true" ma:fieldsID="799f27401c4de4f1e70aef4a30da4f10" ns2:_="">
    <xsd:import namespace="5F0E5A6C-F5FA-4433-8986-EDC600480589"/>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0E5A6C-F5FA-4433-8986-EDC600480589"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5F0E5A6C-F5FA-4433-8986-EDC600480589">Diaporama élaboré par l'inspection pédagogique régionale de Bordeaux pour la formation sur les nouveaux programmes</Description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226B7-6144-489D-85D0-36D2A04D9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0E5A6C-F5FA-4433-8986-EDC600480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F50DD0-0748-4C42-A3E6-2271F9DDA61B}">
  <ds:schemaRefs>
    <ds:schemaRef ds:uri="http://schemas.microsoft.com/office/2006/metadata/properties"/>
    <ds:schemaRef ds:uri="http://purl.org/dc/dcmitype/"/>
    <ds:schemaRef ds:uri="5F0E5A6C-F5FA-4433-8986-EDC600480589"/>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FE08ADE-E779-4C24-94B7-CA5949968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3598</TotalTime>
  <Words>3899</Words>
  <Application>Microsoft Office PowerPoint</Application>
  <PresentationFormat>Affichage à l'écran (4:3)</PresentationFormat>
  <Paragraphs>609</Paragraphs>
  <Slides>58</Slides>
  <Notes>36</Notes>
  <HiddenSlides>0</HiddenSlides>
  <MMClips>0</MMClips>
  <ScaleCrop>false</ScaleCrop>
  <HeadingPairs>
    <vt:vector size="6" baseType="variant">
      <vt:variant>
        <vt:lpstr>Polices utilisées</vt:lpstr>
      </vt:variant>
      <vt:variant>
        <vt:i4>9</vt:i4>
      </vt:variant>
      <vt:variant>
        <vt:lpstr>Thème</vt:lpstr>
      </vt:variant>
      <vt:variant>
        <vt:i4>6</vt:i4>
      </vt:variant>
      <vt:variant>
        <vt:lpstr>Titres des diapositives</vt:lpstr>
      </vt:variant>
      <vt:variant>
        <vt:i4>58</vt:i4>
      </vt:variant>
    </vt:vector>
  </HeadingPairs>
  <TitlesOfParts>
    <vt:vector size="73" baseType="lpstr">
      <vt:lpstr>Arial</vt:lpstr>
      <vt:lpstr>Calibri</vt:lpstr>
      <vt:lpstr>Calibri Light</vt:lpstr>
      <vt:lpstr>Century</vt:lpstr>
      <vt:lpstr>Mangal</vt:lpstr>
      <vt:lpstr>Times New Roman</vt:lpstr>
      <vt:lpstr>Wingdings</vt:lpstr>
      <vt:lpstr>Wingdings 2</vt:lpstr>
      <vt:lpstr>Wingdings 3</vt:lpstr>
      <vt:lpstr>Thème Office</vt:lpstr>
      <vt:lpstr>1_Thème Office</vt:lpstr>
      <vt:lpstr>2_Thème Office</vt:lpstr>
      <vt:lpstr>6_Thème Office</vt:lpstr>
      <vt:lpstr>7_Thème Office</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chaque entrée </vt:lpstr>
      <vt:lpstr>  .     C   vn</vt:lpstr>
      <vt:lpstr>Compétences et connaissances associées Cycle 4</vt:lpstr>
      <vt:lpstr>Présentation PowerPoint</vt:lpstr>
      <vt:lpstr>Présentation PowerPoint</vt:lpstr>
      <vt:lpstr>Présentation PowerPoint</vt:lpstr>
      <vt:lpstr>Présentation PowerPoint</vt:lpstr>
      <vt:lpstr>4.  Des modalités de lecture variées</vt:lpstr>
      <vt:lpstr>   2008-2016 : LES EVOLUTIONS  </vt:lpstr>
      <vt:lpstr>Présentation PowerPoint</vt:lpstr>
      <vt:lpstr>Présentation PowerPoint</vt:lpstr>
      <vt:lpstr>Enjeux et paradoxes de l’oral</vt:lpstr>
      <vt:lpstr>La place de l’oral dans les programmes 2016 : L’oral devenu langage</vt:lpstr>
      <vt:lpstr>  Pour une didactique de l’oral : la réponse des programmes  </vt:lpstr>
      <vt:lpstr>Présentation PowerPoint</vt:lpstr>
      <vt:lpstr>Langage oral - Attendus des cycles 3 et 4</vt:lpstr>
      <vt:lpstr>Langage oral : quelle(s) activité(s) ? </vt:lpstr>
      <vt:lpstr>Repères de progressivité cycle 4</vt:lpstr>
      <vt:lpstr>D’un cycle à l’autre</vt:lpstr>
      <vt:lpstr>Exemples de modalités pédagogiques repensées et adaptées, cycle 3 et cycle 4</vt:lpstr>
      <vt:lpstr>APPRENTISSAGE CONTINUÉ DE LA LECTURE C3-C4 APPRENTISSAGE DE LA COMPREHENSION</vt:lpstr>
      <vt:lpstr>Lecture et compréhension de l’écrit  et de l’image :  un choix clairement affirmé / un enseignement explicite</vt:lpstr>
      <vt:lpstr>Lecture et compréhension de l’écrit : attendus de fin de cycle</vt:lpstr>
      <vt:lpstr>Lecture et compréhension de l’écrit et de l’image Cycle 4 Connaissances et compétences associées : exemple</vt:lpstr>
      <vt:lpstr>Présentation PowerPoint</vt:lpstr>
      <vt:lpstr>Présentation PowerPoint</vt:lpstr>
      <vt:lpstr>Quelles compétences de lecteur ?</vt:lpstr>
      <vt:lpstr>Et la lecture analytique ? </vt:lpstr>
      <vt:lpstr>Culture littéraire et artistique : quelles finalités ?</vt:lpstr>
      <vt:lpstr>Présentation PowerPoint</vt:lpstr>
      <vt:lpstr>Présentation PowerPoint</vt:lpstr>
      <vt:lpstr> Quelle organisation ? Des précisons importantes</vt:lpstr>
      <vt:lpstr>Lecture et littérature : La question des questionnements</vt:lpstr>
      <vt:lpstr> Lecture /Littérature : des  évolutions ? </vt:lpstr>
      <vt:lpstr>Ce que dit le programme</vt:lpstr>
      <vt:lpstr>Une référence universitaire ?</vt:lpstr>
      <vt:lpstr>Présentation PowerPoint</vt:lpstr>
      <vt:lpstr>4. Pour une didactique de l’écriture</vt:lpstr>
      <vt:lpstr>Les attendus de fin de cycle</vt:lpstr>
      <vt:lpstr>Connaissances et compétences associées :  Cycle 4</vt:lpstr>
      <vt:lpstr> L’écriture – 2016 : repères de progressivité en cycle 4 </vt:lpstr>
      <vt:lpstr> </vt:lpstr>
      <vt:lpstr>La réponse des programmes C3 et C4 :  les repères de progressivité</vt:lpstr>
      <vt:lpstr>Quelques citations-clés</vt:lpstr>
      <vt:lpstr>Présentation PowerPoint</vt:lpstr>
      <vt:lpstr>Présentation PowerPoint</vt:lpstr>
      <vt:lpstr>C’est-à-dire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DES NOUVEAUX PROGRAMMES-Oral, écriture, lecture</dc:title>
  <dc:creator>Fabienne Ouvrard</dc:creator>
  <cp:lastModifiedBy>vfuchs</cp:lastModifiedBy>
  <cp:revision>361</cp:revision>
  <cp:lastPrinted>2016-06-13T17:02:44Z</cp:lastPrinted>
  <dcterms:created xsi:type="dcterms:W3CDTF">2015-12-18T09:39:04Z</dcterms:created>
  <dcterms:modified xsi:type="dcterms:W3CDTF">2016-11-09T15:20:45Z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0x010100873AB55E0CC5DA459F57F5A42893F46A005A087D358B12CA4E82A8A8BA9B8A8CF200D3544DBFAD4F664AA25DF68E6D1F0A9E00689F2856DFEDCE40890FDCED81A7DFC9008DF4F1F8DEAB5242B31E4D05E439722C</vt:lpwstr>
  </property>
</Properties>
</file>