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8" r:id="rId1"/>
  </p:sldMasterIdLst>
  <p:notesMasterIdLst>
    <p:notesMasterId r:id="rId22"/>
  </p:notesMasterIdLst>
  <p:sldIdLst>
    <p:sldId id="256" r:id="rId2"/>
    <p:sldId id="257" r:id="rId3"/>
    <p:sldId id="258" r:id="rId4"/>
    <p:sldId id="259" r:id="rId5"/>
    <p:sldId id="260" r:id="rId6"/>
    <p:sldId id="263" r:id="rId7"/>
    <p:sldId id="261" r:id="rId8"/>
    <p:sldId id="262" r:id="rId9"/>
    <p:sldId id="264" r:id="rId10"/>
    <p:sldId id="269" r:id="rId11"/>
    <p:sldId id="265" r:id="rId12"/>
    <p:sldId id="270" r:id="rId13"/>
    <p:sldId id="266" r:id="rId14"/>
    <p:sldId id="267" r:id="rId15"/>
    <p:sldId id="268" r:id="rId16"/>
    <p:sldId id="271" r:id="rId17"/>
    <p:sldId id="272" r:id="rId18"/>
    <p:sldId id="274" r:id="rId19"/>
    <p:sldId id="275" r:id="rId20"/>
    <p:sldId id="27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CC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0874D-5636-4A9A-AA38-D2F3DF605EC7}" type="datetimeFigureOut">
              <a:rPr lang="fr-FR" smtClean="0"/>
              <a:pPr/>
              <a:t>26/03/2017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09895-F4A9-4416-B099-D62615C5855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Classe de 22 élèves, 2 absents le 17 Mars</a:t>
            </a:r>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a:t>
            </a:r>
            <a:r>
              <a:rPr lang="fr-FR" baseline="0" dirty="0"/>
              <a:t> plus surprenant : notion d’économies d’échelle. Autre surprise : chapitre sur la structure sociale perçu comme plus difficile. Par contra manque d’intérêt pour UE = difficulté anticipée par le prof</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16</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Rencontre avec les élus : une expérience à V</a:t>
            </a:r>
            <a:r>
              <a:rPr lang="fr-FR" baseline="0" dirty="0"/>
              <a:t> Hugo Carpentras mais à l’initiative d’un excellent élève (et charismatique, très apprécié par les lycéens : membre actif au CVL) qui a intégré Sciences Po Paris. </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Biais possible : élèves citant davantage</a:t>
            </a:r>
            <a:r>
              <a:rPr lang="fr-FR" baseline="0" dirty="0"/>
              <a:t> de difficultés notionnelles et de mécanismes correspondant aux parties n’ayant pas été retravaillées en AP.</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1</a:t>
            </a:r>
            <a:r>
              <a:rPr lang="fr-FR" baseline="30000" dirty="0"/>
              <a:t>er</a:t>
            </a:r>
            <a:r>
              <a:rPr lang="fr-FR" dirty="0"/>
              <a:t> temps</a:t>
            </a:r>
            <a:r>
              <a:rPr lang="fr-FR" baseline="0" dirty="0"/>
              <a:t> : ne pas influencer les élèves + demande qu’ils ne communiquent pas entre eux ce qui a pu en étonner voire en inquiéter : j’ai expliqué que c’était pour que les résultats ne soient pas faussés : besoin d’indépendance de chaque réponse. </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Répétition intérêts du libre échange (éco 2.1 + économies d’échelle</a:t>
            </a:r>
            <a:r>
              <a:rPr lang="fr-FR" baseline="0" dirty="0"/>
              <a:t> : 2.1 + spé)</a:t>
            </a:r>
            <a:r>
              <a:rPr lang="fr-FR" dirty="0"/>
              <a:t>, intérêts et limites monnaie forte (TD)</a:t>
            </a:r>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Ce qui pose problème</a:t>
            </a:r>
            <a:r>
              <a:rPr lang="fr-FR" baseline="0" dirty="0"/>
              <a:t> dans le chapitre sur les fluctuations : le passage des IC où il faut effectuer le lien avec la demande globale : « </a:t>
            </a:r>
            <a:r>
              <a:rPr lang="fr-FR" sz="1200" kern="1200" dirty="0">
                <a:solidFill>
                  <a:schemeClr val="tx1"/>
                </a:solidFill>
                <a:latin typeface="+mn-lt"/>
                <a:ea typeface="+mn-ea"/>
                <a:cs typeface="+mn-cs"/>
              </a:rPr>
              <a:t>On présentera les idées directrices des principaux schémas explicatifs des fluctuations (chocs d’offre et de demande, cycle du crédit), </a:t>
            </a:r>
            <a:r>
              <a:rPr lang="fr-FR" sz="1200" b="1" kern="1200" dirty="0">
                <a:solidFill>
                  <a:schemeClr val="tx1"/>
                </a:solidFill>
                <a:latin typeface="+mn-lt"/>
                <a:ea typeface="+mn-ea"/>
                <a:cs typeface="+mn-cs"/>
              </a:rPr>
              <a:t>en insistant notamment sur les liens avec la demande globale ». </a:t>
            </a:r>
            <a:r>
              <a:rPr lang="fr-FR" sz="1200" b="0" kern="1200" dirty="0">
                <a:solidFill>
                  <a:schemeClr val="tx1"/>
                </a:solidFill>
                <a:latin typeface="+mn-lt"/>
                <a:ea typeface="+mn-ea"/>
                <a:cs typeface="+mn-cs"/>
              </a:rPr>
              <a:t>Impression d’une seule explication : la demande globale. </a:t>
            </a:r>
            <a:endParaRPr lang="fr-FR" b="1"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8</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Politiques éco : pas de guillemets car j’ai regroupé les réponses : politique budgétaire, politique monétaire, politiques conjoncturelles. Un</a:t>
            </a:r>
            <a:r>
              <a:rPr lang="fr-FR" baseline="0" dirty="0"/>
              <a:t> élève a écrit que le </a:t>
            </a:r>
            <a:r>
              <a:rPr lang="fr-FR" baseline="0" dirty="0" err="1"/>
              <a:t>pb</a:t>
            </a:r>
            <a:r>
              <a:rPr lang="fr-FR" baseline="0" dirty="0"/>
              <a:t> était de différencier les politiques éco</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Cela fait beaucoup</a:t>
            </a:r>
            <a:r>
              <a:rPr lang="fr-FR" baseline="0" dirty="0"/>
              <a:t> de notions complémentaires et pourtant j’en ai supprimé par rapport à d’autres années : ZMO, triangle des incompatibilités, choc symétriques/asymétriques notamment. Volonté aussi de ne pas introduire union bancaire, politique monétaire non conventionnelle</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10</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Peut-être</a:t>
            </a:r>
            <a:r>
              <a:rPr lang="fr-FR" baseline="0" dirty="0"/>
              <a:t> qu’il fallait reformuler certains mécanismes ? Notamment « contraintes monétaires » </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14</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Commencer en 1</a:t>
            </a:r>
            <a:r>
              <a:rPr lang="fr-FR" baseline="30000" dirty="0"/>
              <a:t>ère</a:t>
            </a:r>
            <a:r>
              <a:rPr lang="fr-FR" dirty="0"/>
              <a:t> : politique</a:t>
            </a:r>
            <a:r>
              <a:rPr lang="fr-FR" baseline="0" dirty="0"/>
              <a:t> monétaire + comparaison BCE/Fed / différents échelons de décision des pouvoirs publics</a:t>
            </a:r>
            <a:endParaRPr lang="fr-FR" dirty="0"/>
          </a:p>
        </p:txBody>
      </p:sp>
      <p:sp>
        <p:nvSpPr>
          <p:cNvPr id="4" name="Espace réservé du numéro de diapositive 3"/>
          <p:cNvSpPr>
            <a:spLocks noGrp="1"/>
          </p:cNvSpPr>
          <p:nvPr>
            <p:ph type="sldNum" sz="quarter" idx="10"/>
          </p:nvPr>
        </p:nvSpPr>
        <p:spPr/>
        <p:txBody>
          <a:bodyPr/>
          <a:lstStyle/>
          <a:p>
            <a:fld id="{A7D09895-F4A9-4416-B099-D62615C58556}"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r>
              <a:rPr lang="fr-FR"/>
              <a:t>27/03/2017</a:t>
            </a:r>
          </a:p>
        </p:txBody>
      </p:sp>
      <p:sp>
        <p:nvSpPr>
          <p:cNvPr id="16" name="Espace réservé du numéro de diapositive 15"/>
          <p:cNvSpPr>
            <a:spLocks noGrp="1"/>
          </p:cNvSpPr>
          <p:nvPr>
            <p:ph type="sldNum" sz="quarter" idx="11"/>
          </p:nvPr>
        </p:nvSpPr>
        <p:spPr/>
        <p:txBody>
          <a:bodyPr/>
          <a:lstStyle/>
          <a:p>
            <a:fld id="{93640F8F-0545-4C2A-9BA8-D625A3D7135E}" type="slidenum">
              <a:rPr lang="fr-FR" smtClean="0"/>
              <a:pPr/>
              <a:t>‹N°›</a:t>
            </a:fld>
            <a:endParaRPr lang="fr-FR"/>
          </a:p>
        </p:txBody>
      </p:sp>
      <p:sp>
        <p:nvSpPr>
          <p:cNvPr id="17" name="Espace réservé du pied de page 16"/>
          <p:cNvSpPr>
            <a:spLocks noGrp="1"/>
          </p:cNvSpPr>
          <p:nvPr>
            <p:ph type="ftr" sz="quarter" idx="12"/>
          </p:nvPr>
        </p:nvSpPr>
        <p:spPr/>
        <p:txBody>
          <a:bodyPr/>
          <a:lstStyle/>
          <a:p>
            <a:r>
              <a:rPr lang="fr-FR"/>
              <a:t>Stage UE, L. Auffant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27/03/2017</a:t>
            </a:r>
          </a:p>
        </p:txBody>
      </p:sp>
      <p:sp>
        <p:nvSpPr>
          <p:cNvPr id="5" name="Espace réservé du pied de page 4"/>
          <p:cNvSpPr>
            <a:spLocks noGrp="1"/>
          </p:cNvSpPr>
          <p:nvPr>
            <p:ph type="ftr" sz="quarter" idx="11"/>
          </p:nvPr>
        </p:nvSpPr>
        <p:spPr/>
        <p:txBody>
          <a:bodyPr/>
          <a:lstStyle/>
          <a:p>
            <a:r>
              <a:rPr lang="fr-FR"/>
              <a:t>Stage UE, L. Auffant</a:t>
            </a:r>
          </a:p>
        </p:txBody>
      </p:sp>
      <p:sp>
        <p:nvSpPr>
          <p:cNvPr id="6" name="Espace réservé du numéro de diapositive 5"/>
          <p:cNvSpPr>
            <a:spLocks noGrp="1"/>
          </p:cNvSpPr>
          <p:nvPr>
            <p:ph type="sldNum" sz="quarter" idx="12"/>
          </p:nvPr>
        </p:nvSpPr>
        <p:spPr/>
        <p:txBody>
          <a:bodyPr/>
          <a:lstStyle/>
          <a:p>
            <a:fld id="{93640F8F-0545-4C2A-9BA8-D625A3D7135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27/03/2017</a:t>
            </a:r>
          </a:p>
        </p:txBody>
      </p:sp>
      <p:sp>
        <p:nvSpPr>
          <p:cNvPr id="5" name="Espace réservé du pied de page 4"/>
          <p:cNvSpPr>
            <a:spLocks noGrp="1"/>
          </p:cNvSpPr>
          <p:nvPr>
            <p:ph type="ftr" sz="quarter" idx="11"/>
          </p:nvPr>
        </p:nvSpPr>
        <p:spPr/>
        <p:txBody>
          <a:bodyPr/>
          <a:lstStyle/>
          <a:p>
            <a:r>
              <a:rPr lang="fr-FR"/>
              <a:t>Stage UE, L. Auffant</a:t>
            </a:r>
          </a:p>
        </p:txBody>
      </p:sp>
      <p:sp>
        <p:nvSpPr>
          <p:cNvPr id="6" name="Espace réservé du numéro de diapositive 5"/>
          <p:cNvSpPr>
            <a:spLocks noGrp="1"/>
          </p:cNvSpPr>
          <p:nvPr>
            <p:ph type="sldNum" sz="quarter" idx="12"/>
          </p:nvPr>
        </p:nvSpPr>
        <p:spPr/>
        <p:txBody>
          <a:bodyPr/>
          <a:lstStyle/>
          <a:p>
            <a:fld id="{93640F8F-0545-4C2A-9BA8-D625A3D7135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r>
              <a:rPr lang="fr-FR"/>
              <a:t>27/03/2017</a:t>
            </a:r>
          </a:p>
        </p:txBody>
      </p:sp>
      <p:sp>
        <p:nvSpPr>
          <p:cNvPr id="15" name="Espace réservé du numéro de diapositive 14"/>
          <p:cNvSpPr>
            <a:spLocks noGrp="1"/>
          </p:cNvSpPr>
          <p:nvPr>
            <p:ph type="sldNum" sz="quarter" idx="15"/>
          </p:nvPr>
        </p:nvSpPr>
        <p:spPr/>
        <p:txBody>
          <a:bodyPr/>
          <a:lstStyle>
            <a:lvl1pPr algn="ctr">
              <a:defRPr/>
            </a:lvl1pPr>
          </a:lstStyle>
          <a:p>
            <a:fld id="{93640F8F-0545-4C2A-9BA8-D625A3D7135E}" type="slidenum">
              <a:rPr lang="fr-FR" smtClean="0"/>
              <a:pPr/>
              <a:t>‹N°›</a:t>
            </a:fld>
            <a:endParaRPr lang="fr-FR"/>
          </a:p>
        </p:txBody>
      </p:sp>
      <p:sp>
        <p:nvSpPr>
          <p:cNvPr id="16" name="Espace réservé du pied de page 15"/>
          <p:cNvSpPr>
            <a:spLocks noGrp="1"/>
          </p:cNvSpPr>
          <p:nvPr>
            <p:ph type="ftr" sz="quarter" idx="16"/>
          </p:nvPr>
        </p:nvSpPr>
        <p:spPr/>
        <p:txBody>
          <a:bodyPr/>
          <a:lstStyle/>
          <a:p>
            <a:r>
              <a:rPr lang="fr-FR"/>
              <a:t>Stage UE, L. Auffant</a:t>
            </a:r>
          </a:p>
        </p:txBody>
      </p:sp>
      <p:sp>
        <p:nvSpPr>
          <p:cNvPr id="17" name="Titre 16"/>
          <p:cNvSpPr>
            <a:spLocks noGrp="1"/>
          </p:cNvSpPr>
          <p:nvPr>
            <p:ph type="title"/>
          </p:nvPr>
        </p:nvSpPr>
        <p:spPr/>
        <p:txBody>
          <a:bodyPr rtlCol="0" anchor="b" anchorCtr="0"/>
          <a:lstStyle/>
          <a:p>
            <a:r>
              <a:rPr kumimoji="0" lang="fr-FR"/>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r>
              <a:rPr lang="fr-FR"/>
              <a:t>27/03/2017</a:t>
            </a:r>
          </a:p>
        </p:txBody>
      </p:sp>
      <p:sp>
        <p:nvSpPr>
          <p:cNvPr id="5" name="Espace réservé du pied de page 4"/>
          <p:cNvSpPr>
            <a:spLocks noGrp="1"/>
          </p:cNvSpPr>
          <p:nvPr>
            <p:ph type="ftr" sz="quarter" idx="11"/>
          </p:nvPr>
        </p:nvSpPr>
        <p:spPr/>
        <p:txBody>
          <a:bodyPr/>
          <a:lstStyle/>
          <a:p>
            <a:r>
              <a:rPr lang="fr-FR"/>
              <a:t>Stage UE, L. Auffant</a:t>
            </a:r>
          </a:p>
        </p:txBody>
      </p:sp>
      <p:sp>
        <p:nvSpPr>
          <p:cNvPr id="6" name="Espace réservé du numéro de diapositive 5"/>
          <p:cNvSpPr>
            <a:spLocks noGrp="1"/>
          </p:cNvSpPr>
          <p:nvPr>
            <p:ph type="sldNum" sz="quarter" idx="12"/>
          </p:nvPr>
        </p:nvSpPr>
        <p:spPr/>
        <p:txBody>
          <a:bodyPr/>
          <a:lstStyle/>
          <a:p>
            <a:fld id="{93640F8F-0545-4C2A-9BA8-D625A3D7135E}"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r>
              <a:rPr lang="fr-FR"/>
              <a:t>27/03/2017</a:t>
            </a:r>
          </a:p>
        </p:txBody>
      </p:sp>
      <p:sp>
        <p:nvSpPr>
          <p:cNvPr id="6" name="Espace réservé du pied de page 5"/>
          <p:cNvSpPr>
            <a:spLocks noGrp="1"/>
          </p:cNvSpPr>
          <p:nvPr>
            <p:ph type="ftr" sz="quarter" idx="11"/>
          </p:nvPr>
        </p:nvSpPr>
        <p:spPr/>
        <p:txBody>
          <a:bodyPr/>
          <a:lstStyle/>
          <a:p>
            <a:r>
              <a:rPr lang="fr-FR"/>
              <a:t>Stage UE, L. Auffant</a:t>
            </a:r>
          </a:p>
        </p:txBody>
      </p:sp>
      <p:sp>
        <p:nvSpPr>
          <p:cNvPr id="7" name="Espace réservé du numéro de diapositive 6"/>
          <p:cNvSpPr>
            <a:spLocks noGrp="1"/>
          </p:cNvSpPr>
          <p:nvPr>
            <p:ph type="sldNum" sz="quarter" idx="12"/>
          </p:nvPr>
        </p:nvSpPr>
        <p:spPr/>
        <p:txBody>
          <a:bodyPr/>
          <a:lstStyle/>
          <a:p>
            <a:fld id="{93640F8F-0545-4C2A-9BA8-D625A3D7135E}" type="slidenum">
              <a:rPr lang="fr-FR" smtClean="0"/>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93640F8F-0545-4C2A-9BA8-D625A3D7135E}" type="slidenum">
              <a:rPr lang="fr-FR" smtClean="0"/>
              <a:pPr/>
              <a:t>‹N°›</a:t>
            </a:fld>
            <a:endParaRPr lang="fr-FR"/>
          </a:p>
        </p:txBody>
      </p:sp>
      <p:sp>
        <p:nvSpPr>
          <p:cNvPr id="8" name="Espace réservé du pied de page 7"/>
          <p:cNvSpPr>
            <a:spLocks noGrp="1"/>
          </p:cNvSpPr>
          <p:nvPr>
            <p:ph type="ftr" sz="quarter" idx="11"/>
          </p:nvPr>
        </p:nvSpPr>
        <p:spPr/>
        <p:txBody>
          <a:bodyPr/>
          <a:lstStyle/>
          <a:p>
            <a:r>
              <a:rPr lang="fr-FR"/>
              <a:t>Stage UE, L. Auffant</a:t>
            </a:r>
          </a:p>
        </p:txBody>
      </p:sp>
      <p:sp>
        <p:nvSpPr>
          <p:cNvPr id="7" name="Espace réservé de la date 6"/>
          <p:cNvSpPr>
            <a:spLocks noGrp="1"/>
          </p:cNvSpPr>
          <p:nvPr>
            <p:ph type="dt" sz="half" idx="10"/>
          </p:nvPr>
        </p:nvSpPr>
        <p:spPr/>
        <p:txBody>
          <a:bodyPr/>
          <a:lstStyle/>
          <a:p>
            <a:r>
              <a:rPr lang="fr-FR"/>
              <a:t>27/03/2017</a:t>
            </a: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27/03/2017</a:t>
            </a:r>
          </a:p>
        </p:txBody>
      </p:sp>
      <p:sp>
        <p:nvSpPr>
          <p:cNvPr id="4" name="Espace réservé du pied de page 3"/>
          <p:cNvSpPr>
            <a:spLocks noGrp="1"/>
          </p:cNvSpPr>
          <p:nvPr>
            <p:ph type="ftr" sz="quarter" idx="11"/>
          </p:nvPr>
        </p:nvSpPr>
        <p:spPr/>
        <p:txBody>
          <a:bodyPr/>
          <a:lstStyle/>
          <a:p>
            <a:r>
              <a:rPr lang="fr-FR"/>
              <a:t>Stage UE, L. Auffant</a:t>
            </a:r>
          </a:p>
        </p:txBody>
      </p:sp>
      <p:sp>
        <p:nvSpPr>
          <p:cNvPr id="5" name="Espace réservé du numéro de diapositive 4"/>
          <p:cNvSpPr>
            <a:spLocks noGrp="1"/>
          </p:cNvSpPr>
          <p:nvPr>
            <p:ph type="sldNum" sz="quarter" idx="12"/>
          </p:nvPr>
        </p:nvSpPr>
        <p:spPr/>
        <p:txBody>
          <a:bodyPr/>
          <a:lstStyle/>
          <a:p>
            <a:fld id="{93640F8F-0545-4C2A-9BA8-D625A3D7135E}" type="slidenum">
              <a:rPr lang="fr-FR" smtClean="0"/>
              <a:pPr/>
              <a:t>‹N°›</a:t>
            </a:fld>
            <a:endParaRPr lang="fr-FR"/>
          </a:p>
        </p:txBody>
      </p:sp>
      <p:sp>
        <p:nvSpPr>
          <p:cNvPr id="2" name="Titre 1"/>
          <p:cNvSpPr>
            <a:spLocks noGrp="1"/>
          </p:cNvSpPr>
          <p:nvPr>
            <p:ph type="title"/>
          </p:nvPr>
        </p:nvSpPr>
        <p:spPr/>
        <p:txBody>
          <a:bodyPr/>
          <a:lstStyle/>
          <a:p>
            <a:r>
              <a:rPr kumimoji="0" lang="fr-FR"/>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27/03/2017</a:t>
            </a:r>
          </a:p>
        </p:txBody>
      </p:sp>
      <p:sp>
        <p:nvSpPr>
          <p:cNvPr id="3" name="Espace réservé du pied de page 2"/>
          <p:cNvSpPr>
            <a:spLocks noGrp="1"/>
          </p:cNvSpPr>
          <p:nvPr>
            <p:ph type="ftr" sz="quarter" idx="11"/>
          </p:nvPr>
        </p:nvSpPr>
        <p:spPr/>
        <p:txBody>
          <a:bodyPr/>
          <a:lstStyle/>
          <a:p>
            <a:r>
              <a:rPr lang="fr-FR"/>
              <a:t>Stage UE, L. Auffant</a:t>
            </a:r>
          </a:p>
        </p:txBody>
      </p:sp>
      <p:sp>
        <p:nvSpPr>
          <p:cNvPr id="4" name="Espace réservé du numéro de diapositive 3"/>
          <p:cNvSpPr>
            <a:spLocks noGrp="1"/>
          </p:cNvSpPr>
          <p:nvPr>
            <p:ph type="sldNum" sz="quarter" idx="12"/>
          </p:nvPr>
        </p:nvSpPr>
        <p:spPr/>
        <p:txBody>
          <a:bodyPr/>
          <a:lstStyle/>
          <a:p>
            <a:fld id="{93640F8F-0545-4C2A-9BA8-D625A3D7135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8" name="Espace réservé de la date 7"/>
          <p:cNvSpPr>
            <a:spLocks noGrp="1"/>
          </p:cNvSpPr>
          <p:nvPr>
            <p:ph type="dt" sz="half" idx="14"/>
          </p:nvPr>
        </p:nvSpPr>
        <p:spPr/>
        <p:txBody>
          <a:bodyPr/>
          <a:lstStyle/>
          <a:p>
            <a:r>
              <a:rPr lang="fr-FR"/>
              <a:t>27/03/2017</a:t>
            </a:r>
          </a:p>
        </p:txBody>
      </p:sp>
      <p:sp>
        <p:nvSpPr>
          <p:cNvPr id="9" name="Espace réservé du numéro de diapositive 8"/>
          <p:cNvSpPr>
            <a:spLocks noGrp="1"/>
          </p:cNvSpPr>
          <p:nvPr>
            <p:ph type="sldNum" sz="quarter" idx="15"/>
          </p:nvPr>
        </p:nvSpPr>
        <p:spPr/>
        <p:txBody>
          <a:bodyPr/>
          <a:lstStyle/>
          <a:p>
            <a:fld id="{93640F8F-0545-4C2A-9BA8-D625A3D7135E}" type="slidenum">
              <a:rPr lang="fr-FR" smtClean="0"/>
              <a:pPr/>
              <a:t>‹N°›</a:t>
            </a:fld>
            <a:endParaRPr lang="fr-FR"/>
          </a:p>
        </p:txBody>
      </p:sp>
      <p:sp>
        <p:nvSpPr>
          <p:cNvPr id="10" name="Espace réservé du pied de page 9"/>
          <p:cNvSpPr>
            <a:spLocks noGrp="1"/>
          </p:cNvSpPr>
          <p:nvPr>
            <p:ph type="ftr" sz="quarter" idx="16"/>
          </p:nvPr>
        </p:nvSpPr>
        <p:spPr/>
        <p:txBody>
          <a:bodyPr/>
          <a:lstStyle/>
          <a:p>
            <a:r>
              <a:rPr lang="fr-FR"/>
              <a:t>Stage UE, L. Auffant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r>
              <a:rPr lang="fr-FR"/>
              <a:t>27/03/2017</a:t>
            </a:r>
          </a:p>
        </p:txBody>
      </p:sp>
      <p:sp>
        <p:nvSpPr>
          <p:cNvPr id="9" name="Espace réservé du numéro de diapositive 8"/>
          <p:cNvSpPr>
            <a:spLocks noGrp="1"/>
          </p:cNvSpPr>
          <p:nvPr>
            <p:ph type="sldNum" sz="quarter" idx="11"/>
          </p:nvPr>
        </p:nvSpPr>
        <p:spPr/>
        <p:txBody>
          <a:bodyPr/>
          <a:lstStyle/>
          <a:p>
            <a:fld id="{93640F8F-0545-4C2A-9BA8-D625A3D7135E}" type="slidenum">
              <a:rPr lang="fr-FR" smtClean="0"/>
              <a:pPr/>
              <a:t>‹N°›</a:t>
            </a:fld>
            <a:endParaRPr lang="fr-FR"/>
          </a:p>
        </p:txBody>
      </p:sp>
      <p:sp>
        <p:nvSpPr>
          <p:cNvPr id="10" name="Espace réservé du pied de page 9"/>
          <p:cNvSpPr>
            <a:spLocks noGrp="1"/>
          </p:cNvSpPr>
          <p:nvPr>
            <p:ph type="ftr" sz="quarter" idx="12"/>
          </p:nvPr>
        </p:nvSpPr>
        <p:spPr/>
        <p:txBody>
          <a:bodyPr/>
          <a:lstStyle/>
          <a:p>
            <a:r>
              <a:rPr lang="fr-FR"/>
              <a:t>Stage UE, L. Auffant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r>
              <a:rPr lang="fr-FR"/>
              <a:t>27/03/2017</a:t>
            </a: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fr-FR"/>
              <a:t>Stage UE, L. Auffant</a:t>
            </a: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3640F8F-0545-4C2A-9BA8-D625A3D7135E}"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 y="3699804"/>
            <a:ext cx="8305800" cy="1385380"/>
          </a:xfrm>
        </p:spPr>
        <p:txBody>
          <a:bodyPr>
            <a:noAutofit/>
          </a:bodyPr>
          <a:lstStyle/>
          <a:p>
            <a:r>
              <a:rPr lang="fr-FR" sz="2800" dirty="0">
                <a:solidFill>
                  <a:srgbClr val="00B0F0"/>
                </a:solidFill>
              </a:rPr>
              <a:t>Difficultés rencontrées par les élèves de TES2 du lycée Victor Hugo de Carpentras </a:t>
            </a:r>
          </a:p>
          <a:p>
            <a:r>
              <a:rPr lang="fr-FR" sz="2800" dirty="0">
                <a:solidFill>
                  <a:srgbClr val="00B0F0"/>
                </a:solidFill>
              </a:rPr>
              <a:t>(20 élèves ont répondu- le 17/03/2017)</a:t>
            </a:r>
          </a:p>
        </p:txBody>
      </p:sp>
      <p:sp>
        <p:nvSpPr>
          <p:cNvPr id="2" name="Titre 1"/>
          <p:cNvSpPr>
            <a:spLocks noGrp="1"/>
          </p:cNvSpPr>
          <p:nvPr>
            <p:ph type="ctrTitle"/>
          </p:nvPr>
        </p:nvSpPr>
        <p:spPr>
          <a:xfrm>
            <a:off x="685800" y="980728"/>
            <a:ext cx="7772400" cy="2664296"/>
          </a:xfrm>
        </p:spPr>
        <p:txBody>
          <a:bodyPr>
            <a:normAutofit/>
          </a:bodyPr>
          <a:lstStyle/>
          <a:p>
            <a:r>
              <a:rPr lang="fr-FR" dirty="0">
                <a:solidFill>
                  <a:srgbClr val="0070C0"/>
                </a:solidFill>
              </a:rPr>
              <a:t>Quelle est la place de l’Union européenne dans l’économie globale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600200"/>
            <a:ext cx="8496944" cy="4525963"/>
          </a:xfrm>
        </p:spPr>
        <p:txBody>
          <a:bodyPr>
            <a:normAutofit/>
          </a:bodyPr>
          <a:lstStyle/>
          <a:p>
            <a:pPr algn="just">
              <a:buNone/>
            </a:pPr>
            <a:r>
              <a:rPr lang="fr-FR" dirty="0">
                <a:solidFill>
                  <a:schemeClr val="bg1">
                    <a:lumMod val="10000"/>
                  </a:schemeClr>
                </a:solidFill>
              </a:rPr>
              <a:t>spécialisation, économies d’échelle, concurrence, coûts de conversion d’une monnaie, monnaie forte, compétitivité, inflation, fonctions économiques d’une monnaie (unité de compte, intermédiaire des échanges, réserve de valeur), dette publique, déficit public, souveraineté, interdépendance(s), effet de débordement, taux d’intérêt, taux d’intérêt réel, taux d’intérêt directeur, coordination, situations macroéconomiques divergentes, stratégies non coopératives, dumping fiscal et social.</a:t>
            </a:r>
          </a:p>
        </p:txBody>
      </p:sp>
      <p:sp>
        <p:nvSpPr>
          <p:cNvPr id="2" name="Titre 1"/>
          <p:cNvSpPr>
            <a:spLocks noGrp="1"/>
          </p:cNvSpPr>
          <p:nvPr>
            <p:ph type="title"/>
          </p:nvPr>
        </p:nvSpPr>
        <p:spPr/>
        <p:txBody>
          <a:bodyPr>
            <a:normAutofit/>
          </a:bodyPr>
          <a:lstStyle/>
          <a:p>
            <a:r>
              <a:rPr lang="fr-FR" sz="2800" dirty="0">
                <a:solidFill>
                  <a:srgbClr val="0070C0"/>
                </a:solidFill>
              </a:rPr>
              <a:t>Notions proposées  (utilisées dans le cours, mais n’apparaissant pas  dans les colonnes « notions », « IC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a:r>
              <a:rPr lang="fr-FR" dirty="0">
                <a:solidFill>
                  <a:schemeClr val="bg1">
                    <a:lumMod val="10000"/>
                  </a:schemeClr>
                </a:solidFill>
              </a:rPr>
              <a:t>Parmi les notions liées utilisées en classe, une notion est quasiment citée par tous les élèves : « </a:t>
            </a:r>
            <a:r>
              <a:rPr lang="fr-FR" dirty="0">
                <a:solidFill>
                  <a:srgbClr val="00B0F0"/>
                </a:solidFill>
              </a:rPr>
              <a:t>les effets de débordement</a:t>
            </a:r>
            <a:r>
              <a:rPr lang="fr-FR" dirty="0">
                <a:solidFill>
                  <a:schemeClr val="bg1">
                    <a:lumMod val="10000"/>
                  </a:schemeClr>
                </a:solidFill>
              </a:rPr>
              <a:t> ». (dans un document extrait d’un sujet de bac)</a:t>
            </a:r>
          </a:p>
          <a:p>
            <a:pPr algn="just"/>
            <a:r>
              <a:rPr lang="fr-FR" dirty="0">
                <a:solidFill>
                  <a:schemeClr val="bg1">
                    <a:lumMod val="10000"/>
                  </a:schemeClr>
                </a:solidFill>
              </a:rPr>
              <a:t>Ensuite la notion </a:t>
            </a:r>
            <a:r>
              <a:rPr lang="fr-FR" dirty="0">
                <a:solidFill>
                  <a:srgbClr val="00B0F0"/>
                </a:solidFill>
              </a:rPr>
              <a:t>d’économies d’échelle </a:t>
            </a:r>
            <a:r>
              <a:rPr lang="fr-FR" dirty="0">
                <a:solidFill>
                  <a:schemeClr val="bg1">
                    <a:lumMod val="10000"/>
                  </a:schemeClr>
                </a:solidFill>
              </a:rPr>
              <a:t>revient souvent. D’autres notions déjà travaillées en première sont fréquemment citées : </a:t>
            </a:r>
            <a:r>
              <a:rPr lang="fr-FR" dirty="0">
                <a:solidFill>
                  <a:srgbClr val="00B0F0"/>
                </a:solidFill>
              </a:rPr>
              <a:t>politique monétaire, taux d’intérêt</a:t>
            </a:r>
            <a:r>
              <a:rPr lang="fr-FR" dirty="0">
                <a:solidFill>
                  <a:schemeClr val="bg1">
                    <a:lumMod val="10000"/>
                  </a:schemeClr>
                </a:solidFill>
              </a:rPr>
              <a:t> (nominal, réel, directeur). </a:t>
            </a:r>
          </a:p>
          <a:p>
            <a:pPr algn="just"/>
            <a:r>
              <a:rPr lang="fr-FR" dirty="0">
                <a:solidFill>
                  <a:schemeClr val="bg1">
                    <a:lumMod val="10000"/>
                  </a:schemeClr>
                </a:solidFill>
              </a:rPr>
              <a:t>Enfin, viennent les notions : </a:t>
            </a:r>
            <a:r>
              <a:rPr lang="fr-FR" dirty="0">
                <a:solidFill>
                  <a:srgbClr val="00B0F0"/>
                </a:solidFill>
              </a:rPr>
              <a:t>coordination, stratégies non coopératives, situations macroéconomiques divergentes, dumping fiscal et social</a:t>
            </a:r>
            <a:r>
              <a:rPr lang="fr-FR" dirty="0">
                <a:solidFill>
                  <a:schemeClr val="bg1">
                    <a:lumMod val="10000"/>
                  </a:schemeClr>
                </a:solidFill>
              </a:rPr>
              <a:t>.</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deuxième partie du questionnaire (notions)</a:t>
            </a:r>
            <a:endParaRPr lang="fr-FR" dirty="0"/>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solidFill>
                  <a:schemeClr val="bg1">
                    <a:lumMod val="10000"/>
                  </a:schemeClr>
                </a:solidFill>
              </a:rPr>
              <a:t>Deux notions n’ont jamais été citées parmi les notions difficiles à comprendre : compétitivité et inflation. </a:t>
            </a:r>
          </a:p>
          <a:p>
            <a:pPr algn="just"/>
            <a:endParaRPr lang="fr-FR" dirty="0">
              <a:solidFill>
                <a:schemeClr val="bg1">
                  <a:lumMod val="10000"/>
                </a:schemeClr>
              </a:solidFill>
            </a:endParaRPr>
          </a:p>
          <a:p>
            <a:pPr algn="just"/>
            <a:r>
              <a:rPr lang="fr-FR" dirty="0">
                <a:solidFill>
                  <a:schemeClr val="bg1">
                    <a:lumMod val="10000"/>
                  </a:schemeClr>
                </a:solidFill>
              </a:rPr>
              <a:t>Une notion a été suggérée comme étant complexe : </a:t>
            </a:r>
            <a:r>
              <a:rPr lang="fr-FR" dirty="0">
                <a:solidFill>
                  <a:srgbClr val="0070C0"/>
                </a:solidFill>
              </a:rPr>
              <a:t>taux de change</a:t>
            </a:r>
            <a:r>
              <a:rPr lang="fr-FR" dirty="0">
                <a:solidFill>
                  <a:schemeClr val="bg1">
                    <a:lumMod val="10000"/>
                  </a:schemeClr>
                </a:solidFill>
              </a:rPr>
              <a:t>.</a:t>
            </a:r>
            <a:r>
              <a:rPr lang="fr-FR" dirty="0"/>
              <a:t> </a:t>
            </a:r>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deuxième partie du questionnaire (notions)</a:t>
            </a:r>
            <a:endParaRPr lang="fr-FR" dirty="0"/>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solidFill>
                  <a:schemeClr val="bg1">
                    <a:lumMod val="10000"/>
                  </a:schemeClr>
                </a:solidFill>
              </a:rPr>
              <a:t>Concernant les dix mécanismes proposés, trois élèves citent tous les mécanismes comme étant difficiles à comprendre. </a:t>
            </a:r>
          </a:p>
          <a:p>
            <a:pPr algn="just"/>
            <a:endParaRPr lang="fr-FR" dirty="0">
              <a:solidFill>
                <a:schemeClr val="bg1">
                  <a:lumMod val="10000"/>
                </a:schemeClr>
              </a:solidFill>
            </a:endParaRPr>
          </a:p>
          <a:p>
            <a:pPr algn="just"/>
            <a:r>
              <a:rPr lang="fr-FR" dirty="0">
                <a:solidFill>
                  <a:schemeClr val="bg1">
                    <a:lumMod val="10000"/>
                  </a:schemeClr>
                </a:solidFill>
              </a:rPr>
              <a:t>Tous les mécanismes ont été cités par au moins un autre élève que les trois trouvant que tout est complexe.</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deuxième partie du questionnaire (mécanismes)</a:t>
            </a:r>
            <a:endParaRPr lang="fr-FR" dirty="0"/>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just">
              <a:buNone/>
            </a:pPr>
            <a:r>
              <a:rPr lang="fr-FR" dirty="0">
                <a:solidFill>
                  <a:schemeClr val="bg1">
                    <a:lumMod val="10000"/>
                  </a:schemeClr>
                </a:solidFill>
              </a:rPr>
              <a:t>1 / Montrer les contraintes monétaires dans la zone euro. (11 fois)</a:t>
            </a:r>
          </a:p>
          <a:p>
            <a:pPr algn="just">
              <a:buNone/>
            </a:pPr>
            <a:r>
              <a:rPr lang="fr-FR" dirty="0">
                <a:solidFill>
                  <a:schemeClr val="bg1">
                    <a:lumMod val="10000"/>
                  </a:schemeClr>
                </a:solidFill>
              </a:rPr>
              <a:t>2 / Montrer les contraintes budgétaires dans la zone euro. (9 fois)</a:t>
            </a:r>
          </a:p>
          <a:p>
            <a:pPr algn="just">
              <a:buNone/>
            </a:pPr>
            <a:r>
              <a:rPr lang="fr-FR" dirty="0">
                <a:solidFill>
                  <a:schemeClr val="bg1">
                    <a:lumMod val="10000"/>
                  </a:schemeClr>
                </a:solidFill>
              </a:rPr>
              <a:t>3 / Expliquer en quoi une monnaie unique imposait des contraintes en matière budgétaire. (8 fois)</a:t>
            </a:r>
          </a:p>
          <a:p>
            <a:pPr algn="just">
              <a:buNone/>
            </a:pPr>
            <a:r>
              <a:rPr lang="fr-FR" dirty="0">
                <a:solidFill>
                  <a:schemeClr val="bg1">
                    <a:lumMod val="10000"/>
                  </a:schemeClr>
                </a:solidFill>
              </a:rPr>
              <a:t>3 / Montrer les interdépendances entre les pays de l’UEM.</a:t>
            </a:r>
          </a:p>
          <a:p>
            <a:pPr algn="just">
              <a:buNone/>
            </a:pPr>
            <a:r>
              <a:rPr lang="fr-FR" dirty="0">
                <a:solidFill>
                  <a:schemeClr val="bg1">
                    <a:lumMod val="10000"/>
                  </a:schemeClr>
                </a:solidFill>
              </a:rPr>
              <a:t>4 / Montrer les difficultés de coordination des politiques économiques dans l’UEM. (7 fois)</a:t>
            </a:r>
          </a:p>
          <a:p>
            <a:pPr algn="just">
              <a:buNone/>
            </a:pPr>
            <a:r>
              <a:rPr lang="fr-FR" dirty="0">
                <a:solidFill>
                  <a:schemeClr val="bg1">
                    <a:lumMod val="10000"/>
                  </a:schemeClr>
                </a:solidFill>
              </a:rPr>
              <a:t>4 / Montrer la place de l’UE dans l’économie globale.</a:t>
            </a:r>
          </a:p>
          <a:p>
            <a:pPr algn="just">
              <a:buNone/>
            </a:pPr>
            <a:r>
              <a:rPr lang="fr-FR" dirty="0">
                <a:solidFill>
                  <a:schemeClr val="bg1">
                    <a:lumMod val="10000"/>
                  </a:schemeClr>
                </a:solidFill>
              </a:rPr>
              <a:t>5 / Montrer quels sont les effets attendus du marché commun. (5 fois)</a:t>
            </a:r>
          </a:p>
          <a:p>
            <a:pPr algn="just">
              <a:buNone/>
            </a:pPr>
            <a:r>
              <a:rPr lang="fr-FR" dirty="0">
                <a:solidFill>
                  <a:schemeClr val="bg1">
                    <a:lumMod val="10000"/>
                  </a:schemeClr>
                </a:solidFill>
              </a:rPr>
              <a:t>5/ Montrer quels sont les effets attendus de la monnaie unique.</a:t>
            </a:r>
          </a:p>
          <a:p>
            <a:pPr algn="just">
              <a:buNone/>
            </a:pPr>
            <a:r>
              <a:rPr lang="fr-FR" dirty="0">
                <a:solidFill>
                  <a:schemeClr val="bg1">
                    <a:lumMod val="10000"/>
                  </a:schemeClr>
                </a:solidFill>
              </a:rPr>
              <a:t>5 / Montrer la place de l’euro dans l’économie globale.</a:t>
            </a:r>
          </a:p>
          <a:p>
            <a:pPr algn="just">
              <a:buNone/>
            </a:pPr>
            <a:r>
              <a:rPr lang="fr-FR" dirty="0">
                <a:solidFill>
                  <a:schemeClr val="bg1">
                    <a:lumMod val="10000"/>
                  </a:schemeClr>
                </a:solidFill>
              </a:rPr>
              <a:t>6 / Montrer que les pays de l’Union européenne mènent une expérience originale d’intégration économique. (4 fois)</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deuxième partie du questionnaire (mécanismes)</a:t>
            </a:r>
            <a:endParaRPr lang="fr-FR" dirty="0"/>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dirty="0">
                <a:solidFill>
                  <a:srgbClr val="00B0F0"/>
                </a:solidFill>
              </a:rPr>
              <a:t>Seulement trois élèves </a:t>
            </a:r>
            <a:r>
              <a:rPr lang="fr-FR" dirty="0">
                <a:solidFill>
                  <a:schemeClr val="bg1">
                    <a:lumMod val="10000"/>
                  </a:schemeClr>
                </a:solidFill>
              </a:rPr>
              <a:t>ont renseigné la suggestion pour améliorer la compréhension et l’assimilation du cours. </a:t>
            </a:r>
          </a:p>
          <a:p>
            <a:pPr algn="just"/>
            <a:r>
              <a:rPr lang="fr-FR" dirty="0">
                <a:solidFill>
                  <a:schemeClr val="bg1">
                    <a:lumMod val="10000"/>
                  </a:schemeClr>
                </a:solidFill>
              </a:rPr>
              <a:t>Un élève pour préciser qu’il ne savait pas et que justement c’était un problème. </a:t>
            </a:r>
          </a:p>
          <a:p>
            <a:pPr algn="just"/>
            <a:r>
              <a:rPr lang="fr-FR" dirty="0">
                <a:solidFill>
                  <a:schemeClr val="bg1">
                    <a:lumMod val="10000"/>
                  </a:schemeClr>
                </a:solidFill>
              </a:rPr>
              <a:t>Un élève propose de commencer l’apprentissage de l’UE en première (cycle). (?)</a:t>
            </a:r>
          </a:p>
          <a:p>
            <a:pPr algn="just"/>
            <a:r>
              <a:rPr lang="fr-FR" dirty="0">
                <a:solidFill>
                  <a:schemeClr val="bg1">
                    <a:lumMod val="10000"/>
                  </a:schemeClr>
                </a:solidFill>
              </a:rPr>
              <a:t>Un élève estime qu’effectuer tous les sujets de bac permettra d’assimiler le chapitre.</a:t>
            </a:r>
          </a:p>
          <a:p>
            <a:pPr algn="just"/>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deuxième partie du questionnaire (suggestions)</a:t>
            </a:r>
            <a:endParaRPr lang="fr-FR" dirty="0"/>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dirty="0">
                <a:solidFill>
                  <a:schemeClr val="bg1">
                    <a:lumMod val="10000"/>
                  </a:schemeClr>
                </a:solidFill>
              </a:rPr>
              <a:t>Les </a:t>
            </a:r>
            <a:r>
              <a:rPr lang="fr-FR" b="1" dirty="0">
                <a:solidFill>
                  <a:schemeClr val="bg1">
                    <a:lumMod val="10000"/>
                  </a:schemeClr>
                </a:solidFill>
              </a:rPr>
              <a:t>difficultés</a:t>
            </a:r>
            <a:r>
              <a:rPr lang="fr-FR" dirty="0">
                <a:solidFill>
                  <a:schemeClr val="bg1">
                    <a:lumMod val="10000"/>
                  </a:schemeClr>
                </a:solidFill>
              </a:rPr>
              <a:t> anticipées par le professeur ne sont pas toujours celles relevées par les élèves.</a:t>
            </a:r>
          </a:p>
          <a:p>
            <a:pPr algn="just"/>
            <a:endParaRPr lang="fr-FR" dirty="0">
              <a:solidFill>
                <a:schemeClr val="bg1">
                  <a:lumMod val="10000"/>
                </a:schemeClr>
              </a:solidFill>
            </a:endParaRPr>
          </a:p>
          <a:p>
            <a:pPr algn="just"/>
            <a:r>
              <a:rPr lang="fr-FR" dirty="0">
                <a:solidFill>
                  <a:schemeClr val="bg1">
                    <a:lumMod val="10000"/>
                  </a:schemeClr>
                </a:solidFill>
              </a:rPr>
              <a:t>Le chapitre sur l’UE n’est </a:t>
            </a:r>
            <a:r>
              <a:rPr lang="fr-FR" b="1" dirty="0">
                <a:solidFill>
                  <a:schemeClr val="bg1">
                    <a:lumMod val="10000"/>
                  </a:schemeClr>
                </a:solidFill>
              </a:rPr>
              <a:t>peut-être pas plus difficile</a:t>
            </a:r>
            <a:r>
              <a:rPr lang="fr-FR" dirty="0">
                <a:solidFill>
                  <a:schemeClr val="bg1">
                    <a:lumMod val="10000"/>
                  </a:schemeClr>
                </a:solidFill>
              </a:rPr>
              <a:t> que d’autres chapitres (notions, mécanismes).</a:t>
            </a:r>
          </a:p>
          <a:p>
            <a:pPr algn="just"/>
            <a:endParaRPr lang="fr-FR" dirty="0">
              <a:solidFill>
                <a:schemeClr val="bg1">
                  <a:lumMod val="10000"/>
                </a:schemeClr>
              </a:solidFill>
            </a:endParaRPr>
          </a:p>
          <a:p>
            <a:pPr algn="just"/>
            <a:r>
              <a:rPr lang="fr-FR" dirty="0">
                <a:solidFill>
                  <a:schemeClr val="bg1">
                    <a:lumMod val="10000"/>
                  </a:schemeClr>
                </a:solidFill>
              </a:rPr>
              <a:t>Par contre ce chapitre ne suscite pas l’enthousiasme des élèves. </a:t>
            </a:r>
          </a:p>
        </p:txBody>
      </p:sp>
      <p:sp>
        <p:nvSpPr>
          <p:cNvPr id="2" name="Titre 1"/>
          <p:cNvSpPr>
            <a:spLocks noGrp="1"/>
          </p:cNvSpPr>
          <p:nvPr>
            <p:ph type="title"/>
          </p:nvPr>
        </p:nvSpPr>
        <p:spPr/>
        <p:txBody>
          <a:bodyPr/>
          <a:lstStyle/>
          <a:p>
            <a:r>
              <a:rPr lang="fr-FR" dirty="0">
                <a:solidFill>
                  <a:srgbClr val="009999"/>
                </a:solidFill>
              </a:rPr>
              <a:t>Quelles conclusions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b="1" dirty="0">
                <a:solidFill>
                  <a:schemeClr val="bg1">
                    <a:lumMod val="10000"/>
                  </a:schemeClr>
                </a:solidFill>
              </a:rPr>
              <a:t>Exercices de </a:t>
            </a:r>
            <a:r>
              <a:rPr lang="fr-FR" b="1" dirty="0" err="1">
                <a:solidFill>
                  <a:schemeClr val="accent2"/>
                </a:solidFill>
              </a:rPr>
              <a:t>remédiation</a:t>
            </a:r>
            <a:r>
              <a:rPr lang="fr-FR" b="1" dirty="0"/>
              <a:t> </a:t>
            </a:r>
            <a:r>
              <a:rPr lang="fr-FR" dirty="0">
                <a:solidFill>
                  <a:schemeClr val="bg1">
                    <a:lumMod val="10000"/>
                  </a:schemeClr>
                </a:solidFill>
              </a:rPr>
              <a:t>pour des </a:t>
            </a:r>
            <a:r>
              <a:rPr lang="fr-FR" b="1" dirty="0">
                <a:solidFill>
                  <a:schemeClr val="accent2"/>
                </a:solidFill>
              </a:rPr>
              <a:t>séances d’AP</a:t>
            </a:r>
            <a:r>
              <a:rPr lang="fr-FR" dirty="0">
                <a:solidFill>
                  <a:schemeClr val="bg1">
                    <a:lumMod val="10000"/>
                  </a:schemeClr>
                </a:solidFill>
              </a:rPr>
              <a:t>,</a:t>
            </a:r>
            <a:r>
              <a:rPr lang="fr-FR" dirty="0"/>
              <a:t> </a:t>
            </a:r>
            <a:r>
              <a:rPr lang="fr-FR" dirty="0">
                <a:solidFill>
                  <a:schemeClr val="bg1">
                    <a:lumMod val="10000"/>
                  </a:schemeClr>
                </a:solidFill>
              </a:rPr>
              <a:t>adaptés aux difficultés signalées. (ex : </a:t>
            </a:r>
            <a:r>
              <a:rPr lang="fr-FR" b="1" dirty="0">
                <a:solidFill>
                  <a:schemeClr val="bg1">
                    <a:lumMod val="10000"/>
                  </a:schemeClr>
                </a:solidFill>
              </a:rPr>
              <a:t>économies d’échelle, politiques économiques</a:t>
            </a:r>
            <a:r>
              <a:rPr lang="fr-FR" dirty="0">
                <a:solidFill>
                  <a:schemeClr val="bg1">
                    <a:lumMod val="10000"/>
                  </a:schemeClr>
                </a:solidFill>
              </a:rPr>
              <a:t>) Les politiques économiques seront également </a:t>
            </a:r>
            <a:r>
              <a:rPr lang="fr-FR" b="1" dirty="0">
                <a:solidFill>
                  <a:schemeClr val="bg1">
                    <a:lumMod val="10000"/>
                  </a:schemeClr>
                </a:solidFill>
              </a:rPr>
              <a:t>retravaillées dans les regards croisés sur le marché du travail</a:t>
            </a:r>
            <a:r>
              <a:rPr lang="fr-FR" dirty="0">
                <a:solidFill>
                  <a:schemeClr val="bg1">
                    <a:lumMod val="10000"/>
                  </a:schemeClr>
                </a:solidFill>
              </a:rPr>
              <a:t>. </a:t>
            </a:r>
          </a:p>
          <a:p>
            <a:pPr algn="just"/>
            <a:endParaRPr lang="fr-FR" dirty="0">
              <a:solidFill>
                <a:schemeClr val="bg1">
                  <a:lumMod val="10000"/>
                </a:schemeClr>
              </a:solidFill>
            </a:endParaRPr>
          </a:p>
          <a:p>
            <a:pPr algn="just"/>
            <a:r>
              <a:rPr lang="fr-FR" dirty="0">
                <a:solidFill>
                  <a:schemeClr val="bg1">
                    <a:lumMod val="10000"/>
                  </a:schemeClr>
                </a:solidFill>
              </a:rPr>
              <a:t>Continuer de s’exercer à partir de </a:t>
            </a:r>
            <a:r>
              <a:rPr lang="fr-FR" b="1" dirty="0">
                <a:solidFill>
                  <a:schemeClr val="bg1">
                    <a:lumMod val="10000"/>
                  </a:schemeClr>
                </a:solidFill>
              </a:rPr>
              <a:t>sujets de bac tombés</a:t>
            </a:r>
            <a:r>
              <a:rPr lang="fr-FR" dirty="0">
                <a:solidFill>
                  <a:schemeClr val="bg1">
                    <a:lumMod val="10000"/>
                  </a:schemeClr>
                </a:solidFill>
              </a:rPr>
              <a:t>.</a:t>
            </a:r>
          </a:p>
        </p:txBody>
      </p:sp>
      <p:sp>
        <p:nvSpPr>
          <p:cNvPr id="2" name="Titre 1"/>
          <p:cNvSpPr>
            <a:spLocks noGrp="1"/>
          </p:cNvSpPr>
          <p:nvPr>
            <p:ph type="title"/>
          </p:nvPr>
        </p:nvSpPr>
        <p:spPr/>
        <p:txBody>
          <a:bodyPr>
            <a:normAutofit/>
          </a:bodyPr>
          <a:lstStyle/>
          <a:p>
            <a:r>
              <a:rPr lang="fr-FR" dirty="0">
                <a:solidFill>
                  <a:srgbClr val="009999"/>
                </a:solidFill>
              </a:rPr>
              <a:t>Quels enseignements en retirer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i="1" dirty="0"/>
              <a:t>Des pistes avaient déjà été envisagées pour essayer de rendre le cours sur l’UE plus attrayant. Cependant leur mise en œuvre n’est pas toujours aisée.</a:t>
            </a:r>
          </a:p>
          <a:p>
            <a:pPr algn="just"/>
            <a:r>
              <a:rPr lang="fr-FR" dirty="0">
                <a:solidFill>
                  <a:schemeClr val="bg1">
                    <a:lumMod val="10000"/>
                  </a:schemeClr>
                </a:solidFill>
              </a:rPr>
              <a:t>Supports différents, plus variés ? (</a:t>
            </a:r>
            <a:r>
              <a:rPr lang="fr-FR" dirty="0">
                <a:solidFill>
                  <a:schemeClr val="accent2"/>
                </a:solidFill>
              </a:rPr>
              <a:t>vidéos</a:t>
            </a:r>
            <a:r>
              <a:rPr lang="fr-FR" dirty="0">
                <a:solidFill>
                  <a:schemeClr val="bg1">
                    <a:lumMod val="10000"/>
                  </a:schemeClr>
                </a:solidFill>
              </a:rPr>
              <a:t>,</a:t>
            </a:r>
            <a:r>
              <a:rPr lang="fr-FR" dirty="0"/>
              <a:t> </a:t>
            </a:r>
            <a:r>
              <a:rPr lang="fr-FR" dirty="0">
                <a:solidFill>
                  <a:schemeClr val="accent2"/>
                </a:solidFill>
              </a:rPr>
              <a:t>visite</a:t>
            </a:r>
            <a:r>
              <a:rPr lang="fr-FR" dirty="0"/>
              <a:t> </a:t>
            </a:r>
            <a:r>
              <a:rPr lang="fr-FR" dirty="0">
                <a:solidFill>
                  <a:schemeClr val="bg1">
                    <a:lumMod val="10000"/>
                  </a:schemeClr>
                </a:solidFill>
              </a:rPr>
              <a:t>du bureau d’information du Parlement européen à Marseille, visite du parlement européen à Strasbourg,</a:t>
            </a:r>
            <a:r>
              <a:rPr lang="fr-FR" dirty="0"/>
              <a:t> </a:t>
            </a:r>
            <a:r>
              <a:rPr lang="fr-FR" dirty="0">
                <a:solidFill>
                  <a:schemeClr val="accent2"/>
                </a:solidFill>
              </a:rPr>
              <a:t>rencontre</a:t>
            </a:r>
            <a:r>
              <a:rPr lang="fr-FR" dirty="0">
                <a:solidFill>
                  <a:srgbClr val="009999"/>
                </a:solidFill>
              </a:rPr>
              <a:t> </a:t>
            </a:r>
            <a:r>
              <a:rPr lang="fr-FR" dirty="0">
                <a:solidFill>
                  <a:schemeClr val="bg1">
                    <a:lumMod val="10000"/>
                  </a:schemeClr>
                </a:solidFill>
              </a:rPr>
              <a:t>avec des élus)</a:t>
            </a:r>
          </a:p>
          <a:p>
            <a:pPr algn="just"/>
            <a:endParaRPr lang="fr-FR" dirty="0">
              <a:solidFill>
                <a:schemeClr val="bg1">
                  <a:lumMod val="10000"/>
                </a:schemeClr>
              </a:solidFill>
            </a:endParaRPr>
          </a:p>
          <a:p>
            <a:pPr algn="just"/>
            <a:r>
              <a:rPr lang="fr-FR" dirty="0">
                <a:solidFill>
                  <a:schemeClr val="bg1">
                    <a:lumMod val="10000"/>
                  </a:schemeClr>
                </a:solidFill>
              </a:rPr>
              <a:t>Davantage de </a:t>
            </a:r>
            <a:r>
              <a:rPr lang="fr-FR" dirty="0">
                <a:solidFill>
                  <a:schemeClr val="accent2"/>
                </a:solidFill>
              </a:rPr>
              <a:t>liens avec d’autres cours </a:t>
            </a:r>
            <a:r>
              <a:rPr lang="fr-FR" dirty="0">
                <a:solidFill>
                  <a:schemeClr val="bg1">
                    <a:lumMod val="10000"/>
                  </a:schemeClr>
                </a:solidFill>
              </a:rPr>
              <a:t>(SES 1</a:t>
            </a:r>
            <a:r>
              <a:rPr lang="fr-FR" baseline="30000" dirty="0">
                <a:solidFill>
                  <a:schemeClr val="bg1">
                    <a:lumMod val="10000"/>
                  </a:schemeClr>
                </a:solidFill>
              </a:rPr>
              <a:t>ère</a:t>
            </a:r>
            <a:r>
              <a:rPr lang="fr-FR" dirty="0">
                <a:solidFill>
                  <a:schemeClr val="bg1">
                    <a:lumMod val="10000"/>
                  </a:schemeClr>
                </a:solidFill>
              </a:rPr>
              <a:t> et spécialités en terminale, histoire-géo) ?</a:t>
            </a:r>
          </a:p>
        </p:txBody>
      </p:sp>
      <p:sp>
        <p:nvSpPr>
          <p:cNvPr id="2" name="Titre 1"/>
          <p:cNvSpPr>
            <a:spLocks noGrp="1"/>
          </p:cNvSpPr>
          <p:nvPr>
            <p:ph type="title"/>
          </p:nvPr>
        </p:nvSpPr>
        <p:spPr/>
        <p:txBody>
          <a:bodyPr>
            <a:normAutofit/>
          </a:bodyPr>
          <a:lstStyle/>
          <a:p>
            <a:r>
              <a:rPr lang="fr-FR" dirty="0">
                <a:solidFill>
                  <a:srgbClr val="009999"/>
                </a:solidFill>
              </a:rPr>
              <a:t>Quels enseignements en retirer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i="1" dirty="0"/>
              <a:t>Des pistes avaient déjà été envisagées pour essayer de rendre le cours sur l’UE plus attrayant.</a:t>
            </a:r>
          </a:p>
          <a:p>
            <a:pPr algn="just"/>
            <a:r>
              <a:rPr lang="fr-FR" dirty="0">
                <a:solidFill>
                  <a:schemeClr val="accent2"/>
                </a:solidFill>
              </a:rPr>
              <a:t>AP approfondissement </a:t>
            </a:r>
            <a:r>
              <a:rPr lang="fr-FR" dirty="0">
                <a:solidFill>
                  <a:schemeClr val="bg1">
                    <a:lumMod val="10000"/>
                  </a:schemeClr>
                </a:solidFill>
              </a:rPr>
              <a:t>sur des entrées intéressant davantage les élèves : </a:t>
            </a:r>
          </a:p>
          <a:p>
            <a:pPr lvl="1" algn="just">
              <a:buFont typeface="Wingdings" pitchFamily="2" charset="2"/>
              <a:buChar char="Ø"/>
            </a:pPr>
            <a:r>
              <a:rPr lang="fr-FR" dirty="0">
                <a:solidFill>
                  <a:schemeClr val="bg1">
                    <a:lumMod val="10000"/>
                  </a:schemeClr>
                </a:solidFill>
              </a:rPr>
              <a:t>sortie de la zone euro et crise grecque ? </a:t>
            </a:r>
          </a:p>
          <a:p>
            <a:pPr lvl="1" algn="just">
              <a:buFont typeface="Wingdings" pitchFamily="2" charset="2"/>
              <a:buChar char="Ø"/>
            </a:pPr>
            <a:r>
              <a:rPr lang="fr-FR" dirty="0" err="1">
                <a:solidFill>
                  <a:schemeClr val="bg1">
                    <a:lumMod val="10000"/>
                  </a:schemeClr>
                </a:solidFill>
              </a:rPr>
              <a:t>Brexit</a:t>
            </a:r>
            <a:r>
              <a:rPr lang="fr-FR" dirty="0">
                <a:solidFill>
                  <a:schemeClr val="bg1">
                    <a:lumMod val="10000"/>
                  </a:schemeClr>
                </a:solidFill>
              </a:rPr>
              <a:t> ?  </a:t>
            </a:r>
          </a:p>
          <a:p>
            <a:pPr lvl="1" algn="just">
              <a:buNone/>
            </a:pPr>
            <a:endParaRPr lang="fr-FR" dirty="0">
              <a:solidFill>
                <a:schemeClr val="bg1">
                  <a:lumMod val="10000"/>
                </a:schemeClr>
              </a:solidFill>
            </a:endParaRPr>
          </a:p>
          <a:p>
            <a:pPr lvl="1" algn="just">
              <a:buNone/>
            </a:pPr>
            <a:r>
              <a:rPr lang="fr-FR" dirty="0">
                <a:solidFill>
                  <a:schemeClr val="bg1">
                    <a:lumMod val="10000"/>
                  </a:schemeClr>
                </a:solidFill>
              </a:rPr>
              <a:t>Ces travaux d’approfondissement peuvent aussi permettre de revoir des notions et des mécanismes (ex : effets d’une variation du taux de change, avantages attendus d’une union économique et monétaires).</a:t>
            </a:r>
          </a:p>
          <a:p>
            <a:pPr lvl="1" algn="just">
              <a:buFont typeface="Wingdings" pitchFamily="2" charset="2"/>
              <a:buChar char="Ø"/>
            </a:pPr>
            <a:endParaRPr lang="fr-FR" dirty="0">
              <a:solidFill>
                <a:schemeClr val="bg1">
                  <a:lumMod val="10000"/>
                </a:schemeClr>
              </a:solidFill>
            </a:endParaRPr>
          </a:p>
        </p:txBody>
      </p:sp>
      <p:sp>
        <p:nvSpPr>
          <p:cNvPr id="2" name="Titre 1"/>
          <p:cNvSpPr>
            <a:spLocks noGrp="1"/>
          </p:cNvSpPr>
          <p:nvPr>
            <p:ph type="title"/>
          </p:nvPr>
        </p:nvSpPr>
        <p:spPr/>
        <p:txBody>
          <a:bodyPr>
            <a:normAutofit/>
          </a:bodyPr>
          <a:lstStyle/>
          <a:p>
            <a:r>
              <a:rPr lang="fr-FR" dirty="0">
                <a:solidFill>
                  <a:srgbClr val="009999"/>
                </a:solidFill>
              </a:rPr>
              <a:t>Quels enseignements en retirer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1523999"/>
            <a:ext cx="8229600" cy="5063715"/>
          </a:xfrm>
        </p:spPr>
        <p:txBody>
          <a:bodyPr>
            <a:normAutofit/>
          </a:bodyPr>
          <a:lstStyle/>
          <a:p>
            <a:pPr lvl="0" algn="just"/>
            <a:r>
              <a:rPr lang="fr-FR" dirty="0">
                <a:solidFill>
                  <a:schemeClr val="bg1">
                    <a:lumMod val="10000"/>
                  </a:schemeClr>
                </a:solidFill>
              </a:rPr>
              <a:t>Questionnaire passé le vendredi 17 mars </a:t>
            </a:r>
            <a:r>
              <a:rPr lang="fr-FR" dirty="0">
                <a:solidFill>
                  <a:schemeClr val="accent2">
                    <a:lumMod val="75000"/>
                  </a:schemeClr>
                </a:solidFill>
              </a:rPr>
              <a:t>juste après la conclusion du chapitre 2.2. </a:t>
            </a:r>
            <a:r>
              <a:rPr lang="fr-FR" dirty="0">
                <a:solidFill>
                  <a:schemeClr val="bg1">
                    <a:lumMod val="10000"/>
                  </a:schemeClr>
                </a:solidFill>
              </a:rPr>
              <a:t>Le début de ce chapitre avait été traité avant les vacances de février. Puis il y a eu une interruption de 3 semaines : vacances de février et semaine du bac blanc.</a:t>
            </a:r>
          </a:p>
          <a:p>
            <a:pPr lvl="0" algn="just"/>
            <a:endParaRPr lang="fr-FR" dirty="0">
              <a:solidFill>
                <a:schemeClr val="bg1">
                  <a:lumMod val="10000"/>
                </a:schemeClr>
              </a:solidFill>
            </a:endParaRPr>
          </a:p>
          <a:p>
            <a:pPr algn="just"/>
            <a:r>
              <a:rPr lang="fr-FR" dirty="0">
                <a:solidFill>
                  <a:schemeClr val="bg1">
                    <a:lumMod val="10000"/>
                  </a:schemeClr>
                </a:solidFill>
              </a:rPr>
              <a:t>Tous les élèves avaient travaillé une heure en AP sur presque toutes les questions de mobilisation des connaissances déjà tombées.</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Conditions de passation du questionnaire </a:t>
            </a:r>
          </a:p>
        </p:txBody>
      </p:sp>
      <p:sp>
        <p:nvSpPr>
          <p:cNvPr id="3" name="Espace réservé de la date 2"/>
          <p:cNvSpPr>
            <a:spLocks noGrp="1"/>
          </p:cNvSpPr>
          <p:nvPr>
            <p:ph type="dt" sz="half" idx="14"/>
          </p:nvPr>
        </p:nvSpPr>
        <p:spPr/>
        <p:txBody>
          <a:bodyPr/>
          <a:lstStyle/>
          <a:p>
            <a:r>
              <a:rPr lang="fr-FR"/>
              <a:t>27/03/2017</a:t>
            </a:r>
          </a:p>
        </p:txBody>
      </p:sp>
      <p:sp>
        <p:nvSpPr>
          <p:cNvPr id="4" name="Espace réservé du pied de page 3"/>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a:r>
              <a:rPr lang="fr-FR" dirty="0">
                <a:solidFill>
                  <a:schemeClr val="bg1">
                    <a:lumMod val="10000"/>
                  </a:schemeClr>
                </a:solidFill>
              </a:rPr>
              <a:t>Un </a:t>
            </a:r>
            <a:r>
              <a:rPr lang="fr-FR" b="1" dirty="0">
                <a:solidFill>
                  <a:schemeClr val="accent2"/>
                </a:solidFill>
              </a:rPr>
              <a:t>questionnement à conduire sur tous les chapitres</a:t>
            </a:r>
            <a:r>
              <a:rPr lang="fr-FR" b="1" dirty="0">
                <a:solidFill>
                  <a:schemeClr val="bg1">
                    <a:lumMod val="10000"/>
                  </a:schemeClr>
                </a:solidFill>
              </a:rPr>
              <a:t> </a:t>
            </a:r>
            <a:r>
              <a:rPr lang="fr-FR" dirty="0">
                <a:solidFill>
                  <a:schemeClr val="bg1">
                    <a:lumMod val="10000"/>
                  </a:schemeClr>
                </a:solidFill>
              </a:rPr>
              <a:t>car riche en enseignements et permettant d’améliorer les pratiques pédagogiques (mais problème de </a:t>
            </a:r>
            <a:r>
              <a:rPr lang="fr-FR">
                <a:solidFill>
                  <a:schemeClr val="bg1">
                    <a:lumMod val="10000"/>
                  </a:schemeClr>
                </a:solidFill>
              </a:rPr>
              <a:t>temps)</a:t>
            </a:r>
          </a:p>
          <a:p>
            <a:pPr algn="just"/>
            <a:endParaRPr lang="fr-FR" dirty="0">
              <a:solidFill>
                <a:schemeClr val="bg1">
                  <a:lumMod val="10000"/>
                </a:schemeClr>
              </a:solidFill>
            </a:endParaRPr>
          </a:p>
          <a:p>
            <a:pPr algn="just"/>
            <a:r>
              <a:rPr lang="fr-FR" dirty="0">
                <a:solidFill>
                  <a:schemeClr val="bg1">
                    <a:lumMod val="10000"/>
                  </a:schemeClr>
                </a:solidFill>
              </a:rPr>
              <a:t>Des réponses qu’il est possible d’</a:t>
            </a:r>
            <a:r>
              <a:rPr lang="fr-FR" b="1" dirty="0">
                <a:solidFill>
                  <a:schemeClr val="bg1">
                    <a:lumMod val="10000"/>
                  </a:schemeClr>
                </a:solidFill>
              </a:rPr>
              <a:t>approfondir </a:t>
            </a:r>
            <a:r>
              <a:rPr lang="fr-FR" b="1" i="1" dirty="0">
                <a:solidFill>
                  <a:schemeClr val="bg1">
                    <a:lumMod val="10000"/>
                  </a:schemeClr>
                </a:solidFill>
              </a:rPr>
              <a:t>via</a:t>
            </a:r>
            <a:r>
              <a:rPr lang="fr-FR" b="1" dirty="0">
                <a:solidFill>
                  <a:schemeClr val="bg1">
                    <a:lumMod val="10000"/>
                  </a:schemeClr>
                </a:solidFill>
              </a:rPr>
              <a:t> des  « </a:t>
            </a:r>
            <a:r>
              <a:rPr lang="fr-FR" b="1" dirty="0">
                <a:solidFill>
                  <a:schemeClr val="accent2"/>
                </a:solidFill>
              </a:rPr>
              <a:t>entretiens individuels</a:t>
            </a:r>
            <a:r>
              <a:rPr lang="fr-FR" b="1" dirty="0">
                <a:solidFill>
                  <a:schemeClr val="bg1">
                    <a:lumMod val="10000"/>
                  </a:schemeClr>
                </a:solidFill>
              </a:rPr>
              <a:t> »</a:t>
            </a:r>
            <a:r>
              <a:rPr lang="fr-FR" dirty="0">
                <a:solidFill>
                  <a:schemeClr val="bg1">
                    <a:lumMod val="10000"/>
                  </a:schemeClr>
                </a:solidFill>
              </a:rPr>
              <a:t> pour mieux comprendre pourquoi il existe un blocage sur telle notion, sur tel mécanisme. Ici aussi il faut trouver le temps nécessaire (fin d’année ? Stage de révisions durant les vacances de printemps ?)</a:t>
            </a:r>
          </a:p>
        </p:txBody>
      </p:sp>
      <p:sp>
        <p:nvSpPr>
          <p:cNvPr id="2" name="Titre 1"/>
          <p:cNvSpPr>
            <a:spLocks noGrp="1"/>
          </p:cNvSpPr>
          <p:nvPr>
            <p:ph type="title"/>
          </p:nvPr>
        </p:nvSpPr>
        <p:spPr/>
        <p:txBody>
          <a:bodyPr>
            <a:normAutofit/>
          </a:bodyPr>
          <a:lstStyle/>
          <a:p>
            <a:r>
              <a:rPr lang="fr-FR" dirty="0">
                <a:solidFill>
                  <a:srgbClr val="009999"/>
                </a:solidFill>
              </a:rPr>
              <a:t>Quels enseignements en retirer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20</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dirty="0">
                <a:solidFill>
                  <a:schemeClr val="bg1">
                    <a:lumMod val="10000"/>
                  </a:schemeClr>
                </a:solidFill>
                <a:sym typeface="Wingdings"/>
              </a:rPr>
              <a:t> </a:t>
            </a:r>
            <a:r>
              <a:rPr lang="fr-FR" b="1" dirty="0">
                <a:solidFill>
                  <a:schemeClr val="bg1">
                    <a:lumMod val="10000"/>
                  </a:schemeClr>
                </a:solidFill>
              </a:rPr>
              <a:t>Certaines parties du cours</a:t>
            </a:r>
            <a:r>
              <a:rPr lang="fr-FR" dirty="0">
                <a:solidFill>
                  <a:schemeClr val="bg1">
                    <a:lumMod val="10000"/>
                  </a:schemeClr>
                </a:solidFill>
              </a:rPr>
              <a:t> (</a:t>
            </a:r>
            <a:r>
              <a:rPr lang="fr-FR" dirty="0">
                <a:solidFill>
                  <a:srgbClr val="00B0F0"/>
                </a:solidFill>
              </a:rPr>
              <a:t>5 étapes de l’UEM, originalité de l’intégration économique dans le cas de l’UE, avantages attendus de l’intégration : avantages propres au marché commun et avantages propres à l’euro</a:t>
            </a:r>
            <a:r>
              <a:rPr lang="fr-FR" dirty="0">
                <a:solidFill>
                  <a:schemeClr val="bg1">
                    <a:lumMod val="10000"/>
                  </a:schemeClr>
                </a:solidFill>
              </a:rPr>
              <a:t>) </a:t>
            </a:r>
            <a:r>
              <a:rPr lang="fr-FR" b="1" dirty="0">
                <a:solidFill>
                  <a:schemeClr val="bg1">
                    <a:lumMod val="10000"/>
                  </a:schemeClr>
                </a:solidFill>
              </a:rPr>
              <a:t>avaient déjà été révisées alors que d’autres</a:t>
            </a:r>
            <a:r>
              <a:rPr lang="fr-FR" dirty="0">
                <a:solidFill>
                  <a:schemeClr val="bg1">
                    <a:lumMod val="10000"/>
                  </a:schemeClr>
                </a:solidFill>
              </a:rPr>
              <a:t> (</a:t>
            </a:r>
            <a:r>
              <a:rPr lang="fr-FR" dirty="0">
                <a:solidFill>
                  <a:srgbClr val="00B0F0"/>
                </a:solidFill>
              </a:rPr>
              <a:t>interdépendances des politiques économiques et difficultés de coordination</a:t>
            </a:r>
            <a:r>
              <a:rPr lang="fr-FR" dirty="0">
                <a:solidFill>
                  <a:schemeClr val="bg1">
                    <a:lumMod val="10000"/>
                  </a:schemeClr>
                </a:solidFill>
              </a:rPr>
              <a:t>) </a:t>
            </a:r>
            <a:r>
              <a:rPr lang="fr-FR" b="1" dirty="0">
                <a:solidFill>
                  <a:schemeClr val="bg1">
                    <a:lumMod val="10000"/>
                  </a:schemeClr>
                </a:solidFill>
              </a:rPr>
              <a:t>n’avaient pas été retravaillées par les élèves</a:t>
            </a:r>
            <a:r>
              <a:rPr lang="fr-FR" dirty="0">
                <a:solidFill>
                  <a:schemeClr val="bg1">
                    <a:lumMod val="10000"/>
                  </a:schemeClr>
                </a:solidFill>
              </a:rPr>
              <a:t>.</a:t>
            </a:r>
          </a:p>
        </p:txBody>
      </p:sp>
      <p:sp>
        <p:nvSpPr>
          <p:cNvPr id="2" name="Titre 1"/>
          <p:cNvSpPr>
            <a:spLocks noGrp="1"/>
          </p:cNvSpPr>
          <p:nvPr>
            <p:ph type="title"/>
          </p:nvPr>
        </p:nvSpPr>
        <p:spPr/>
        <p:txBody>
          <a:bodyPr>
            <a:normAutofit fontScale="90000"/>
          </a:bodyPr>
          <a:lstStyle/>
          <a:p>
            <a:r>
              <a:rPr lang="fr-FR" dirty="0">
                <a:solidFill>
                  <a:srgbClr val="0070C0"/>
                </a:solidFill>
              </a:rPr>
              <a:t>Conditions de passation du questionnaire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lvl="0" algn="just"/>
            <a:r>
              <a:rPr lang="fr-FR" b="1" dirty="0">
                <a:solidFill>
                  <a:schemeClr val="bg1">
                    <a:lumMod val="10000"/>
                  </a:schemeClr>
                </a:solidFill>
              </a:rPr>
              <a:t>Dans un premier temps</a:t>
            </a:r>
            <a:r>
              <a:rPr lang="fr-FR" dirty="0">
                <a:solidFill>
                  <a:schemeClr val="bg1">
                    <a:lumMod val="10000"/>
                  </a:schemeClr>
                </a:solidFill>
              </a:rPr>
              <a:t>, les élèves avaient une feuille blanche sur laquelle ils étaient libres d’écrire quelles étaient leurs difficultés sur ce chapitre (recto) et s’ils rencontraient des difficultés pour d’autres chapitres (verso). </a:t>
            </a:r>
          </a:p>
          <a:p>
            <a:pPr lvl="0" algn="just"/>
            <a:r>
              <a:rPr lang="fr-FR" b="1" dirty="0">
                <a:solidFill>
                  <a:schemeClr val="bg1">
                    <a:lumMod val="10000"/>
                  </a:schemeClr>
                </a:solidFill>
              </a:rPr>
              <a:t>Dans un second temps</a:t>
            </a:r>
            <a:r>
              <a:rPr lang="fr-FR" dirty="0">
                <a:solidFill>
                  <a:schemeClr val="bg1">
                    <a:lumMod val="10000"/>
                  </a:schemeClr>
                </a:solidFill>
              </a:rPr>
              <a:t>, ils devaient répondre à des questions à choix multiples mais pouvaient classer l’ordre de leurs réponses et étaient invités à suggérer des pistes pour améliorer l’apprentissage. Les notions mentionnées correspondaient à celles utilisées dans le cours et n’étaient pas toujours celles utilisées dans les manuels ou d’autres cours (cours en ligne, livres parascolaires).</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Conditions de passation du questionnaire  : 2 temps</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a:endParaRPr lang="fr-FR" sz="2600" dirty="0"/>
          </a:p>
          <a:p>
            <a:pPr algn="just"/>
            <a:r>
              <a:rPr lang="fr-FR" sz="4000" dirty="0">
                <a:solidFill>
                  <a:schemeClr val="bg1">
                    <a:lumMod val="10000"/>
                  </a:schemeClr>
                </a:solidFill>
              </a:rPr>
              <a:t>Trois élèves estiment que ce chapitre n’est pas complexe en lui-même. Deux élèves ont expliqué que la </a:t>
            </a:r>
            <a:r>
              <a:rPr lang="fr-FR" sz="4000" b="1" dirty="0">
                <a:solidFill>
                  <a:schemeClr val="bg1">
                    <a:lumMod val="10000"/>
                  </a:schemeClr>
                </a:solidFill>
              </a:rPr>
              <a:t>difficulté est surtout un problème de motivation</a:t>
            </a:r>
            <a:r>
              <a:rPr lang="fr-FR" sz="4000" dirty="0">
                <a:solidFill>
                  <a:schemeClr val="bg1">
                    <a:lumMod val="10000"/>
                  </a:schemeClr>
                </a:solidFill>
              </a:rPr>
              <a:t> : thème peu attrayant qui ne donne pas envie de participer. Un autre élève explique que ce chapitre est très répétitif.</a:t>
            </a:r>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première partie du questionnaire</a:t>
            </a:r>
            <a:r>
              <a:rPr lang="fr-FR" dirty="0"/>
              <a:t>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just"/>
            <a:endParaRPr lang="fr-FR" sz="2200" dirty="0"/>
          </a:p>
          <a:p>
            <a:pPr algn="just"/>
            <a:r>
              <a:rPr lang="fr-FR" sz="4000" dirty="0">
                <a:solidFill>
                  <a:schemeClr val="bg1">
                    <a:lumMod val="10000"/>
                  </a:schemeClr>
                </a:solidFill>
              </a:rPr>
              <a:t>Sans proposition, les élèves ne citent pas beaucoup de notions ou de mécanismes qu’ils trouvent complexes. Les difficultés mentionnées concernant ce chapitre sont : </a:t>
            </a:r>
            <a:r>
              <a:rPr lang="fr-FR" sz="4000" b="1" dirty="0">
                <a:solidFill>
                  <a:schemeClr val="bg1">
                    <a:lumMod val="10000"/>
                  </a:schemeClr>
                </a:solidFill>
              </a:rPr>
              <a:t>les politiques économiques, la coordination des politiques économiques, les cinq étapes d’une UEM.</a:t>
            </a:r>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première partie du questionnaire</a:t>
            </a:r>
            <a:r>
              <a:rPr lang="fr-FR" dirty="0"/>
              <a:t>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solidFill>
                  <a:schemeClr val="bg1">
                    <a:lumMod val="10000"/>
                  </a:schemeClr>
                </a:solidFill>
              </a:rPr>
              <a:t>Par ailleurs, davantage d’élèves estiment que </a:t>
            </a:r>
            <a:r>
              <a:rPr lang="fr-FR" dirty="0">
                <a:solidFill>
                  <a:srgbClr val="00B0F0"/>
                </a:solidFill>
              </a:rPr>
              <a:t>deux chapitres sont plus complexes</a:t>
            </a:r>
            <a:r>
              <a:rPr lang="fr-FR" dirty="0"/>
              <a:t> </a:t>
            </a:r>
            <a:r>
              <a:rPr lang="fr-FR" dirty="0">
                <a:solidFill>
                  <a:schemeClr val="bg1">
                    <a:lumMod val="10000"/>
                  </a:schemeClr>
                </a:solidFill>
              </a:rPr>
              <a:t>:</a:t>
            </a:r>
          </a:p>
          <a:p>
            <a:pPr lvl="1" algn="just">
              <a:buFont typeface="Wingdings" pitchFamily="2" charset="2"/>
              <a:buChar char="Ø"/>
            </a:pPr>
            <a:r>
              <a:rPr lang="fr-FR" dirty="0">
                <a:solidFill>
                  <a:schemeClr val="bg1">
                    <a:lumMod val="10000"/>
                  </a:schemeClr>
                </a:solidFill>
              </a:rPr>
              <a:t>Les </a:t>
            </a:r>
            <a:r>
              <a:rPr lang="fr-FR" b="1" dirty="0">
                <a:solidFill>
                  <a:schemeClr val="bg1">
                    <a:lumMod val="10000"/>
                  </a:schemeClr>
                </a:solidFill>
              </a:rPr>
              <a:t>regards croisés sur la justice sociale</a:t>
            </a:r>
            <a:r>
              <a:rPr lang="fr-FR" dirty="0">
                <a:solidFill>
                  <a:schemeClr val="bg1">
                    <a:lumMod val="10000"/>
                  </a:schemeClr>
                </a:solidFill>
              </a:rPr>
              <a:t>, notamment à cause du nombre important de notions.</a:t>
            </a:r>
          </a:p>
          <a:p>
            <a:pPr lvl="1" algn="just">
              <a:buFont typeface="Wingdings" pitchFamily="2" charset="2"/>
              <a:buChar char="Ø"/>
            </a:pPr>
            <a:endParaRPr lang="fr-FR" dirty="0">
              <a:solidFill>
                <a:schemeClr val="bg1">
                  <a:lumMod val="10000"/>
                </a:schemeClr>
              </a:solidFill>
            </a:endParaRPr>
          </a:p>
          <a:p>
            <a:pPr lvl="1" algn="just">
              <a:buFont typeface="Wingdings" pitchFamily="2" charset="2"/>
              <a:buChar char="Ø"/>
            </a:pPr>
            <a:r>
              <a:rPr lang="fr-FR" dirty="0">
                <a:solidFill>
                  <a:schemeClr val="bg1">
                    <a:lumMod val="10000"/>
                  </a:schemeClr>
                </a:solidFill>
              </a:rPr>
              <a:t>Le chapitre sur la </a:t>
            </a:r>
            <a:r>
              <a:rPr lang="fr-FR" b="1" dirty="0">
                <a:solidFill>
                  <a:schemeClr val="bg1">
                    <a:lumMod val="10000"/>
                  </a:schemeClr>
                </a:solidFill>
              </a:rPr>
              <a:t>stratification sociale</a:t>
            </a:r>
            <a:r>
              <a:rPr lang="fr-FR" dirty="0">
                <a:solidFill>
                  <a:schemeClr val="bg1">
                    <a:lumMod val="10000"/>
                  </a:schemeClr>
                </a:solidFill>
              </a:rPr>
              <a:t> à cause des confusions entre les conceptions des classes sociales pour K Marx et pour M Weber, ou encore entre les notions de classes sociales, groupes de statut, catégories socioprofessionnelles.</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première partie du questionnaire</a:t>
            </a:r>
            <a:r>
              <a:rPr lang="fr-FR" dirty="0"/>
              <a:t>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dirty="0">
                <a:solidFill>
                  <a:schemeClr val="bg1">
                    <a:lumMod val="10000"/>
                  </a:schemeClr>
                </a:solidFill>
              </a:rPr>
              <a:t>Deux élèves citent des mécanismes étudiés lors du chapitre sur </a:t>
            </a:r>
            <a:r>
              <a:rPr lang="fr-FR" b="1" dirty="0">
                <a:solidFill>
                  <a:schemeClr val="bg1">
                    <a:lumMod val="10000"/>
                  </a:schemeClr>
                </a:solidFill>
              </a:rPr>
              <a:t>l’instabilité de la croissance</a:t>
            </a:r>
            <a:r>
              <a:rPr lang="fr-FR" dirty="0">
                <a:solidFill>
                  <a:schemeClr val="bg1">
                    <a:lumMod val="10000"/>
                  </a:schemeClr>
                </a:solidFill>
              </a:rPr>
              <a:t>. (choc d’offre pour un élève, les liens entre les origines des fluctuations et la demande globale).</a:t>
            </a:r>
          </a:p>
          <a:p>
            <a:pPr algn="just"/>
            <a:endParaRPr lang="fr-FR" dirty="0">
              <a:solidFill>
                <a:schemeClr val="bg1">
                  <a:lumMod val="10000"/>
                </a:schemeClr>
              </a:solidFill>
            </a:endParaRPr>
          </a:p>
          <a:p>
            <a:pPr algn="just"/>
            <a:r>
              <a:rPr lang="fr-FR" dirty="0">
                <a:solidFill>
                  <a:schemeClr val="bg1">
                    <a:lumMod val="10000"/>
                  </a:schemeClr>
                </a:solidFill>
              </a:rPr>
              <a:t>Enfin, un élève estime que</a:t>
            </a:r>
            <a:r>
              <a:rPr lang="fr-FR" dirty="0"/>
              <a:t> </a:t>
            </a:r>
            <a:r>
              <a:rPr lang="fr-FR" b="1" dirty="0">
                <a:solidFill>
                  <a:srgbClr val="00B0F0"/>
                </a:solidFill>
              </a:rPr>
              <a:t>tous les chapitres sont complexes</a:t>
            </a:r>
            <a:r>
              <a:rPr lang="fr-FR" dirty="0"/>
              <a:t> </a:t>
            </a:r>
            <a:r>
              <a:rPr lang="fr-FR" dirty="0">
                <a:solidFill>
                  <a:schemeClr val="bg1">
                    <a:lumMod val="10000"/>
                  </a:schemeClr>
                </a:solidFill>
              </a:rPr>
              <a:t>car ils contiennent tous </a:t>
            </a:r>
            <a:r>
              <a:rPr lang="fr-FR" b="1" dirty="0">
                <a:solidFill>
                  <a:schemeClr val="bg1">
                    <a:lumMod val="10000"/>
                  </a:schemeClr>
                </a:solidFill>
              </a:rPr>
              <a:t>beaucoup de mécanismes.</a:t>
            </a:r>
            <a:r>
              <a:rPr lang="fr-FR" b="1" dirty="0"/>
              <a:t> </a:t>
            </a:r>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première partie du questionnaire</a:t>
            </a:r>
            <a:r>
              <a:rPr lang="fr-FR" dirty="0"/>
              <a:t> </a:t>
            </a:r>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solidFill>
                  <a:schemeClr val="bg1">
                    <a:lumMod val="10000"/>
                  </a:schemeClr>
                </a:solidFill>
              </a:rPr>
              <a:t>Parmi les notions au programme, les plus citées sont «</a:t>
            </a:r>
            <a:r>
              <a:rPr lang="fr-FR" dirty="0"/>
              <a:t> </a:t>
            </a:r>
            <a:r>
              <a:rPr lang="fr-FR" dirty="0">
                <a:solidFill>
                  <a:srgbClr val="00B0F0"/>
                </a:solidFill>
              </a:rPr>
              <a:t>UEM</a:t>
            </a:r>
            <a:r>
              <a:rPr lang="fr-FR" dirty="0"/>
              <a:t> </a:t>
            </a:r>
            <a:r>
              <a:rPr lang="fr-FR" dirty="0">
                <a:solidFill>
                  <a:schemeClr val="bg1">
                    <a:lumMod val="10000"/>
                  </a:schemeClr>
                </a:solidFill>
              </a:rPr>
              <a:t>» et les </a:t>
            </a:r>
            <a:r>
              <a:rPr lang="fr-FR" dirty="0">
                <a:solidFill>
                  <a:srgbClr val="00B0F0"/>
                </a:solidFill>
              </a:rPr>
              <a:t>politiques économiques</a:t>
            </a:r>
            <a:r>
              <a:rPr lang="fr-FR" dirty="0">
                <a:solidFill>
                  <a:schemeClr val="bg1">
                    <a:lumMod val="10000"/>
                  </a:schemeClr>
                </a:solidFill>
              </a:rPr>
              <a:t>, viennent ensuite les notions «</a:t>
            </a:r>
            <a:r>
              <a:rPr lang="fr-FR" dirty="0"/>
              <a:t> </a:t>
            </a:r>
            <a:r>
              <a:rPr lang="fr-FR" dirty="0">
                <a:solidFill>
                  <a:srgbClr val="00B0F0"/>
                </a:solidFill>
              </a:rPr>
              <a:t>euro </a:t>
            </a:r>
            <a:r>
              <a:rPr lang="fr-FR" dirty="0">
                <a:solidFill>
                  <a:schemeClr val="bg1">
                    <a:lumMod val="10000"/>
                  </a:schemeClr>
                </a:solidFill>
              </a:rPr>
              <a:t>» et «</a:t>
            </a:r>
            <a:r>
              <a:rPr lang="fr-FR" dirty="0"/>
              <a:t> </a:t>
            </a:r>
            <a:r>
              <a:rPr lang="fr-FR" dirty="0">
                <a:solidFill>
                  <a:srgbClr val="00B0F0"/>
                </a:solidFill>
              </a:rPr>
              <a:t>intégration économique</a:t>
            </a:r>
            <a:r>
              <a:rPr lang="fr-FR" dirty="0"/>
              <a:t> </a:t>
            </a:r>
            <a:r>
              <a:rPr lang="fr-FR" dirty="0">
                <a:solidFill>
                  <a:schemeClr val="bg1">
                    <a:lumMod val="10000"/>
                  </a:schemeClr>
                </a:solidFill>
              </a:rPr>
              <a:t>».</a:t>
            </a:r>
          </a:p>
          <a:p>
            <a:pPr algn="just"/>
            <a:endParaRPr lang="fr-FR" dirty="0">
              <a:solidFill>
                <a:schemeClr val="bg1">
                  <a:lumMod val="10000"/>
                </a:schemeClr>
              </a:solidFill>
            </a:endParaRPr>
          </a:p>
          <a:p>
            <a:pPr algn="just"/>
            <a:r>
              <a:rPr lang="fr-FR" dirty="0">
                <a:solidFill>
                  <a:schemeClr val="bg1">
                    <a:lumMod val="10000"/>
                  </a:schemeClr>
                </a:solidFill>
              </a:rPr>
              <a:t>Ensuite étaient proposées des notions utilisées dans le cours.</a:t>
            </a:r>
          </a:p>
          <a:p>
            <a:endParaRPr lang="fr-FR" dirty="0"/>
          </a:p>
        </p:txBody>
      </p:sp>
      <p:sp>
        <p:nvSpPr>
          <p:cNvPr id="2" name="Titre 1"/>
          <p:cNvSpPr>
            <a:spLocks noGrp="1"/>
          </p:cNvSpPr>
          <p:nvPr>
            <p:ph type="title"/>
          </p:nvPr>
        </p:nvSpPr>
        <p:spPr/>
        <p:txBody>
          <a:bodyPr>
            <a:normAutofit fontScale="90000"/>
          </a:bodyPr>
          <a:lstStyle/>
          <a:p>
            <a:r>
              <a:rPr lang="fr-FR" dirty="0">
                <a:solidFill>
                  <a:srgbClr val="0070C0"/>
                </a:solidFill>
              </a:rPr>
              <a:t>Résultats des réponses à la deuxième partie du questionnaire (notions)</a:t>
            </a:r>
            <a:endParaRPr lang="fr-FR" dirty="0"/>
          </a:p>
        </p:txBody>
      </p:sp>
      <p:sp>
        <p:nvSpPr>
          <p:cNvPr id="4" name="Espace réservé de la date 3"/>
          <p:cNvSpPr>
            <a:spLocks noGrp="1"/>
          </p:cNvSpPr>
          <p:nvPr>
            <p:ph type="dt" sz="half" idx="14"/>
          </p:nvPr>
        </p:nvSpPr>
        <p:spPr/>
        <p:txBody>
          <a:bodyPr/>
          <a:lstStyle/>
          <a:p>
            <a:r>
              <a:rPr lang="fr-FR"/>
              <a:t>27/03/2017</a:t>
            </a:r>
          </a:p>
        </p:txBody>
      </p:sp>
      <p:sp>
        <p:nvSpPr>
          <p:cNvPr id="5" name="Espace réservé du pied de page 4"/>
          <p:cNvSpPr>
            <a:spLocks noGrp="1"/>
          </p:cNvSpPr>
          <p:nvPr>
            <p:ph type="ftr" sz="quarter" idx="16"/>
          </p:nvPr>
        </p:nvSpPr>
        <p:spPr/>
        <p:txBody>
          <a:bodyPr/>
          <a:lstStyle/>
          <a:p>
            <a:r>
              <a:rPr lang="fr-FR"/>
              <a:t>Stage UE, L. Auffant</a:t>
            </a:r>
          </a:p>
        </p:txBody>
      </p:sp>
      <p:sp>
        <p:nvSpPr>
          <p:cNvPr id="6" name="Espace réservé du numéro de diapositive 5"/>
          <p:cNvSpPr>
            <a:spLocks noGrp="1"/>
          </p:cNvSpPr>
          <p:nvPr>
            <p:ph type="sldNum" sz="quarter" idx="15"/>
          </p:nvPr>
        </p:nvSpPr>
        <p:spPr/>
        <p:txBody>
          <a:bodyPr/>
          <a:lstStyle/>
          <a:p>
            <a:fld id="{93640F8F-0545-4C2A-9BA8-D625A3D7135E}"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ersonnalisé 8">
      <a:dk1>
        <a:srgbClr val="D8D8D8"/>
      </a:dk1>
      <a:lt1>
        <a:sysClr val="window" lastClr="FFFFFF"/>
      </a:lt1>
      <a:dk2>
        <a:srgbClr val="FFFFFF"/>
      </a:dk2>
      <a:lt2>
        <a:srgbClr val="D2D2D2"/>
      </a:lt2>
      <a:accent1>
        <a:srgbClr val="151515"/>
      </a:accent1>
      <a:accent2>
        <a:srgbClr val="FF8EBA"/>
      </a:accent2>
      <a:accent3>
        <a:srgbClr val="9C007F"/>
      </a:accent3>
      <a:accent4>
        <a:srgbClr val="7F7F7F"/>
      </a:accent4>
      <a:accent5>
        <a:srgbClr val="4B98FF"/>
      </a:accent5>
      <a:accent6>
        <a:srgbClr val="00349E"/>
      </a:accent6>
      <a:hlink>
        <a:srgbClr val="17BBFD"/>
      </a:hlink>
      <a:folHlink>
        <a:srgbClr val="FF79C2"/>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165</TotalTime>
  <Words>1592</Words>
  <Application>Microsoft Office PowerPoint</Application>
  <PresentationFormat>Affichage à l'écran (4:3)</PresentationFormat>
  <Paragraphs>166</Paragraphs>
  <Slides>20</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Calibri</vt:lpstr>
      <vt:lpstr>Constantia</vt:lpstr>
      <vt:lpstr>Wingdings</vt:lpstr>
      <vt:lpstr>Wingdings 2</vt:lpstr>
      <vt:lpstr>Papier</vt:lpstr>
      <vt:lpstr>Quelle est la place de l’Union européenne dans l’économie globale ?</vt:lpstr>
      <vt:lpstr>Conditions de passation du questionnaire </vt:lpstr>
      <vt:lpstr>Conditions de passation du questionnaire </vt:lpstr>
      <vt:lpstr>Conditions de passation du questionnaire  : 2 temps</vt:lpstr>
      <vt:lpstr>Résultats des réponses à la première partie du questionnaire </vt:lpstr>
      <vt:lpstr>Résultats des réponses à la première partie du questionnaire </vt:lpstr>
      <vt:lpstr>Résultats des réponses à la première partie du questionnaire </vt:lpstr>
      <vt:lpstr>Résultats des réponses à la première partie du questionnaire </vt:lpstr>
      <vt:lpstr>Résultats des réponses à la deuxième partie du questionnaire (notions)</vt:lpstr>
      <vt:lpstr>Notions proposées  (utilisées dans le cours, mais n’apparaissant pas  dans les colonnes « notions », « IC »)</vt:lpstr>
      <vt:lpstr>Résultats des réponses à la deuxième partie du questionnaire (notions)</vt:lpstr>
      <vt:lpstr>Résultats des réponses à la deuxième partie du questionnaire (notions)</vt:lpstr>
      <vt:lpstr>Résultats des réponses à la deuxième partie du questionnaire (mécanismes)</vt:lpstr>
      <vt:lpstr>Résultats des réponses à la deuxième partie du questionnaire (mécanismes)</vt:lpstr>
      <vt:lpstr>Résultats des réponses à la deuxième partie du questionnaire (suggestions)</vt:lpstr>
      <vt:lpstr>Quelles conclusions ?</vt:lpstr>
      <vt:lpstr>Quels enseignements en retirer ?</vt:lpstr>
      <vt:lpstr>Quels enseignements en retirer ?</vt:lpstr>
      <vt:lpstr>Quels enseignements en retirer ?</vt:lpstr>
      <vt:lpstr>Quels enseignements en retirer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 est la place de l’Union européenne dans l’économie mondiale ?</dc:title>
  <dc:creator>Lucile</dc:creator>
  <cp:lastModifiedBy>Philippe Froissart</cp:lastModifiedBy>
  <cp:revision>58</cp:revision>
  <dcterms:created xsi:type="dcterms:W3CDTF">2017-03-22T17:12:38Z</dcterms:created>
  <dcterms:modified xsi:type="dcterms:W3CDTF">2017-03-26T06:31:22Z</dcterms:modified>
</cp:coreProperties>
</file>