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0" r:id="rId4"/>
    <p:sldId id="261" r:id="rId5"/>
    <p:sldId id="257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Lire et comprendre les phrases grecques inspirées par le récit latin de Virgile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304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roie-tiep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44760"/>
            <a:ext cx="9144000" cy="536848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83568" y="623731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FF00"/>
                </a:solidFill>
              </a:rPr>
              <a:t>Le cheval de Troie, Tiepolo, 1760, National </a:t>
            </a:r>
            <a:r>
              <a:rPr lang="fr-FR" sz="2400" dirty="0" err="1" smtClean="0">
                <a:solidFill>
                  <a:srgbClr val="FFFF00"/>
                </a:solidFill>
              </a:rPr>
              <a:t>Gallery</a:t>
            </a:r>
            <a:r>
              <a:rPr lang="fr-FR" sz="2400" dirty="0" smtClean="0">
                <a:solidFill>
                  <a:srgbClr val="FFFF00"/>
                </a:solidFill>
              </a:rPr>
              <a:t>, Londres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roie-tiep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5368480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H="1">
            <a:off x="4572000" y="1268760"/>
            <a:ext cx="1368152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940152" y="98072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Ό ἵππος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95936" y="544522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  <a:latin typeface="+mj-lt"/>
              </a:rPr>
              <a:t>Οἱ Τρῶεϛ </a:t>
            </a:r>
            <a:endParaRPr lang="fr-FR" sz="32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1691680" y="4293096"/>
            <a:ext cx="2304256" cy="11521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5436096" y="3933056"/>
            <a:ext cx="720080" cy="158417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roie-tiep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144000" cy="5368480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H="1">
            <a:off x="5724128" y="1844824"/>
            <a:ext cx="1440160" cy="1152128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516216" y="105273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FF00"/>
                </a:solidFill>
              </a:rPr>
              <a:t>Τὸ τεῖχος 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uraille-brisé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60648"/>
            <a:ext cx="5100389" cy="6283469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 flipV="1">
            <a:off x="3347864" y="1988840"/>
            <a:ext cx="2880320" cy="504056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347864" y="2564904"/>
            <a:ext cx="3960440" cy="2088232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79512" y="1700808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fr-FR" sz="3200" dirty="0" smtClean="0">
                <a:solidFill>
                  <a:srgbClr val="FFFF00"/>
                </a:solidFill>
              </a:rPr>
              <a:t>O</a:t>
            </a:r>
            <a:r>
              <a:rPr lang="el-GR" sz="3200" dirty="0" smtClean="0">
                <a:solidFill>
                  <a:srgbClr val="FFFF00"/>
                </a:solidFill>
              </a:rPr>
              <a:t>ἱ Τρῶεϛ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r>
              <a:rPr lang="el-GR" sz="3200" dirty="0" smtClean="0">
                <a:solidFill>
                  <a:srgbClr val="FFFF00"/>
                </a:solidFill>
              </a:rPr>
              <a:t> </a:t>
            </a:r>
            <a:r>
              <a:rPr lang="fr-FR" sz="3200" b="1" dirty="0" smtClean="0">
                <a:solidFill>
                  <a:srgbClr val="00B0F0"/>
                </a:solidFill>
              </a:rPr>
              <a:t>[</a:t>
            </a:r>
            <a:r>
              <a:rPr lang="el-GR" sz="3200" dirty="0" smtClean="0">
                <a:solidFill>
                  <a:srgbClr val="FFFF00"/>
                </a:solidFill>
              </a:rPr>
              <a:t>τεῖχος</a:t>
            </a:r>
            <a:r>
              <a:rPr lang="fr-FR" sz="3200" b="1" dirty="0" smtClean="0">
                <a:solidFill>
                  <a:srgbClr val="00B0F0"/>
                </a:solidFill>
              </a:rPr>
              <a:t>]</a:t>
            </a:r>
            <a:r>
              <a:rPr lang="el-GR" sz="3200" dirty="0" smtClean="0">
                <a:solidFill>
                  <a:srgbClr val="FFFF00"/>
                </a:solidFill>
              </a:rPr>
              <a:t>  </a:t>
            </a:r>
            <a:r>
              <a:rPr lang="el-GR" sz="3200" b="1" dirty="0" smtClean="0">
                <a:solidFill>
                  <a:srgbClr val="FF0000"/>
                </a:solidFill>
              </a:rPr>
              <a:t>ῥήγνυνται</a:t>
            </a:r>
            <a:r>
              <a:rPr lang="fr-FR" sz="3200" dirty="0" smtClean="0">
                <a:solidFill>
                  <a:srgbClr val="FFFF00"/>
                </a:solidFill>
              </a:rPr>
              <a:t>.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8496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el-GR" sz="3200" dirty="0" smtClean="0">
                <a:solidFill>
                  <a:srgbClr val="FFFF00"/>
                </a:solidFill>
              </a:rPr>
              <a:t>Οἱ Τρῶεϛ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r>
              <a:rPr lang="el-GR" sz="3200" dirty="0" smtClean="0">
                <a:solidFill>
                  <a:srgbClr val="FFFF00"/>
                </a:solidFill>
              </a:rPr>
              <a:t> </a:t>
            </a:r>
            <a:r>
              <a:rPr lang="fr-FR" sz="3200" b="1" dirty="0" smtClean="0">
                <a:solidFill>
                  <a:srgbClr val="00B0F0"/>
                </a:solidFill>
              </a:rPr>
              <a:t>[</a:t>
            </a:r>
            <a:r>
              <a:rPr lang="el-GR" sz="3200" dirty="0" smtClean="0">
                <a:solidFill>
                  <a:srgbClr val="FFFF00"/>
                </a:solidFill>
              </a:rPr>
              <a:t>τὸν ἵππον</a:t>
            </a:r>
            <a:r>
              <a:rPr lang="fr-FR" sz="3200" b="1" dirty="0" smtClean="0">
                <a:solidFill>
                  <a:srgbClr val="00B0F0"/>
                </a:solidFill>
              </a:rPr>
              <a:t>]</a:t>
            </a:r>
            <a:r>
              <a:rPr lang="el-GR" sz="3200" dirty="0" smtClean="0">
                <a:solidFill>
                  <a:srgbClr val="FFFF00"/>
                </a:solidFill>
              </a:rPr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[</a:t>
            </a:r>
            <a:r>
              <a:rPr lang="el-GR" sz="3200" dirty="0" smtClean="0">
                <a:solidFill>
                  <a:srgbClr val="FFFF00"/>
                </a:solidFill>
              </a:rPr>
              <a:t>εἰς Τροίαν</a:t>
            </a:r>
            <a:r>
              <a:rPr lang="fr-FR" sz="3200" b="1" dirty="0" smtClean="0">
                <a:solidFill>
                  <a:srgbClr val="00B050"/>
                </a:solidFill>
              </a:rPr>
              <a:t>]</a:t>
            </a:r>
            <a:r>
              <a:rPr lang="el-GR" sz="3200" dirty="0" smtClean="0">
                <a:solidFill>
                  <a:srgbClr val="FFFF00"/>
                </a:solidFill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</a:rPr>
              <a:t>εἰσαγουσιν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pic>
        <p:nvPicPr>
          <p:cNvPr id="4" name="Image 3" descr="troie-tiep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00" cy="5368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eval-de-tro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895" y="42333"/>
            <a:ext cx="8538210" cy="63246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27584" y="630932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Photogramme extrait du film « Troie » de  W. Petersen, 2004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eval-de-tro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070" y="914400"/>
            <a:ext cx="8023860" cy="59436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a-Latn" sz="2800" dirty="0" smtClean="0">
                <a:solidFill>
                  <a:srgbClr val="FFFF00"/>
                </a:solidFill>
              </a:rPr>
              <a:t>nos delubra deum miseri, quibus ultimus esset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la-Latn" sz="2800" dirty="0" smtClean="0">
                <a:solidFill>
                  <a:srgbClr val="FFFF00"/>
                </a:solidFill>
              </a:rPr>
              <a:t>ille dies, festa velamus fronde per urbem.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78</Words>
  <Application>Microsoft Office PowerPoint</Application>
  <PresentationFormat>Affichage à l'écran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Lire et comprendre les phrases grecques inspirées par le récit latin de Virgile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Nicodelph</dc:creator>
  <cp:lastModifiedBy>DONSON Delphine</cp:lastModifiedBy>
  <cp:revision>16</cp:revision>
  <dcterms:created xsi:type="dcterms:W3CDTF">2017-01-05T17:56:00Z</dcterms:created>
  <dcterms:modified xsi:type="dcterms:W3CDTF">2017-03-04T10:12:56Z</dcterms:modified>
</cp:coreProperties>
</file>