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6004500" cy="46805850"/>
  <p:notesSz cx="6797675" cy="9926638"/>
  <p:defaultTextStyle>
    <a:defPPr>
      <a:defRPr lang="fr-FR"/>
    </a:defPPr>
    <a:lvl1pPr marL="0" algn="l" defTabSz="472950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64747" algn="l" defTabSz="472950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29500" algn="l" defTabSz="472950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094252" algn="l" defTabSz="472950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459005" algn="l" defTabSz="472950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823752" algn="l" defTabSz="472950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188505" algn="l" defTabSz="472950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553252" algn="l" defTabSz="472950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8918004" algn="l" defTabSz="472950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448" autoAdjust="0"/>
    <p:restoredTop sz="94624" autoAdjust="0"/>
  </p:normalViewPr>
  <p:slideViewPr>
    <p:cSldViewPr>
      <p:cViewPr>
        <p:scale>
          <a:sx n="30" d="100"/>
          <a:sy n="30" d="100"/>
        </p:scale>
        <p:origin x="-60" y="-78"/>
      </p:cViewPr>
      <p:guideLst>
        <p:guide orient="horz" pos="14742"/>
        <p:guide pos="11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661743" y="9361170"/>
            <a:ext cx="32404050" cy="12481560"/>
          </a:xfrm>
        </p:spPr>
        <p:txBody>
          <a:bodyPr vert="horz" lIns="236601" tIns="0" rIns="236601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2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D40-9189-402D-AD24-EFFF2B4DCA19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8EA-1731-40C7-A9F3-FD07617B2BA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0675" y="22738839"/>
            <a:ext cx="25203150" cy="119614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366010" indent="0" algn="ctr">
              <a:buNone/>
            </a:lvl2pPr>
            <a:lvl3pPr marL="4732020" indent="0" algn="ctr">
              <a:buNone/>
            </a:lvl3pPr>
            <a:lvl4pPr marL="7098030" indent="0" algn="ctr">
              <a:buNone/>
            </a:lvl4pPr>
            <a:lvl5pPr marL="9464040" indent="0" algn="ctr">
              <a:buNone/>
            </a:lvl5pPr>
            <a:lvl6pPr marL="11830050" indent="0" algn="ctr">
              <a:buNone/>
            </a:lvl6pPr>
            <a:lvl7pPr marL="14196060" indent="0" algn="ctr">
              <a:buNone/>
            </a:lvl7pPr>
            <a:lvl8pPr marL="16562070" indent="0" algn="ctr">
              <a:buNone/>
            </a:lvl8pPr>
            <a:lvl9pPr marL="1892808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D40-9189-402D-AD24-EFFF2B4DCA19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8EA-1731-40C7-A9F3-FD07617B2B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6103262" y="1874408"/>
            <a:ext cx="8101013" cy="39936658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00225" y="1874408"/>
            <a:ext cx="23702963" cy="39936658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D40-9189-402D-AD24-EFFF2B4DCA19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8EA-1731-40C7-A9F3-FD07617B2B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D40-9189-402D-AD24-EFFF2B4DCA19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8EA-1731-40C7-A9F3-FD07617B2B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0787" y="4160520"/>
            <a:ext cx="27903488" cy="1248156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0787" y="17115640"/>
            <a:ext cx="27903488" cy="10303784"/>
          </a:xfrm>
        </p:spPr>
        <p:txBody>
          <a:bodyPr anchor="t"/>
          <a:lstStyle>
            <a:lvl1pPr marL="378562" indent="0" algn="l">
              <a:buNone/>
              <a:defRPr sz="10400">
                <a:solidFill>
                  <a:schemeClr val="tx1"/>
                </a:solidFill>
              </a:defRPr>
            </a:lvl1pPr>
            <a:lvl2pPr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D40-9189-402D-AD24-EFFF2B4DCA19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1203900" y="43793810"/>
            <a:ext cx="3000375" cy="2491978"/>
          </a:xfrm>
        </p:spPr>
        <p:txBody>
          <a:bodyPr/>
          <a:lstStyle/>
          <a:p>
            <a:fld id="{3B6308EA-1731-40C7-A9F3-FD07617B2B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00225" y="10921369"/>
            <a:ext cx="15901988" cy="30889697"/>
          </a:xfrm>
        </p:spPr>
        <p:txBody>
          <a:bodyPr/>
          <a:lstStyle>
            <a:lvl1pPr>
              <a:defRPr sz="13500"/>
            </a:lvl1pPr>
            <a:lvl2pPr>
              <a:defRPr sz="12400"/>
            </a:lvl2pPr>
            <a:lvl3pPr>
              <a:defRPr sz="10400"/>
            </a:lvl3pPr>
            <a:lvl4pPr>
              <a:defRPr sz="9300"/>
            </a:lvl4pPr>
            <a:lvl5pPr>
              <a:defRPr sz="93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8302287" y="10921369"/>
            <a:ext cx="15901988" cy="30889697"/>
          </a:xfrm>
        </p:spPr>
        <p:txBody>
          <a:bodyPr/>
          <a:lstStyle>
            <a:lvl1pPr>
              <a:defRPr sz="13500"/>
            </a:lvl1pPr>
            <a:lvl2pPr>
              <a:defRPr sz="12400"/>
            </a:lvl2pPr>
            <a:lvl3pPr>
              <a:defRPr sz="10400"/>
            </a:lvl3pPr>
            <a:lvl4pPr>
              <a:defRPr sz="9300"/>
            </a:lvl4pPr>
            <a:lvl5pPr>
              <a:defRPr sz="93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D40-9189-402D-AD24-EFFF2B4DCA19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8EA-1731-40C7-A9F3-FD07617B2B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225" y="1863566"/>
            <a:ext cx="32404050" cy="7800975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00225" y="10477143"/>
            <a:ext cx="15908240" cy="5124804"/>
          </a:xfrm>
        </p:spPr>
        <p:txBody>
          <a:bodyPr anchor="ctr"/>
          <a:lstStyle>
            <a:lvl1pPr marL="0" indent="0">
              <a:buNone/>
              <a:defRPr sz="12400" b="0" cap="all" baseline="0">
                <a:solidFill>
                  <a:schemeClr val="tx1"/>
                </a:solidFill>
              </a:defRPr>
            </a:lvl1pPr>
            <a:lvl2pPr>
              <a:buNone/>
              <a:defRPr sz="10400" b="1"/>
            </a:lvl2pPr>
            <a:lvl3pPr>
              <a:buNone/>
              <a:defRPr sz="9300" b="1"/>
            </a:lvl3pPr>
            <a:lvl4pPr>
              <a:buNone/>
              <a:defRPr sz="8300" b="1"/>
            </a:lvl4pPr>
            <a:lvl5pPr>
              <a:buNone/>
              <a:defRPr sz="83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8289788" y="10477143"/>
            <a:ext cx="15914489" cy="5124804"/>
          </a:xfrm>
        </p:spPr>
        <p:txBody>
          <a:bodyPr anchor="ctr"/>
          <a:lstStyle>
            <a:lvl1pPr marL="0" indent="0">
              <a:buNone/>
              <a:defRPr sz="12400" b="0" cap="all" baseline="0">
                <a:solidFill>
                  <a:schemeClr val="tx1"/>
                </a:solidFill>
              </a:defRPr>
            </a:lvl1pPr>
            <a:lvl2pPr>
              <a:buNone/>
              <a:defRPr sz="10400" b="1"/>
            </a:lvl2pPr>
            <a:lvl3pPr>
              <a:buNone/>
              <a:defRPr sz="9300" b="1"/>
            </a:lvl3pPr>
            <a:lvl4pPr>
              <a:buNone/>
              <a:defRPr sz="8300" b="1"/>
            </a:lvl4pPr>
            <a:lvl5pPr>
              <a:buNone/>
              <a:defRPr sz="83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1800225" y="16122019"/>
            <a:ext cx="15908240" cy="25689047"/>
          </a:xfrm>
        </p:spPr>
        <p:txBody>
          <a:bodyPr/>
          <a:lstStyle>
            <a:lvl1pPr>
              <a:defRPr sz="12400"/>
            </a:lvl1pPr>
            <a:lvl2pPr>
              <a:defRPr sz="104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8289788" y="16122019"/>
            <a:ext cx="15914489" cy="25689047"/>
          </a:xfrm>
        </p:spPr>
        <p:txBody>
          <a:bodyPr/>
          <a:lstStyle>
            <a:lvl1pPr>
              <a:defRPr sz="12400"/>
            </a:lvl1pPr>
            <a:lvl2pPr>
              <a:defRPr sz="104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D40-9189-402D-AD24-EFFF2B4DCA19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8EA-1731-40C7-A9F3-FD07617B2B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D40-9189-402D-AD24-EFFF2B4DCA19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8EA-1731-40C7-A9F3-FD07617B2B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D40-9189-402D-AD24-EFFF2B4DCA19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8EA-1731-40C7-A9F3-FD07617B2B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227" y="1863566"/>
            <a:ext cx="11845232" cy="793099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1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800227" y="10401304"/>
            <a:ext cx="11845232" cy="31409762"/>
          </a:xfrm>
        </p:spPr>
        <p:txBody>
          <a:bodyPr/>
          <a:lstStyle>
            <a:lvl1pPr marL="0" indent="0">
              <a:buNone/>
              <a:defRPr sz="7200"/>
            </a:lvl1pPr>
            <a:lvl2pPr>
              <a:buNone/>
              <a:defRPr sz="6200"/>
            </a:lvl2pPr>
            <a:lvl3pPr>
              <a:buNone/>
              <a:defRPr sz="5200"/>
            </a:lvl3pPr>
            <a:lvl4pPr>
              <a:buNone/>
              <a:defRPr sz="4700"/>
            </a:lvl4pPr>
            <a:lvl5pPr>
              <a:buNone/>
              <a:defRPr sz="47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4076759" y="1863570"/>
            <a:ext cx="20127516" cy="39947496"/>
          </a:xfrm>
        </p:spPr>
        <p:txBody>
          <a:bodyPr/>
          <a:lstStyle>
            <a:lvl1pPr>
              <a:defRPr sz="13500"/>
            </a:lvl1pPr>
            <a:lvl2pPr>
              <a:defRPr sz="12400"/>
            </a:lvl2pPr>
            <a:lvl3pPr>
              <a:defRPr sz="11400"/>
            </a:lvl3pPr>
            <a:lvl4pPr>
              <a:defRPr sz="10400"/>
            </a:lvl4pPr>
            <a:lvl5pPr>
              <a:defRPr sz="93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D40-9189-402D-AD24-EFFF2B4DCA19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8EA-1731-40C7-A9F3-FD07617B2B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900" y="4160520"/>
            <a:ext cx="21602700" cy="3564616"/>
          </a:xfrm>
        </p:spPr>
        <p:txBody>
          <a:bodyPr lIns="236601" rIns="236601" bIns="0" anchor="b">
            <a:sp3d prstMaterial="softEdge"/>
          </a:bodyPr>
          <a:lstStyle>
            <a:lvl1pPr algn="ctr">
              <a:buNone/>
              <a:defRPr sz="104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7200900" y="12503229"/>
            <a:ext cx="21602700" cy="2704338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166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200900" y="7963321"/>
            <a:ext cx="21602700" cy="3619652"/>
          </a:xfrm>
        </p:spPr>
        <p:txBody>
          <a:bodyPr lIns="236601" tIns="236601" rIns="236601" anchor="t"/>
          <a:lstStyle>
            <a:lvl1pPr marL="0" indent="0" algn="ctr">
              <a:buNone/>
              <a:defRPr sz="7200"/>
            </a:lvl1pPr>
            <a:lvl2pPr>
              <a:defRPr sz="6200"/>
            </a:lvl2pPr>
            <a:lvl3pPr>
              <a:defRPr sz="5200"/>
            </a:lvl3pPr>
            <a:lvl4pPr>
              <a:defRPr sz="4700"/>
            </a:lvl4pPr>
            <a:lvl5pPr>
              <a:defRPr sz="47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D40-9189-402D-AD24-EFFF2B4DCA19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8EA-1731-40C7-A9F3-FD07617B2B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800225" y="1874404"/>
            <a:ext cx="32404050" cy="7800975"/>
          </a:xfrm>
          <a:prstGeom prst="rect">
            <a:avLst/>
          </a:prstGeom>
        </p:spPr>
        <p:txBody>
          <a:bodyPr vert="horz" lIns="473202" tIns="236601" rIns="473202" bIns="236601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1800225" y="10921365"/>
            <a:ext cx="32404050" cy="32140017"/>
          </a:xfrm>
          <a:prstGeom prst="rect">
            <a:avLst/>
          </a:prstGeom>
        </p:spPr>
        <p:txBody>
          <a:bodyPr vert="horz" lIns="473202" tIns="236601" rIns="473202" bIns="236601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800225" y="43793810"/>
            <a:ext cx="8401050" cy="2491978"/>
          </a:xfrm>
          <a:prstGeom prst="rect">
            <a:avLst/>
          </a:prstGeom>
        </p:spPr>
        <p:txBody>
          <a:bodyPr vert="horz" lIns="473202" tIns="236601" rIns="473202" bIns="236601" anchor="b"/>
          <a:lstStyle>
            <a:lvl1pPr algn="l" eaLnBrk="1" latinLnBrk="0" hangingPunct="1">
              <a:defRPr kumimoji="0" sz="6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FBBD40-9189-402D-AD24-EFFF2B4DCA19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301538" y="43793810"/>
            <a:ext cx="11401425" cy="2491978"/>
          </a:xfrm>
          <a:prstGeom prst="rect">
            <a:avLst/>
          </a:prstGeom>
        </p:spPr>
        <p:txBody>
          <a:bodyPr vert="horz" lIns="473202" tIns="236601" rIns="473202" bIns="236601" anchor="b"/>
          <a:lstStyle>
            <a:lvl1pPr algn="ctr" eaLnBrk="1" latinLnBrk="0" hangingPunct="1">
              <a:defRPr kumimoji="0" sz="6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31203900" y="43793810"/>
            <a:ext cx="3000375" cy="2491978"/>
          </a:xfrm>
          <a:prstGeom prst="rect">
            <a:avLst/>
          </a:prstGeom>
        </p:spPr>
        <p:txBody>
          <a:bodyPr vert="horz" lIns="0" tIns="236601" rIns="0" bIns="236601" anchor="b"/>
          <a:lstStyle>
            <a:lvl1pPr algn="r" eaLnBrk="1" latinLnBrk="0" hangingPunct="1">
              <a:defRPr kumimoji="0" sz="6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6308EA-1731-40C7-A9F3-FD07617B2B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212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839212" indent="-2129409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14500" kern="1200">
          <a:solidFill>
            <a:schemeClr val="tx1"/>
          </a:solidFill>
          <a:latin typeface="+mn-lt"/>
          <a:ea typeface="+mn-ea"/>
          <a:cs typeface="+mn-cs"/>
        </a:defRPr>
      </a:lvl1pPr>
      <a:lvl2pPr marL="4495419" indent="-1466926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2400" kern="1200">
          <a:solidFill>
            <a:schemeClr val="tx1"/>
          </a:solidFill>
          <a:latin typeface="+mn-lt"/>
          <a:ea typeface="+mn-ea"/>
          <a:cs typeface="+mn-cs"/>
        </a:defRPr>
      </a:lvl2pPr>
      <a:lvl3pPr marL="5867705" indent="-1183005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1400" kern="1200">
          <a:solidFill>
            <a:schemeClr val="tx1"/>
          </a:solidFill>
          <a:latin typeface="+mn-lt"/>
          <a:ea typeface="+mn-ea"/>
          <a:cs typeface="+mn-cs"/>
        </a:defRPr>
      </a:lvl3pPr>
      <a:lvl4pPr marL="7003390" indent="-946404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0400" kern="1200">
          <a:solidFill>
            <a:schemeClr val="tx1"/>
          </a:solidFill>
          <a:latin typeface="+mn-lt"/>
          <a:ea typeface="+mn-ea"/>
          <a:cs typeface="+mn-cs"/>
        </a:defRPr>
      </a:lvl4pPr>
      <a:lvl5pPr marL="7997114" indent="-946404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0400" kern="1200">
          <a:solidFill>
            <a:schemeClr val="tx1"/>
          </a:solidFill>
          <a:latin typeface="+mn-lt"/>
          <a:ea typeface="+mn-ea"/>
          <a:cs typeface="+mn-cs"/>
        </a:defRPr>
      </a:lvl5pPr>
      <a:lvl6pPr marL="9132799" indent="-94640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0173843" indent="-94640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1214887" indent="-94640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2255932" indent="-94640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7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366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7320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0980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94640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1830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4196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65620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8928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 cstate="print"/>
          <a:srcRect l="42138" t="3200" r="1509" b="47396"/>
          <a:stretch>
            <a:fillRect/>
          </a:stretch>
        </p:blipFill>
        <p:spPr bwMode="auto">
          <a:xfrm rot="20481224">
            <a:off x="2782631" y="33619084"/>
            <a:ext cx="9380407" cy="10836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Image 3" descr="Retour à l'accuei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2618" y="1368477"/>
            <a:ext cx="9000998" cy="63367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Image 4" descr="Résultat de recherche d'images pour &quot;logo lycée revoul valréas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45869" y="360377"/>
            <a:ext cx="5760633" cy="403244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mage 5" descr="Résultat de recherche d'images pour &quot;carte région paca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51121" y="1512506"/>
            <a:ext cx="7848871" cy="63367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Image 6" descr="Résultat de recherche d'images pour &quot;logo lycée revoul valréas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45865" y="4320805"/>
            <a:ext cx="5760641" cy="4176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Flèche gauche 8"/>
          <p:cNvSpPr/>
          <p:nvPr/>
        </p:nvSpPr>
        <p:spPr>
          <a:xfrm rot="10800000" flipV="1">
            <a:off x="20234498" y="3960765"/>
            <a:ext cx="6981026" cy="36004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134" tIns="70064" rIns="140134" bIns="70064" rtlCol="0" anchor="ctr"/>
          <a:lstStyle/>
          <a:p>
            <a:pPr algn="ctr"/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12418" y="11737629"/>
            <a:ext cx="33555729" cy="3757871"/>
          </a:xfrm>
          <a:prstGeom prst="rect">
            <a:avLst/>
          </a:prstGeom>
          <a:noFill/>
        </p:spPr>
        <p:txBody>
          <a:bodyPr wrap="square" lIns="140134" tIns="70064" rIns="140134" bIns="70064" rtlCol="0">
            <a:spAutoFit/>
          </a:bodyPr>
          <a:lstStyle/>
          <a:p>
            <a:pPr algn="ctr"/>
            <a:endParaRPr lang="fr-FR" sz="47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4700" dirty="0" smtClean="0">
                <a:latin typeface="Comic Sans MS" pitchFamily="66" charset="0"/>
              </a:rPr>
              <a:t>Auto-évaluation  des savoir-être et des savoir-faire</a:t>
            </a:r>
          </a:p>
          <a:p>
            <a:pPr algn="just">
              <a:buFont typeface="Wingdings" pitchFamily="2" charset="2"/>
              <a:buChar char="Ø"/>
            </a:pPr>
            <a:r>
              <a:rPr lang="fr-FR" sz="4700" dirty="0" smtClean="0">
                <a:latin typeface="Comic Sans MS" pitchFamily="66" charset="0"/>
              </a:rPr>
              <a:t>Autonomie</a:t>
            </a:r>
          </a:p>
          <a:p>
            <a:pPr algn="just">
              <a:buFont typeface="Wingdings" pitchFamily="2" charset="2"/>
              <a:buChar char="Ø"/>
            </a:pPr>
            <a:r>
              <a:rPr lang="fr-FR" sz="4700" dirty="0" smtClean="0">
                <a:latin typeface="Comic Sans MS" pitchFamily="66" charset="0"/>
              </a:rPr>
              <a:t>Créativité</a:t>
            </a:r>
          </a:p>
          <a:p>
            <a:pPr algn="just">
              <a:buFont typeface="Wingdings" pitchFamily="2" charset="2"/>
              <a:buChar char="Ø"/>
            </a:pPr>
            <a:r>
              <a:rPr lang="fr-FR" sz="4700" dirty="0" smtClean="0">
                <a:latin typeface="Comic Sans MS" pitchFamily="66" charset="0"/>
              </a:rPr>
              <a:t>Évaluation réflexive et positive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28442" y="8785301"/>
            <a:ext cx="31971551" cy="3384374"/>
          </a:xfrm>
          <a:prstGeom prst="rect">
            <a:avLst/>
          </a:prstGeom>
          <a:noFill/>
          <a:ln>
            <a:noFill/>
            <a:prstDash val="sysDot"/>
          </a:ln>
          <a:effectLst/>
        </p:spPr>
        <p:txBody>
          <a:bodyPr wrap="square" lIns="140134" tIns="70064" rIns="140134" bIns="70064">
            <a:prstTxWarp prst="textDeflateBottom">
              <a:avLst/>
            </a:prstTxWarp>
            <a:spAutoFit/>
          </a:bodyPr>
          <a:lstStyle/>
          <a:p>
            <a:pPr algn="ctr"/>
            <a:r>
              <a:rPr lang="fr-FR" sz="83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Penser</a:t>
            </a:r>
            <a:r>
              <a:rPr lang="fr-FR" sz="8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FR" sz="83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son bulletin pour panser sa scolarité</a:t>
            </a:r>
            <a:endParaRPr lang="fr-FR" sz="83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 rot="10800000" flipV="1">
            <a:off x="2880831" y="34456252"/>
            <a:ext cx="33123679" cy="1572657"/>
          </a:xfrm>
          <a:prstGeom prst="rect">
            <a:avLst/>
          </a:prstGeom>
          <a:noFill/>
        </p:spPr>
        <p:txBody>
          <a:bodyPr wrap="square" lIns="140134" tIns="70064" rIns="140134" bIns="70064" rtlCol="0">
            <a:spAutoFit/>
          </a:bodyPr>
          <a:lstStyle/>
          <a:p>
            <a:endParaRPr lang="fr-FR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 rot="10800000" flipV="1">
            <a:off x="1728441" y="16176268"/>
            <a:ext cx="32547619" cy="372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0134" tIns="70064" rIns="140134" bIns="7006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401338" fontAlgn="base">
              <a:spcBef>
                <a:spcPct val="0"/>
              </a:spcBef>
              <a:spcAft>
                <a:spcPct val="0"/>
              </a:spcAft>
              <a:tabLst>
                <a:tab pos="1561908" algn="l"/>
              </a:tabLst>
            </a:pPr>
            <a:r>
              <a:rPr lang="fr-F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60007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Objectifs du projet : </a:t>
            </a:r>
          </a:p>
          <a:p>
            <a:pPr algn="ctr" defTabSz="1401338" fontAlgn="base">
              <a:spcBef>
                <a:spcPct val="0"/>
              </a:spcBef>
              <a:spcAft>
                <a:spcPct val="0"/>
              </a:spcAft>
              <a:tabLst>
                <a:tab pos="1561908" algn="l"/>
              </a:tabLst>
            </a:pPr>
            <a:endParaRPr lang="fr-FR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0000" endA="300" endPos="50000" dist="29997" dir="5400000" sy="-100000" algn="bl" rotWithShape="0"/>
              </a:effectLst>
              <a:cs typeface="Arial" pitchFamily="34" charset="0"/>
            </a:endParaRPr>
          </a:p>
          <a:p>
            <a:pPr algn="just" defTabSz="14013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561908" algn="l"/>
              </a:tabLst>
            </a:pPr>
            <a:r>
              <a:rPr lang="fr-FR" sz="47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S’auto-évaluer pour mieux se connaître</a:t>
            </a:r>
            <a:endParaRPr lang="fr-FR" sz="4700" dirty="0" smtClean="0">
              <a:latin typeface="Comic Sans MS" pitchFamily="66" charset="0"/>
              <a:cs typeface="Arial" pitchFamily="34" charset="0"/>
            </a:endParaRPr>
          </a:p>
          <a:p>
            <a:pPr algn="just" defTabSz="14013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561908" algn="l"/>
              </a:tabLst>
            </a:pPr>
            <a:r>
              <a:rPr lang="fr-FR" sz="47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Rédiger son bulletin pour mettre des mots sur ses difficultés, ses réussites, ses atouts et ses attentes</a:t>
            </a:r>
            <a:endParaRPr lang="fr-FR" sz="4700" dirty="0" smtClean="0">
              <a:latin typeface="Comic Sans MS" pitchFamily="66" charset="0"/>
              <a:cs typeface="Arial" pitchFamily="34" charset="0"/>
            </a:endParaRPr>
          </a:p>
          <a:p>
            <a:pPr algn="just" defTabSz="14013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561908" algn="l"/>
              </a:tabLst>
            </a:pPr>
            <a:r>
              <a:rPr lang="fr-FR" sz="47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Avoir un regard réflexif sur soi-même pour être davantage acteur de sa scolarité</a:t>
            </a:r>
            <a:endParaRPr lang="fr-FR" sz="47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5337954" y="38020549"/>
            <a:ext cx="18578064" cy="6851026"/>
          </a:xfrm>
          <a:prstGeom prst="rect">
            <a:avLst/>
          </a:prstGeom>
          <a:noFill/>
        </p:spPr>
        <p:txBody>
          <a:bodyPr wrap="square" lIns="140134" tIns="70064" rIns="140134" bIns="70064" rtlCol="0">
            <a:spAutoFit/>
          </a:bodyPr>
          <a:lstStyle/>
          <a:p>
            <a:pPr algn="ctr"/>
            <a:r>
              <a:rPr lang="fr-F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Effets de l’action : </a:t>
            </a:r>
          </a:p>
          <a:p>
            <a:pPr algn="ctr"/>
            <a:endParaRPr lang="fr-FR" sz="4700" dirty="0" smtClean="0">
              <a:solidFill>
                <a:srgbClr val="0070C0"/>
              </a:solidFill>
            </a:endParaRPr>
          </a:p>
          <a:p>
            <a:pPr algn="just"/>
            <a:r>
              <a:rPr lang="fr-FR" sz="4700" dirty="0" smtClean="0">
                <a:latin typeface="Comic Sans MS" pitchFamily="66" charset="0"/>
              </a:rPr>
              <a:t>Les élèves acquièrent peu à peu un regard réflexif sur leur travail et cherche davantage de </a:t>
            </a:r>
            <a:r>
              <a:rPr lang="fr-FR" sz="4700" b="1" dirty="0" smtClean="0">
                <a:latin typeface="Comic Sans MS" pitchFamily="66" charset="0"/>
              </a:rPr>
              <a:t>solutions à leurs difficultés</a:t>
            </a:r>
            <a:r>
              <a:rPr lang="fr-FR" sz="4700" dirty="0" smtClean="0">
                <a:latin typeface="Comic Sans MS" pitchFamily="66" charset="0"/>
              </a:rPr>
              <a:t>. De plus, le fait de mettre des mots sur leurs maux ou leur réussite est perçu comme un défi à relever : une </a:t>
            </a:r>
            <a:r>
              <a:rPr lang="fr-FR" sz="4700" b="1" dirty="0" smtClean="0">
                <a:latin typeface="Comic Sans MS" pitchFamily="66" charset="0"/>
              </a:rPr>
              <a:t>certaine émulation s’installe…</a:t>
            </a:r>
          </a:p>
          <a:p>
            <a:pPr algn="just"/>
            <a:r>
              <a:rPr lang="fr-FR" sz="4700" dirty="0" smtClean="0">
                <a:latin typeface="Comic Sans MS" pitchFamily="66" charset="0"/>
              </a:rPr>
              <a:t>L’évaluation des savoir-être a pu aider les élèves à modifier leur posture, à gérer le décrochage ce qui permet d’</a:t>
            </a:r>
            <a:r>
              <a:rPr lang="fr-FR" sz="4700" b="1" dirty="0" smtClean="0">
                <a:latin typeface="Comic Sans MS" pitchFamily="66" charset="0"/>
              </a:rPr>
              <a:t>agir sur le climat scolaire</a:t>
            </a:r>
            <a:r>
              <a:rPr lang="fr-FR" sz="4700" dirty="0" smtClean="0">
                <a:latin typeface="Comic Sans MS" pitchFamily="66" charset="0"/>
              </a:rPr>
              <a:t> et leur </a:t>
            </a:r>
            <a:r>
              <a:rPr lang="fr-FR" sz="4700" b="1" dirty="0" smtClean="0">
                <a:latin typeface="Comic Sans MS" pitchFamily="66" charset="0"/>
              </a:rPr>
              <a:t>donner davantage d’appétence.</a:t>
            </a:r>
            <a:endParaRPr lang="fr-FR" sz="4700" b="1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15842008" y="10873533"/>
            <a:ext cx="5688632" cy="1015622"/>
          </a:xfrm>
          <a:prstGeom prst="rect">
            <a:avLst/>
          </a:prstGeom>
          <a:noFill/>
        </p:spPr>
        <p:txBody>
          <a:bodyPr wrap="square" lIns="91406" tIns="45700" rIns="91406" bIns="45700">
            <a:spAutoFit/>
          </a:bodyPr>
          <a:lstStyle/>
          <a:p>
            <a:pPr algn="ctr"/>
            <a:r>
              <a:rPr lang="fr-F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Mots clés</a:t>
            </a:r>
            <a:r>
              <a:rPr lang="fr-FR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fr-F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:</a:t>
            </a:r>
            <a:endParaRPr lang="fr-FR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474858" y="20738629"/>
            <a:ext cx="10729192" cy="151530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81570" y="20810637"/>
            <a:ext cx="10513168" cy="151602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4" name="Picture 10" descr="http://www.lyc-revoul.ac-aix-marseille.fr/spip/sites/www.lyc-revoul/spip/IMG/arton126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2458" y="23402925"/>
            <a:ext cx="8140374" cy="67565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354</TotalTime>
  <Words>28</Words>
  <Application>Microsoft Office PowerPoint</Application>
  <PresentationFormat>Personnalisé</PresentationFormat>
  <Paragraphs>16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Apex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gerberi</cp:lastModifiedBy>
  <cp:revision>13</cp:revision>
  <dcterms:created xsi:type="dcterms:W3CDTF">2017-02-26T11:48:26Z</dcterms:created>
  <dcterms:modified xsi:type="dcterms:W3CDTF">2017-02-28T12:36:00Z</dcterms:modified>
</cp:coreProperties>
</file>