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69" r:id="rId3"/>
    <p:sldId id="270" r:id="rId4"/>
    <p:sldId id="271" r:id="rId5"/>
    <p:sldId id="272" r:id="rId6"/>
    <p:sldId id="274" r:id="rId7"/>
    <p:sldId id="275" r:id="rId8"/>
    <p:sldId id="276" r:id="rId9"/>
    <p:sldId id="277"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65307-3C7C-444F-833A-8182F44E73C2}" type="datetimeFigureOut">
              <a:rPr lang="fr-FR" smtClean="0"/>
              <a:pPr/>
              <a:t>06/05/2017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90A83-9582-46EA-B79A-03804FE6405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  Par « Constante macabre », j'entends qu'inconsciemment les enseignants s'arrangent toujours, sous la pression de la société, pour mettre un certain pourcentage de mauvaises notes. Ce pourcentage est la constante macabre.  » André</a:t>
            </a:r>
            <a:r>
              <a:rPr lang="fr-FR" baseline="0" dirty="0"/>
              <a:t> </a:t>
            </a:r>
            <a:r>
              <a:rPr lang="fr-FR" baseline="0" dirty="0" err="1"/>
              <a:t>Antibi</a:t>
            </a:r>
            <a:r>
              <a:rPr lang="fr-FR" baseline="0" dirty="0"/>
              <a:t>. Les diapositives concernant l’EPCC s’inspirent des travaux d’André </a:t>
            </a:r>
            <a:r>
              <a:rPr lang="fr-FR" baseline="0" dirty="0" err="1"/>
              <a:t>Antibi</a:t>
            </a:r>
            <a:r>
              <a:rPr lang="fr-FR" baseline="0" dirty="0"/>
              <a:t> consultables à : http://mclcm.free.fr/</a:t>
            </a:r>
          </a:p>
          <a:p>
            <a:endParaRPr lang="fr-FR" dirty="0"/>
          </a:p>
        </p:txBody>
      </p:sp>
      <p:sp>
        <p:nvSpPr>
          <p:cNvPr id="4" name="Espace réservé du numéro de diapositive 3"/>
          <p:cNvSpPr>
            <a:spLocks noGrp="1"/>
          </p:cNvSpPr>
          <p:nvPr>
            <p:ph type="sldNum" sz="quarter" idx="10"/>
          </p:nvPr>
        </p:nvSpPr>
        <p:spPr/>
        <p:txBody>
          <a:bodyPr/>
          <a:lstStyle/>
          <a:p>
            <a:fld id="{7E290A83-9582-46EA-B79A-03804FE64051}"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Voir : travaux </a:t>
            </a:r>
            <a:r>
              <a:rPr lang="fr-FR" baseline="0" dirty="0"/>
              <a:t>d’André </a:t>
            </a:r>
            <a:r>
              <a:rPr lang="fr-FR" baseline="0" dirty="0" err="1"/>
              <a:t>Antibi</a:t>
            </a:r>
            <a:r>
              <a:rPr lang="fr-FR" baseline="0" dirty="0"/>
              <a:t> consultables à : http://mclcm.free.fr/. Lire aussi André </a:t>
            </a:r>
            <a:r>
              <a:rPr lang="fr-FR" baseline="0" dirty="0" err="1"/>
              <a:t>Antibi</a:t>
            </a:r>
            <a:r>
              <a:rPr lang="fr-FR" baseline="0" dirty="0"/>
              <a:t> : </a:t>
            </a:r>
            <a:r>
              <a:rPr lang="fr-FR" i="1" baseline="0" dirty="0"/>
              <a:t>La constante macabre </a:t>
            </a:r>
            <a:r>
              <a:rPr lang="fr-FR" baseline="0" dirty="0"/>
              <a:t>(</a:t>
            </a:r>
            <a:r>
              <a:rPr lang="fr-FR" baseline="0" dirty="0" err="1"/>
              <a:t>Math’adore</a:t>
            </a:r>
            <a:r>
              <a:rPr lang="fr-FR" baseline="0" dirty="0"/>
              <a:t>, 2003), </a:t>
            </a:r>
            <a:r>
              <a:rPr lang="fr-FR" i="1" baseline="0" dirty="0"/>
              <a:t>Pour des élèves heureux en travaillant</a:t>
            </a:r>
            <a:r>
              <a:rPr lang="fr-FR" baseline="0" dirty="0"/>
              <a:t> (</a:t>
            </a:r>
            <a:r>
              <a:rPr lang="fr-FR" baseline="0" dirty="0" err="1"/>
              <a:t>Math’adore</a:t>
            </a:r>
            <a:r>
              <a:rPr lang="fr-FR" baseline="0" dirty="0"/>
              <a:t>, 2014).</a:t>
            </a:r>
          </a:p>
          <a:p>
            <a:endParaRPr lang="fr-FR" dirty="0"/>
          </a:p>
        </p:txBody>
      </p:sp>
      <p:sp>
        <p:nvSpPr>
          <p:cNvPr id="4" name="Espace réservé du numéro de diapositive 3"/>
          <p:cNvSpPr>
            <a:spLocks noGrp="1"/>
          </p:cNvSpPr>
          <p:nvPr>
            <p:ph type="sldNum" sz="quarter" idx="10"/>
          </p:nvPr>
        </p:nvSpPr>
        <p:spPr/>
        <p:txBody>
          <a:bodyPr/>
          <a:lstStyle/>
          <a:p>
            <a:fld id="{7E290A83-9582-46EA-B79A-03804FE64051}" type="slidenum">
              <a:rPr lang="fr-FR" smtClean="0"/>
              <a:pPr/>
              <a:t>10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4/5 des questions posées seront prises parmi une liste de questions travaillées en classe en avance. Attention cela ne signifie pas donner « le » sujet en avance !</a:t>
            </a:r>
          </a:p>
        </p:txBody>
      </p:sp>
      <p:sp>
        <p:nvSpPr>
          <p:cNvPr id="4" name="Espace réservé du numéro de diapositive 3"/>
          <p:cNvSpPr>
            <a:spLocks noGrp="1"/>
          </p:cNvSpPr>
          <p:nvPr>
            <p:ph type="sldNum" sz="quarter" idx="10"/>
          </p:nvPr>
        </p:nvSpPr>
        <p:spPr/>
        <p:txBody>
          <a:bodyPr/>
          <a:lstStyle/>
          <a:p>
            <a:fld id="{7E290A83-9582-46EA-B79A-03804FE64051}" type="slidenum">
              <a:rPr lang="fr-FR" smtClean="0"/>
              <a:pPr/>
              <a:t>11</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Ne</a:t>
            </a:r>
            <a:r>
              <a:rPr lang="fr-FR" baseline="0" dirty="0"/>
              <a:t> pas donner les questions en début de chapitre pour ne pas diminuer l’attention des élèves, et car de plus, certaines questions pas encore tombées sont possibles. (exemples : diaporamas avec les sujets de bac en couleurs : les passages qui sont pour l’instant restés en noir, pourraient être en couleur l’année suivante, en fonction de nouveaux sujets tombés. NB : plus on avance dans le temps, plus on voit que les indications complémentaires « se colorent ».</a:t>
            </a:r>
            <a:endParaRPr lang="fr-FR" dirty="0"/>
          </a:p>
        </p:txBody>
      </p:sp>
      <p:sp>
        <p:nvSpPr>
          <p:cNvPr id="4" name="Espace réservé du numéro de diapositive 3"/>
          <p:cNvSpPr>
            <a:spLocks noGrp="1"/>
          </p:cNvSpPr>
          <p:nvPr>
            <p:ph type="sldNum" sz="quarter" idx="10"/>
          </p:nvPr>
        </p:nvSpPr>
        <p:spPr/>
        <p:txBody>
          <a:bodyPr/>
          <a:lstStyle/>
          <a:p>
            <a:fld id="{7E290A83-9582-46EA-B79A-03804FE64051}" type="slidenum">
              <a:rPr lang="fr-FR" smtClean="0"/>
              <a:pPr/>
              <a:t>19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Cela</a:t>
            </a:r>
            <a:r>
              <a:rPr lang="fr-FR" baseline="0" dirty="0"/>
              <a:t> montre à l’élève qu’il progresse. Le professeur peut considérer que ces progrès seront récompensés autrement que par un bonus spécifique : progrès lors des DS, appréciation positive sur le bulletin, sous APB (ex : « élève qui est motivé pour progresser », « qui a su travailler de manière autonome pour progresser »… : importance de l’autonomie pour le post-bac)</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7E290A83-9582-46EA-B79A-03804FE64051}"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a:t>06/05/2017</a:t>
            </a:r>
          </a:p>
        </p:txBody>
      </p:sp>
      <p:sp>
        <p:nvSpPr>
          <p:cNvPr id="19" name="Espace réservé du pied de page 18"/>
          <p:cNvSpPr>
            <a:spLocks noGrp="1"/>
          </p:cNvSpPr>
          <p:nvPr>
            <p:ph type="ftr" sz="quarter" idx="11"/>
          </p:nvPr>
        </p:nvSpPr>
        <p:spPr/>
        <p:txBody>
          <a:bodyPr/>
          <a:lstStyle/>
          <a:p>
            <a:r>
              <a:rPr lang="fr-FR"/>
              <a:t>Aix-Marseille, M. Gosse et L. Auffant</a:t>
            </a:r>
          </a:p>
        </p:txBody>
      </p:sp>
      <p:sp>
        <p:nvSpPr>
          <p:cNvPr id="27" name="Espace réservé du numéro de diapositive 26"/>
          <p:cNvSpPr>
            <a:spLocks noGrp="1"/>
          </p:cNvSpPr>
          <p:nvPr>
            <p:ph type="sldNum" sz="quarter" idx="12"/>
          </p:nvPr>
        </p:nvSpPr>
        <p:spPr/>
        <p:txBody>
          <a:bodyPr/>
          <a:lstStyle/>
          <a:p>
            <a:fld id="{FF83F395-F026-4303-9181-EB9C89D1609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r>
              <a:rPr lang="fr-FR"/>
              <a:t>06/05/2017</a:t>
            </a:r>
          </a:p>
        </p:txBody>
      </p:sp>
      <p:sp>
        <p:nvSpPr>
          <p:cNvPr id="6" name="Espace réservé du pied de page 5"/>
          <p:cNvSpPr>
            <a:spLocks noGrp="1"/>
          </p:cNvSpPr>
          <p:nvPr>
            <p:ph type="ftr" sz="quarter" idx="11"/>
          </p:nvPr>
        </p:nvSpPr>
        <p:spPr/>
        <p:txBody>
          <a:bodyPr/>
          <a:lstStyle/>
          <a:p>
            <a:r>
              <a:rPr lang="fr-FR"/>
              <a:t>Aix-Marseille, M. Gosse et L. Auffant</a:t>
            </a:r>
          </a:p>
        </p:txBody>
      </p:sp>
      <p:sp>
        <p:nvSpPr>
          <p:cNvPr id="7" name="Espace réservé du numéro de diapositive 6"/>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r>
              <a:rPr lang="fr-FR"/>
              <a:t>06/05/2017</a:t>
            </a:r>
          </a:p>
        </p:txBody>
      </p:sp>
      <p:sp>
        <p:nvSpPr>
          <p:cNvPr id="8" name="Espace réservé du pied de page 7"/>
          <p:cNvSpPr>
            <a:spLocks noGrp="1"/>
          </p:cNvSpPr>
          <p:nvPr>
            <p:ph type="ftr" sz="quarter" idx="11"/>
          </p:nvPr>
        </p:nvSpPr>
        <p:spPr/>
        <p:txBody>
          <a:bodyPr/>
          <a:lstStyle/>
          <a:p>
            <a:r>
              <a:rPr lang="fr-FR"/>
              <a:t>Aix-Marseille, M. Gosse et L. Auffant</a:t>
            </a:r>
          </a:p>
        </p:txBody>
      </p:sp>
      <p:sp>
        <p:nvSpPr>
          <p:cNvPr id="9" name="Espace réservé du numéro de diapositive 8"/>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r>
              <a:rPr lang="fr-FR"/>
              <a:t>06/05/2017</a:t>
            </a:r>
          </a:p>
        </p:txBody>
      </p:sp>
      <p:sp>
        <p:nvSpPr>
          <p:cNvPr id="8" name="Espace réservé du numéro de diapositive 7"/>
          <p:cNvSpPr>
            <a:spLocks noGrp="1"/>
          </p:cNvSpPr>
          <p:nvPr>
            <p:ph type="sldNum" sz="quarter" idx="11"/>
          </p:nvPr>
        </p:nvSpPr>
        <p:spPr/>
        <p:txBody>
          <a:bodyPr/>
          <a:lstStyle/>
          <a:p>
            <a:fld id="{FF83F395-F026-4303-9181-EB9C89D16099}" type="slidenum">
              <a:rPr lang="fr-FR" smtClean="0"/>
              <a:pPr/>
              <a:t>‹N°›</a:t>
            </a:fld>
            <a:endParaRPr lang="fr-FR"/>
          </a:p>
        </p:txBody>
      </p:sp>
      <p:sp>
        <p:nvSpPr>
          <p:cNvPr id="9" name="Espace réservé du pied de page 8"/>
          <p:cNvSpPr>
            <a:spLocks noGrp="1"/>
          </p:cNvSpPr>
          <p:nvPr>
            <p:ph type="ftr" sz="quarter" idx="12"/>
          </p:nvPr>
        </p:nvSpPr>
        <p:spPr/>
        <p:txBody>
          <a:bodyPr/>
          <a:lstStyle/>
          <a:p>
            <a:r>
              <a:rPr lang="fr-FR"/>
              <a:t>Aix-Marseille, M. Gosse et L. Auffant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06/05/2017</a:t>
            </a:r>
          </a:p>
        </p:txBody>
      </p:sp>
      <p:sp>
        <p:nvSpPr>
          <p:cNvPr id="3" name="Espace réservé du pied de page 2"/>
          <p:cNvSpPr>
            <a:spLocks noGrp="1"/>
          </p:cNvSpPr>
          <p:nvPr>
            <p:ph type="ftr" sz="quarter" idx="11"/>
          </p:nvPr>
        </p:nvSpPr>
        <p:spPr/>
        <p:txBody>
          <a:bodyPr/>
          <a:lstStyle/>
          <a:p>
            <a:r>
              <a:rPr lang="fr-FR"/>
              <a:t>Aix-Marseille, M. Gosse et L. Auffant</a:t>
            </a:r>
          </a:p>
        </p:txBody>
      </p:sp>
      <p:sp>
        <p:nvSpPr>
          <p:cNvPr id="4" name="Espace réservé du numéro de diapositive 3"/>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r>
              <a:rPr lang="fr-FR"/>
              <a:t>06/05/2017</a:t>
            </a:r>
          </a:p>
        </p:txBody>
      </p:sp>
      <p:sp>
        <p:nvSpPr>
          <p:cNvPr id="6" name="Espace réservé du pied de page 5"/>
          <p:cNvSpPr>
            <a:spLocks noGrp="1"/>
          </p:cNvSpPr>
          <p:nvPr>
            <p:ph type="ftr" sz="quarter" idx="11"/>
          </p:nvPr>
        </p:nvSpPr>
        <p:spPr/>
        <p:txBody>
          <a:bodyPr/>
          <a:lstStyle/>
          <a:p>
            <a:r>
              <a:rPr lang="fr-FR"/>
              <a:t>Aix-Marseille, M. Gosse et L. Auffant</a:t>
            </a: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FF83F395-F026-4303-9181-EB9C89D1609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r>
              <a:rPr lang="fr-FR"/>
              <a:t>06/05/2017</a:t>
            </a:r>
          </a:p>
        </p:txBody>
      </p:sp>
      <p:sp>
        <p:nvSpPr>
          <p:cNvPr id="6" name="Espace réservé du pied de page 5"/>
          <p:cNvSpPr>
            <a:spLocks noGrp="1"/>
          </p:cNvSpPr>
          <p:nvPr>
            <p:ph type="ftr" sz="quarter" idx="11"/>
          </p:nvPr>
        </p:nvSpPr>
        <p:spPr/>
        <p:txBody>
          <a:bodyPr/>
          <a:lstStyle/>
          <a:p>
            <a:r>
              <a:rPr lang="fr-FR"/>
              <a:t>Aix-Marseille, M. Gosse et L. Auffant</a:t>
            </a:r>
          </a:p>
        </p:txBody>
      </p:sp>
      <p:sp>
        <p:nvSpPr>
          <p:cNvPr id="7" name="Espace réservé du numéro de diapositive 6"/>
          <p:cNvSpPr>
            <a:spLocks noGrp="1"/>
          </p:cNvSpPr>
          <p:nvPr>
            <p:ph type="sldNum" sz="quarter" idx="12"/>
          </p:nvPr>
        </p:nvSpPr>
        <p:spPr/>
        <p:txBody>
          <a:bodyPr/>
          <a:lstStyle/>
          <a:p>
            <a:fld id="{FF83F395-F026-4303-9181-EB9C89D1609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r>
              <a:rPr lang="fr-FR"/>
              <a:t>06/05/2017</a:t>
            </a: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fr-FR"/>
              <a:t>Aix-Marseille, M. Gosse et L. Auffant</a:t>
            </a: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F83F395-F026-4303-9181-EB9C89D1609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es.ac-versailles.fr/bac/form_recherche.ph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L’évaluation par contrat de confiance (EPCC)</a:t>
            </a:r>
          </a:p>
        </p:txBody>
      </p:sp>
      <p:sp>
        <p:nvSpPr>
          <p:cNvPr id="3" name="Sous-titre 2"/>
          <p:cNvSpPr>
            <a:spLocks noGrp="1"/>
          </p:cNvSpPr>
          <p:nvPr>
            <p:ph type="subTitle" idx="1"/>
          </p:nvPr>
        </p:nvSpPr>
        <p:spPr/>
        <p:txBody>
          <a:bodyPr/>
          <a:lstStyle/>
          <a:p>
            <a:r>
              <a:rPr lang="fr-FR" dirty="0"/>
              <a:t>Une démarche proposée par </a:t>
            </a:r>
          </a:p>
          <a:p>
            <a:r>
              <a:rPr lang="fr-FR" dirty="0"/>
              <a:t>André ANTIBI, pour remédier à la « constante macabre » :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L’EPCC : les principes</a:t>
            </a:r>
          </a:p>
        </p:txBody>
      </p:sp>
      <p:sp>
        <p:nvSpPr>
          <p:cNvPr id="3" name="Espace réservé du contenu 2"/>
          <p:cNvSpPr>
            <a:spLocks noGrp="1"/>
          </p:cNvSpPr>
          <p:nvPr>
            <p:ph idx="1"/>
          </p:nvPr>
        </p:nvSpPr>
        <p:spPr>
          <a:xfrm>
            <a:off x="457200" y="1484784"/>
            <a:ext cx="8229600" cy="4641379"/>
          </a:xfrm>
        </p:spPr>
        <p:txBody>
          <a:bodyPr>
            <a:normAutofit fontScale="85000" lnSpcReduction="20000"/>
          </a:bodyPr>
          <a:lstStyle/>
          <a:p>
            <a:pPr lvl="0" algn="just"/>
            <a:r>
              <a:rPr lang="fr-FR" dirty="0"/>
              <a:t>Participer à </a:t>
            </a:r>
            <a:r>
              <a:rPr lang="fr-FR" i="1" dirty="0"/>
              <a:t>« une évaluation positive et bienveillante favorisant la réussite de tous les élèves […].  Pour encourager l'élève et lui permettre de prendre </a:t>
            </a:r>
            <a:r>
              <a:rPr lang="fr-FR" b="1" i="1" dirty="0"/>
              <a:t>confiance</a:t>
            </a:r>
            <a:r>
              <a:rPr lang="fr-FR" i="1" dirty="0"/>
              <a:t> en ses capacités, toute évaluation est réalisée dans </a:t>
            </a:r>
            <a:r>
              <a:rPr lang="fr-FR" b="1" i="1" dirty="0"/>
              <a:t>un esprit de rigueur bienveillante</a:t>
            </a:r>
            <a:r>
              <a:rPr lang="fr-FR" i="1" dirty="0"/>
              <a:t> tout au long de la scolarité », </a:t>
            </a:r>
            <a:endParaRPr lang="fr-FR" dirty="0"/>
          </a:p>
          <a:p>
            <a:pPr lvl="0" algn="just"/>
            <a:r>
              <a:rPr lang="fr-FR" dirty="0"/>
              <a:t>Dédramatiser les contrôles,</a:t>
            </a:r>
          </a:p>
          <a:p>
            <a:pPr lvl="0" algn="just"/>
            <a:r>
              <a:rPr lang="fr-FR" dirty="0"/>
              <a:t>Instaurer un </a:t>
            </a:r>
            <a:r>
              <a:rPr lang="fr-FR" b="1" dirty="0"/>
              <a:t>climat de confiance,</a:t>
            </a:r>
          </a:p>
          <a:p>
            <a:pPr lvl="0" algn="just"/>
            <a:r>
              <a:rPr lang="fr-FR" dirty="0"/>
              <a:t>Inciter les élèves à travailler car ils savent sur quoi ils seront interrogés et rend les révisions « utiles »,</a:t>
            </a:r>
          </a:p>
          <a:p>
            <a:pPr lvl="0" algn="just"/>
            <a:r>
              <a:rPr lang="fr-FR" dirty="0"/>
              <a:t>Lutter contre la constante macabre et donc l’échec scolaire.</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L’EPCC et les SES</a:t>
            </a:r>
          </a:p>
        </p:txBody>
      </p:sp>
      <p:sp>
        <p:nvSpPr>
          <p:cNvPr id="3" name="Espace réservé du contenu 2"/>
          <p:cNvSpPr>
            <a:spLocks noGrp="1"/>
          </p:cNvSpPr>
          <p:nvPr>
            <p:ph idx="1"/>
          </p:nvPr>
        </p:nvSpPr>
        <p:spPr/>
        <p:txBody>
          <a:bodyPr>
            <a:noAutofit/>
          </a:bodyPr>
          <a:lstStyle/>
          <a:p>
            <a:pPr lvl="0" algn="just"/>
            <a:r>
              <a:rPr lang="fr-FR" sz="2400" dirty="0"/>
              <a:t>Expliquer aux élèves que les questions posées (16 points sur 20) lors des contrôles seront </a:t>
            </a:r>
            <a:r>
              <a:rPr lang="fr-FR" sz="2400" b="1" dirty="0">
                <a:solidFill>
                  <a:schemeClr val="tx2">
                    <a:lumMod val="50000"/>
                  </a:schemeClr>
                </a:solidFill>
              </a:rPr>
              <a:t>prises dans une liste </a:t>
            </a:r>
            <a:r>
              <a:rPr lang="fr-FR" sz="2400" dirty="0">
                <a:solidFill>
                  <a:schemeClr val="tx2">
                    <a:lumMod val="50000"/>
                  </a:schemeClr>
                </a:solidFill>
              </a:rPr>
              <a:t>qui leur sera </a:t>
            </a:r>
            <a:r>
              <a:rPr lang="fr-FR" sz="2400" b="1" dirty="0">
                <a:solidFill>
                  <a:schemeClr val="tx2">
                    <a:lumMod val="50000"/>
                  </a:schemeClr>
                </a:solidFill>
              </a:rPr>
              <a:t>donnée</a:t>
            </a:r>
            <a:r>
              <a:rPr lang="fr-FR" sz="2400" dirty="0">
                <a:solidFill>
                  <a:schemeClr val="tx2">
                    <a:lumMod val="50000"/>
                  </a:schemeClr>
                </a:solidFill>
              </a:rPr>
              <a:t> </a:t>
            </a:r>
            <a:r>
              <a:rPr lang="fr-FR" sz="2400" b="1" dirty="0">
                <a:solidFill>
                  <a:schemeClr val="tx2">
                    <a:lumMod val="50000"/>
                  </a:schemeClr>
                </a:solidFill>
              </a:rPr>
              <a:t>à l’avance </a:t>
            </a:r>
            <a:r>
              <a:rPr lang="fr-FR" sz="2400" dirty="0">
                <a:solidFill>
                  <a:schemeClr val="tx2">
                    <a:lumMod val="50000"/>
                  </a:schemeClr>
                </a:solidFill>
              </a:rPr>
              <a:t>pour qu’ils puissent </a:t>
            </a:r>
            <a:r>
              <a:rPr lang="fr-FR" sz="2400" b="1" dirty="0">
                <a:solidFill>
                  <a:schemeClr val="tx2">
                    <a:lumMod val="50000"/>
                  </a:schemeClr>
                </a:solidFill>
              </a:rPr>
              <a:t>réviser</a:t>
            </a:r>
            <a:r>
              <a:rPr lang="fr-FR" sz="2400" dirty="0">
                <a:solidFill>
                  <a:schemeClr val="tx2">
                    <a:lumMod val="50000"/>
                  </a:schemeClr>
                </a:solidFill>
              </a:rPr>
              <a:t>. </a:t>
            </a:r>
          </a:p>
          <a:p>
            <a:pPr algn="just"/>
            <a:r>
              <a:rPr lang="fr-FR" sz="2400" dirty="0"/>
              <a:t>Expliquer clairement la démarche afin d’installer un </a:t>
            </a:r>
            <a:r>
              <a:rPr lang="fr-FR" sz="2400" b="1" dirty="0"/>
              <a:t>climat de confiance</a:t>
            </a:r>
            <a:r>
              <a:rPr lang="fr-FR" sz="2400" dirty="0"/>
              <a:t>. Dans un premier temps, les élèves peuvent sembler surpris. C’est trop loin de l’image de l’évaluation « piège » qu’ils ont parfois. Il ne faut donc pas se décourager si dans un premier temps les élèves ne sont pas plus concentrés en cours ou ne révisent pas davantage.</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Comment procéder en terminale ?</a:t>
            </a:r>
          </a:p>
        </p:txBody>
      </p:sp>
      <p:sp>
        <p:nvSpPr>
          <p:cNvPr id="3" name="Espace réservé du contenu 2"/>
          <p:cNvSpPr>
            <a:spLocks noGrp="1"/>
          </p:cNvSpPr>
          <p:nvPr>
            <p:ph idx="1"/>
          </p:nvPr>
        </p:nvSpPr>
        <p:spPr/>
        <p:txBody>
          <a:bodyPr/>
          <a:lstStyle/>
          <a:p>
            <a:pPr algn="just"/>
            <a:r>
              <a:rPr lang="fr-FR" dirty="0"/>
              <a:t>On peut rendre cette méthode plus légitime, aux yeux des élèves, en leur donnant l’extrait du bulletin officiel spécial n°7 du 6 octobre 2011 sur les modalités de l’évaluation au bac et plus précisément la partie sur les </a:t>
            </a:r>
            <a:r>
              <a:rPr lang="fr-FR" b="1" dirty="0"/>
              <a:t>recommandations aux concepteurs des sujets.</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Dissertation </a:t>
            </a:r>
          </a:p>
        </p:txBody>
      </p:sp>
      <p:sp>
        <p:nvSpPr>
          <p:cNvPr id="3" name="Espace réservé du contenu 2"/>
          <p:cNvSpPr>
            <a:spLocks noGrp="1"/>
          </p:cNvSpPr>
          <p:nvPr>
            <p:ph idx="1"/>
          </p:nvPr>
        </p:nvSpPr>
        <p:spPr/>
        <p:txBody>
          <a:bodyPr>
            <a:normAutofit fontScale="55000" lnSpcReduction="20000"/>
          </a:bodyPr>
          <a:lstStyle/>
          <a:p>
            <a:pPr algn="just"/>
            <a:r>
              <a:rPr lang="fr-FR" sz="3800" i="1" dirty="0"/>
              <a:t>Le sujet porte sur un contenu figurant explicitement dans les indications complémentaires du programme ; son énoncé </a:t>
            </a:r>
            <a:r>
              <a:rPr lang="fr-FR" sz="3800" b="1" i="1" dirty="0">
                <a:solidFill>
                  <a:schemeClr val="tx2">
                    <a:lumMod val="75000"/>
                  </a:schemeClr>
                </a:solidFill>
              </a:rPr>
              <a:t>utilise les notions des titres des thèmes et des deux premières colonnes du programme ainsi que celles des acquis de première figurant en troisième colonne de ce même programme de terminale</a:t>
            </a:r>
            <a:r>
              <a:rPr lang="fr-FR" sz="3800" i="1" dirty="0"/>
              <a:t>. Le libellé du sujet ne consiste pas en une question de cours. Le candidat devant élaborer lui-même sa problématique, […] Les notions des documents ne figurant pas dans les titres des thèmes et dans les deux premières colonnes du programme (ainsi que dans les acquis de première figurant en troisième colonne) devront être explicitées par une note.</a:t>
            </a:r>
          </a:p>
          <a:p>
            <a:r>
              <a:rPr lang="fr-FR" dirty="0"/>
              <a:t>Source : bulletin officiel spécial n°7 du 6 octobre 2011 </a:t>
            </a:r>
            <a:br>
              <a:rPr lang="fr-FR" dirty="0"/>
            </a:br>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Épreuve composée </a:t>
            </a:r>
          </a:p>
        </p:txBody>
      </p:sp>
      <p:sp>
        <p:nvSpPr>
          <p:cNvPr id="3" name="Espace réservé du contenu 2"/>
          <p:cNvSpPr>
            <a:spLocks noGrp="1"/>
          </p:cNvSpPr>
          <p:nvPr>
            <p:ph idx="1"/>
          </p:nvPr>
        </p:nvSpPr>
        <p:spPr/>
        <p:txBody>
          <a:bodyPr>
            <a:normAutofit fontScale="77500" lnSpcReduction="20000"/>
          </a:bodyPr>
          <a:lstStyle/>
          <a:p>
            <a:pPr algn="just"/>
            <a:r>
              <a:rPr lang="fr-FR" i="1" dirty="0"/>
              <a:t>Les deux questions de la première partie sont choisies de façon à induire des réponses précises et claires mobilisant les </a:t>
            </a:r>
            <a:r>
              <a:rPr lang="fr-FR" i="1" dirty="0">
                <a:solidFill>
                  <a:schemeClr val="tx2">
                    <a:lumMod val="75000"/>
                  </a:schemeClr>
                </a:solidFill>
              </a:rPr>
              <a:t>notions et les mécanismes de base du programme</a:t>
            </a:r>
            <a:r>
              <a:rPr lang="fr-FR" i="1" dirty="0"/>
              <a:t>.</a:t>
            </a:r>
            <a:br>
              <a:rPr lang="fr-FR" i="1" dirty="0"/>
            </a:br>
            <a:r>
              <a:rPr lang="fr-FR" i="1" dirty="0"/>
              <a:t>[…] Le sujet de la troisième partie porte sur un </a:t>
            </a:r>
            <a:r>
              <a:rPr lang="fr-FR" i="1" dirty="0">
                <a:solidFill>
                  <a:schemeClr val="tx2">
                    <a:lumMod val="75000"/>
                  </a:schemeClr>
                </a:solidFill>
              </a:rPr>
              <a:t>contenu figurant explicitement dans les indications complémentaires du programme et son énoncé utilise les notions des titres des thèmes et des deux premières colonnes du programme, ainsi que celles des acquis de première </a:t>
            </a:r>
            <a:r>
              <a:rPr lang="fr-FR" i="1" dirty="0"/>
              <a:t>figurant en troisième colonne de ce même programme de terminale.</a:t>
            </a:r>
          </a:p>
          <a:p>
            <a:pPr algn="just"/>
            <a:r>
              <a:rPr lang="fr-FR" dirty="0"/>
              <a:t>Source : bulletin officiel spécial n°7 du 6 octobre 2011</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Enseignement de spécialité</a:t>
            </a:r>
          </a:p>
        </p:txBody>
      </p:sp>
      <p:sp>
        <p:nvSpPr>
          <p:cNvPr id="3" name="Espace réservé du contenu 2"/>
          <p:cNvSpPr>
            <a:spLocks noGrp="1"/>
          </p:cNvSpPr>
          <p:nvPr>
            <p:ph idx="1"/>
          </p:nvPr>
        </p:nvSpPr>
        <p:spPr/>
        <p:txBody>
          <a:bodyPr/>
          <a:lstStyle/>
          <a:p>
            <a:pPr algn="just"/>
            <a:r>
              <a:rPr lang="fr-FR" i="1" dirty="0"/>
              <a:t>La question du sujet porte sur un contenu </a:t>
            </a:r>
            <a:r>
              <a:rPr lang="fr-FR" i="1" dirty="0">
                <a:solidFill>
                  <a:schemeClr val="tx2">
                    <a:lumMod val="75000"/>
                  </a:schemeClr>
                </a:solidFill>
              </a:rPr>
              <a:t>figurant explicitement dans les indications complémentaires du programme et son énoncé utilise les notions des titres des thèmes et des deux premières colonnes du programme.</a:t>
            </a:r>
          </a:p>
          <a:p>
            <a:pPr algn="just"/>
            <a:r>
              <a:rPr lang="fr-FR" sz="2400" dirty="0"/>
              <a:t>Source : bulletin officiel spécial n°7 du 6 octobre 2011</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584176"/>
          </a:xfrm>
        </p:spPr>
        <p:txBody>
          <a:bodyPr>
            <a:normAutofit fontScale="90000"/>
          </a:bodyPr>
          <a:lstStyle/>
          <a:p>
            <a:pPr lvl="0"/>
            <a:r>
              <a:rPr lang="fr-FR" sz="3600" b="1" dirty="0"/>
              <a:t>Fournir aux élèves la liste des questions contenant celles posées lors du contrôle, </a:t>
            </a:r>
            <a:r>
              <a:rPr lang="fr-FR" sz="3600" b="1" u="sng" dirty="0"/>
              <a:t>à l’avance, mais une fois le cours réalisé</a:t>
            </a:r>
            <a:endParaRPr lang="fr-FR" dirty="0"/>
          </a:p>
        </p:txBody>
      </p:sp>
      <p:sp>
        <p:nvSpPr>
          <p:cNvPr id="3" name="Espace réservé du contenu 2"/>
          <p:cNvSpPr>
            <a:spLocks noGrp="1"/>
          </p:cNvSpPr>
          <p:nvPr>
            <p:ph idx="1"/>
          </p:nvPr>
        </p:nvSpPr>
        <p:spPr>
          <a:xfrm>
            <a:off x="457200" y="2276872"/>
            <a:ext cx="8229600" cy="3849291"/>
          </a:xfrm>
        </p:spPr>
        <p:txBody>
          <a:bodyPr/>
          <a:lstStyle/>
          <a:p>
            <a:pPr marL="342900" lvl="2" indent="-342900" algn="just"/>
            <a:r>
              <a:rPr lang="fr-FR" sz="2800" dirty="0"/>
              <a:t>Pour des </a:t>
            </a:r>
            <a:r>
              <a:rPr lang="fr-FR" sz="2800" b="1" dirty="0"/>
              <a:t>évaluations courtes sur des définitions </a:t>
            </a:r>
            <a:r>
              <a:rPr lang="fr-FR" sz="2800" dirty="0"/>
              <a:t>de notions ou de mobilisations de connaissances, ça peut être fait d’une séance à l’autre (la vérification de la compréhension des élèves se fait à ce moment là en fin de séance). Les listes de notions doivent se limiter aux notions aux programmes. Ce type de contrôle incite à réviser régulièrement</a:t>
            </a:r>
            <a:r>
              <a:rPr lang="fr-FR" dirty="0"/>
              <a:t>.</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52128"/>
          </a:xfrm>
        </p:spPr>
        <p:txBody>
          <a:bodyPr>
            <a:normAutofit fontScale="90000"/>
          </a:bodyPr>
          <a:lstStyle/>
          <a:p>
            <a:pPr lvl="0" algn="just"/>
            <a:r>
              <a:rPr lang="fr-FR" sz="3600" b="1" dirty="0"/>
              <a:t>Fournir aux élèves la liste des questions susceptibles d’être posées lors du contrôle</a:t>
            </a:r>
            <a:endParaRPr lang="fr-FR" dirty="0"/>
          </a:p>
        </p:txBody>
      </p:sp>
      <p:sp>
        <p:nvSpPr>
          <p:cNvPr id="3" name="Espace réservé du contenu 2"/>
          <p:cNvSpPr>
            <a:spLocks noGrp="1"/>
          </p:cNvSpPr>
          <p:nvPr>
            <p:ph idx="1"/>
          </p:nvPr>
        </p:nvSpPr>
        <p:spPr>
          <a:xfrm>
            <a:off x="457200" y="1484784"/>
            <a:ext cx="8229600" cy="4824536"/>
          </a:xfrm>
        </p:spPr>
        <p:txBody>
          <a:bodyPr>
            <a:normAutofit/>
          </a:bodyPr>
          <a:lstStyle/>
          <a:p>
            <a:pPr marL="342900" lvl="2" indent="-342900" algn="just"/>
            <a:r>
              <a:rPr lang="fr-FR" sz="2800" dirty="0"/>
              <a:t>Une semaine avant le contrôle ou en fin de chapitre en première et terminale pour </a:t>
            </a:r>
            <a:r>
              <a:rPr lang="fr-FR" sz="2800" b="1" dirty="0"/>
              <a:t>préparer des devoirs types bac</a:t>
            </a:r>
            <a:r>
              <a:rPr lang="fr-FR" sz="2800" dirty="0"/>
              <a:t>. Dans ce cas il s’agit de fournir des listes de première et de troisième parties d’épreuves composées et dissertation. Le mieux est de proposer des exemples de questions déjà tombées au baccalauréat dont on est sûr que les questions ou sujets, sont parfaitement conformes au BO. Le site de Versailles peut être utilisé (</a:t>
            </a:r>
            <a:r>
              <a:rPr lang="fr-FR" sz="2800" dirty="0">
                <a:hlinkClick r:id="rId2"/>
              </a:rPr>
              <a:t>http://www.ses.ac-versailles.fr/bac/form_recherche.php</a:t>
            </a:r>
            <a:r>
              <a:rPr lang="fr-FR" sz="2800" dirty="0"/>
              <a:t>).</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a:t>Une question en dehors de la liste</a:t>
            </a:r>
          </a:p>
        </p:txBody>
      </p:sp>
      <p:sp>
        <p:nvSpPr>
          <p:cNvPr id="3" name="Espace réservé du contenu 2"/>
          <p:cNvSpPr>
            <a:spLocks noGrp="1"/>
          </p:cNvSpPr>
          <p:nvPr>
            <p:ph idx="1"/>
          </p:nvPr>
        </p:nvSpPr>
        <p:spPr/>
        <p:txBody>
          <a:bodyPr>
            <a:normAutofit fontScale="77500" lnSpcReduction="20000"/>
          </a:bodyPr>
          <a:lstStyle/>
          <a:p>
            <a:pPr lvl="0" algn="just">
              <a:buNone/>
            </a:pPr>
            <a:endParaRPr lang="fr-FR" i="1" dirty="0"/>
          </a:p>
          <a:p>
            <a:pPr lvl="0" algn="just">
              <a:buNone/>
            </a:pPr>
            <a:r>
              <a:rPr lang="fr-FR" i="1" dirty="0"/>
              <a:t>L’EPCC préconise qu’on laisse </a:t>
            </a:r>
            <a:r>
              <a:rPr lang="fr-FR" b="1" i="1" dirty="0"/>
              <a:t>4 points sur 20 </a:t>
            </a:r>
            <a:r>
              <a:rPr lang="fr-FR" i="1" dirty="0"/>
              <a:t>pour </a:t>
            </a:r>
            <a:r>
              <a:rPr lang="fr-FR" b="1" i="1" dirty="0"/>
              <a:t>une question qui n’est pas dans la liste</a:t>
            </a:r>
            <a:r>
              <a:rPr lang="fr-FR" i="1" dirty="0"/>
              <a:t>. </a:t>
            </a:r>
          </a:p>
          <a:p>
            <a:pPr lvl="0" algn="just">
              <a:buNone/>
            </a:pPr>
            <a:r>
              <a:rPr lang="fr-FR" i="1" dirty="0"/>
              <a:t>- </a:t>
            </a:r>
            <a:r>
              <a:rPr lang="fr-FR" i="1" dirty="0">
                <a:solidFill>
                  <a:schemeClr val="tx2">
                    <a:lumMod val="50000"/>
                  </a:schemeClr>
                </a:solidFill>
              </a:rPr>
              <a:t>Pour l’épreuve composée</a:t>
            </a:r>
            <a:r>
              <a:rPr lang="fr-FR" i="1" dirty="0"/>
              <a:t>, ça correspond à la partie 2, qui peut être inconnue des élèves. </a:t>
            </a:r>
          </a:p>
          <a:p>
            <a:pPr lvl="0" algn="just">
              <a:buNone/>
            </a:pPr>
            <a:r>
              <a:rPr lang="fr-FR" i="1" dirty="0"/>
              <a:t>- </a:t>
            </a:r>
            <a:r>
              <a:rPr lang="fr-FR" i="1" dirty="0">
                <a:solidFill>
                  <a:schemeClr val="tx2">
                    <a:lumMod val="50000"/>
                  </a:schemeClr>
                </a:solidFill>
              </a:rPr>
              <a:t>Pour la dissertation</a:t>
            </a:r>
            <a:r>
              <a:rPr lang="fr-FR" i="1" dirty="0"/>
              <a:t>, comme l’élève est évalué sur sa capacité à utiliser pertinemment les documents, on peut considérer que c’est la partie inconnue de l’élève puisqu’il ne connaît pas les documents à l’avance et ne sait donc pas comment il sera amené à les utiliser. </a:t>
            </a:r>
          </a:p>
          <a:p>
            <a:pPr lvl="0" algn="just">
              <a:buNone/>
            </a:pPr>
            <a:r>
              <a:rPr lang="fr-FR" i="1" dirty="0"/>
              <a:t>- Idem </a:t>
            </a:r>
            <a:r>
              <a:rPr lang="fr-FR" i="1" dirty="0">
                <a:solidFill>
                  <a:schemeClr val="tx2">
                    <a:lumMod val="50000"/>
                  </a:schemeClr>
                </a:solidFill>
              </a:rPr>
              <a:t>en spécialité </a:t>
            </a:r>
            <a:r>
              <a:rPr lang="fr-FR" i="1" dirty="0"/>
              <a:t>où les sujets sont peu nombreux mais où les documents fournis varient.</a:t>
            </a:r>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a:t>Remarques sur le cours</a:t>
            </a:r>
          </a:p>
        </p:txBody>
      </p:sp>
      <p:sp>
        <p:nvSpPr>
          <p:cNvPr id="3" name="Espace réservé du contenu 2"/>
          <p:cNvSpPr>
            <a:spLocks noGrp="1"/>
          </p:cNvSpPr>
          <p:nvPr>
            <p:ph idx="1"/>
          </p:nvPr>
        </p:nvSpPr>
        <p:spPr>
          <a:xfrm>
            <a:off x="457200" y="1196752"/>
            <a:ext cx="8229600" cy="4929411"/>
          </a:xfrm>
        </p:spPr>
        <p:txBody>
          <a:bodyPr>
            <a:normAutofit fontScale="77500" lnSpcReduction="20000"/>
          </a:bodyPr>
          <a:lstStyle/>
          <a:p>
            <a:pPr lvl="0" algn="just"/>
            <a:endParaRPr lang="fr-FR" b="1" i="1" dirty="0"/>
          </a:p>
          <a:p>
            <a:pPr lvl="0" algn="just"/>
            <a:r>
              <a:rPr lang="fr-FR" sz="3100" b="1" i="1" dirty="0"/>
              <a:t>Ne pas donner aux élèves les listes de questions avant de traiter le chapitre </a:t>
            </a:r>
            <a:r>
              <a:rPr lang="fr-FR" sz="3100" i="1" dirty="0"/>
              <a:t>afin que les élèves ne se déconcentrent pas quand des parties du cours ne permettent pas de répondre directement aux questions.</a:t>
            </a:r>
            <a:endParaRPr lang="fr-FR" sz="3100" dirty="0"/>
          </a:p>
          <a:p>
            <a:pPr lvl="0" algn="just"/>
            <a:r>
              <a:rPr lang="fr-FR" sz="3100" i="1" dirty="0"/>
              <a:t>éviter de donner les réponses rédigées aux questions de manière à ce que </a:t>
            </a:r>
            <a:r>
              <a:rPr lang="fr-FR" sz="3100" b="1" i="1" dirty="0"/>
              <a:t>les élèves révisent de manière problématisée.</a:t>
            </a:r>
            <a:r>
              <a:rPr lang="fr-FR" sz="3100" i="1" dirty="0"/>
              <a:t> Chaque élève révisera le cours en se demandant ce qu’il utilisera comme connaissances et comment il les agencera pour répondre aux questions de la liste (sauf pour les définitions).</a:t>
            </a:r>
            <a:endParaRPr lang="fr-FR" sz="3100" dirty="0"/>
          </a:p>
          <a:p>
            <a:pPr lvl="0" algn="just"/>
            <a:r>
              <a:rPr lang="fr-FR" sz="3100" i="1" dirty="0"/>
              <a:t>Pour les élèves qui trouvent qu’il y a trop à réviser, leur conseiller de </a:t>
            </a:r>
            <a:r>
              <a:rPr lang="fr-FR" sz="3100" b="1" i="1" dirty="0"/>
              <a:t>se concentrer sur les questions qui leur posent le plus de problèmes</a:t>
            </a:r>
            <a:r>
              <a:rPr lang="fr-FR" sz="3100" i="1" dirty="0"/>
              <a:t>. </a:t>
            </a:r>
            <a:endParaRPr lang="fr-FR" sz="3100" dirty="0"/>
          </a:p>
          <a:p>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EPCC et pédagogie explicite</a:t>
            </a:r>
          </a:p>
        </p:txBody>
      </p:sp>
      <p:sp>
        <p:nvSpPr>
          <p:cNvPr id="3" name="Espace réservé du contenu 2"/>
          <p:cNvSpPr>
            <a:spLocks noGrp="1"/>
          </p:cNvSpPr>
          <p:nvPr>
            <p:ph idx="1"/>
          </p:nvPr>
        </p:nvSpPr>
        <p:spPr/>
        <p:txBody>
          <a:bodyPr/>
          <a:lstStyle/>
          <a:p>
            <a:pPr algn="just"/>
            <a:r>
              <a:rPr lang="fr-FR" b="1" dirty="0"/>
              <a:t>L’évaluation par contrat de confiance</a:t>
            </a:r>
            <a:r>
              <a:rPr lang="fr-FR" dirty="0"/>
              <a:t>, préparée en amont, contractualisée, intégrée au processus d’apprentissage, s’inscrit dans la </a:t>
            </a:r>
            <a:r>
              <a:rPr lang="fr-FR" b="1" dirty="0"/>
              <a:t>pédagogie exp</a:t>
            </a:r>
            <a:r>
              <a:rPr lang="fr-FR" dirty="0"/>
              <a:t>licite.</a:t>
            </a:r>
          </a:p>
          <a:p>
            <a:pPr algn="just"/>
            <a:endParaRPr lang="fr-FR" sz="2400" dirty="0"/>
          </a:p>
          <a:p>
            <a:pPr algn="just"/>
            <a:r>
              <a:rPr lang="fr-FR" dirty="0"/>
              <a:t>Quelques informations sur la pédagogie explicite.</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fontScale="90000"/>
          </a:bodyPr>
          <a:lstStyle/>
          <a:p>
            <a:r>
              <a:rPr lang="fr-FR" dirty="0"/>
              <a:t>Questions/réponses en classe avant l’évaluation</a:t>
            </a:r>
          </a:p>
        </p:txBody>
      </p:sp>
      <p:sp>
        <p:nvSpPr>
          <p:cNvPr id="3" name="Espace réservé du contenu 2"/>
          <p:cNvSpPr>
            <a:spLocks noGrp="1"/>
          </p:cNvSpPr>
          <p:nvPr>
            <p:ph idx="1"/>
          </p:nvPr>
        </p:nvSpPr>
        <p:spPr>
          <a:xfrm>
            <a:off x="457200" y="1412776"/>
            <a:ext cx="8229600" cy="4713387"/>
          </a:xfrm>
        </p:spPr>
        <p:txBody>
          <a:bodyPr>
            <a:normAutofit fontScale="77500" lnSpcReduction="20000"/>
          </a:bodyPr>
          <a:lstStyle/>
          <a:p>
            <a:pPr algn="just"/>
            <a:r>
              <a:rPr lang="fr-FR" dirty="0"/>
              <a:t>On peut utiliser des heures d’AP ou en demi groupe pour que les élèves qui ont révisé puissent poser des questions sur les questions (ou sujets) qui leur ont posé problèmes. Ce travail peut être effectué en groupe pour que les élèves qui ont des questions les posent d’abord à leurs camarades du groupe, et si aucun membre du groupe ne peut répondre, la question sera posée au nom du groupe ce qui évite à celui qui comprend moins de se sentir stigmatisé.</a:t>
            </a:r>
          </a:p>
          <a:p>
            <a:pPr algn="just"/>
            <a:r>
              <a:rPr lang="fr-FR" dirty="0"/>
              <a:t>Les questions peuvent être mises en ligne sur un forum ou envoyées par mail au professeur qui peut alors préparer des activités pour la séance de </a:t>
            </a:r>
            <a:r>
              <a:rPr lang="fr-FR" dirty="0" err="1"/>
              <a:t>remédiation</a:t>
            </a:r>
            <a:r>
              <a:rPr lang="fr-FR" dirty="0"/>
              <a:t>.</a:t>
            </a:r>
          </a:p>
          <a:p>
            <a:pPr algn="just"/>
            <a:r>
              <a:rPr lang="fr-FR" i="1" dirty="0"/>
              <a:t>Cette séance de questions-réponses est également nécessaire pour tenter de réduire les inégalités liées au milieu familial et social des élèves. </a:t>
            </a:r>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Autocorrection valorisable</a:t>
            </a:r>
          </a:p>
        </p:txBody>
      </p:sp>
      <p:sp>
        <p:nvSpPr>
          <p:cNvPr id="3" name="Espace réservé du contenu 2"/>
          <p:cNvSpPr>
            <a:spLocks noGrp="1"/>
          </p:cNvSpPr>
          <p:nvPr>
            <p:ph idx="1"/>
          </p:nvPr>
        </p:nvSpPr>
        <p:spPr/>
        <p:txBody>
          <a:bodyPr>
            <a:normAutofit fontScale="92500"/>
          </a:bodyPr>
          <a:lstStyle/>
          <a:p>
            <a:pPr lvl="0" algn="just">
              <a:buNone/>
            </a:pPr>
            <a:r>
              <a:rPr lang="fr-FR" dirty="0"/>
              <a:t>Quand l’élève n’a pas su définir une notion, traiter une question de mobilisation de connaissances qui avait été donnée en cours ou lors des questions-réponses, l’élève peut être invité à chercher la correction dans son cours et à la réaliser pour la rendre à l’enseignant (possibilité de « récompense » pour cette correction autonome : utilisation du bonus </a:t>
            </a:r>
            <a:r>
              <a:rPr lang="fr-FR"/>
              <a:t>sous </a:t>
            </a:r>
            <a:r>
              <a:rPr lang="fr-FR" dirty="0"/>
              <a:t>P</a:t>
            </a:r>
            <a:r>
              <a:rPr lang="fr-FR"/>
              <a:t>ronote</a:t>
            </a:r>
            <a:r>
              <a:rPr lang="fr-FR" dirty="0"/>
              <a:t> par exemple).</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21</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L’enseignement explicite</a:t>
            </a:r>
          </a:p>
        </p:txBody>
      </p:sp>
      <p:sp>
        <p:nvSpPr>
          <p:cNvPr id="3" name="Espace réservé du contenu 2"/>
          <p:cNvSpPr>
            <a:spLocks noGrp="1"/>
          </p:cNvSpPr>
          <p:nvPr>
            <p:ph idx="1"/>
          </p:nvPr>
        </p:nvSpPr>
        <p:spPr>
          <a:xfrm>
            <a:off x="467544" y="1628800"/>
            <a:ext cx="7992888" cy="4608512"/>
          </a:xfrm>
        </p:spPr>
        <p:txBody>
          <a:bodyPr>
            <a:normAutofit fontScale="62500" lnSpcReduction="20000"/>
          </a:bodyPr>
          <a:lstStyle/>
          <a:p>
            <a:pPr algn="just"/>
            <a:r>
              <a:rPr lang="fr-FR" sz="2800" dirty="0"/>
              <a:t>Les travaux novateurs de Donald Medley et Harold </a:t>
            </a:r>
            <a:r>
              <a:rPr lang="fr-FR" sz="2800" dirty="0" err="1"/>
              <a:t>Mitzel</a:t>
            </a:r>
            <a:r>
              <a:rPr lang="fr-FR" sz="2800" dirty="0"/>
              <a:t>, de Ned </a:t>
            </a:r>
            <a:r>
              <a:rPr lang="fr-FR" sz="2800" dirty="0" err="1"/>
              <a:t>Flanders</a:t>
            </a:r>
            <a:r>
              <a:rPr lang="fr-FR" sz="2800" dirty="0"/>
              <a:t>, d’Arno </a:t>
            </a:r>
            <a:r>
              <a:rPr lang="fr-FR" sz="2800" dirty="0" err="1"/>
              <a:t>Bellack</a:t>
            </a:r>
            <a:r>
              <a:rPr lang="fr-FR" sz="2800" dirty="0"/>
              <a:t> et de N. Cage, ont tenté de définir les pratiques pédagogiques qu’utilisent les enseignants les plus efficaces dans leurs classes.</a:t>
            </a:r>
          </a:p>
          <a:p>
            <a:pPr marL="0" indent="0" algn="just">
              <a:buNone/>
            </a:pPr>
            <a:r>
              <a:rPr lang="fr-FR" dirty="0"/>
              <a:t>« Ils entament leurs leçons en revoyant brièvement </a:t>
            </a:r>
            <a:r>
              <a:rPr lang="fr-FR" dirty="0">
                <a:solidFill>
                  <a:srgbClr val="FF0000"/>
                </a:solidFill>
              </a:rPr>
              <a:t>les apprentissages précédents, </a:t>
            </a:r>
            <a:r>
              <a:rPr lang="fr-FR" dirty="0"/>
              <a:t>présentent la nouvelle matière </a:t>
            </a:r>
            <a:r>
              <a:rPr lang="fr-FR" dirty="0">
                <a:solidFill>
                  <a:srgbClr val="FF0000"/>
                </a:solidFill>
              </a:rPr>
              <a:t>par petites étapes suivies de pratiques</a:t>
            </a:r>
            <a:r>
              <a:rPr lang="fr-FR" dirty="0"/>
              <a:t>, </a:t>
            </a:r>
            <a:r>
              <a:rPr lang="fr-FR" dirty="0">
                <a:solidFill>
                  <a:srgbClr val="FF0000"/>
                </a:solidFill>
              </a:rPr>
              <a:t>guident les élèves </a:t>
            </a:r>
            <a:r>
              <a:rPr lang="fr-FR" dirty="0"/>
              <a:t>au début de la pratique, </a:t>
            </a:r>
            <a:r>
              <a:rPr lang="fr-FR" dirty="0">
                <a:solidFill>
                  <a:srgbClr val="FF0000"/>
                </a:solidFill>
              </a:rPr>
              <a:t>raisonnent à haute voix</a:t>
            </a:r>
            <a:r>
              <a:rPr lang="fr-FR" dirty="0"/>
              <a:t> pour démontrer chaque étape, exigent et </a:t>
            </a:r>
            <a:r>
              <a:rPr lang="fr-FR" dirty="0">
                <a:solidFill>
                  <a:srgbClr val="FF0000"/>
                </a:solidFill>
              </a:rPr>
              <a:t>obtiennent une participation active de tous les élèves,</a:t>
            </a:r>
            <a:r>
              <a:rPr lang="fr-FR" dirty="0"/>
              <a:t> donnent </a:t>
            </a:r>
            <a:r>
              <a:rPr lang="fr-FR" dirty="0">
                <a:solidFill>
                  <a:srgbClr val="FF0000"/>
                </a:solidFill>
              </a:rPr>
              <a:t>des consignes et des explications claires et détaillées</a:t>
            </a:r>
            <a:r>
              <a:rPr lang="fr-FR" dirty="0"/>
              <a:t>, donnent des </a:t>
            </a:r>
            <a:r>
              <a:rPr lang="fr-FR" dirty="0">
                <a:solidFill>
                  <a:srgbClr val="FF0000"/>
                </a:solidFill>
              </a:rPr>
              <a:t>exemples de problèmes résolus, demandent aux élèves d’expliquer leur compréhension, </a:t>
            </a:r>
            <a:r>
              <a:rPr lang="fr-FR" dirty="0"/>
              <a:t>reprennent leur enseignement au besoin, et enfin </a:t>
            </a:r>
            <a:r>
              <a:rPr lang="fr-FR" dirty="0">
                <a:solidFill>
                  <a:srgbClr val="FF0000"/>
                </a:solidFill>
              </a:rPr>
              <a:t>préparent les élèves à la pratique autonome </a:t>
            </a:r>
            <a:r>
              <a:rPr lang="fr-FR" dirty="0"/>
              <a:t>».</a:t>
            </a:r>
          </a:p>
          <a:p>
            <a:pPr marL="0" indent="0" algn="just">
              <a:buNone/>
            </a:pPr>
            <a:endParaRPr lang="fr-FR" sz="1600" dirty="0"/>
          </a:p>
          <a:p>
            <a:pPr marL="0" indent="0" algn="r">
              <a:buNone/>
            </a:pPr>
            <a:r>
              <a:rPr lang="fr-FR" sz="2900" dirty="0"/>
              <a:t>Source : Clermont Gauthier , Steve Bissonnette, Mario Richard « Enseignement explicite et réussite des élèves », La gestion des apprentissages, Pédagogie en développement, éd. de Boeck, 2013.</a:t>
            </a:r>
          </a:p>
          <a:p>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4800" dirty="0">
                <a:solidFill>
                  <a:srgbClr val="FFFFFF"/>
                </a:solidFill>
              </a:rPr>
              <a:t>Les étapes de l’enseignement explicite</a:t>
            </a:r>
            <a:endParaRPr lang="fr-FR" dirty="0"/>
          </a:p>
        </p:txBody>
      </p:sp>
      <p:sp>
        <p:nvSpPr>
          <p:cNvPr id="3" name="Espace réservé du contenu 2"/>
          <p:cNvSpPr>
            <a:spLocks noGrp="1"/>
          </p:cNvSpPr>
          <p:nvPr>
            <p:ph idx="1"/>
          </p:nvPr>
        </p:nvSpPr>
        <p:spPr>
          <a:xfrm>
            <a:off x="457200" y="1600200"/>
            <a:ext cx="7715200" cy="4525963"/>
          </a:xfrm>
        </p:spPr>
        <p:txBody>
          <a:bodyPr>
            <a:normAutofit fontScale="70000" lnSpcReduction="20000"/>
          </a:bodyPr>
          <a:lstStyle/>
          <a:p>
            <a:pPr algn="just"/>
            <a:endParaRPr lang="fr-FR" sz="3200" dirty="0"/>
          </a:p>
          <a:p>
            <a:pPr algn="just"/>
            <a:r>
              <a:rPr lang="fr-FR" sz="3200" dirty="0"/>
              <a:t>L’enseignement explicite est popularisée par le Canadien Steve Bissonnette, qui prône </a:t>
            </a:r>
            <a:r>
              <a:rPr lang="fr-FR" sz="3200" b="1" dirty="0"/>
              <a:t>l’</a:t>
            </a:r>
            <a:r>
              <a:rPr lang="fr-FR" sz="3200" b="1" i="1" dirty="0"/>
              <a:t>« instruction directe ».</a:t>
            </a:r>
            <a:r>
              <a:rPr lang="fr-FR" sz="3200" b="1" dirty="0"/>
              <a:t> </a:t>
            </a:r>
          </a:p>
          <a:p>
            <a:pPr algn="just"/>
            <a:r>
              <a:rPr lang="fr-FR" sz="3200" dirty="0"/>
              <a:t> Selon lui, les mesures de soutien efficace passent par:</a:t>
            </a:r>
          </a:p>
          <a:p>
            <a:pPr algn="just">
              <a:buFontTx/>
              <a:buChar char="-"/>
            </a:pPr>
            <a:r>
              <a:rPr lang="fr-FR" sz="3200" dirty="0"/>
              <a:t>des </a:t>
            </a:r>
            <a:r>
              <a:rPr lang="fr-FR" sz="3200" b="1" dirty="0"/>
              <a:t>actions de dire (</a:t>
            </a:r>
            <a:r>
              <a:rPr lang="fr-FR" sz="3200" b="1" dirty="0">
                <a:solidFill>
                  <a:srgbClr val="FF0000"/>
                </a:solidFill>
              </a:rPr>
              <a:t>rendre explicites les intentions et objectifs de la leçon pour les élèves, rendre explicites les </a:t>
            </a:r>
            <a:r>
              <a:rPr lang="fr-FR" sz="3200" b="1" dirty="0" err="1">
                <a:solidFill>
                  <a:srgbClr val="FF0000"/>
                </a:solidFill>
              </a:rPr>
              <a:t>prérequis</a:t>
            </a:r>
            <a:r>
              <a:rPr lang="fr-FR" sz="3200" b="1" dirty="0">
                <a:solidFill>
                  <a:srgbClr val="FF0000"/>
                </a:solidFill>
              </a:rPr>
              <a:t> dont les élèves auront besoin</a:t>
            </a:r>
            <a:r>
              <a:rPr lang="fr-FR" sz="3200" dirty="0"/>
              <a:t>), </a:t>
            </a:r>
          </a:p>
          <a:p>
            <a:pPr algn="just">
              <a:buFontTx/>
              <a:buChar char="-"/>
            </a:pPr>
            <a:r>
              <a:rPr lang="fr-FR" sz="3200" b="1" dirty="0"/>
              <a:t>de montrer </a:t>
            </a:r>
            <a:r>
              <a:rPr lang="fr-FR" sz="3200" dirty="0"/>
              <a:t>(l’enseignant exécute la tâche et </a:t>
            </a:r>
            <a:r>
              <a:rPr lang="fr-FR" sz="3200" b="1" dirty="0">
                <a:solidFill>
                  <a:srgbClr val="FF0000"/>
                </a:solidFill>
              </a:rPr>
              <a:t>énonce le raisonnement adapté à haute voix</a:t>
            </a:r>
            <a:r>
              <a:rPr lang="fr-FR" sz="3200" dirty="0"/>
              <a:t>),</a:t>
            </a:r>
          </a:p>
          <a:p>
            <a:pPr algn="just">
              <a:buFontTx/>
              <a:buChar char="-"/>
            </a:pPr>
            <a:r>
              <a:rPr lang="fr-FR" sz="3200" b="1" dirty="0"/>
              <a:t>et de guider </a:t>
            </a:r>
            <a:r>
              <a:rPr lang="fr-FR" sz="3200" dirty="0"/>
              <a:t>(</a:t>
            </a:r>
            <a:r>
              <a:rPr lang="fr-FR" sz="3200" b="1" dirty="0">
                <a:solidFill>
                  <a:srgbClr val="FF0000"/>
                </a:solidFill>
              </a:rPr>
              <a:t>l’enseignant amène les élèves à rendre explicite leur raisonnement préalable, fournit les rétroactions nécessaires</a:t>
            </a:r>
            <a:r>
              <a:rPr lang="fr-FR" sz="3200" dirty="0"/>
              <a:t>)</a:t>
            </a:r>
            <a:r>
              <a:rPr lang="fr-FR" dirty="0"/>
              <a:t>. </a:t>
            </a:r>
          </a:p>
          <a:p>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4400" dirty="0">
                <a:solidFill>
                  <a:srgbClr val="FFFFFF"/>
                </a:solidFill>
              </a:rPr>
              <a:t>Les étapes de l’enseignement explicite</a:t>
            </a:r>
            <a:endParaRPr lang="fr-FR" dirty="0"/>
          </a:p>
        </p:txBody>
      </p:sp>
      <p:sp>
        <p:nvSpPr>
          <p:cNvPr id="3" name="Espace réservé du contenu 2"/>
          <p:cNvSpPr>
            <a:spLocks noGrp="1"/>
          </p:cNvSpPr>
          <p:nvPr>
            <p:ph idx="1"/>
          </p:nvPr>
        </p:nvSpPr>
        <p:spPr>
          <a:xfrm>
            <a:off x="457200" y="1600200"/>
            <a:ext cx="7787208" cy="4525963"/>
          </a:xfrm>
        </p:spPr>
        <p:txBody>
          <a:bodyPr>
            <a:normAutofit fontScale="70000" lnSpcReduction="20000"/>
          </a:bodyPr>
          <a:lstStyle/>
          <a:p>
            <a:pPr algn="just"/>
            <a:r>
              <a:rPr lang="fr-FR" sz="3400" dirty="0"/>
              <a:t>Trois étapes au cours de la leçon sont donc récurrentes</a:t>
            </a:r>
            <a:r>
              <a:rPr lang="fr-FR" sz="3200" dirty="0"/>
              <a:t> : </a:t>
            </a:r>
          </a:p>
          <a:p>
            <a:pPr algn="just"/>
            <a:endParaRPr lang="fr-FR" sz="3200" dirty="0"/>
          </a:p>
          <a:p>
            <a:pPr algn="just">
              <a:buFontTx/>
              <a:buChar char="-"/>
            </a:pPr>
            <a:r>
              <a:rPr lang="fr-FR" sz="3200" b="1" dirty="0"/>
              <a:t>le modelage (</a:t>
            </a:r>
            <a:r>
              <a:rPr lang="fr-FR" sz="3200" b="1" dirty="0">
                <a:solidFill>
                  <a:srgbClr val="FF0000"/>
                </a:solidFill>
              </a:rPr>
              <a:t>enseigner quoi, pourquoi, comment, quand et où, faire, par une démonstration magistrale</a:t>
            </a:r>
            <a:r>
              <a:rPr lang="fr-FR" sz="3200" b="1" dirty="0"/>
              <a:t>)</a:t>
            </a:r>
            <a:r>
              <a:rPr lang="fr-FR" sz="3200" dirty="0"/>
              <a:t>;</a:t>
            </a:r>
          </a:p>
          <a:p>
            <a:pPr algn="just">
              <a:buFontTx/>
              <a:buChar char="-"/>
            </a:pPr>
            <a:r>
              <a:rPr lang="fr-FR" sz="3200" b="1" dirty="0"/>
              <a:t>la pratique dirigée </a:t>
            </a:r>
            <a:r>
              <a:rPr lang="fr-FR" sz="3200" dirty="0"/>
              <a:t>(</a:t>
            </a:r>
            <a:r>
              <a:rPr lang="fr-FR" sz="3200" b="1" dirty="0">
                <a:solidFill>
                  <a:srgbClr val="FF0000"/>
                </a:solidFill>
              </a:rPr>
              <a:t>proposer des tâches semblables à celles du modelage mais avec des rétroactions régulières et échanges d’idées entre élèves pour s’assurer de leur compréhension</a:t>
            </a:r>
            <a:r>
              <a:rPr lang="fr-FR" sz="3200" dirty="0"/>
              <a:t>) ;</a:t>
            </a:r>
          </a:p>
          <a:p>
            <a:pPr algn="just">
              <a:buFontTx/>
              <a:buChar char="-"/>
            </a:pPr>
            <a:r>
              <a:rPr lang="fr-FR" sz="3200" b="1" dirty="0"/>
              <a:t>la pratique autonome ou indépendante</a:t>
            </a:r>
            <a:r>
              <a:rPr lang="fr-FR" sz="3200" dirty="0"/>
              <a:t> </a:t>
            </a:r>
            <a:r>
              <a:rPr lang="fr-FR" sz="3200" b="1" dirty="0"/>
              <a:t>(</a:t>
            </a:r>
            <a:r>
              <a:rPr lang="fr-FR" sz="3200" b="1" dirty="0">
                <a:solidFill>
                  <a:srgbClr val="FF0000"/>
                </a:solidFill>
              </a:rPr>
              <a:t>l’élève réinvestit seul ce qu’il a compris du modelage dans des problèmes ou des questions)</a:t>
            </a:r>
            <a:r>
              <a:rPr lang="fr-FR" sz="3200" b="1" dirty="0"/>
              <a:t>.</a:t>
            </a:r>
          </a:p>
          <a:p>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L’enseignement explicite</a:t>
            </a:r>
          </a:p>
        </p:txBody>
      </p:sp>
      <p:pic>
        <p:nvPicPr>
          <p:cNvPr id="5" name="Espace réservé du contenu 4" descr="Macintosh HD:Users:xaviergosse:Documents:Sortie scanner:sc00074105.jpg"/>
          <p:cNvPicPr>
            <a:picLocks noGrp="1"/>
          </p:cNvPicPr>
          <p:nvPr>
            <p:ph idx="1"/>
          </p:nvPr>
        </p:nvPicPr>
        <p:blipFill rotWithShape="1">
          <a:blip r:embed="rId2" cstate="print">
            <a:extLst>
              <a:ext uri="{BEBA8EAE-BF5A-486C-A8C5-ECC9F3942E4B}">
                <a14:imgProps xmlns:a14="http://schemas.microsoft.com/office/drawing/2010/main">
                  <a14:imgLayer r:embed="rId3">
                    <a14:imgEffect>
                      <a14:sharpenSoften amount="50000"/>
                    </a14:imgEffect>
                    <a14:imgEffect>
                      <a14:colorTemperature colorTemp="4700"/>
                    </a14:imgEffect>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l="2479" t="-1668" b="2337"/>
          <a:stretch/>
        </p:blipFill>
        <p:spPr bwMode="auto">
          <a:xfrm>
            <a:off x="418338" y="309792"/>
            <a:ext cx="8327844" cy="5885653"/>
          </a:xfrm>
          <a:prstGeom prst="rect">
            <a:avLst/>
          </a:prstGeom>
          <a:noFill/>
          <a:ln>
            <a:noFill/>
          </a:ln>
        </p:spPr>
      </p:pic>
      <p:sp>
        <p:nvSpPr>
          <p:cNvPr id="4" name="Espace réservé du pied de page 3"/>
          <p:cNvSpPr>
            <a:spLocks noGrp="1"/>
          </p:cNvSpPr>
          <p:nvPr>
            <p:ph type="ftr" sz="quarter" idx="11"/>
          </p:nvPr>
        </p:nvSpPr>
        <p:spPr/>
        <p:txBody>
          <a:bodyPr/>
          <a:lstStyle/>
          <a:p>
            <a:r>
              <a:rPr lang="fr-FR"/>
              <a:t>Aix-Marseille, M. Gosse et L. Auffant</a:t>
            </a:r>
            <a:endParaRPr lang="fr-FR" dirty="0"/>
          </a:p>
        </p:txBody>
      </p:sp>
      <p:sp>
        <p:nvSpPr>
          <p:cNvPr id="3" name="Espace réservé de la date 2"/>
          <p:cNvSpPr>
            <a:spLocks noGrp="1"/>
          </p:cNvSpPr>
          <p:nvPr>
            <p:ph type="dt" sz="half" idx="10"/>
          </p:nvPr>
        </p:nvSpPr>
        <p:spPr/>
        <p:txBody>
          <a:bodyPr/>
          <a:lstStyle/>
          <a:p>
            <a:r>
              <a:rPr lang="fr-FR"/>
              <a:t>06/05/2017</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6</a:t>
            </a:fld>
            <a:endParaRPr lang="fr-FR"/>
          </a:p>
        </p:txBody>
      </p:sp>
    </p:spTree>
    <p:extLst>
      <p:ext uri="{BB962C8B-B14F-4D97-AF65-F5344CB8AC3E}">
        <p14:creationId xmlns:p14="http://schemas.microsoft.com/office/powerpoint/2010/main" val="339248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786210"/>
          </a:xfrm>
        </p:spPr>
        <p:txBody>
          <a:bodyPr>
            <a:normAutofit fontScale="90000"/>
          </a:bodyPr>
          <a:lstStyle/>
          <a:p>
            <a:r>
              <a:rPr lang="fr-FR" sz="4800" dirty="0">
                <a:solidFill>
                  <a:srgbClr val="FFFFFF"/>
                </a:solidFill>
              </a:rPr>
              <a:t>Préparation de la gestion des apprentissages dans le cadre de l’enseignement explicite</a:t>
            </a:r>
            <a:endParaRPr lang="fr-FR" dirty="0"/>
          </a:p>
        </p:txBody>
      </p:sp>
      <p:sp>
        <p:nvSpPr>
          <p:cNvPr id="3" name="Espace réservé du contenu 2"/>
          <p:cNvSpPr>
            <a:spLocks noGrp="1"/>
          </p:cNvSpPr>
          <p:nvPr>
            <p:ph idx="1"/>
          </p:nvPr>
        </p:nvSpPr>
        <p:spPr>
          <a:xfrm>
            <a:off x="457200" y="2348880"/>
            <a:ext cx="7931224" cy="4032448"/>
          </a:xfrm>
        </p:spPr>
        <p:txBody>
          <a:bodyPr>
            <a:normAutofit fontScale="77500" lnSpcReduction="20000"/>
          </a:bodyPr>
          <a:lstStyle/>
          <a:p>
            <a:pPr algn="just"/>
            <a:r>
              <a:rPr lang="fr-FR" b="1" dirty="0"/>
              <a:t>Préciser les objectifs d’apprentissage </a:t>
            </a:r>
            <a:r>
              <a:rPr lang="fr-FR" dirty="0"/>
              <a:t>: préciser aux élèves ce qui est attendu au terme de la leçon ;</a:t>
            </a:r>
          </a:p>
          <a:p>
            <a:pPr algn="just"/>
            <a:r>
              <a:rPr lang="fr-FR" b="1" dirty="0"/>
              <a:t>Cerner les idées maîtresses </a:t>
            </a:r>
            <a:r>
              <a:rPr lang="fr-FR" dirty="0"/>
              <a:t>:</a:t>
            </a:r>
            <a:r>
              <a:rPr lang="fr-FR" b="1" dirty="0"/>
              <a:t> </a:t>
            </a:r>
            <a:r>
              <a:rPr lang="fr-FR" dirty="0"/>
              <a:t>tenir compte des </a:t>
            </a:r>
            <a:r>
              <a:rPr lang="fr-FR" b="1" dirty="0"/>
              <a:t>indications complémentaires </a:t>
            </a:r>
            <a:r>
              <a:rPr lang="fr-FR" dirty="0"/>
              <a:t>du BO dans la construction de la séquence ;</a:t>
            </a:r>
          </a:p>
          <a:p>
            <a:pPr algn="just"/>
            <a:r>
              <a:rPr lang="fr-FR" b="1" dirty="0"/>
              <a:t>Déterminer les connaissances préalables (</a:t>
            </a:r>
            <a:r>
              <a:rPr lang="fr-FR" b="1" dirty="0" err="1"/>
              <a:t>Prérequis</a:t>
            </a:r>
            <a:r>
              <a:rPr lang="fr-FR" b="1" dirty="0"/>
              <a:t>) : </a:t>
            </a:r>
            <a:r>
              <a:rPr lang="fr-FR" dirty="0"/>
              <a:t>planifier la vérification de la solidité des connaissances préalables chez les élèves </a:t>
            </a:r>
            <a:r>
              <a:rPr lang="fr-FR" b="1" dirty="0"/>
              <a:t>(ex : TD en amont, rappel des acquis de première... </a:t>
            </a:r>
            <a:r>
              <a:rPr lang="fr-FR" dirty="0"/>
              <a:t>) ;</a:t>
            </a:r>
          </a:p>
          <a:p>
            <a:pPr algn="just"/>
            <a:r>
              <a:rPr lang="fr-FR" b="1" dirty="0"/>
              <a:t>Intégrer stratégiquement les différents types de connaissances : </a:t>
            </a:r>
            <a:r>
              <a:rPr lang="fr-FR" dirty="0"/>
              <a:t>organiser la séquence du simple vers le complexe ;</a:t>
            </a:r>
            <a:endParaRPr lang="fr-FR" b="1" dirty="0"/>
          </a:p>
          <a:p>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3600" dirty="0">
                <a:solidFill>
                  <a:srgbClr val="FFFFFF"/>
                </a:solidFill>
              </a:rPr>
              <a:t>Préparation de la gestion des apprentissages</a:t>
            </a:r>
            <a:endParaRPr lang="fr-FR" sz="3600" dirty="0"/>
          </a:p>
        </p:txBody>
      </p:sp>
      <p:sp>
        <p:nvSpPr>
          <p:cNvPr id="3" name="Espace réservé du contenu 2"/>
          <p:cNvSpPr>
            <a:spLocks noGrp="1"/>
          </p:cNvSpPr>
          <p:nvPr>
            <p:ph idx="1"/>
          </p:nvPr>
        </p:nvSpPr>
        <p:spPr>
          <a:xfrm>
            <a:off x="457200" y="1600200"/>
            <a:ext cx="8003232" cy="4853136"/>
          </a:xfrm>
        </p:spPr>
        <p:txBody>
          <a:bodyPr>
            <a:normAutofit fontScale="70000" lnSpcReduction="20000"/>
          </a:bodyPr>
          <a:lstStyle/>
          <a:p>
            <a:pPr algn="just"/>
            <a:r>
              <a:rPr lang="fr-FR" sz="3200" b="1" dirty="0"/>
              <a:t>Planifier l’enseignement explicite des stratégies cognitives </a:t>
            </a:r>
            <a:r>
              <a:rPr lang="fr-FR" sz="3200" dirty="0"/>
              <a:t>: rendre explicites pour les élèves les processus de raisonnement qu’utilise l’enseignant pour résoudre les problèmes (schémas de raisonnement, construction des étapes d’un raisonnement avec les élèves....).</a:t>
            </a:r>
          </a:p>
          <a:p>
            <a:pPr algn="just"/>
            <a:r>
              <a:rPr lang="fr-FR" sz="3200" dirty="0"/>
              <a:t> </a:t>
            </a:r>
            <a:r>
              <a:rPr lang="fr-FR" sz="3200" b="1" dirty="0"/>
              <a:t>Planifier les dispositifs de soutien à l’apprentissage (AP) : </a:t>
            </a:r>
            <a:r>
              <a:rPr lang="fr-FR" sz="3200" dirty="0"/>
              <a:t>organiser des séquences d’enseignement à l’aide de schémas, tableaux, liste de vérification, outils structurants ;</a:t>
            </a:r>
          </a:p>
          <a:p>
            <a:pPr algn="just"/>
            <a:r>
              <a:rPr lang="fr-FR" sz="3200" b="1" dirty="0"/>
              <a:t>Planifier la révision et la réutilisation des apprentissages </a:t>
            </a:r>
            <a:r>
              <a:rPr lang="fr-FR" sz="3200" dirty="0"/>
              <a:t>(ex: fiches-concept, cartes cognitives, évaluation formative...) ;</a:t>
            </a:r>
          </a:p>
          <a:p>
            <a:pPr algn="just"/>
            <a:r>
              <a:rPr lang="fr-FR" sz="3200" b="1" dirty="0"/>
              <a:t>Vérifier l’alignement </a:t>
            </a:r>
            <a:r>
              <a:rPr lang="fr-FR" sz="3200" b="1" dirty="0" err="1"/>
              <a:t>curriculaire</a:t>
            </a:r>
            <a:r>
              <a:rPr lang="fr-FR" sz="3200" b="1" dirty="0"/>
              <a:t> </a:t>
            </a:r>
            <a:r>
              <a:rPr lang="fr-FR" sz="3200" dirty="0"/>
              <a:t>: vérifier la cohérence entre les objectifs d’apprentissage, les activités d’apprentissage prévues et l’évaluation anticipée (ex : s’entraîner à trouver les attentes des correcteurs à partir de sujets déjà tombés au baccalauréat). </a:t>
            </a:r>
          </a:p>
          <a:p>
            <a:endParaRPr lang="fr-FR" dirty="0"/>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EPCC </a:t>
            </a:r>
          </a:p>
        </p:txBody>
      </p:sp>
      <p:sp>
        <p:nvSpPr>
          <p:cNvPr id="3" name="Espace réservé du contenu 2"/>
          <p:cNvSpPr>
            <a:spLocks noGrp="1"/>
          </p:cNvSpPr>
          <p:nvPr>
            <p:ph idx="1"/>
          </p:nvPr>
        </p:nvSpPr>
        <p:spPr/>
        <p:txBody>
          <a:bodyPr/>
          <a:lstStyle/>
          <a:p>
            <a:pPr algn="just"/>
            <a:r>
              <a:rPr lang="fr-FR" b="1" dirty="0"/>
              <a:t>L’évaluation par contrat de confiance</a:t>
            </a:r>
            <a:r>
              <a:rPr lang="fr-FR" dirty="0"/>
              <a:t>, de par ses principes, s’inscrit dans un enseignement explicite.</a:t>
            </a:r>
          </a:p>
          <a:p>
            <a:pPr algn="just"/>
            <a:r>
              <a:rPr lang="fr-FR" dirty="0"/>
              <a:t>Ce type d’évaluation peut être appliqué aux SES. Ici nous évoquerons surtout la classe de terminale, mais cela peut également être mis en place dès la classe de première. </a:t>
            </a:r>
          </a:p>
        </p:txBody>
      </p:sp>
      <p:sp>
        <p:nvSpPr>
          <p:cNvPr id="4" name="Espace réservé de la date 3"/>
          <p:cNvSpPr>
            <a:spLocks noGrp="1"/>
          </p:cNvSpPr>
          <p:nvPr>
            <p:ph type="dt" sz="half" idx="10"/>
          </p:nvPr>
        </p:nvSpPr>
        <p:spPr/>
        <p:txBody>
          <a:bodyPr/>
          <a:lstStyle/>
          <a:p>
            <a:r>
              <a:rPr lang="fr-FR"/>
              <a:t>06/05/2017</a:t>
            </a:r>
          </a:p>
        </p:txBody>
      </p:sp>
      <p:sp>
        <p:nvSpPr>
          <p:cNvPr id="5" name="Espace réservé du pied de page 4"/>
          <p:cNvSpPr>
            <a:spLocks noGrp="1"/>
          </p:cNvSpPr>
          <p:nvPr>
            <p:ph type="ftr" sz="quarter" idx="11"/>
          </p:nvPr>
        </p:nvSpPr>
        <p:spPr/>
        <p:txBody>
          <a:bodyPr/>
          <a:lstStyle/>
          <a:p>
            <a:r>
              <a:rPr lang="fr-FR"/>
              <a:t>Aix-Marseille, M. Gosse et L. Auffant</a:t>
            </a:r>
          </a:p>
        </p:txBody>
      </p:sp>
      <p:sp>
        <p:nvSpPr>
          <p:cNvPr id="6" name="Espace réservé du numéro de diapositive 5"/>
          <p:cNvSpPr>
            <a:spLocks noGrp="1"/>
          </p:cNvSpPr>
          <p:nvPr>
            <p:ph type="sldNum" sz="quarter" idx="12"/>
          </p:nvPr>
        </p:nvSpPr>
        <p:spPr/>
        <p:txBody>
          <a:bodyPr/>
          <a:lstStyle/>
          <a:p>
            <a:fld id="{FF83F395-F026-4303-9181-EB9C89D16099}" type="slidenum">
              <a:rPr lang="fr-FR" smtClean="0"/>
              <a:pPr/>
              <a:t>9</a:t>
            </a:fld>
            <a:endParaRPr lang="fr-FR"/>
          </a:p>
        </p:txBody>
      </p:sp>
    </p:spTree>
  </p:cSld>
  <p:clrMapOvr>
    <a:masterClrMapping/>
  </p:clrMapOvr>
</p:sld>
</file>

<file path=ppt/theme/theme1.xml><?xml version="1.0" encoding="utf-8"?>
<a:theme xmlns:a="http://schemas.openxmlformats.org/drawingml/2006/main" name="Techniqu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93</TotalTime>
  <Words>1931</Words>
  <Application>Microsoft Office PowerPoint</Application>
  <PresentationFormat>Affichage à l'écran (4:3)</PresentationFormat>
  <Paragraphs>150</Paragraphs>
  <Slides>21</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Franklin Gothic Book</vt:lpstr>
      <vt:lpstr>Wingdings 2</vt:lpstr>
      <vt:lpstr>Technique</vt:lpstr>
      <vt:lpstr>L’évaluation par contrat de confiance (EPCC)</vt:lpstr>
      <vt:lpstr>EPCC et pédagogie explicite</vt:lpstr>
      <vt:lpstr>L’enseignement explicite</vt:lpstr>
      <vt:lpstr>Les étapes de l’enseignement explicite</vt:lpstr>
      <vt:lpstr>Les étapes de l’enseignement explicite</vt:lpstr>
      <vt:lpstr>L’enseignement explicite</vt:lpstr>
      <vt:lpstr>Préparation de la gestion des apprentissages dans le cadre de l’enseignement explicite</vt:lpstr>
      <vt:lpstr>Préparation de la gestion des apprentissages</vt:lpstr>
      <vt:lpstr>EPCC </vt:lpstr>
      <vt:lpstr>L’EPCC : les principes</vt:lpstr>
      <vt:lpstr>L’EPCC et les SES</vt:lpstr>
      <vt:lpstr>Comment procéder en terminale ?</vt:lpstr>
      <vt:lpstr>Dissertation </vt:lpstr>
      <vt:lpstr>Épreuve composée </vt:lpstr>
      <vt:lpstr>Enseignement de spécialité</vt:lpstr>
      <vt:lpstr>Fournir aux élèves la liste des questions contenant celles posées lors du contrôle, à l’avance, mais une fois le cours réalisé</vt:lpstr>
      <vt:lpstr>Fournir aux élèves la liste des questions susceptibles d’être posées lors du contrôle</vt:lpstr>
      <vt:lpstr>Une question en dehors de la liste</vt:lpstr>
      <vt:lpstr>Remarques sur le cours</vt:lpstr>
      <vt:lpstr>Questions/réponses en classe avant l’évaluation</vt:lpstr>
      <vt:lpstr>Autocorrection valorisable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par contrat de confiance (EPCC)</dc:title>
  <dc:creator>Lucile</dc:creator>
  <cp:lastModifiedBy>Philippe Froissart</cp:lastModifiedBy>
  <cp:revision>48</cp:revision>
  <dcterms:created xsi:type="dcterms:W3CDTF">2017-04-20T14:48:11Z</dcterms:created>
  <dcterms:modified xsi:type="dcterms:W3CDTF">2017-05-06T07:13:26Z</dcterms:modified>
</cp:coreProperties>
</file>