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
  </p:notesMasterIdLst>
  <p:handoutMasterIdLst>
    <p:handoutMasterId r:id="rId15"/>
  </p:handoutMasterIdLst>
  <p:sldIdLst>
    <p:sldId id="423" r:id="rId2"/>
    <p:sldId id="544" r:id="rId3"/>
    <p:sldId id="543" r:id="rId4"/>
    <p:sldId id="518" r:id="rId5"/>
    <p:sldId id="539" r:id="rId6"/>
    <p:sldId id="540" r:id="rId7"/>
    <p:sldId id="541" r:id="rId8"/>
    <p:sldId id="542" r:id="rId9"/>
    <p:sldId id="460" r:id="rId10"/>
    <p:sldId id="516" r:id="rId11"/>
    <p:sldId id="538" r:id="rId12"/>
    <p:sldId id="545" r:id="rId1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708E"/>
    <a:srgbClr val="0000FF"/>
    <a:srgbClr val="3366FF"/>
    <a:srgbClr val="33CC33"/>
    <a:srgbClr val="3333FF"/>
    <a:srgbClr val="800000"/>
    <a:srgbClr val="99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00"/>
    <p:restoredTop sz="94624"/>
  </p:normalViewPr>
  <p:slideViewPr>
    <p:cSldViewPr>
      <p:cViewPr>
        <p:scale>
          <a:sx n="100" d="100"/>
          <a:sy n="100" d="100"/>
        </p:scale>
        <p:origin x="-1692" y="-24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67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78F2E-1749-884C-8ECE-069243ED8652}"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fr-FR"/>
        </a:p>
      </dgm:t>
    </dgm:pt>
    <dgm:pt modelId="{32125040-31B1-EB44-A4B7-13572B4A54BB}">
      <dgm:prSet phldrT="[Texte]" custT="1"/>
      <dgm:spPr/>
      <dgm:t>
        <a:bodyPr/>
        <a:lstStyle/>
        <a:p>
          <a:r>
            <a:rPr lang="fr-FR" sz="2400" dirty="0" smtClean="0">
              <a:solidFill>
                <a:schemeClr val="tx2"/>
              </a:solidFill>
            </a:rPr>
            <a:t>Evolutions sociétale et économique</a:t>
          </a:r>
          <a:r>
            <a:rPr lang="fr-FR" sz="4300" dirty="0" smtClean="0">
              <a:solidFill>
                <a:schemeClr val="tx2"/>
              </a:solidFill>
            </a:rPr>
            <a:t> </a:t>
          </a:r>
          <a:endParaRPr lang="fr-FR" sz="4300" dirty="0">
            <a:solidFill>
              <a:schemeClr val="tx2"/>
            </a:solidFill>
          </a:endParaRPr>
        </a:p>
      </dgm:t>
    </dgm:pt>
    <dgm:pt modelId="{B9ABF08B-DB43-D741-AEAA-1ADE29A75410}" type="parTrans" cxnId="{6F559AC2-4AFF-734D-95B5-4A3536BD184B}">
      <dgm:prSet/>
      <dgm:spPr/>
      <dgm:t>
        <a:bodyPr/>
        <a:lstStyle/>
        <a:p>
          <a:endParaRPr lang="fr-FR"/>
        </a:p>
      </dgm:t>
    </dgm:pt>
    <dgm:pt modelId="{393315FC-A36A-5649-9280-E33A79DB2E8B}" type="sibTrans" cxnId="{6F559AC2-4AFF-734D-95B5-4A3536BD184B}">
      <dgm:prSet/>
      <dgm:spPr/>
      <dgm:t>
        <a:bodyPr/>
        <a:lstStyle/>
        <a:p>
          <a:endParaRPr lang="fr-FR"/>
        </a:p>
      </dgm:t>
    </dgm:pt>
    <dgm:pt modelId="{E057430A-864D-6F41-ABAF-8C7FAC9508E3}">
      <dgm:prSet phldrT="[Texte]" custT="1"/>
      <dgm:spPr/>
      <dgm:t>
        <a:bodyPr/>
        <a:lstStyle/>
        <a:p>
          <a:r>
            <a:rPr lang="fr-FR" sz="2400" dirty="0" smtClean="0">
              <a:solidFill>
                <a:srgbClr val="0000CC"/>
              </a:solidFill>
            </a:rPr>
            <a:t>Culture technologique (objets)</a:t>
          </a:r>
          <a:endParaRPr lang="fr-FR" sz="2400" dirty="0">
            <a:solidFill>
              <a:srgbClr val="0000CC"/>
            </a:solidFill>
          </a:endParaRPr>
        </a:p>
      </dgm:t>
    </dgm:pt>
    <dgm:pt modelId="{758B396F-DCA6-9A4F-B504-D54016E1C1ED}" type="parTrans" cxnId="{49816DDD-B1E0-5645-8F11-FB718A9CCA58}">
      <dgm:prSet/>
      <dgm:spPr/>
      <dgm:t>
        <a:bodyPr/>
        <a:lstStyle/>
        <a:p>
          <a:endParaRPr lang="fr-FR"/>
        </a:p>
      </dgm:t>
    </dgm:pt>
    <dgm:pt modelId="{5130344E-C846-3E41-9557-DC497D425650}" type="sibTrans" cxnId="{49816DDD-B1E0-5645-8F11-FB718A9CCA58}">
      <dgm:prSet/>
      <dgm:spPr/>
      <dgm:t>
        <a:bodyPr/>
        <a:lstStyle/>
        <a:p>
          <a:endParaRPr lang="fr-FR"/>
        </a:p>
      </dgm:t>
    </dgm:pt>
    <dgm:pt modelId="{20E11015-FCD2-4440-BFFB-6C27327CA27D}">
      <dgm:prSet phldrT="[Texte]" custT="1"/>
      <dgm:spPr/>
      <dgm:t>
        <a:bodyPr/>
        <a:lstStyle/>
        <a:p>
          <a:r>
            <a:rPr lang="fr-FR" sz="2400" dirty="0" smtClean="0">
              <a:solidFill>
                <a:srgbClr val="0000CC"/>
              </a:solidFill>
            </a:rPr>
            <a:t>Enjeux: </a:t>
          </a:r>
          <a:r>
            <a:rPr lang="fr-FR" sz="1800" dirty="0" smtClean="0">
              <a:solidFill>
                <a:srgbClr val="0000CC"/>
              </a:solidFill>
            </a:rPr>
            <a:t>croissance verte, industrie 4.0,transition énergétique, santé, numérique</a:t>
          </a:r>
          <a:endParaRPr lang="fr-FR" sz="1800" dirty="0">
            <a:solidFill>
              <a:srgbClr val="0000CC"/>
            </a:solidFill>
          </a:endParaRPr>
        </a:p>
      </dgm:t>
    </dgm:pt>
    <dgm:pt modelId="{08AFF91A-3C7A-0846-9C03-4D497AA593BD}" type="parTrans" cxnId="{2A6BA923-5897-A24E-BA87-C5CBEA22AC22}">
      <dgm:prSet/>
      <dgm:spPr/>
      <dgm:t>
        <a:bodyPr/>
        <a:lstStyle/>
        <a:p>
          <a:endParaRPr lang="fr-FR"/>
        </a:p>
      </dgm:t>
    </dgm:pt>
    <dgm:pt modelId="{C09121E8-9C88-5740-89DE-CD1B12759CBE}" type="sibTrans" cxnId="{2A6BA923-5897-A24E-BA87-C5CBEA22AC22}">
      <dgm:prSet/>
      <dgm:spPr/>
      <dgm:t>
        <a:bodyPr/>
        <a:lstStyle/>
        <a:p>
          <a:endParaRPr lang="fr-FR"/>
        </a:p>
      </dgm:t>
    </dgm:pt>
    <dgm:pt modelId="{66DB1BA4-0925-A340-8004-EA4478477CE5}" type="pres">
      <dgm:prSet presAssocID="{37F78F2E-1749-884C-8ECE-069243ED8652}" presName="Name0" presStyleCnt="0">
        <dgm:presLayoutVars>
          <dgm:chMax val="7"/>
          <dgm:chPref val="7"/>
          <dgm:dir/>
        </dgm:presLayoutVars>
      </dgm:prSet>
      <dgm:spPr/>
      <dgm:t>
        <a:bodyPr/>
        <a:lstStyle/>
        <a:p>
          <a:endParaRPr lang="fr-FR"/>
        </a:p>
      </dgm:t>
    </dgm:pt>
    <dgm:pt modelId="{8F88AC70-8A5E-F84B-AB36-BB2A95C1EA6C}" type="pres">
      <dgm:prSet presAssocID="{37F78F2E-1749-884C-8ECE-069243ED8652}" presName="Name1" presStyleCnt="0"/>
      <dgm:spPr/>
    </dgm:pt>
    <dgm:pt modelId="{8A2ED296-3D3E-764C-A641-974718500279}" type="pres">
      <dgm:prSet presAssocID="{37F78F2E-1749-884C-8ECE-069243ED8652}" presName="cycle" presStyleCnt="0"/>
      <dgm:spPr/>
    </dgm:pt>
    <dgm:pt modelId="{AC591EAB-1A36-2147-A199-28FD249EB4E9}" type="pres">
      <dgm:prSet presAssocID="{37F78F2E-1749-884C-8ECE-069243ED8652}" presName="srcNode" presStyleLbl="node1" presStyleIdx="0" presStyleCnt="3"/>
      <dgm:spPr/>
    </dgm:pt>
    <dgm:pt modelId="{FA99800F-25F8-9F40-917F-9B22F813F676}" type="pres">
      <dgm:prSet presAssocID="{37F78F2E-1749-884C-8ECE-069243ED8652}" presName="conn" presStyleLbl="parChTrans1D2" presStyleIdx="0" presStyleCnt="1"/>
      <dgm:spPr/>
      <dgm:t>
        <a:bodyPr/>
        <a:lstStyle/>
        <a:p>
          <a:endParaRPr lang="fr-FR"/>
        </a:p>
      </dgm:t>
    </dgm:pt>
    <dgm:pt modelId="{FF9338A2-2BB9-E043-A943-8DEDCF13FBC4}" type="pres">
      <dgm:prSet presAssocID="{37F78F2E-1749-884C-8ECE-069243ED8652}" presName="extraNode" presStyleLbl="node1" presStyleIdx="0" presStyleCnt="3"/>
      <dgm:spPr/>
    </dgm:pt>
    <dgm:pt modelId="{AABBE667-46DB-3A4B-80F6-CE59CBEAD735}" type="pres">
      <dgm:prSet presAssocID="{37F78F2E-1749-884C-8ECE-069243ED8652}" presName="dstNode" presStyleLbl="node1" presStyleIdx="0" presStyleCnt="3"/>
      <dgm:spPr/>
    </dgm:pt>
    <dgm:pt modelId="{69EE2C44-5DBE-F740-8DB9-1A8E6D7C37CA}" type="pres">
      <dgm:prSet presAssocID="{32125040-31B1-EB44-A4B7-13572B4A54BB}" presName="text_1" presStyleLbl="node1" presStyleIdx="0" presStyleCnt="3" custLinFactNeighborX="565" custLinFactNeighborY="-4111">
        <dgm:presLayoutVars>
          <dgm:bulletEnabled val="1"/>
        </dgm:presLayoutVars>
      </dgm:prSet>
      <dgm:spPr/>
      <dgm:t>
        <a:bodyPr/>
        <a:lstStyle/>
        <a:p>
          <a:endParaRPr lang="fr-FR"/>
        </a:p>
      </dgm:t>
    </dgm:pt>
    <dgm:pt modelId="{210772AA-0EC7-F641-A949-31400CBDF0C4}" type="pres">
      <dgm:prSet presAssocID="{32125040-31B1-EB44-A4B7-13572B4A54BB}" presName="accent_1" presStyleCnt="0"/>
      <dgm:spPr/>
    </dgm:pt>
    <dgm:pt modelId="{C0476269-27B9-0642-B56D-616CF9102D92}" type="pres">
      <dgm:prSet presAssocID="{32125040-31B1-EB44-A4B7-13572B4A54BB}" presName="accentRepeatNode" presStyleLbl="solidFgAcc1" presStyleIdx="0" presStyleCnt="3"/>
      <dgm:spPr>
        <a:solidFill>
          <a:srgbClr val="FFCC00"/>
        </a:solidFill>
      </dgm:spPr>
    </dgm:pt>
    <dgm:pt modelId="{AE435F0F-F997-A046-896E-3A300B6C8CF4}" type="pres">
      <dgm:prSet presAssocID="{E057430A-864D-6F41-ABAF-8C7FAC9508E3}" presName="text_2" presStyleLbl="node1" presStyleIdx="1" presStyleCnt="3">
        <dgm:presLayoutVars>
          <dgm:bulletEnabled val="1"/>
        </dgm:presLayoutVars>
      </dgm:prSet>
      <dgm:spPr/>
      <dgm:t>
        <a:bodyPr/>
        <a:lstStyle/>
        <a:p>
          <a:endParaRPr lang="fr-FR"/>
        </a:p>
      </dgm:t>
    </dgm:pt>
    <dgm:pt modelId="{5DE7CBFC-4915-DB43-8E44-BBF2425FCA3A}" type="pres">
      <dgm:prSet presAssocID="{E057430A-864D-6F41-ABAF-8C7FAC9508E3}" presName="accent_2" presStyleCnt="0"/>
      <dgm:spPr/>
    </dgm:pt>
    <dgm:pt modelId="{52997A2F-926D-0F4A-88EF-C332F6F29B76}" type="pres">
      <dgm:prSet presAssocID="{E057430A-864D-6F41-ABAF-8C7FAC9508E3}" presName="accentRepeatNode" presStyleLbl="solidFgAcc1" presStyleIdx="1" presStyleCnt="3"/>
      <dgm:spPr>
        <a:solidFill>
          <a:srgbClr val="FFCC00"/>
        </a:solidFill>
      </dgm:spPr>
    </dgm:pt>
    <dgm:pt modelId="{F899302E-5CE6-5944-8739-62B5FC646DA7}" type="pres">
      <dgm:prSet presAssocID="{20E11015-FCD2-4440-BFFB-6C27327CA27D}" presName="text_3" presStyleLbl="node1" presStyleIdx="2" presStyleCnt="3" custLinFactNeighborX="565" custLinFactNeighborY="-6615">
        <dgm:presLayoutVars>
          <dgm:bulletEnabled val="1"/>
        </dgm:presLayoutVars>
      </dgm:prSet>
      <dgm:spPr/>
      <dgm:t>
        <a:bodyPr/>
        <a:lstStyle/>
        <a:p>
          <a:endParaRPr lang="fr-FR"/>
        </a:p>
      </dgm:t>
    </dgm:pt>
    <dgm:pt modelId="{782C01E5-E0ED-4740-B8E3-9551AAF48F52}" type="pres">
      <dgm:prSet presAssocID="{20E11015-FCD2-4440-BFFB-6C27327CA27D}" presName="accent_3" presStyleCnt="0"/>
      <dgm:spPr/>
    </dgm:pt>
    <dgm:pt modelId="{CE5A0960-2518-DF44-BCF2-1D935AD1913F}" type="pres">
      <dgm:prSet presAssocID="{20E11015-FCD2-4440-BFFB-6C27327CA27D}" presName="accentRepeatNode" presStyleLbl="solidFgAcc1" presStyleIdx="2" presStyleCnt="3"/>
      <dgm:spPr>
        <a:solidFill>
          <a:srgbClr val="FFCC00"/>
        </a:solidFill>
      </dgm:spPr>
    </dgm:pt>
  </dgm:ptLst>
  <dgm:cxnLst>
    <dgm:cxn modelId="{F5527A73-5303-F341-80D5-020B096A76A9}" type="presOf" srcId="{E057430A-864D-6F41-ABAF-8C7FAC9508E3}" destId="{AE435F0F-F997-A046-896E-3A300B6C8CF4}" srcOrd="0" destOrd="0" presId="urn:microsoft.com/office/officeart/2008/layout/VerticalCurvedList"/>
    <dgm:cxn modelId="{2A6BA923-5897-A24E-BA87-C5CBEA22AC22}" srcId="{37F78F2E-1749-884C-8ECE-069243ED8652}" destId="{20E11015-FCD2-4440-BFFB-6C27327CA27D}" srcOrd="2" destOrd="0" parTransId="{08AFF91A-3C7A-0846-9C03-4D497AA593BD}" sibTransId="{C09121E8-9C88-5740-89DE-CD1B12759CBE}"/>
    <dgm:cxn modelId="{E3EBD26B-AB74-6144-9A1D-876A0AB45654}" type="presOf" srcId="{32125040-31B1-EB44-A4B7-13572B4A54BB}" destId="{69EE2C44-5DBE-F740-8DB9-1A8E6D7C37CA}" srcOrd="0" destOrd="0" presId="urn:microsoft.com/office/officeart/2008/layout/VerticalCurvedList"/>
    <dgm:cxn modelId="{49816DDD-B1E0-5645-8F11-FB718A9CCA58}" srcId="{37F78F2E-1749-884C-8ECE-069243ED8652}" destId="{E057430A-864D-6F41-ABAF-8C7FAC9508E3}" srcOrd="1" destOrd="0" parTransId="{758B396F-DCA6-9A4F-B504-D54016E1C1ED}" sibTransId="{5130344E-C846-3E41-9557-DC497D425650}"/>
    <dgm:cxn modelId="{0044BD01-AA2F-0A4C-AED6-134498B31DC8}" type="presOf" srcId="{37F78F2E-1749-884C-8ECE-069243ED8652}" destId="{66DB1BA4-0925-A340-8004-EA4478477CE5}" srcOrd="0" destOrd="0" presId="urn:microsoft.com/office/officeart/2008/layout/VerticalCurvedList"/>
    <dgm:cxn modelId="{6F559AC2-4AFF-734D-95B5-4A3536BD184B}" srcId="{37F78F2E-1749-884C-8ECE-069243ED8652}" destId="{32125040-31B1-EB44-A4B7-13572B4A54BB}" srcOrd="0" destOrd="0" parTransId="{B9ABF08B-DB43-D741-AEAA-1ADE29A75410}" sibTransId="{393315FC-A36A-5649-9280-E33A79DB2E8B}"/>
    <dgm:cxn modelId="{68485E20-2E43-7A4E-AE0C-83B0765F2CF9}" type="presOf" srcId="{393315FC-A36A-5649-9280-E33A79DB2E8B}" destId="{FA99800F-25F8-9F40-917F-9B22F813F676}" srcOrd="0" destOrd="0" presId="urn:microsoft.com/office/officeart/2008/layout/VerticalCurvedList"/>
    <dgm:cxn modelId="{D1670439-0CBF-2D4E-8C99-F1327C1AB264}" type="presOf" srcId="{20E11015-FCD2-4440-BFFB-6C27327CA27D}" destId="{F899302E-5CE6-5944-8739-62B5FC646DA7}" srcOrd="0" destOrd="0" presId="urn:microsoft.com/office/officeart/2008/layout/VerticalCurvedList"/>
    <dgm:cxn modelId="{CD1329EE-D1CB-1248-8E44-023074CDB123}" type="presParOf" srcId="{66DB1BA4-0925-A340-8004-EA4478477CE5}" destId="{8F88AC70-8A5E-F84B-AB36-BB2A95C1EA6C}" srcOrd="0" destOrd="0" presId="urn:microsoft.com/office/officeart/2008/layout/VerticalCurvedList"/>
    <dgm:cxn modelId="{35C35DF1-5E66-DA41-AA62-61F1267D2242}" type="presParOf" srcId="{8F88AC70-8A5E-F84B-AB36-BB2A95C1EA6C}" destId="{8A2ED296-3D3E-764C-A641-974718500279}" srcOrd="0" destOrd="0" presId="urn:microsoft.com/office/officeart/2008/layout/VerticalCurvedList"/>
    <dgm:cxn modelId="{20FF4118-0A87-C848-8826-C2E5F7C14AA2}" type="presParOf" srcId="{8A2ED296-3D3E-764C-A641-974718500279}" destId="{AC591EAB-1A36-2147-A199-28FD249EB4E9}" srcOrd="0" destOrd="0" presId="urn:microsoft.com/office/officeart/2008/layout/VerticalCurvedList"/>
    <dgm:cxn modelId="{4D435B8B-98F3-4848-87CA-E1811B848CA0}" type="presParOf" srcId="{8A2ED296-3D3E-764C-A641-974718500279}" destId="{FA99800F-25F8-9F40-917F-9B22F813F676}" srcOrd="1" destOrd="0" presId="urn:microsoft.com/office/officeart/2008/layout/VerticalCurvedList"/>
    <dgm:cxn modelId="{93C8811D-BF1B-7748-B8F0-2150D0D8389A}" type="presParOf" srcId="{8A2ED296-3D3E-764C-A641-974718500279}" destId="{FF9338A2-2BB9-E043-A943-8DEDCF13FBC4}" srcOrd="2" destOrd="0" presId="urn:microsoft.com/office/officeart/2008/layout/VerticalCurvedList"/>
    <dgm:cxn modelId="{555EB35D-8C73-DF4E-8379-C32B15C55AEA}" type="presParOf" srcId="{8A2ED296-3D3E-764C-A641-974718500279}" destId="{AABBE667-46DB-3A4B-80F6-CE59CBEAD735}" srcOrd="3" destOrd="0" presId="urn:microsoft.com/office/officeart/2008/layout/VerticalCurvedList"/>
    <dgm:cxn modelId="{36AC8988-F944-0D40-AE41-6399E3BC1188}" type="presParOf" srcId="{8F88AC70-8A5E-F84B-AB36-BB2A95C1EA6C}" destId="{69EE2C44-5DBE-F740-8DB9-1A8E6D7C37CA}" srcOrd="1" destOrd="0" presId="urn:microsoft.com/office/officeart/2008/layout/VerticalCurvedList"/>
    <dgm:cxn modelId="{01354FBC-7B52-F548-BC06-3A2364962FA0}" type="presParOf" srcId="{8F88AC70-8A5E-F84B-AB36-BB2A95C1EA6C}" destId="{210772AA-0EC7-F641-A949-31400CBDF0C4}" srcOrd="2" destOrd="0" presId="urn:microsoft.com/office/officeart/2008/layout/VerticalCurvedList"/>
    <dgm:cxn modelId="{8F34639A-585A-8E4E-949C-9FAD7C5FBAB1}" type="presParOf" srcId="{210772AA-0EC7-F641-A949-31400CBDF0C4}" destId="{C0476269-27B9-0642-B56D-616CF9102D92}" srcOrd="0" destOrd="0" presId="urn:microsoft.com/office/officeart/2008/layout/VerticalCurvedList"/>
    <dgm:cxn modelId="{ABCB9F38-C7A8-8440-927E-97B4184EA850}" type="presParOf" srcId="{8F88AC70-8A5E-F84B-AB36-BB2A95C1EA6C}" destId="{AE435F0F-F997-A046-896E-3A300B6C8CF4}" srcOrd="3" destOrd="0" presId="urn:microsoft.com/office/officeart/2008/layout/VerticalCurvedList"/>
    <dgm:cxn modelId="{452EB9F6-2EF9-4A4B-848C-0D90DF061AB1}" type="presParOf" srcId="{8F88AC70-8A5E-F84B-AB36-BB2A95C1EA6C}" destId="{5DE7CBFC-4915-DB43-8E44-BBF2425FCA3A}" srcOrd="4" destOrd="0" presId="urn:microsoft.com/office/officeart/2008/layout/VerticalCurvedList"/>
    <dgm:cxn modelId="{F1EC8DC4-7E2E-F44E-B4E9-6EBBEE3E3566}" type="presParOf" srcId="{5DE7CBFC-4915-DB43-8E44-BBF2425FCA3A}" destId="{52997A2F-926D-0F4A-88EF-C332F6F29B76}" srcOrd="0" destOrd="0" presId="urn:microsoft.com/office/officeart/2008/layout/VerticalCurvedList"/>
    <dgm:cxn modelId="{11EA502A-1FD9-3F4E-85FE-8E2E2C075ED0}" type="presParOf" srcId="{8F88AC70-8A5E-F84B-AB36-BB2A95C1EA6C}" destId="{F899302E-5CE6-5944-8739-62B5FC646DA7}" srcOrd="5" destOrd="0" presId="urn:microsoft.com/office/officeart/2008/layout/VerticalCurvedList"/>
    <dgm:cxn modelId="{8D87F655-6B3E-3C4D-A656-22D92239D93E}" type="presParOf" srcId="{8F88AC70-8A5E-F84B-AB36-BB2A95C1EA6C}" destId="{782C01E5-E0ED-4740-B8E3-9551AAF48F52}" srcOrd="6" destOrd="0" presId="urn:microsoft.com/office/officeart/2008/layout/VerticalCurvedList"/>
    <dgm:cxn modelId="{4C4EAC24-2560-ED44-AC59-13BF1D4D4462}" type="presParOf" srcId="{782C01E5-E0ED-4740-B8E3-9551AAF48F52}" destId="{CE5A0960-2518-DF44-BCF2-1D935AD1913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9800F-25F8-9F40-917F-9B22F813F676}">
      <dsp:nvSpPr>
        <dsp:cNvPr id="0" name=""/>
        <dsp:cNvSpPr/>
      </dsp:nvSpPr>
      <dsp:spPr>
        <a:xfrm>
          <a:off x="-5901459" y="-903339"/>
          <a:ext cx="7027259" cy="7027259"/>
        </a:xfrm>
        <a:prstGeom prst="blockArc">
          <a:avLst>
            <a:gd name="adj1" fmla="val 18900000"/>
            <a:gd name="adj2" fmla="val 2700000"/>
            <a:gd name="adj3" fmla="val 307"/>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EE2C44-5DBE-F740-8DB9-1A8E6D7C37CA}">
      <dsp:nvSpPr>
        <dsp:cNvPr id="0" name=""/>
        <dsp:cNvSpPr/>
      </dsp:nvSpPr>
      <dsp:spPr>
        <a:xfrm>
          <a:off x="767512" y="479134"/>
          <a:ext cx="7592271" cy="10441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8767"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2"/>
              </a:solidFill>
            </a:rPr>
            <a:t>Evolutions sociétale et économique</a:t>
          </a:r>
          <a:r>
            <a:rPr lang="fr-FR" sz="4300" kern="1200" dirty="0" smtClean="0">
              <a:solidFill>
                <a:schemeClr val="tx2"/>
              </a:solidFill>
            </a:rPr>
            <a:t> </a:t>
          </a:r>
          <a:endParaRPr lang="fr-FR" sz="4300" kern="1200" dirty="0">
            <a:solidFill>
              <a:schemeClr val="tx2"/>
            </a:solidFill>
          </a:endParaRPr>
        </a:p>
      </dsp:txBody>
      <dsp:txXfrm>
        <a:off x="767512" y="479134"/>
        <a:ext cx="7592271" cy="1044116"/>
      </dsp:txXfrm>
    </dsp:sp>
    <dsp:sp modelId="{C0476269-27B9-0642-B56D-616CF9102D92}">
      <dsp:nvSpPr>
        <dsp:cNvPr id="0" name=""/>
        <dsp:cNvSpPr/>
      </dsp:nvSpPr>
      <dsp:spPr>
        <a:xfrm>
          <a:off x="72044" y="391543"/>
          <a:ext cx="1305145" cy="1305145"/>
        </a:xfrm>
        <a:prstGeom prst="ellipse">
          <a:avLst/>
        </a:prstGeom>
        <a:solidFill>
          <a:srgbClr val="FFCC00"/>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435F0F-F997-A046-896E-3A300B6C8CF4}">
      <dsp:nvSpPr>
        <dsp:cNvPr id="0" name=""/>
        <dsp:cNvSpPr/>
      </dsp:nvSpPr>
      <dsp:spPr>
        <a:xfrm>
          <a:off x="1104152" y="2088232"/>
          <a:ext cx="7212735" cy="10441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8767"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rgbClr val="0000CC"/>
              </a:solidFill>
            </a:rPr>
            <a:t>Culture technologique (objets)</a:t>
          </a:r>
          <a:endParaRPr lang="fr-FR" sz="2400" kern="1200" dirty="0">
            <a:solidFill>
              <a:srgbClr val="0000CC"/>
            </a:solidFill>
          </a:endParaRPr>
        </a:p>
      </dsp:txBody>
      <dsp:txXfrm>
        <a:off x="1104152" y="2088232"/>
        <a:ext cx="7212735" cy="1044116"/>
      </dsp:txXfrm>
    </dsp:sp>
    <dsp:sp modelId="{52997A2F-926D-0F4A-88EF-C332F6F29B76}">
      <dsp:nvSpPr>
        <dsp:cNvPr id="0" name=""/>
        <dsp:cNvSpPr/>
      </dsp:nvSpPr>
      <dsp:spPr>
        <a:xfrm>
          <a:off x="451580" y="1957717"/>
          <a:ext cx="1305145" cy="1305145"/>
        </a:xfrm>
        <a:prstGeom prst="ellipse">
          <a:avLst/>
        </a:prstGeom>
        <a:solidFill>
          <a:srgbClr val="FFCC00"/>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99302E-5CE6-5944-8739-62B5FC646DA7}">
      <dsp:nvSpPr>
        <dsp:cNvPr id="0" name=""/>
        <dsp:cNvSpPr/>
      </dsp:nvSpPr>
      <dsp:spPr>
        <a:xfrm>
          <a:off x="767512" y="3585337"/>
          <a:ext cx="7592271" cy="10441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8767"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rgbClr val="0000CC"/>
              </a:solidFill>
            </a:rPr>
            <a:t>Enjeux: </a:t>
          </a:r>
          <a:r>
            <a:rPr lang="fr-FR" sz="1800" kern="1200" dirty="0" smtClean="0">
              <a:solidFill>
                <a:srgbClr val="0000CC"/>
              </a:solidFill>
            </a:rPr>
            <a:t>croissance verte, industrie 4.0,transition énergétique, santé, numérique</a:t>
          </a:r>
          <a:endParaRPr lang="fr-FR" sz="1800" kern="1200" dirty="0">
            <a:solidFill>
              <a:srgbClr val="0000CC"/>
            </a:solidFill>
          </a:endParaRPr>
        </a:p>
      </dsp:txBody>
      <dsp:txXfrm>
        <a:off x="767512" y="3585337"/>
        <a:ext cx="7592271" cy="1044116"/>
      </dsp:txXfrm>
    </dsp:sp>
    <dsp:sp modelId="{CE5A0960-2518-DF44-BCF2-1D935AD1913F}">
      <dsp:nvSpPr>
        <dsp:cNvPr id="0" name=""/>
        <dsp:cNvSpPr/>
      </dsp:nvSpPr>
      <dsp:spPr>
        <a:xfrm>
          <a:off x="72044" y="3523891"/>
          <a:ext cx="1305145" cy="1305145"/>
        </a:xfrm>
        <a:prstGeom prst="ellipse">
          <a:avLst/>
        </a:prstGeom>
        <a:solidFill>
          <a:srgbClr val="FFCC00"/>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092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fr-FR"/>
          </a:p>
        </p:txBody>
      </p:sp>
      <p:sp>
        <p:nvSpPr>
          <p:cNvPr id="3092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092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BCAF001-4388-D047-94AD-16FA28F2F7D2}" type="slidenum">
              <a:rPr lang="fr-FR"/>
              <a:pPr>
                <a:defRPr/>
              </a:pPr>
              <a:t>‹N°›</a:t>
            </a:fld>
            <a:endParaRPr lang="fr-FR"/>
          </a:p>
        </p:txBody>
      </p:sp>
    </p:spTree>
    <p:extLst>
      <p:ext uri="{BB962C8B-B14F-4D97-AF65-F5344CB8AC3E}">
        <p14:creationId xmlns:p14="http://schemas.microsoft.com/office/powerpoint/2010/main" val="4223661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fr-F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90851EC5-E358-6443-9770-9279F031AA4F}" type="slidenum">
              <a:rPr lang="fr-FR"/>
              <a:pPr>
                <a:defRPr/>
              </a:pPr>
              <a:t>‹N°›</a:t>
            </a:fld>
            <a:endParaRPr lang="fr-FR"/>
          </a:p>
        </p:txBody>
      </p:sp>
    </p:spTree>
    <p:extLst>
      <p:ext uri="{BB962C8B-B14F-4D97-AF65-F5344CB8AC3E}">
        <p14:creationId xmlns:p14="http://schemas.microsoft.com/office/powerpoint/2010/main" val="3542027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AF2D57E5-7870-0249-B9D2-30964ABA4A3B}" type="slidenum">
              <a:rPr lang="fr-FR" sz="1200">
                <a:latin typeface="Arial" charset="0"/>
              </a:rPr>
              <a:pPr eaLnBrk="1" hangingPunct="1"/>
              <a:t>1</a:t>
            </a:fld>
            <a:endParaRPr lang="fr-FR" sz="1200">
              <a:latin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3 dimensions, ainsi que les (3+1) thématiques sont abordées sur les 3 années du cycle</a:t>
            </a:r>
          </a:p>
          <a:p>
            <a:r>
              <a:rPr lang="fr-FR" dirty="0" smtClean="0"/>
              <a:t>Les présentations suivantes vont vous présenter en détail comment organiser l’enseignement au cycle 4, avec cet impératif.</a:t>
            </a:r>
            <a:endParaRPr lang="fr-FR" dirty="0"/>
          </a:p>
        </p:txBody>
      </p:sp>
      <p:sp>
        <p:nvSpPr>
          <p:cNvPr id="4" name="Espace réservé du numéro de diapositive 3"/>
          <p:cNvSpPr>
            <a:spLocks noGrp="1"/>
          </p:cNvSpPr>
          <p:nvPr>
            <p:ph type="sldNum" sz="quarter" idx="10"/>
          </p:nvPr>
        </p:nvSpPr>
        <p:spPr/>
        <p:txBody>
          <a:bodyPr/>
          <a:lstStyle/>
          <a:p>
            <a:pPr>
              <a:defRPr/>
            </a:pPr>
            <a:fld id="{90851EC5-E358-6443-9770-9279F031AA4F}" type="slidenum">
              <a:rPr lang="fr-FR" smtClean="0"/>
              <a:pPr>
                <a:defRPr/>
              </a:pPr>
              <a:t>10</a:t>
            </a:fld>
            <a:endParaRPr lang="fr-FR"/>
          </a:p>
        </p:txBody>
      </p:sp>
    </p:spTree>
    <p:extLst>
      <p:ext uri="{BB962C8B-B14F-4D97-AF65-F5344CB8AC3E}">
        <p14:creationId xmlns:p14="http://schemas.microsoft.com/office/powerpoint/2010/main" val="53299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Objectif principal de répondre à vos questionnements concernant l’ingénierie pédagogique des apprentissages: réponses en direct à quelques questions, puis réponses en différé</a:t>
            </a:r>
            <a:r>
              <a:rPr lang="fr-FR" baseline="0" dirty="0" smtClean="0"/>
              <a:t> via le </a:t>
            </a:r>
            <a:r>
              <a:rPr lang="fr-FR" baseline="0" smtClean="0"/>
              <a:t>site académique.</a:t>
            </a:r>
            <a:endParaRPr lang="fr-FR" dirty="0"/>
          </a:p>
        </p:txBody>
      </p:sp>
      <p:sp>
        <p:nvSpPr>
          <p:cNvPr id="4" name="Espace réservé du numéro de diapositive 3"/>
          <p:cNvSpPr>
            <a:spLocks noGrp="1"/>
          </p:cNvSpPr>
          <p:nvPr>
            <p:ph type="sldNum" sz="quarter" idx="10"/>
          </p:nvPr>
        </p:nvSpPr>
        <p:spPr/>
        <p:txBody>
          <a:bodyPr/>
          <a:lstStyle/>
          <a:p>
            <a:pPr>
              <a:defRPr/>
            </a:pPr>
            <a:fld id="{90851EC5-E358-6443-9770-9279F031AA4F}" type="slidenum">
              <a:rPr lang="fr-FR" smtClean="0"/>
              <a:pPr>
                <a:defRPr/>
              </a:pPr>
              <a:t>11</a:t>
            </a:fld>
            <a:endParaRPr lang="fr-FR"/>
          </a:p>
        </p:txBody>
      </p:sp>
    </p:spTree>
    <p:extLst>
      <p:ext uri="{BB962C8B-B14F-4D97-AF65-F5344CB8AC3E}">
        <p14:creationId xmlns:p14="http://schemas.microsoft.com/office/powerpoint/2010/main" val="42046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Bonjour à tous pour ce séminaire diffusé en direct depuis les rencontres de l’Orme</a:t>
            </a:r>
            <a:r>
              <a:rPr lang="fr-FR" baseline="0" dirty="0" smtClean="0"/>
              <a:t> au Parc </a:t>
            </a:r>
            <a:r>
              <a:rPr lang="fr-FR" baseline="0" dirty="0" err="1" smtClean="0"/>
              <a:t>Chanot</a:t>
            </a:r>
            <a:r>
              <a:rPr lang="fr-FR" baseline="0" dirty="0" smtClean="0"/>
              <a:t> de Marseille.</a:t>
            </a:r>
          </a:p>
          <a:p>
            <a:r>
              <a:rPr lang="fr-FR" baseline="0" dirty="0" smtClean="0"/>
              <a:t>Vous êtes répartis sur 13 sites dans l’académie, et notre présence à l’Orme symbolise le lien de la discipline technologie avec l’innovation numérique.</a:t>
            </a:r>
          </a:p>
          <a:p>
            <a:r>
              <a:rPr lang="fr-FR" baseline="0" dirty="0" smtClean="0"/>
              <a:t>Avant de débuter les présentations et les échanges, je vous propose d’avoir une pensée pour notre ami Gilles </a:t>
            </a:r>
            <a:r>
              <a:rPr lang="fr-FR" baseline="0" dirty="0" err="1" smtClean="0"/>
              <a:t>Cerato</a:t>
            </a:r>
            <a:r>
              <a:rPr lang="fr-FR" baseline="0" dirty="0" smtClean="0"/>
              <a:t>, qui a été un pilote essentiel de la technologie dans l’académie, et le précurseur de ces séminaires en visio-conférence.</a:t>
            </a:r>
            <a:endParaRPr lang="fr-FR" dirty="0"/>
          </a:p>
        </p:txBody>
      </p:sp>
      <p:sp>
        <p:nvSpPr>
          <p:cNvPr id="4" name="Espace réservé du numéro de diapositive 3"/>
          <p:cNvSpPr>
            <a:spLocks noGrp="1"/>
          </p:cNvSpPr>
          <p:nvPr>
            <p:ph type="sldNum" sz="quarter" idx="10"/>
          </p:nvPr>
        </p:nvSpPr>
        <p:spPr/>
        <p:txBody>
          <a:bodyPr/>
          <a:lstStyle/>
          <a:p>
            <a:pPr>
              <a:defRPr/>
            </a:pPr>
            <a:fld id="{90851EC5-E358-6443-9770-9279F031AA4F}" type="slidenum">
              <a:rPr lang="fr-FR" smtClean="0"/>
              <a:pPr>
                <a:defRPr/>
              </a:pPr>
              <a:t>2</a:t>
            </a:fld>
            <a:endParaRPr lang="fr-FR"/>
          </a:p>
        </p:txBody>
      </p:sp>
    </p:spTree>
    <p:extLst>
      <p:ext uri="{BB962C8B-B14F-4D97-AF65-F5344CB8AC3E}">
        <p14:creationId xmlns:p14="http://schemas.microsoft.com/office/powerpoint/2010/main" val="38469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objectifs de ce séminaire sont</a:t>
            </a:r>
            <a:r>
              <a:rPr lang="fr-FR" baseline="0" dirty="0" smtClean="0"/>
              <a:t> de répondre à ces 2 questions</a:t>
            </a:r>
          </a:p>
          <a:p>
            <a:r>
              <a:rPr lang="fr-FR" baseline="0" dirty="0" smtClean="0"/>
              <a:t>Les présentations vous sont proposées par les membres du groupe ressource, elles sont le fruit de leur travail collectif de réflexion pédagogique</a:t>
            </a:r>
            <a:endParaRPr lang="fr-FR" dirty="0" smtClean="0"/>
          </a:p>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pPr>
              <a:defRPr/>
            </a:pPr>
            <a:fld id="{90851EC5-E358-6443-9770-9279F031AA4F}" type="slidenum">
              <a:rPr lang="fr-FR" smtClean="0"/>
              <a:pPr>
                <a:defRPr/>
              </a:pPr>
              <a:t>3</a:t>
            </a:fld>
            <a:endParaRPr lang="fr-FR"/>
          </a:p>
        </p:txBody>
      </p:sp>
    </p:spTree>
    <p:extLst>
      <p:ext uri="{BB962C8B-B14F-4D97-AF65-F5344CB8AC3E}">
        <p14:creationId xmlns:p14="http://schemas.microsoft.com/office/powerpoint/2010/main" val="369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technologie est une discipline ouverte sur le monde et les objets qui nous entourent.</a:t>
            </a:r>
            <a:r>
              <a:rPr lang="fr-FR" baseline="0" dirty="0" smtClean="0"/>
              <a:t> La réflexion sociétale et économique est fondamentale, et la culture technologique des objets en découle. Les enjeux liés aux évolutions sociétales sont au cœur des apprentissages. Cette approche doit être déconnectée d’une vision limitée à la production ou la fabrication d’objets.</a:t>
            </a:r>
            <a:endParaRPr lang="fr-FR" dirty="0"/>
          </a:p>
        </p:txBody>
      </p:sp>
      <p:sp>
        <p:nvSpPr>
          <p:cNvPr id="4" name="Espace réservé du numéro de diapositive 3"/>
          <p:cNvSpPr>
            <a:spLocks noGrp="1"/>
          </p:cNvSpPr>
          <p:nvPr>
            <p:ph type="sldNum" sz="quarter" idx="10"/>
          </p:nvPr>
        </p:nvSpPr>
        <p:spPr/>
        <p:txBody>
          <a:bodyPr/>
          <a:lstStyle/>
          <a:p>
            <a:pPr>
              <a:defRPr/>
            </a:pPr>
            <a:fld id="{90851EC5-E358-6443-9770-9279F031AA4F}" type="slidenum">
              <a:rPr lang="fr-FR" smtClean="0"/>
              <a:pPr>
                <a:defRPr/>
              </a:pPr>
              <a:t>4</a:t>
            </a:fld>
            <a:endParaRPr lang="fr-FR"/>
          </a:p>
        </p:txBody>
      </p:sp>
    </p:spTree>
    <p:extLst>
      <p:ext uri="{BB962C8B-B14F-4D97-AF65-F5344CB8AC3E}">
        <p14:creationId xmlns:p14="http://schemas.microsoft.com/office/powerpoint/2010/main" val="129399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a:t>
            </a:r>
            <a:r>
              <a:rPr lang="fr-FR" dirty="0" smtClean="0"/>
              <a:t>objets techniques sont</a:t>
            </a:r>
            <a:r>
              <a:rPr lang="fr-FR" baseline="0" dirty="0" smtClean="0"/>
              <a:t> au cœur de notre enseignement</a:t>
            </a:r>
            <a:r>
              <a:rPr lang="fr-FR" dirty="0" smtClean="0"/>
              <a:t> </a:t>
            </a:r>
          </a:p>
          <a:p>
            <a:r>
              <a:rPr lang="fr-FR" dirty="0" smtClean="0"/>
              <a:t>Les 3 dimensions permettent d’en appréhender toute la complexité</a:t>
            </a:r>
          </a:p>
          <a:p>
            <a:r>
              <a:rPr lang="fr-FR" dirty="0" smtClean="0"/>
              <a:t>Ces 3 dimensions sont abordées tout au long du continuum</a:t>
            </a:r>
            <a:r>
              <a:rPr lang="fr-FR" baseline="0" dirty="0" smtClean="0"/>
              <a:t> technologique, depuis l’école </a:t>
            </a:r>
            <a:r>
              <a:rPr lang="fr-FR" baseline="0" dirty="0" err="1" smtClean="0"/>
              <a:t>jusquà</a:t>
            </a:r>
            <a:r>
              <a:rPr lang="fr-FR" baseline="0" dirty="0" smtClean="0"/>
              <a:t> l’enseignement supérieur</a:t>
            </a:r>
            <a:endParaRPr lang="fr-FR" dirty="0"/>
          </a:p>
        </p:txBody>
      </p:sp>
      <p:sp>
        <p:nvSpPr>
          <p:cNvPr id="4" name="Espace réservé du numéro de diapositive 3"/>
          <p:cNvSpPr>
            <a:spLocks noGrp="1"/>
          </p:cNvSpPr>
          <p:nvPr>
            <p:ph type="sldNum" sz="quarter" idx="10"/>
          </p:nvPr>
        </p:nvSpPr>
        <p:spPr/>
        <p:txBody>
          <a:bodyPr/>
          <a:lstStyle/>
          <a:p>
            <a:pPr>
              <a:defRPr/>
            </a:pPr>
            <a:fld id="{90851EC5-E358-6443-9770-9279F031AA4F}" type="slidenum">
              <a:rPr lang="fr-FR" smtClean="0"/>
              <a:pPr>
                <a:defRPr/>
              </a:pPr>
              <a:t>5</a:t>
            </a:fld>
            <a:endParaRPr lang="fr-FR"/>
          </a:p>
        </p:txBody>
      </p:sp>
    </p:spTree>
    <p:extLst>
      <p:ext uri="{BB962C8B-B14F-4D97-AF65-F5344CB8AC3E}">
        <p14:creationId xmlns:p14="http://schemas.microsoft.com/office/powerpoint/2010/main" val="21925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l’école et jusqu’en 6</a:t>
            </a:r>
            <a:r>
              <a:rPr lang="fr-FR" baseline="30000" dirty="0" smtClean="0"/>
              <a:t>ème</a:t>
            </a:r>
            <a:r>
              <a:rPr lang="fr-FR" dirty="0" smtClean="0"/>
              <a:t>, les approches sont liées</a:t>
            </a:r>
            <a:r>
              <a:rPr lang="fr-FR" baseline="0" dirty="0" smtClean="0"/>
              <a:t> à la place des objets dans l’environnement socioculturel, et à la réflexion concernant leur conception</a:t>
            </a:r>
            <a:endParaRPr lang="fr-FR" dirty="0"/>
          </a:p>
        </p:txBody>
      </p:sp>
      <p:sp>
        <p:nvSpPr>
          <p:cNvPr id="4" name="Espace réservé du numéro de diapositive 3"/>
          <p:cNvSpPr>
            <a:spLocks noGrp="1"/>
          </p:cNvSpPr>
          <p:nvPr>
            <p:ph type="sldNum" sz="quarter" idx="10"/>
          </p:nvPr>
        </p:nvSpPr>
        <p:spPr/>
        <p:txBody>
          <a:bodyPr/>
          <a:lstStyle/>
          <a:p>
            <a:pPr>
              <a:defRPr/>
            </a:pPr>
            <a:fld id="{90851EC5-E358-6443-9770-9279F031AA4F}" type="slidenum">
              <a:rPr lang="fr-FR" smtClean="0"/>
              <a:pPr>
                <a:defRPr/>
              </a:pPr>
              <a:t>6</a:t>
            </a:fld>
            <a:endParaRPr lang="fr-FR"/>
          </a:p>
        </p:txBody>
      </p:sp>
    </p:spTree>
    <p:extLst>
      <p:ext uri="{BB962C8B-B14F-4D97-AF65-F5344CB8AC3E}">
        <p14:creationId xmlns:p14="http://schemas.microsoft.com/office/powerpoint/2010/main" val="20396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 cycle 4, les 3 dimensions sont couvertes,</a:t>
            </a:r>
            <a:r>
              <a:rPr lang="fr-FR" baseline="0" dirty="0" smtClean="0"/>
              <a:t> donnant à la technologie une place majeure au sein du continuum. Cet enseignement doit permettre aux élèves de bien mesurer l’impact des objets en se rattachant à ces 3 dimensions. Le positionnement de la discipline s’en trouve conforté.</a:t>
            </a:r>
            <a:endParaRPr lang="fr-FR" dirty="0"/>
          </a:p>
        </p:txBody>
      </p:sp>
      <p:sp>
        <p:nvSpPr>
          <p:cNvPr id="4" name="Espace réservé du numéro de diapositive 3"/>
          <p:cNvSpPr>
            <a:spLocks noGrp="1"/>
          </p:cNvSpPr>
          <p:nvPr>
            <p:ph type="sldNum" sz="quarter" idx="10"/>
          </p:nvPr>
        </p:nvSpPr>
        <p:spPr/>
        <p:txBody>
          <a:bodyPr/>
          <a:lstStyle/>
          <a:p>
            <a:pPr>
              <a:defRPr/>
            </a:pPr>
            <a:fld id="{90851EC5-E358-6443-9770-9279F031AA4F}" type="slidenum">
              <a:rPr lang="fr-FR" smtClean="0"/>
              <a:pPr>
                <a:defRPr/>
              </a:pPr>
              <a:t>7</a:t>
            </a:fld>
            <a:endParaRPr lang="fr-FR"/>
          </a:p>
        </p:txBody>
      </p:sp>
    </p:spTree>
    <p:extLst>
      <p:ext uri="{BB962C8B-B14F-4D97-AF65-F5344CB8AC3E}">
        <p14:creationId xmlns:p14="http://schemas.microsoft.com/office/powerpoint/2010/main" val="68165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technologie s’inscrit au sein du continuum des enseignements depuis</a:t>
            </a:r>
            <a:r>
              <a:rPr lang="fr-FR" baseline="0" dirty="0" smtClean="0"/>
              <a:t> l’école jusqu’au lycée.</a:t>
            </a:r>
          </a:p>
          <a:p>
            <a:r>
              <a:rPr lang="fr-FR" baseline="0" dirty="0" smtClean="0"/>
              <a:t>Les enseignements pour chaque cycle sont complétés par les parcours éducatifs qui permettent d’acquérir les compétences du socle grâce à d’autres situations pédagogiques. La pratique de la démarche de projet en technologie est favorable pour développer l’interdisciplinarité au sein des parcours éducatifs, et du parcours CSTI en particulier.</a:t>
            </a:r>
            <a:endParaRPr lang="fr-FR" dirty="0"/>
          </a:p>
        </p:txBody>
      </p:sp>
      <p:sp>
        <p:nvSpPr>
          <p:cNvPr id="4" name="Espace réservé du numéro de diapositive 3"/>
          <p:cNvSpPr>
            <a:spLocks noGrp="1"/>
          </p:cNvSpPr>
          <p:nvPr>
            <p:ph type="sldNum" sz="quarter" idx="10"/>
          </p:nvPr>
        </p:nvSpPr>
        <p:spPr/>
        <p:txBody>
          <a:bodyPr/>
          <a:lstStyle/>
          <a:p>
            <a:pPr>
              <a:defRPr/>
            </a:pPr>
            <a:fld id="{90851EC5-E358-6443-9770-9279F031AA4F}" type="slidenum">
              <a:rPr lang="fr-FR" smtClean="0"/>
              <a:pPr>
                <a:defRPr/>
              </a:pPr>
              <a:t>8</a:t>
            </a:fld>
            <a:endParaRPr lang="fr-FR"/>
          </a:p>
        </p:txBody>
      </p:sp>
    </p:spTree>
    <p:extLst>
      <p:ext uri="{BB962C8B-B14F-4D97-AF65-F5344CB8AC3E}">
        <p14:creationId xmlns:p14="http://schemas.microsoft.com/office/powerpoint/2010/main" val="2017768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7 compétences travaillées du socle sont communes aux cycles 2, 3 et 4 pour les 3 enseignements scientifiques et technologiques: SVT, PC et Technologie. L’impact de la technologie en particulier sur l’acquisition des compétences du socle, est majeur.</a:t>
            </a:r>
            <a:endParaRPr lang="fr-FR" dirty="0"/>
          </a:p>
        </p:txBody>
      </p:sp>
      <p:sp>
        <p:nvSpPr>
          <p:cNvPr id="4" name="Espace réservé du numéro de diapositive 3"/>
          <p:cNvSpPr>
            <a:spLocks noGrp="1"/>
          </p:cNvSpPr>
          <p:nvPr>
            <p:ph type="sldNum" sz="quarter" idx="10"/>
          </p:nvPr>
        </p:nvSpPr>
        <p:spPr/>
        <p:txBody>
          <a:bodyPr/>
          <a:lstStyle/>
          <a:p>
            <a:pPr>
              <a:defRPr/>
            </a:pPr>
            <a:fld id="{90851EC5-E358-6443-9770-9279F031AA4F}" type="slidenum">
              <a:rPr lang="fr-FR" smtClean="0"/>
              <a:pPr>
                <a:defRPr/>
              </a:pPr>
              <a:t>9</a:t>
            </a:fld>
            <a:endParaRPr lang="fr-FR"/>
          </a:p>
        </p:txBody>
      </p:sp>
    </p:spTree>
    <p:extLst>
      <p:ext uri="{BB962C8B-B14F-4D97-AF65-F5344CB8AC3E}">
        <p14:creationId xmlns:p14="http://schemas.microsoft.com/office/powerpoint/2010/main" val="1588405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2824163" y="6259513"/>
            <a:ext cx="451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a:defRPr/>
            </a:pPr>
            <a:r>
              <a:rPr lang="fr-FR" sz="1400" smtClean="0">
                <a:solidFill>
                  <a:srgbClr val="0000FF"/>
                </a:solidFill>
                <a:latin typeface="Arial" charset="0"/>
                <a:cs typeface="Arial" charset="0"/>
              </a:rPr>
              <a:t>Brigitte JAUFFRET - C-TICE</a:t>
            </a:r>
          </a:p>
          <a:p>
            <a:pPr algn="ctr">
              <a:defRPr/>
            </a:pPr>
            <a:r>
              <a:rPr lang="fr-FR" sz="1400" smtClean="0">
                <a:solidFill>
                  <a:srgbClr val="0000FF"/>
                </a:solidFill>
                <a:latin typeface="Arial" charset="0"/>
                <a:cs typeface="Arial" charset="0"/>
              </a:rPr>
              <a:t> Patrick BOISTEL Pôle TICE / Didier HANSER - DATSI</a:t>
            </a:r>
            <a:endParaRPr lang="fr-FR" sz="1400" smtClean="0">
              <a:latin typeface="Arial" charset="0"/>
              <a:cs typeface="Arial" charset="0"/>
            </a:endParaRPr>
          </a:p>
        </p:txBody>
      </p:sp>
      <p:pic>
        <p:nvPicPr>
          <p:cNvPr id="5" name="Picture 2" descr="LOGO ACAD_vect COURRI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388" y="152400"/>
            <a:ext cx="15144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10" name="Rectangle 6"/>
          <p:cNvSpPr>
            <a:spLocks noGrp="1" noChangeArrowheads="1"/>
          </p:cNvSpPr>
          <p:nvPr>
            <p:ph type="ctrTitle"/>
          </p:nvPr>
        </p:nvSpPr>
        <p:spPr>
          <a:xfrm>
            <a:off x="1443038" y="985838"/>
            <a:ext cx="7239000" cy="1444625"/>
          </a:xfrm>
        </p:spPr>
        <p:txBody>
          <a:bodyPr/>
          <a:lstStyle>
            <a:lvl1pPr>
              <a:defRPr sz="4000"/>
            </a:lvl1pPr>
          </a:lstStyle>
          <a:p>
            <a:r>
              <a:rPr lang="fr-FR" smtClean="0"/>
              <a:t>Cliquez et modifiez le titre</a:t>
            </a:r>
            <a:endParaRPr lang="fr-FR"/>
          </a:p>
        </p:txBody>
      </p:sp>
      <p:sp>
        <p:nvSpPr>
          <p:cNvPr id="40551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fr-FR" smtClean="0"/>
              <a:t>Cliquez pour modifier le style des sous-titres du masque</a:t>
            </a:r>
            <a:endParaRPr lang="fr-FR"/>
          </a:p>
        </p:txBody>
      </p:sp>
      <p:sp>
        <p:nvSpPr>
          <p:cNvPr id="6" name="Rectangle 8"/>
          <p:cNvSpPr>
            <a:spLocks noGrp="1" noChangeArrowheads="1"/>
          </p:cNvSpPr>
          <p:nvPr>
            <p:ph type="dt" sz="half" idx="10"/>
          </p:nvPr>
        </p:nvSpPr>
        <p:spPr/>
        <p:txBody>
          <a:bodyPr/>
          <a:lstStyle>
            <a:lvl1pPr>
              <a:defRPr/>
            </a:lvl1pPr>
          </a:lstStyle>
          <a:p>
            <a:pPr>
              <a:defRPr/>
            </a:pPr>
            <a:fld id="{F091D8A1-0B1F-A04F-8DE4-3996F328F8EF}" type="datetime1">
              <a:rPr lang="fr-FR"/>
              <a:pPr>
                <a:defRPr/>
              </a:pPr>
              <a:t>30/05/2017</a:t>
            </a:fld>
            <a:endParaRPr lang="fr-FR"/>
          </a:p>
        </p:txBody>
      </p:sp>
      <p:sp>
        <p:nvSpPr>
          <p:cNvPr id="7" name="Rectangle 9"/>
          <p:cNvSpPr>
            <a:spLocks noGrp="1" noChangeArrowheads="1"/>
          </p:cNvSpPr>
          <p:nvPr>
            <p:ph type="ftr" sz="quarter" idx="11"/>
          </p:nvPr>
        </p:nvSpPr>
        <p:spPr/>
        <p:txBody>
          <a:bodyPr/>
          <a:lstStyle>
            <a:lvl1pPr>
              <a:defRPr/>
            </a:lvl1pPr>
          </a:lstStyle>
          <a:p>
            <a:pPr>
              <a:defRPr/>
            </a:pPr>
            <a:endParaRPr lang="fr-FR"/>
          </a:p>
        </p:txBody>
      </p:sp>
      <p:sp>
        <p:nvSpPr>
          <p:cNvPr id="8" name="Rectangle 10"/>
          <p:cNvSpPr>
            <a:spLocks noGrp="1" noChangeArrowheads="1"/>
          </p:cNvSpPr>
          <p:nvPr>
            <p:ph type="sldNum" sz="quarter" idx="12"/>
          </p:nvPr>
        </p:nvSpPr>
        <p:spPr/>
        <p:txBody>
          <a:bodyPr/>
          <a:lstStyle>
            <a:lvl1pPr>
              <a:defRPr/>
            </a:lvl1pPr>
          </a:lstStyle>
          <a:p>
            <a:pPr>
              <a:defRPr/>
            </a:pPr>
            <a:fld id="{8ED4940D-A9E6-A446-A14E-3155E919B88B}" type="slidenum">
              <a:rPr lang="fr-FR"/>
              <a:pPr>
                <a:defRPr/>
              </a:pPr>
              <a:t>‹N°›</a:t>
            </a:fld>
            <a:endParaRPr lang="fr-FR"/>
          </a:p>
        </p:txBody>
      </p:sp>
    </p:spTree>
    <p:extLst>
      <p:ext uri="{BB962C8B-B14F-4D97-AF65-F5344CB8AC3E}">
        <p14:creationId xmlns:p14="http://schemas.microsoft.com/office/powerpoint/2010/main" val="1979027574"/>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fld id="{2B808050-185D-2E4D-9B5D-7F0C208E77E6}" type="datetime1">
              <a:rPr lang="fr-FR"/>
              <a:pPr>
                <a:defRPr/>
              </a:pPr>
              <a:t>30/05/2017</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71F80F19-7031-094B-93A7-2CC01BCCEB29}" type="slidenum">
              <a:rPr lang="fr-FR"/>
              <a:pPr>
                <a:defRPr/>
              </a:pPr>
              <a:t>‹N°›</a:t>
            </a:fld>
            <a:endParaRPr lang="fr-FR"/>
          </a:p>
        </p:txBody>
      </p:sp>
    </p:spTree>
    <p:extLst>
      <p:ext uri="{BB962C8B-B14F-4D97-AF65-F5344CB8AC3E}">
        <p14:creationId xmlns:p14="http://schemas.microsoft.com/office/powerpoint/2010/main" val="2684122460"/>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6413" y="301625"/>
            <a:ext cx="1827212" cy="564038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1370013" y="301625"/>
            <a:ext cx="5334000" cy="56403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fld id="{38DA9C03-F607-514D-BA77-6B982F8A7ABF}" type="datetime1">
              <a:rPr lang="fr-FR"/>
              <a:pPr>
                <a:defRPr/>
              </a:pPr>
              <a:t>30/05/2017</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EE454A6A-3745-5B4C-8496-3D0F137793C3}" type="slidenum">
              <a:rPr lang="fr-FR"/>
              <a:pPr>
                <a:defRPr/>
              </a:pPr>
              <a:t>‹N°›</a:t>
            </a:fld>
            <a:endParaRPr lang="fr-FR"/>
          </a:p>
        </p:txBody>
      </p:sp>
    </p:spTree>
    <p:extLst>
      <p:ext uri="{BB962C8B-B14F-4D97-AF65-F5344CB8AC3E}">
        <p14:creationId xmlns:p14="http://schemas.microsoft.com/office/powerpoint/2010/main" val="4013197310"/>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fld id="{315F4214-D808-C745-9397-589D32490477}" type="datetime1">
              <a:rPr lang="fr-FR"/>
              <a:pPr>
                <a:defRPr/>
              </a:pPr>
              <a:t>30/05/2017</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42FEB4D8-8091-3F40-B292-507F8BBD4776}" type="slidenum">
              <a:rPr lang="fr-FR"/>
              <a:pPr>
                <a:defRPr/>
              </a:pPr>
              <a:t>‹N°›</a:t>
            </a:fld>
            <a:endParaRPr lang="fr-FR"/>
          </a:p>
        </p:txBody>
      </p:sp>
    </p:spTree>
    <p:extLst>
      <p:ext uri="{BB962C8B-B14F-4D97-AF65-F5344CB8AC3E}">
        <p14:creationId xmlns:p14="http://schemas.microsoft.com/office/powerpoint/2010/main" val="426271621"/>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fld id="{23A4DE37-4083-5E45-8C97-553AC15D87A8}" type="datetime1">
              <a:rPr lang="fr-FR"/>
              <a:pPr>
                <a:defRPr/>
              </a:pPr>
              <a:t>30/05/2017</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801FF8B2-3870-3B41-A937-8351D6E683E3}" type="slidenum">
              <a:rPr lang="fr-FR"/>
              <a:pPr>
                <a:defRPr/>
              </a:pPr>
              <a:t>‹N°›</a:t>
            </a:fld>
            <a:endParaRPr lang="fr-FR"/>
          </a:p>
        </p:txBody>
      </p:sp>
    </p:spTree>
    <p:extLst>
      <p:ext uri="{BB962C8B-B14F-4D97-AF65-F5344CB8AC3E}">
        <p14:creationId xmlns:p14="http://schemas.microsoft.com/office/powerpoint/2010/main" val="4067112976"/>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fld id="{F69FF58C-1E84-3841-B969-3F55C6DBC7F2}" type="datetime1">
              <a:rPr lang="fr-FR"/>
              <a:pPr>
                <a:defRPr/>
              </a:pPr>
              <a:t>30/05/2017</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D7A8C1C2-2B34-854D-8968-924AAA67BAE6}" type="slidenum">
              <a:rPr lang="fr-FR"/>
              <a:pPr>
                <a:defRPr/>
              </a:pPr>
              <a:t>‹N°›</a:t>
            </a:fld>
            <a:endParaRPr lang="fr-FR"/>
          </a:p>
        </p:txBody>
      </p:sp>
    </p:spTree>
    <p:extLst>
      <p:ext uri="{BB962C8B-B14F-4D97-AF65-F5344CB8AC3E}">
        <p14:creationId xmlns:p14="http://schemas.microsoft.com/office/powerpoint/2010/main" val="4107271347"/>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a:ln/>
        </p:spPr>
        <p:txBody>
          <a:bodyPr/>
          <a:lstStyle>
            <a:lvl1pPr>
              <a:defRPr/>
            </a:lvl1pPr>
          </a:lstStyle>
          <a:p>
            <a:pPr>
              <a:defRPr/>
            </a:pPr>
            <a:fld id="{52B40AD2-D0DE-8249-B2B7-42FF930075EA}" type="datetime1">
              <a:rPr lang="fr-FR"/>
              <a:pPr>
                <a:defRPr/>
              </a:pPr>
              <a:t>30/05/2017</a:t>
            </a:fld>
            <a:endParaRPr lang="fr-FR"/>
          </a:p>
        </p:txBody>
      </p:sp>
      <p:sp>
        <p:nvSpPr>
          <p:cNvPr id="8" name="Rectangle 9"/>
          <p:cNvSpPr>
            <a:spLocks noGrp="1" noChangeArrowheads="1"/>
          </p:cNvSpPr>
          <p:nvPr>
            <p:ph type="ftr" sz="quarter" idx="11"/>
          </p:nvPr>
        </p:nvSpPr>
        <p:spPr>
          <a:ln/>
        </p:spPr>
        <p:txBody>
          <a:bodyPr/>
          <a:lstStyle>
            <a:lvl1pPr>
              <a:defRPr/>
            </a:lvl1pPr>
          </a:lstStyle>
          <a:p>
            <a:pPr>
              <a:defRPr/>
            </a:pPr>
            <a:endParaRPr lang="fr-FR"/>
          </a:p>
        </p:txBody>
      </p:sp>
      <p:sp>
        <p:nvSpPr>
          <p:cNvPr id="9" name="Rectangle 10"/>
          <p:cNvSpPr>
            <a:spLocks noGrp="1" noChangeArrowheads="1"/>
          </p:cNvSpPr>
          <p:nvPr>
            <p:ph type="sldNum" sz="quarter" idx="12"/>
          </p:nvPr>
        </p:nvSpPr>
        <p:spPr>
          <a:ln/>
        </p:spPr>
        <p:txBody>
          <a:bodyPr/>
          <a:lstStyle>
            <a:lvl1pPr>
              <a:defRPr/>
            </a:lvl1pPr>
          </a:lstStyle>
          <a:p>
            <a:pPr>
              <a:defRPr/>
            </a:pPr>
            <a:fld id="{3A066B23-1B2F-4541-BF4E-73AE32F149D9}" type="slidenum">
              <a:rPr lang="fr-FR"/>
              <a:pPr>
                <a:defRPr/>
              </a:pPr>
              <a:t>‹N°›</a:t>
            </a:fld>
            <a:endParaRPr lang="fr-FR"/>
          </a:p>
        </p:txBody>
      </p:sp>
    </p:spTree>
    <p:extLst>
      <p:ext uri="{BB962C8B-B14F-4D97-AF65-F5344CB8AC3E}">
        <p14:creationId xmlns:p14="http://schemas.microsoft.com/office/powerpoint/2010/main" val="1907728369"/>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8"/>
          <p:cNvSpPr>
            <a:spLocks noGrp="1" noChangeArrowheads="1"/>
          </p:cNvSpPr>
          <p:nvPr>
            <p:ph type="dt" sz="half" idx="10"/>
          </p:nvPr>
        </p:nvSpPr>
        <p:spPr>
          <a:ln/>
        </p:spPr>
        <p:txBody>
          <a:bodyPr/>
          <a:lstStyle>
            <a:lvl1pPr>
              <a:defRPr/>
            </a:lvl1pPr>
          </a:lstStyle>
          <a:p>
            <a:pPr>
              <a:defRPr/>
            </a:pPr>
            <a:fld id="{7F43F45A-FEE7-DC43-8924-E37CB0A07E29}" type="datetime1">
              <a:rPr lang="fr-FR"/>
              <a:pPr>
                <a:defRPr/>
              </a:pPr>
              <a:t>30/05/2017</a:t>
            </a:fld>
            <a:endParaRPr lang="fr-FR"/>
          </a:p>
        </p:txBody>
      </p:sp>
      <p:sp>
        <p:nvSpPr>
          <p:cNvPr id="4" name="Rectangle 9"/>
          <p:cNvSpPr>
            <a:spLocks noGrp="1" noChangeArrowheads="1"/>
          </p:cNvSpPr>
          <p:nvPr>
            <p:ph type="ftr" sz="quarter" idx="11"/>
          </p:nvPr>
        </p:nvSpPr>
        <p:spPr>
          <a:ln/>
        </p:spPr>
        <p:txBody>
          <a:bodyPr/>
          <a:lstStyle>
            <a:lvl1pPr>
              <a:defRPr/>
            </a:lvl1pPr>
          </a:lstStyle>
          <a:p>
            <a:pPr>
              <a:defRPr/>
            </a:pPr>
            <a:endParaRPr lang="fr-FR"/>
          </a:p>
        </p:txBody>
      </p:sp>
      <p:sp>
        <p:nvSpPr>
          <p:cNvPr id="5" name="Rectangle 10"/>
          <p:cNvSpPr>
            <a:spLocks noGrp="1" noChangeArrowheads="1"/>
          </p:cNvSpPr>
          <p:nvPr>
            <p:ph type="sldNum" sz="quarter" idx="12"/>
          </p:nvPr>
        </p:nvSpPr>
        <p:spPr>
          <a:ln/>
        </p:spPr>
        <p:txBody>
          <a:bodyPr/>
          <a:lstStyle>
            <a:lvl1pPr>
              <a:defRPr/>
            </a:lvl1pPr>
          </a:lstStyle>
          <a:p>
            <a:pPr>
              <a:defRPr/>
            </a:pPr>
            <a:fld id="{BEF3650D-4F38-5549-BC64-DE02858FC866}" type="slidenum">
              <a:rPr lang="fr-FR"/>
              <a:pPr>
                <a:defRPr/>
              </a:pPr>
              <a:t>‹N°›</a:t>
            </a:fld>
            <a:endParaRPr lang="fr-FR"/>
          </a:p>
        </p:txBody>
      </p:sp>
    </p:spTree>
    <p:extLst>
      <p:ext uri="{BB962C8B-B14F-4D97-AF65-F5344CB8AC3E}">
        <p14:creationId xmlns:p14="http://schemas.microsoft.com/office/powerpoint/2010/main" val="2970882261"/>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E9753B77-95C6-C344-B577-85A52755E467}" type="datetime1">
              <a:rPr lang="fr-FR"/>
              <a:pPr>
                <a:defRPr/>
              </a:pPr>
              <a:t>30/05/2017</a:t>
            </a:fld>
            <a:endParaRPr lang="fr-FR"/>
          </a:p>
        </p:txBody>
      </p:sp>
      <p:sp>
        <p:nvSpPr>
          <p:cNvPr id="3" name="Rectangle 9"/>
          <p:cNvSpPr>
            <a:spLocks noGrp="1" noChangeArrowheads="1"/>
          </p:cNvSpPr>
          <p:nvPr>
            <p:ph type="ftr" sz="quarter" idx="11"/>
          </p:nvPr>
        </p:nvSpPr>
        <p:spPr>
          <a:ln/>
        </p:spPr>
        <p:txBody>
          <a:bodyPr/>
          <a:lstStyle>
            <a:lvl1pPr>
              <a:defRPr/>
            </a:lvl1pPr>
          </a:lstStyle>
          <a:p>
            <a:pPr>
              <a:defRPr/>
            </a:pPr>
            <a:endParaRPr lang="fr-FR"/>
          </a:p>
        </p:txBody>
      </p:sp>
      <p:sp>
        <p:nvSpPr>
          <p:cNvPr id="4" name="Rectangle 10"/>
          <p:cNvSpPr>
            <a:spLocks noGrp="1" noChangeArrowheads="1"/>
          </p:cNvSpPr>
          <p:nvPr>
            <p:ph type="sldNum" sz="quarter" idx="12"/>
          </p:nvPr>
        </p:nvSpPr>
        <p:spPr>
          <a:ln/>
        </p:spPr>
        <p:txBody>
          <a:bodyPr/>
          <a:lstStyle>
            <a:lvl1pPr>
              <a:defRPr/>
            </a:lvl1pPr>
          </a:lstStyle>
          <a:p>
            <a:pPr>
              <a:defRPr/>
            </a:pPr>
            <a:fld id="{5332006B-7609-444A-BBCC-B2CA8D482381}" type="slidenum">
              <a:rPr lang="fr-FR"/>
              <a:pPr>
                <a:defRPr/>
              </a:pPr>
              <a:t>‹N°›</a:t>
            </a:fld>
            <a:endParaRPr lang="fr-FR"/>
          </a:p>
        </p:txBody>
      </p:sp>
    </p:spTree>
    <p:extLst>
      <p:ext uri="{BB962C8B-B14F-4D97-AF65-F5344CB8AC3E}">
        <p14:creationId xmlns:p14="http://schemas.microsoft.com/office/powerpoint/2010/main" val="2039774423"/>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fld id="{636435A4-0ABF-F343-B67D-09C9C32F7B61}" type="datetime1">
              <a:rPr lang="fr-FR"/>
              <a:pPr>
                <a:defRPr/>
              </a:pPr>
              <a:t>30/05/2017</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67E55D18-125D-0646-A2E0-0331353503BA}" type="slidenum">
              <a:rPr lang="fr-FR"/>
              <a:pPr>
                <a:defRPr/>
              </a:pPr>
              <a:t>‹N°›</a:t>
            </a:fld>
            <a:endParaRPr lang="fr-FR"/>
          </a:p>
        </p:txBody>
      </p:sp>
    </p:spTree>
    <p:extLst>
      <p:ext uri="{BB962C8B-B14F-4D97-AF65-F5344CB8AC3E}">
        <p14:creationId xmlns:p14="http://schemas.microsoft.com/office/powerpoint/2010/main" val="1138905789"/>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fld id="{4F869456-2295-DB41-AF58-910771FFDA14}" type="datetime1">
              <a:rPr lang="fr-FR"/>
              <a:pPr>
                <a:defRPr/>
              </a:pPr>
              <a:t>30/05/2017</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F402DC35-51F2-C94A-A727-6D01DB963270}" type="slidenum">
              <a:rPr lang="fr-FR"/>
              <a:pPr>
                <a:defRPr/>
              </a:pPr>
              <a:t>‹N°›</a:t>
            </a:fld>
            <a:endParaRPr lang="fr-FR"/>
          </a:p>
        </p:txBody>
      </p:sp>
    </p:spTree>
    <p:extLst>
      <p:ext uri="{BB962C8B-B14F-4D97-AF65-F5344CB8AC3E}">
        <p14:creationId xmlns:p14="http://schemas.microsoft.com/office/powerpoint/2010/main" val="3818000595"/>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727200" y="301625"/>
            <a:ext cx="695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fr-FR"/>
              <a:t>Cliquez pour modifier le style du titre</a:t>
            </a:r>
          </a:p>
        </p:txBody>
      </p:sp>
      <p:sp>
        <p:nvSpPr>
          <p:cNvPr id="1027"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044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fld id="{DCB62C6F-8E6E-D74C-B6C2-B2394B287C21}" type="datetime1">
              <a:rPr lang="fr-FR"/>
              <a:pPr>
                <a:defRPr/>
              </a:pPr>
              <a:t>30/05/2017</a:t>
            </a:fld>
            <a:endParaRPr lang="fr-FR"/>
          </a:p>
        </p:txBody>
      </p:sp>
      <p:sp>
        <p:nvSpPr>
          <p:cNvPr id="4044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Verdana" pitchFamily="34" charset="0"/>
                <a:ea typeface="+mn-ea"/>
                <a:cs typeface="+mn-cs"/>
              </a:defRPr>
            </a:lvl1pPr>
          </a:lstStyle>
          <a:p>
            <a:pPr>
              <a:defRPr/>
            </a:pPr>
            <a:endParaRPr lang="fr-FR"/>
          </a:p>
        </p:txBody>
      </p:sp>
      <p:sp>
        <p:nvSpPr>
          <p:cNvPr id="4044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639BCC66-05E1-8242-AC7C-1D573F22E1A7}" type="slidenum">
              <a:rPr lang="fr-FR"/>
              <a:pPr>
                <a:defRPr/>
              </a:pPr>
              <a:t>‹N°›</a:t>
            </a:fld>
            <a:endParaRPr lang="fr-FR"/>
          </a:p>
        </p:txBody>
      </p:sp>
      <p:pic>
        <p:nvPicPr>
          <p:cNvPr id="1031"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68313" y="6237288"/>
            <a:ext cx="12969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2"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charset="0"/>
        <a:buChar char="¡"/>
        <a:defRPr sz="29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accent2"/>
        </a:buClr>
        <a:buSzPct val="70000"/>
        <a:buFont typeface="Wingdings" charset="0"/>
        <a:buChar char="l"/>
        <a:defRPr sz="25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tx2"/>
        </a:buClr>
        <a:buSzPct val="65000"/>
        <a:buFont typeface="Wingdings" charset="0"/>
        <a:buChar char="¡"/>
        <a:defRPr sz="22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70000"/>
        <a:buFont typeface="Wingdings" charset="0"/>
        <a:buChar char="l"/>
        <a:defRPr sz="19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tx2"/>
        </a:buClr>
        <a:buSzPct val="60000"/>
        <a:buFont typeface="Wingdings" charset="0"/>
        <a:buChar char="¡"/>
        <a:defRPr sz="19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8B1025A9-051C-4F4A-879F-0BDF5F498870}" type="slidenum">
              <a:rPr lang="fr-FR" sz="1200"/>
              <a:pPr eaLnBrk="1" hangingPunct="1"/>
              <a:t>1</a:t>
            </a:fld>
            <a:endParaRPr lang="fr-FR" sz="1200"/>
          </a:p>
        </p:txBody>
      </p:sp>
      <p:pic>
        <p:nvPicPr>
          <p:cNvPr id="16386" name="Imag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84163"/>
            <a:ext cx="9144000" cy="657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792163" y="549275"/>
            <a:ext cx="7786687" cy="1908175"/>
          </a:xfrm>
        </p:spPr>
        <p:txBody>
          <a:bodyPr/>
          <a:lstStyle/>
          <a:p>
            <a:pPr algn="ctr" eaLnBrk="1" hangingPunct="1"/>
            <a:r>
              <a:rPr lang="fr-FR" sz="4000" b="1" dirty="0">
                <a:solidFill>
                  <a:srgbClr val="54708E"/>
                </a:solidFill>
                <a:latin typeface="Arial" charset="0"/>
              </a:rPr>
              <a:t>S</a:t>
            </a:r>
            <a:r>
              <a:rPr lang="fr-FR" sz="4000" b="1" dirty="0" smtClean="0">
                <a:solidFill>
                  <a:srgbClr val="54708E"/>
                </a:solidFill>
                <a:latin typeface="Arial" charset="0"/>
              </a:rPr>
              <a:t>éminaire </a:t>
            </a:r>
            <a:r>
              <a:rPr lang="fr-FR" sz="4000" b="1" dirty="0">
                <a:solidFill>
                  <a:srgbClr val="54708E"/>
                </a:solidFill>
                <a:latin typeface="Arial" charset="0"/>
              </a:rPr>
              <a:t>Technologie</a:t>
            </a:r>
            <a:br>
              <a:rPr lang="fr-FR" sz="4000" b="1" dirty="0">
                <a:solidFill>
                  <a:srgbClr val="54708E"/>
                </a:solidFill>
                <a:latin typeface="Arial" charset="0"/>
              </a:rPr>
            </a:br>
            <a:r>
              <a:rPr lang="fr-FR" sz="2400" b="1" dirty="0" smtClean="0">
                <a:solidFill>
                  <a:srgbClr val="54708E"/>
                </a:solidFill>
                <a:latin typeface="Arial" charset="0"/>
              </a:rPr>
              <a:t>Rencontres de l’Orme</a:t>
            </a:r>
            <a:br>
              <a:rPr lang="fr-FR" sz="2400" b="1" dirty="0" smtClean="0">
                <a:solidFill>
                  <a:srgbClr val="54708E"/>
                </a:solidFill>
                <a:latin typeface="Arial" charset="0"/>
              </a:rPr>
            </a:br>
            <a:r>
              <a:rPr lang="fr-FR" sz="2400" b="1" dirty="0" smtClean="0">
                <a:solidFill>
                  <a:srgbClr val="54708E"/>
                </a:solidFill>
                <a:latin typeface="Arial" charset="0"/>
              </a:rPr>
              <a:t>31 mai 2017 - MARSEILLE</a:t>
            </a:r>
            <a:r>
              <a:rPr lang="fr-FR" sz="2400" b="1" dirty="0">
                <a:solidFill>
                  <a:srgbClr val="54708E"/>
                </a:solidFill>
                <a:latin typeface="Arial" charset="0"/>
              </a:rPr>
              <a:t/>
            </a:r>
            <a:br>
              <a:rPr lang="fr-FR" sz="2400" b="1" dirty="0">
                <a:solidFill>
                  <a:srgbClr val="54708E"/>
                </a:solidFill>
                <a:latin typeface="Arial" charset="0"/>
              </a:rPr>
            </a:br>
            <a:endParaRPr lang="fr-FR" sz="2400" b="1" dirty="0">
              <a:solidFill>
                <a:srgbClr val="54708E"/>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5000" advClick="0" advTm="20000"/>
    </mc:Choice>
    <mc:Fallback xmlns="">
      <p:transition spd="slow"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787208" cy="490066"/>
          </a:xfrm>
        </p:spPr>
        <p:txBody>
          <a:bodyPr>
            <a:normAutofit fontScale="90000"/>
          </a:bodyPr>
          <a:lstStyle/>
          <a:p>
            <a:r>
              <a:rPr lang="fr-FR" dirty="0" smtClean="0"/>
              <a:t>Technologie au cycle 4</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386297427"/>
              </p:ext>
            </p:extLst>
          </p:nvPr>
        </p:nvGraphicFramePr>
        <p:xfrm>
          <a:off x="107504" y="944724"/>
          <a:ext cx="8892990" cy="3749040"/>
        </p:xfrm>
        <a:graphic>
          <a:graphicData uri="http://schemas.openxmlformats.org/drawingml/2006/table">
            <a:tbl>
              <a:tblPr firstRow="1" bandRow="1">
                <a:tableStyleId>{5C22544A-7EE6-4342-B048-85BDC9FD1C3A}</a:tableStyleId>
              </a:tblPr>
              <a:tblGrid>
                <a:gridCol w="534917"/>
                <a:gridCol w="2248976"/>
                <a:gridCol w="4308895"/>
                <a:gridCol w="1800202"/>
              </a:tblGrid>
              <a:tr h="702078">
                <a:tc gridSpan="2">
                  <a:txBody>
                    <a:bodyPr/>
                    <a:lstStyle/>
                    <a:p>
                      <a:pPr algn="ctr"/>
                      <a:r>
                        <a:rPr lang="fr-FR" dirty="0" smtClean="0"/>
                        <a:t>3 Dimensions</a:t>
                      </a:r>
                      <a:endParaRPr lang="fr-FR" dirty="0"/>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3 thématiques traitées obligatoirement chaque année</a:t>
                      </a:r>
                    </a:p>
                    <a:p>
                      <a:endParaRPr lang="fr-FR" dirty="0"/>
                    </a:p>
                  </a:txBody>
                  <a:tcPr/>
                </a:tc>
                <a:tc rowSpan="4">
                  <a:txBody>
                    <a:bodyPr/>
                    <a:lstStyle/>
                    <a:p>
                      <a:endParaRPr lang="fr-FR" dirty="0" smtClean="0"/>
                    </a:p>
                    <a:p>
                      <a:pPr algn="ctr"/>
                      <a:endParaRPr lang="fr-FR" dirty="0" smtClean="0"/>
                    </a:p>
                    <a:p>
                      <a:pPr algn="ctr"/>
                      <a:endParaRPr lang="fr-FR" dirty="0" smtClean="0"/>
                    </a:p>
                    <a:p>
                      <a:pPr algn="ctr"/>
                      <a:r>
                        <a:rPr lang="fr-FR" dirty="0" smtClean="0"/>
                        <a:t>+</a:t>
                      </a:r>
                    </a:p>
                    <a:p>
                      <a:pPr algn="ctr"/>
                      <a:r>
                        <a:rPr lang="fr-FR" sz="1400" dirty="0" smtClean="0"/>
                        <a:t>un </a:t>
                      </a:r>
                    </a:p>
                    <a:p>
                      <a:pPr algn="ctr"/>
                      <a:r>
                        <a:rPr lang="fr-FR" sz="1400" dirty="0" smtClean="0"/>
                        <a:t>Enseignement d’informatique</a:t>
                      </a:r>
                    </a:p>
                    <a:p>
                      <a:pPr algn="ctr"/>
                      <a:r>
                        <a:rPr lang="fr-FR" sz="1400" dirty="0" smtClean="0"/>
                        <a:t>et de</a:t>
                      </a:r>
                    </a:p>
                    <a:p>
                      <a:pPr algn="ctr"/>
                      <a:r>
                        <a:rPr lang="fr-FR" sz="1400" dirty="0" smtClean="0"/>
                        <a:t>programmation </a:t>
                      </a:r>
                      <a:endParaRPr lang="fr-FR" sz="1400" dirty="0"/>
                    </a:p>
                  </a:txBody>
                  <a:tcPr/>
                </a:tc>
              </a:tr>
              <a:tr h="849796">
                <a:tc>
                  <a:txBody>
                    <a:bodyPr/>
                    <a:lstStyle/>
                    <a:p>
                      <a:endParaRPr lang="fr-FR" dirty="0" smtClean="0"/>
                    </a:p>
                    <a:p>
                      <a:r>
                        <a:rPr lang="fr-FR" dirty="0" smtClean="0"/>
                        <a:t>5°</a:t>
                      </a:r>
                      <a:endParaRPr lang="fr-FR" dirty="0"/>
                    </a:p>
                  </a:txBody>
                  <a:tcPr/>
                </a:tc>
                <a:tc rowSpan="3">
                  <a:txBody>
                    <a:bodyPr/>
                    <a:lstStyle/>
                    <a:p>
                      <a:endParaRPr lang="fr-FR" dirty="0" smtClean="0"/>
                    </a:p>
                    <a:p>
                      <a:r>
                        <a:rPr lang="fr-FR" dirty="0" smtClean="0"/>
                        <a:t>Ingénierie – design</a:t>
                      </a:r>
                    </a:p>
                    <a:p>
                      <a:endParaRPr lang="fr-FR" sz="900" dirty="0" smtClean="0"/>
                    </a:p>
                    <a:p>
                      <a:endParaRPr lang="fr-FR" dirty="0" smtClean="0"/>
                    </a:p>
                    <a:p>
                      <a:r>
                        <a:rPr lang="fr-FR" dirty="0" smtClean="0"/>
                        <a:t>Socio-culturelle</a:t>
                      </a:r>
                    </a:p>
                    <a:p>
                      <a:endParaRPr lang="fr-FR" dirty="0" smtClean="0"/>
                    </a:p>
                    <a:p>
                      <a:endParaRPr lang="fr-FR" dirty="0" smtClean="0"/>
                    </a:p>
                    <a:p>
                      <a:r>
                        <a:rPr lang="fr-FR" dirty="0" smtClean="0"/>
                        <a:t>Scientifique</a:t>
                      </a:r>
                      <a:endParaRPr lang="fr-FR" dirty="0"/>
                    </a:p>
                  </a:txBody>
                  <a:tcPr/>
                </a:tc>
                <a:tc rowSpan="3">
                  <a:txBody>
                    <a:bodyPr/>
                    <a:lstStyle/>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Design,</a:t>
                      </a:r>
                      <a:r>
                        <a:rPr lang="fr-FR" baseline="0" dirty="0" smtClean="0"/>
                        <a:t> innovation et créativité </a:t>
                      </a:r>
                    </a:p>
                    <a:p>
                      <a:pPr marL="0" indent="0">
                        <a:buFont typeface="Arial" panose="020B0604020202020204" pitchFamily="34" charset="0"/>
                        <a:buNone/>
                      </a:pPr>
                      <a:endParaRPr lang="fr-FR" baseline="0" dirty="0" smtClean="0"/>
                    </a:p>
                    <a:p>
                      <a:pPr marL="285750" indent="-285750">
                        <a:buFont typeface="Arial" panose="020B0604020202020204" pitchFamily="34" charset="0"/>
                        <a:buChar char="•"/>
                      </a:pPr>
                      <a:r>
                        <a:rPr lang="fr-FR" baseline="0" dirty="0" smtClean="0"/>
                        <a:t>Les objets et systèmes techniques et les changements induits dans la société</a:t>
                      </a:r>
                    </a:p>
                    <a:p>
                      <a:pPr marL="0" indent="0">
                        <a:buFont typeface="Arial" panose="020B0604020202020204" pitchFamily="34" charset="0"/>
                        <a:buNone/>
                      </a:pPr>
                      <a:endParaRPr lang="fr-FR" baseline="0" dirty="0" smtClean="0"/>
                    </a:p>
                    <a:p>
                      <a:pPr marL="285750" indent="-285750">
                        <a:buFont typeface="Arial" panose="020B0604020202020204" pitchFamily="34" charset="0"/>
                        <a:buChar char="•"/>
                      </a:pPr>
                      <a:r>
                        <a:rPr lang="fr-FR" baseline="0" dirty="0" smtClean="0"/>
                        <a:t>La modélisation et la simulation des objets et systèmes techniques</a:t>
                      </a:r>
                      <a:endParaRPr lang="fr-FR" dirty="0"/>
                    </a:p>
                  </a:txBody>
                  <a:tcPr/>
                </a:tc>
                <a:tc vMerge="1">
                  <a:txBody>
                    <a:bodyPr/>
                    <a:lstStyle/>
                    <a:p>
                      <a:pPr marL="0" indent="0">
                        <a:buFont typeface="Arial" panose="020B0604020202020204" pitchFamily="34" charset="0"/>
                        <a:buNone/>
                      </a:pPr>
                      <a:endParaRPr lang="fr-FR" dirty="0"/>
                    </a:p>
                  </a:txBody>
                  <a:tcPr/>
                </a:tc>
              </a:tr>
              <a:tr h="903802">
                <a:tc>
                  <a:txBody>
                    <a:bodyPr/>
                    <a:lstStyle/>
                    <a:p>
                      <a:endParaRPr lang="fr-FR" dirty="0" smtClean="0"/>
                    </a:p>
                    <a:p>
                      <a:r>
                        <a:rPr lang="fr-FR" dirty="0" smtClean="0"/>
                        <a:t>4°</a:t>
                      </a:r>
                      <a:endParaRPr lang="fr-FR" dirty="0"/>
                    </a:p>
                  </a:txBody>
                  <a:tcPr/>
                </a:tc>
                <a:tc vMerge="1">
                  <a:txBody>
                    <a:bodyPr/>
                    <a:lstStyle/>
                    <a:p>
                      <a:endParaRPr lang="fr-FR" dirty="0"/>
                    </a:p>
                  </a:txBody>
                  <a:tcPr/>
                </a:tc>
                <a:tc vMerge="1">
                  <a:txBody>
                    <a:bodyPr/>
                    <a:lstStyle/>
                    <a:p>
                      <a:pPr marL="0" indent="0">
                        <a:buFont typeface="Arial" panose="020B0604020202020204" pitchFamily="34" charset="0"/>
                        <a:buNone/>
                      </a:pPr>
                      <a:endParaRPr lang="fr-FR" dirty="0" smtClean="0"/>
                    </a:p>
                  </a:txBody>
                  <a:tcPr/>
                </a:tc>
                <a:tc vMerge="1">
                  <a:txBody>
                    <a:bodyPr/>
                    <a:lstStyle/>
                    <a:p>
                      <a:endParaRPr lang="fr-FR"/>
                    </a:p>
                  </a:txBody>
                  <a:tcPr/>
                </a:tc>
              </a:tr>
              <a:tr h="702078">
                <a:tc>
                  <a:txBody>
                    <a:bodyPr/>
                    <a:lstStyle/>
                    <a:p>
                      <a:endParaRPr lang="fr-FR" dirty="0" smtClean="0"/>
                    </a:p>
                    <a:p>
                      <a:r>
                        <a:rPr lang="fr-FR" dirty="0" smtClean="0"/>
                        <a:t>3°</a:t>
                      </a:r>
                      <a:endParaRPr lang="fr-FR" dirty="0"/>
                    </a:p>
                  </a:txBody>
                  <a:tcPr/>
                </a:tc>
                <a:tc vMerge="1">
                  <a:txBody>
                    <a:bodyPr/>
                    <a:lstStyle/>
                    <a:p>
                      <a:endParaRPr lang="fr-FR" dirty="0"/>
                    </a:p>
                  </a:txBody>
                  <a:tcPr/>
                </a:tc>
                <a:tc vMerge="1">
                  <a:txBody>
                    <a:bodyPr/>
                    <a:lstStyle/>
                    <a:p>
                      <a:pPr marL="285750" indent="-285750">
                        <a:buFont typeface="Arial" panose="020B0604020202020204" pitchFamily="34" charset="0"/>
                        <a:buChar char="•"/>
                      </a:pPr>
                      <a:endParaRPr lang="fr-FR" dirty="0" smtClean="0"/>
                    </a:p>
                  </a:txBody>
                  <a:tcPr/>
                </a:tc>
                <a:tc vMerge="1">
                  <a:txBody>
                    <a:bodyPr/>
                    <a:lstStyle/>
                    <a:p>
                      <a:endParaRPr lang="fr-FR"/>
                    </a:p>
                  </a:txBody>
                  <a:tcPr/>
                </a:tc>
              </a:tr>
            </a:tbl>
          </a:graphicData>
        </a:graphic>
      </p:graphicFrame>
      <p:sp>
        <p:nvSpPr>
          <p:cNvPr id="6" name="ZoneTexte 5"/>
          <p:cNvSpPr txBox="1"/>
          <p:nvPr/>
        </p:nvSpPr>
        <p:spPr>
          <a:xfrm>
            <a:off x="467544" y="4797152"/>
            <a:ext cx="8136904" cy="1600438"/>
          </a:xfrm>
          <a:prstGeom prst="rect">
            <a:avLst/>
          </a:prstGeom>
          <a:solidFill>
            <a:srgbClr val="FFEB99"/>
          </a:solidFill>
        </p:spPr>
        <p:txBody>
          <a:bodyPr wrap="square" rtlCol="0">
            <a:spAutoFit/>
          </a:bodyPr>
          <a:lstStyle/>
          <a:p>
            <a:r>
              <a:rPr lang="fr-FR" sz="1400" dirty="0" smtClean="0">
                <a:solidFill>
                  <a:srgbClr val="FF0000"/>
                </a:solidFill>
              </a:rPr>
              <a:t>Un enseignement d’informatique au cycle 4 </a:t>
            </a:r>
            <a:r>
              <a:rPr lang="fr-FR" sz="1400" dirty="0" smtClean="0"/>
              <a:t>pour:</a:t>
            </a:r>
          </a:p>
          <a:p>
            <a:pPr marL="285750" indent="-285750">
              <a:buFont typeface="Arial" panose="020B0604020202020204" pitchFamily="34" charset="0"/>
              <a:buChar char="•"/>
            </a:pPr>
            <a:r>
              <a:rPr lang="fr-FR" sz="1400" dirty="0" smtClean="0"/>
              <a:t>Décrypter le monde numérique.</a:t>
            </a:r>
          </a:p>
          <a:p>
            <a:pPr marL="285750" indent="-285750">
              <a:buFont typeface="Arial" panose="020B0604020202020204" pitchFamily="34" charset="0"/>
              <a:buChar char="•"/>
            </a:pPr>
            <a:r>
              <a:rPr lang="fr-FR" sz="1400" dirty="0" smtClean="0"/>
              <a:t>Acquérir les méthodes qui construisent la pensée algorithmique.</a:t>
            </a:r>
          </a:p>
          <a:p>
            <a:pPr marL="285750" indent="-285750">
              <a:buFont typeface="Arial" panose="020B0604020202020204" pitchFamily="34" charset="0"/>
              <a:buChar char="•"/>
            </a:pPr>
            <a:r>
              <a:rPr lang="fr-FR" sz="1400" dirty="0" smtClean="0"/>
              <a:t>Développer des compétences dans la représentation de l’information et de son traitement, la résolution de problème, le contrôle de résultats.</a:t>
            </a:r>
          </a:p>
          <a:p>
            <a:pPr marL="285750" indent="-285750">
              <a:buFont typeface="Arial" panose="020B0604020202020204" pitchFamily="34" charset="0"/>
              <a:buChar char="•"/>
            </a:pPr>
            <a:r>
              <a:rPr lang="fr-FR" sz="1400" dirty="0" smtClean="0"/>
              <a:t>Réaliser des productions collectives (programmes, applications, animations, sites, ..) dans le cadre d’activités de créations numériques.</a:t>
            </a:r>
            <a:endParaRPr lang="fr-FR" sz="1400" dirty="0"/>
          </a:p>
        </p:txBody>
      </p:sp>
    </p:spTree>
    <p:extLst>
      <p:ext uri="{BB962C8B-B14F-4D97-AF65-F5344CB8AC3E}">
        <p14:creationId xmlns:p14="http://schemas.microsoft.com/office/powerpoint/2010/main" val="1208668452"/>
      </p:ext>
    </p:extLst>
  </p:cSld>
  <p:clrMapOvr>
    <a:masterClrMapping/>
  </p:clrMapOvr>
  <mc:AlternateContent xmlns:mc="http://schemas.openxmlformats.org/markup-compatibility/2006" xmlns:p14="http://schemas.microsoft.com/office/powerpoint/2010/main">
    <mc:Choice Requires="p14">
      <p:transition spd="slow" p14:dur="15000" advClick="0" advTm="60000"/>
    </mc:Choice>
    <mc:Fallback xmlns="">
      <p:transition spd="slow" advClick="0" advTm="6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301625"/>
            <a:ext cx="7640017" cy="1143000"/>
          </a:xfrm>
        </p:spPr>
        <p:txBody>
          <a:bodyPr/>
          <a:lstStyle/>
          <a:p>
            <a:r>
              <a:rPr lang="fr-FR" dirty="0" smtClean="0"/>
              <a:t>Stratégie interactive du séminaire:  </a:t>
            </a:r>
            <a:endParaRPr lang="fr-FR" dirty="0"/>
          </a:p>
        </p:txBody>
      </p:sp>
      <p:sp>
        <p:nvSpPr>
          <p:cNvPr id="3" name="Espace réservé du contenu 2"/>
          <p:cNvSpPr>
            <a:spLocks noGrp="1"/>
          </p:cNvSpPr>
          <p:nvPr>
            <p:ph idx="1"/>
          </p:nvPr>
        </p:nvSpPr>
        <p:spPr/>
        <p:txBody>
          <a:bodyPr/>
          <a:lstStyle/>
          <a:p>
            <a:r>
              <a:rPr lang="fr-FR" dirty="0" smtClean="0"/>
              <a:t>Échanges (questions/réponses) à l’issue des présentations, questions sur sites grâce aux médiateurs présents</a:t>
            </a:r>
          </a:p>
          <a:p>
            <a:endParaRPr lang="fr-FR" dirty="0" smtClean="0"/>
          </a:p>
          <a:p>
            <a:r>
              <a:rPr lang="fr-FR" dirty="0" smtClean="0"/>
              <a:t>Sur le site académique (après le séminaire): questions/réponses, sous forme d’articles</a:t>
            </a:r>
            <a:endParaRPr lang="fr-FR" dirty="0"/>
          </a:p>
        </p:txBody>
      </p:sp>
      <p:sp>
        <p:nvSpPr>
          <p:cNvPr id="4" name="Espace réservé du numéro de diapositive 3"/>
          <p:cNvSpPr>
            <a:spLocks noGrp="1"/>
          </p:cNvSpPr>
          <p:nvPr>
            <p:ph type="sldNum" sz="quarter" idx="12"/>
          </p:nvPr>
        </p:nvSpPr>
        <p:spPr/>
        <p:txBody>
          <a:bodyPr/>
          <a:lstStyle/>
          <a:p>
            <a:pPr>
              <a:defRPr/>
            </a:pPr>
            <a:fld id="{42FEB4D8-8091-3F40-B292-507F8BBD4776}" type="slidenum">
              <a:rPr lang="fr-FR" smtClean="0"/>
              <a:pPr>
                <a:defRPr/>
              </a:pPr>
              <a:t>11</a:t>
            </a:fld>
            <a:endParaRPr lang="fr-FR"/>
          </a:p>
        </p:txBody>
      </p:sp>
    </p:spTree>
    <p:extLst>
      <p:ext uri="{BB962C8B-B14F-4D97-AF65-F5344CB8AC3E}">
        <p14:creationId xmlns:p14="http://schemas.microsoft.com/office/powerpoint/2010/main" val="1328242852"/>
      </p:ext>
    </p:extLst>
  </p:cSld>
  <p:clrMapOvr>
    <a:masterClrMapping/>
  </p:clrMapOvr>
  <mc:AlternateContent xmlns:mc="http://schemas.openxmlformats.org/markup-compatibility/2006" xmlns:p14="http://schemas.microsoft.com/office/powerpoint/2010/main">
    <mc:Choice Requires="p14">
      <p:transition spd="slow" p14:dur="15000" advClick="0" advTm="45000"/>
    </mc:Choice>
    <mc:Fallback xmlns="">
      <p:transition spd="slow" advClick="0" advTm="4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9572" y="800708"/>
            <a:ext cx="7964053" cy="5141305"/>
          </a:xfrm>
        </p:spPr>
        <p:txBody>
          <a:bodyPr/>
          <a:lstStyle/>
          <a:p>
            <a:r>
              <a:rPr lang="fr-FR" sz="4000" dirty="0" smtClean="0"/>
              <a:t>Bon séminaire à tous</a:t>
            </a:r>
          </a:p>
          <a:p>
            <a:endParaRPr lang="fr-FR" dirty="0"/>
          </a:p>
          <a:p>
            <a:endParaRPr lang="fr-FR" dirty="0" smtClean="0"/>
          </a:p>
          <a:p>
            <a:r>
              <a:rPr lang="fr-FR" dirty="0" smtClean="0"/>
              <a:t>Merci de transmettre vos questions aux médiateurs présents dans la salle</a:t>
            </a:r>
          </a:p>
          <a:p>
            <a:endParaRPr lang="fr-FR" dirty="0" smtClean="0"/>
          </a:p>
          <a:p>
            <a:r>
              <a:rPr lang="fr-FR" dirty="0" smtClean="0"/>
              <a:t>Un moment (questions/réponses) sera proposé à l’issue de chacune des présentations</a:t>
            </a:r>
            <a:endParaRPr lang="fr-FR" dirty="0"/>
          </a:p>
        </p:txBody>
      </p:sp>
      <p:sp>
        <p:nvSpPr>
          <p:cNvPr id="4" name="Espace réservé du numéro de diapositive 3"/>
          <p:cNvSpPr>
            <a:spLocks noGrp="1"/>
          </p:cNvSpPr>
          <p:nvPr>
            <p:ph type="sldNum" sz="quarter" idx="12"/>
          </p:nvPr>
        </p:nvSpPr>
        <p:spPr/>
        <p:txBody>
          <a:bodyPr/>
          <a:lstStyle/>
          <a:p>
            <a:pPr>
              <a:defRPr/>
            </a:pPr>
            <a:fld id="{42FEB4D8-8091-3F40-B292-507F8BBD4776}" type="slidenum">
              <a:rPr lang="fr-FR" smtClean="0"/>
              <a:pPr>
                <a:defRPr/>
              </a:pPr>
              <a:t>12</a:t>
            </a:fld>
            <a:endParaRPr lang="fr-FR"/>
          </a:p>
        </p:txBody>
      </p:sp>
    </p:spTree>
    <p:extLst>
      <p:ext uri="{BB962C8B-B14F-4D97-AF65-F5344CB8AC3E}">
        <p14:creationId xmlns:p14="http://schemas.microsoft.com/office/powerpoint/2010/main" val="335914436"/>
      </p:ext>
    </p:extLst>
  </p:cSld>
  <p:clrMapOvr>
    <a:masterClrMapping/>
  </p:clrMapOvr>
  <mc:AlternateContent xmlns:mc="http://schemas.openxmlformats.org/markup-compatibility/2006" xmlns:p14="http://schemas.microsoft.com/office/powerpoint/2010/main">
    <mc:Choice Requires="p14">
      <p:transition spd="slow" p14:dur="15000" advClick="0" advTm="30000"/>
    </mc:Choice>
    <mc:Fallback xmlns="">
      <p:transition spd="slow" advClick="0" advTm="3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7644" y="130087"/>
            <a:ext cx="6956425" cy="571091"/>
          </a:xfrm>
        </p:spPr>
        <p:txBody>
          <a:bodyPr/>
          <a:lstStyle/>
          <a:p>
            <a:r>
              <a:rPr lang="fr-FR" dirty="0" smtClean="0"/>
              <a:t>Organisation: Orme + 13 sites</a:t>
            </a:r>
            <a:endParaRPr lang="fr-FR" dirty="0"/>
          </a:p>
        </p:txBody>
      </p:sp>
      <p:sp>
        <p:nvSpPr>
          <p:cNvPr id="4" name="Espace réservé du numéro de diapositive 3"/>
          <p:cNvSpPr>
            <a:spLocks noGrp="1"/>
          </p:cNvSpPr>
          <p:nvPr>
            <p:ph type="sldNum" sz="quarter" idx="12"/>
          </p:nvPr>
        </p:nvSpPr>
        <p:spPr/>
        <p:txBody>
          <a:bodyPr/>
          <a:lstStyle/>
          <a:p>
            <a:pPr>
              <a:defRPr/>
            </a:pPr>
            <a:fld id="{42FEB4D8-8091-3F40-B292-507F8BBD4776}" type="slidenum">
              <a:rPr lang="fr-FR" smtClean="0"/>
              <a:pPr>
                <a:defRPr/>
              </a:pPr>
              <a:t>2</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365655637"/>
              </p:ext>
            </p:extLst>
          </p:nvPr>
        </p:nvGraphicFramePr>
        <p:xfrm>
          <a:off x="215515" y="1052735"/>
          <a:ext cx="8604956" cy="4929189"/>
        </p:xfrm>
        <a:graphic>
          <a:graphicData uri="http://schemas.openxmlformats.org/drawingml/2006/table">
            <a:tbl>
              <a:tblPr firstRow="1" firstCol="1" bandRow="1" bandCol="1">
                <a:tableStyleId>{5C22544A-7EE6-4342-B048-85BDC9FD1C3A}</a:tableStyleId>
              </a:tblPr>
              <a:tblGrid>
                <a:gridCol w="417417"/>
                <a:gridCol w="2791968"/>
                <a:gridCol w="2883851"/>
                <a:gridCol w="2511720"/>
              </a:tblGrid>
              <a:tr h="350029">
                <a:tc>
                  <a:txBody>
                    <a:bodyPr/>
                    <a:lstStyle/>
                    <a:p>
                      <a:pPr algn="ctr">
                        <a:lnSpc>
                          <a:spcPct val="115000"/>
                        </a:lnSpc>
                        <a:spcBef>
                          <a:spcPts val="600"/>
                        </a:spcBef>
                        <a:spcAft>
                          <a:spcPts val="600"/>
                        </a:spcAft>
                      </a:pPr>
                      <a:r>
                        <a:rPr lang="fr-FR" sz="900" spc="110">
                          <a:effectLst/>
                        </a:rPr>
                        <a:t>Gpe</a:t>
                      </a:r>
                      <a:endParaRPr lang="fr-FR" sz="800">
                        <a:effectLst/>
                        <a:latin typeface="Calibri" charset="0"/>
                        <a:ea typeface="Calibri" charset="0"/>
                        <a:cs typeface="Times New Roman" charset="0"/>
                      </a:endParaRPr>
                    </a:p>
                  </a:txBody>
                  <a:tcPr marL="31822" marR="31822" marT="0" marB="0"/>
                </a:tc>
                <a:tc>
                  <a:txBody>
                    <a:bodyPr/>
                    <a:lstStyle/>
                    <a:p>
                      <a:pPr algn="ctr">
                        <a:lnSpc>
                          <a:spcPct val="115000"/>
                        </a:lnSpc>
                        <a:spcBef>
                          <a:spcPts val="600"/>
                        </a:spcBef>
                        <a:spcAft>
                          <a:spcPts val="600"/>
                        </a:spcAft>
                      </a:pPr>
                      <a:r>
                        <a:rPr lang="fr-FR" sz="900" spc="110">
                          <a:effectLst/>
                        </a:rPr>
                        <a:t>BASSINS</a:t>
                      </a:r>
                      <a:endParaRPr lang="fr-FR" sz="800">
                        <a:effectLst/>
                        <a:latin typeface="Calibri" charset="0"/>
                        <a:ea typeface="Calibri" charset="0"/>
                        <a:cs typeface="Times New Roman" charset="0"/>
                      </a:endParaRPr>
                    </a:p>
                  </a:txBody>
                  <a:tcPr marL="31822" marR="31822" marT="0" marB="0"/>
                </a:tc>
                <a:tc>
                  <a:txBody>
                    <a:bodyPr/>
                    <a:lstStyle/>
                    <a:p>
                      <a:pPr marL="69850" indent="-8255" algn="ctr">
                        <a:lnSpc>
                          <a:spcPts val="1050"/>
                        </a:lnSpc>
                        <a:spcBef>
                          <a:spcPts val="600"/>
                        </a:spcBef>
                        <a:spcAft>
                          <a:spcPts val="600"/>
                        </a:spcAft>
                      </a:pPr>
                      <a:r>
                        <a:rPr lang="fr-FR" sz="900" kern="0" spc="110">
                          <a:effectLst/>
                        </a:rPr>
                        <a:t>MEDIATEUR</a:t>
                      </a:r>
                      <a:endParaRPr lang="fr-FR" sz="700" b="1" kern="0">
                        <a:effectLst/>
                        <a:latin typeface="Calibri" charset="0"/>
                        <a:ea typeface="Times New Roman" charset="0"/>
                        <a:cs typeface="Arial Narrow" charset="0"/>
                      </a:endParaRPr>
                    </a:p>
                  </a:txBody>
                  <a:tcPr marL="31822" marR="31822" marT="0" marB="0"/>
                </a:tc>
                <a:tc>
                  <a:txBody>
                    <a:bodyPr/>
                    <a:lstStyle/>
                    <a:p>
                      <a:pPr marL="69850" indent="-8255" algn="ctr">
                        <a:lnSpc>
                          <a:spcPts val="1050"/>
                        </a:lnSpc>
                        <a:spcBef>
                          <a:spcPts val="600"/>
                        </a:spcBef>
                        <a:spcAft>
                          <a:spcPts val="600"/>
                        </a:spcAft>
                      </a:pPr>
                      <a:r>
                        <a:rPr lang="fr-FR" sz="900" kern="0" spc="110">
                          <a:effectLst/>
                        </a:rPr>
                        <a:t>LIEU</a:t>
                      </a:r>
                      <a:endParaRPr lang="fr-FR" sz="700" b="1" kern="0">
                        <a:effectLst/>
                        <a:latin typeface="Calibri" charset="0"/>
                        <a:ea typeface="Times New Roman" charset="0"/>
                        <a:cs typeface="Arial Narrow" charset="0"/>
                      </a:endParaRPr>
                    </a:p>
                  </a:txBody>
                  <a:tcPr marL="31822" marR="31822" marT="0" marB="0"/>
                </a:tc>
              </a:tr>
              <a:tr h="350029">
                <a:tc>
                  <a:txBody>
                    <a:bodyPr/>
                    <a:lstStyle/>
                    <a:p>
                      <a:pPr marL="114300" algn="ctr">
                        <a:lnSpc>
                          <a:spcPct val="115000"/>
                        </a:lnSpc>
                        <a:spcBef>
                          <a:spcPts val="200"/>
                        </a:spcBef>
                        <a:spcAft>
                          <a:spcPts val="200"/>
                        </a:spcAft>
                      </a:pPr>
                      <a:r>
                        <a:rPr lang="fr-FR" sz="900">
                          <a:effectLst/>
                        </a:rPr>
                        <a:t>1</a:t>
                      </a:r>
                      <a:endParaRPr lang="fr-FR" sz="80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MANOSQUE DIGNE SISTERON</a:t>
                      </a:r>
                      <a:endParaRPr lang="fr-FR" sz="800">
                        <a:effectLst/>
                        <a:latin typeface="Calibri" charset="0"/>
                        <a:ea typeface="Calibri" charset="0"/>
                        <a:cs typeface="Times New Roman" charset="0"/>
                      </a:endParaRPr>
                    </a:p>
                  </a:txBody>
                  <a:tcPr marL="31822" marR="31822" marT="0" marB="0" anchor="ctr"/>
                </a:tc>
                <a:tc>
                  <a:txBody>
                    <a:bodyPr/>
                    <a:lstStyle/>
                    <a:p>
                      <a:pPr algn="l">
                        <a:lnSpc>
                          <a:spcPct val="115000"/>
                        </a:lnSpc>
                        <a:spcBef>
                          <a:spcPts val="200"/>
                        </a:spcBef>
                        <a:spcAft>
                          <a:spcPts val="200"/>
                        </a:spcAft>
                      </a:pPr>
                      <a:r>
                        <a:rPr lang="fr-FR" sz="900">
                          <a:effectLst/>
                        </a:rPr>
                        <a:t>LECOURTIER Sébastien GAUTHIER Eric</a:t>
                      </a:r>
                      <a:endParaRPr lang="fr-FR" sz="800">
                        <a:effectLst/>
                        <a:latin typeface="Calibri" charset="0"/>
                        <a:ea typeface="Calibri" charset="0"/>
                        <a:cs typeface="Times New Roman" charset="0"/>
                      </a:endParaRPr>
                    </a:p>
                  </a:txBody>
                  <a:tcPr marL="31822" marR="31822" marT="0" marB="0" anchor="ctr"/>
                </a:tc>
                <a:tc>
                  <a:txBody>
                    <a:bodyPr/>
                    <a:lstStyle/>
                    <a:p>
                      <a:pPr algn="ctr">
                        <a:lnSpc>
                          <a:spcPct val="115000"/>
                        </a:lnSpc>
                        <a:spcBef>
                          <a:spcPts val="200"/>
                        </a:spcBef>
                        <a:spcAft>
                          <a:spcPts val="200"/>
                        </a:spcAft>
                      </a:pPr>
                      <a:r>
                        <a:rPr lang="fr-FR" sz="900">
                          <a:effectLst/>
                        </a:rPr>
                        <a:t>College JMG ITARD (docteur) Oraison</a:t>
                      </a:r>
                      <a:endParaRPr lang="fr-FR" sz="800">
                        <a:effectLst/>
                        <a:latin typeface="Calibri" charset="0"/>
                        <a:ea typeface="Calibri" charset="0"/>
                        <a:cs typeface="Times New Roman" charset="0"/>
                      </a:endParaRPr>
                    </a:p>
                  </a:txBody>
                  <a:tcPr marL="31822" marR="31822" marT="0" marB="0"/>
                </a:tc>
              </a:tr>
              <a:tr h="218174">
                <a:tc>
                  <a:txBody>
                    <a:bodyPr/>
                    <a:lstStyle/>
                    <a:p>
                      <a:pPr marL="114300" algn="ctr">
                        <a:lnSpc>
                          <a:spcPct val="115000"/>
                        </a:lnSpc>
                        <a:spcBef>
                          <a:spcPts val="200"/>
                        </a:spcBef>
                        <a:spcAft>
                          <a:spcPts val="200"/>
                        </a:spcAft>
                      </a:pPr>
                      <a:r>
                        <a:rPr lang="fr-FR" sz="900">
                          <a:effectLst/>
                        </a:rPr>
                        <a:t>2</a:t>
                      </a:r>
                      <a:endParaRPr lang="fr-FR" sz="80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GAP BRIANCON EMBRUN</a:t>
                      </a:r>
                      <a:endParaRPr lang="fr-FR" sz="800">
                        <a:effectLst/>
                        <a:latin typeface="Calibri" charset="0"/>
                        <a:ea typeface="Calibri" charset="0"/>
                        <a:cs typeface="Times New Roman" charset="0"/>
                      </a:endParaRPr>
                    </a:p>
                  </a:txBody>
                  <a:tcPr marL="31822" marR="31822" marT="0" marB="0" anchor="ctr"/>
                </a:tc>
                <a:tc>
                  <a:txBody>
                    <a:bodyPr/>
                    <a:lstStyle/>
                    <a:p>
                      <a:pPr algn="l">
                        <a:lnSpc>
                          <a:spcPct val="115000"/>
                        </a:lnSpc>
                        <a:spcAft>
                          <a:spcPts val="1000"/>
                        </a:spcAft>
                      </a:pPr>
                      <a:r>
                        <a:rPr lang="fr-FR" sz="900">
                          <a:effectLst/>
                        </a:rPr>
                        <a:t>DETHEZ Frédéric</a:t>
                      </a:r>
                      <a:endParaRPr lang="fr-FR" sz="800">
                        <a:effectLst/>
                        <a:latin typeface="Calibri" charset="0"/>
                        <a:ea typeface="Calibri" charset="0"/>
                        <a:cs typeface="Times New Roman" charset="0"/>
                      </a:endParaRPr>
                    </a:p>
                  </a:txBody>
                  <a:tcPr marL="31822" marR="31822" marT="0" marB="0" anchor="ctr"/>
                </a:tc>
                <a:tc>
                  <a:txBody>
                    <a:bodyPr/>
                    <a:lstStyle/>
                    <a:p>
                      <a:pPr algn="ctr">
                        <a:lnSpc>
                          <a:spcPct val="115000"/>
                        </a:lnSpc>
                        <a:spcAft>
                          <a:spcPts val="1000"/>
                        </a:spcAft>
                      </a:pPr>
                      <a:r>
                        <a:rPr lang="fr-FR" sz="900">
                          <a:effectLst/>
                        </a:rPr>
                        <a:t>Collège Mauzan Gap </a:t>
                      </a:r>
                      <a:endParaRPr lang="fr-FR" sz="800">
                        <a:effectLst/>
                        <a:latin typeface="Calibri" charset="0"/>
                        <a:ea typeface="Calibri" charset="0"/>
                        <a:cs typeface="Times New Roman" charset="0"/>
                      </a:endParaRPr>
                    </a:p>
                  </a:txBody>
                  <a:tcPr marL="31822" marR="31822" marT="0" marB="0"/>
                </a:tc>
              </a:tr>
              <a:tr h="313793">
                <a:tc>
                  <a:txBody>
                    <a:bodyPr/>
                    <a:lstStyle/>
                    <a:p>
                      <a:pPr marL="114300" algn="ctr">
                        <a:lnSpc>
                          <a:spcPct val="115000"/>
                        </a:lnSpc>
                        <a:spcBef>
                          <a:spcPts val="200"/>
                        </a:spcBef>
                        <a:spcAft>
                          <a:spcPts val="200"/>
                        </a:spcAft>
                      </a:pPr>
                      <a:r>
                        <a:rPr lang="fr-FR" sz="900" dirty="0">
                          <a:effectLst/>
                        </a:rPr>
                        <a:t>3</a:t>
                      </a:r>
                      <a:endParaRPr lang="fr-FR" sz="800" dirty="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SALON</a:t>
                      </a:r>
                      <a:endParaRPr lang="fr-FR" sz="800">
                        <a:effectLst/>
                        <a:latin typeface="Calibri" charset="0"/>
                        <a:ea typeface="Calibri" charset="0"/>
                        <a:cs typeface="Times New Roman" charset="0"/>
                      </a:endParaRPr>
                    </a:p>
                  </a:txBody>
                  <a:tcPr marL="31822" marR="31822" marT="0" marB="0" anchor="ctr"/>
                </a:tc>
                <a:tc>
                  <a:txBody>
                    <a:bodyPr/>
                    <a:lstStyle/>
                    <a:p>
                      <a:pPr algn="l">
                        <a:lnSpc>
                          <a:spcPts val="1050"/>
                        </a:lnSpc>
                        <a:spcBef>
                          <a:spcPts val="200"/>
                        </a:spcBef>
                        <a:spcAft>
                          <a:spcPts val="200"/>
                        </a:spcAft>
                      </a:pPr>
                      <a:r>
                        <a:rPr lang="fr-FR" sz="900">
                          <a:effectLst/>
                        </a:rPr>
                        <a:t>BOISSET Bernard MILLANCOURT Philippe</a:t>
                      </a:r>
                      <a:endParaRPr lang="fr-FR" sz="700" b="1">
                        <a:effectLst/>
                        <a:latin typeface="Calibri" charset="0"/>
                        <a:ea typeface="Times New Roman" charset="0"/>
                        <a:cs typeface="Arial Narrow" charset="0"/>
                      </a:endParaRPr>
                    </a:p>
                  </a:txBody>
                  <a:tcPr marL="31822" marR="31822" marT="0" marB="0" anchor="ctr"/>
                </a:tc>
                <a:tc>
                  <a:txBody>
                    <a:bodyPr/>
                    <a:lstStyle/>
                    <a:p>
                      <a:pPr marL="69850" indent="-8255" algn="ctr">
                        <a:lnSpc>
                          <a:spcPts val="1050"/>
                        </a:lnSpc>
                        <a:spcBef>
                          <a:spcPts val="200"/>
                        </a:spcBef>
                        <a:spcAft>
                          <a:spcPts val="200"/>
                        </a:spcAft>
                      </a:pPr>
                      <a:r>
                        <a:rPr lang="fr-FR" sz="900">
                          <a:effectLst/>
                        </a:rPr>
                        <a:t>Collège Roger Carcassonne Pelissane</a:t>
                      </a:r>
                      <a:endParaRPr lang="fr-FR" sz="700" b="1">
                        <a:effectLst/>
                        <a:latin typeface="Calibri" charset="0"/>
                        <a:ea typeface="Times New Roman" charset="0"/>
                        <a:cs typeface="Arial Narrow" charset="0"/>
                      </a:endParaRPr>
                    </a:p>
                  </a:txBody>
                  <a:tcPr marL="31822" marR="31822" marT="0" marB="0"/>
                </a:tc>
              </a:tr>
              <a:tr h="408164">
                <a:tc>
                  <a:txBody>
                    <a:bodyPr/>
                    <a:lstStyle/>
                    <a:p>
                      <a:pPr marL="114300" algn="ctr">
                        <a:lnSpc>
                          <a:spcPct val="115000"/>
                        </a:lnSpc>
                        <a:spcBef>
                          <a:spcPts val="200"/>
                        </a:spcBef>
                        <a:spcAft>
                          <a:spcPts val="200"/>
                        </a:spcAft>
                      </a:pPr>
                      <a:r>
                        <a:rPr lang="fr-FR" sz="900">
                          <a:effectLst/>
                        </a:rPr>
                        <a:t>4</a:t>
                      </a:r>
                      <a:endParaRPr lang="fr-FR" sz="80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MARIGNANE - VITROLLES</a:t>
                      </a:r>
                      <a:endParaRPr lang="fr-FR" sz="800">
                        <a:effectLst/>
                        <a:latin typeface="Calibri" charset="0"/>
                        <a:ea typeface="Calibri" charset="0"/>
                        <a:cs typeface="Times New Roman" charset="0"/>
                      </a:endParaRPr>
                    </a:p>
                  </a:txBody>
                  <a:tcPr marL="31822" marR="31822" marT="0" marB="0" anchor="ctr"/>
                </a:tc>
                <a:tc>
                  <a:txBody>
                    <a:bodyPr/>
                    <a:lstStyle/>
                    <a:p>
                      <a:pPr algn="l">
                        <a:lnSpc>
                          <a:spcPct val="115000"/>
                        </a:lnSpc>
                        <a:spcBef>
                          <a:spcPts val="200"/>
                        </a:spcBef>
                        <a:spcAft>
                          <a:spcPts val="200"/>
                        </a:spcAft>
                      </a:pPr>
                      <a:r>
                        <a:rPr lang="fr-FR" sz="900">
                          <a:effectLst/>
                        </a:rPr>
                        <a:t>Patricia NICAUD Antoine CORSO</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ctr">
                        <a:lnSpc>
                          <a:spcPct val="115000"/>
                        </a:lnSpc>
                        <a:spcBef>
                          <a:spcPts val="200"/>
                        </a:spcBef>
                        <a:spcAft>
                          <a:spcPts val="200"/>
                        </a:spcAft>
                      </a:pPr>
                      <a:r>
                        <a:rPr lang="fr-FR" sz="900">
                          <a:effectLst/>
                        </a:rPr>
                        <a:t>Collège Honoré Daumier Martigues</a:t>
                      </a:r>
                      <a:endParaRPr lang="fr-FR" sz="800">
                        <a:effectLst/>
                        <a:latin typeface="Calibri" charset="0"/>
                        <a:ea typeface="Calibri" charset="0"/>
                        <a:cs typeface="Times New Roman" charset="0"/>
                      </a:endParaRPr>
                    </a:p>
                  </a:txBody>
                  <a:tcPr marL="31822" marR="31822" marT="0" marB="0"/>
                </a:tc>
              </a:tr>
              <a:tr h="408354">
                <a:tc>
                  <a:txBody>
                    <a:bodyPr/>
                    <a:lstStyle/>
                    <a:p>
                      <a:pPr marL="114300" algn="ctr">
                        <a:lnSpc>
                          <a:spcPct val="115000"/>
                        </a:lnSpc>
                        <a:spcBef>
                          <a:spcPts val="200"/>
                        </a:spcBef>
                        <a:spcAft>
                          <a:spcPts val="200"/>
                        </a:spcAft>
                      </a:pPr>
                      <a:r>
                        <a:rPr lang="fr-FR" sz="900">
                          <a:effectLst/>
                        </a:rPr>
                        <a:t>5</a:t>
                      </a:r>
                      <a:endParaRPr lang="fr-FR" sz="80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ISTRES – MARTIGUES Une partie de ARLES</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l">
                        <a:lnSpc>
                          <a:spcPct val="115000"/>
                        </a:lnSpc>
                        <a:spcBef>
                          <a:spcPts val="200"/>
                        </a:spcBef>
                        <a:spcAft>
                          <a:spcPts val="200"/>
                        </a:spcAft>
                      </a:pPr>
                      <a:r>
                        <a:rPr lang="fr-FR" sz="900">
                          <a:effectLst/>
                        </a:rPr>
                        <a:t>Stéphane DOYE EYSETTE Michel</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ctr">
                        <a:lnSpc>
                          <a:spcPct val="115000"/>
                        </a:lnSpc>
                        <a:spcBef>
                          <a:spcPts val="200"/>
                        </a:spcBef>
                        <a:spcAft>
                          <a:spcPts val="200"/>
                        </a:spcAft>
                      </a:pPr>
                      <a:r>
                        <a:rPr lang="fr-FR" sz="900">
                          <a:effectLst/>
                        </a:rPr>
                        <a:t>Collège Gérard Philippe</a:t>
                      </a:r>
                      <a:endParaRPr lang="fr-FR" sz="800">
                        <a:effectLst/>
                      </a:endParaRPr>
                    </a:p>
                    <a:p>
                      <a:pPr marL="69850" indent="-8255" algn="ctr">
                        <a:lnSpc>
                          <a:spcPct val="115000"/>
                        </a:lnSpc>
                        <a:spcBef>
                          <a:spcPts val="200"/>
                        </a:spcBef>
                        <a:spcAft>
                          <a:spcPts val="200"/>
                        </a:spcAft>
                      </a:pPr>
                      <a:r>
                        <a:rPr lang="fr-FR" sz="900">
                          <a:effectLst/>
                        </a:rPr>
                        <a:t>Martigues</a:t>
                      </a:r>
                      <a:endParaRPr lang="fr-FR" sz="800">
                        <a:effectLst/>
                        <a:latin typeface="Calibri" charset="0"/>
                        <a:ea typeface="Calibri" charset="0"/>
                        <a:cs typeface="Times New Roman" charset="0"/>
                      </a:endParaRPr>
                    </a:p>
                  </a:txBody>
                  <a:tcPr marL="31822" marR="31822" marT="0" marB="0"/>
                </a:tc>
              </a:tr>
              <a:tr h="313793">
                <a:tc>
                  <a:txBody>
                    <a:bodyPr/>
                    <a:lstStyle/>
                    <a:p>
                      <a:pPr marL="114300" algn="ctr">
                        <a:lnSpc>
                          <a:spcPct val="115000"/>
                        </a:lnSpc>
                        <a:spcBef>
                          <a:spcPts val="200"/>
                        </a:spcBef>
                        <a:spcAft>
                          <a:spcPts val="200"/>
                        </a:spcAft>
                      </a:pPr>
                      <a:r>
                        <a:rPr lang="fr-FR" sz="900">
                          <a:effectLst/>
                        </a:rPr>
                        <a:t>6</a:t>
                      </a:r>
                      <a:endParaRPr lang="fr-FR" sz="80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MARSEILLE - LITTORAL NORD</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l">
                        <a:lnSpc>
                          <a:spcPts val="1050"/>
                        </a:lnSpc>
                        <a:spcBef>
                          <a:spcPts val="200"/>
                        </a:spcBef>
                        <a:spcAft>
                          <a:spcPts val="200"/>
                        </a:spcAft>
                      </a:pPr>
                      <a:r>
                        <a:rPr lang="fr-FR" sz="900">
                          <a:effectLst/>
                        </a:rPr>
                        <a:t>Cédric GASTALDI CHAKRANE Mustapha</a:t>
                      </a:r>
                      <a:endParaRPr lang="fr-FR" sz="700" b="1">
                        <a:effectLst/>
                        <a:latin typeface="Calibri" charset="0"/>
                        <a:ea typeface="Times New Roman" charset="0"/>
                        <a:cs typeface="Arial Narrow" charset="0"/>
                      </a:endParaRPr>
                    </a:p>
                  </a:txBody>
                  <a:tcPr marL="31822" marR="31822" marT="0" marB="0" anchor="ctr"/>
                </a:tc>
                <a:tc>
                  <a:txBody>
                    <a:bodyPr/>
                    <a:lstStyle/>
                    <a:p>
                      <a:pPr marL="69850" indent="-8255" algn="ctr">
                        <a:lnSpc>
                          <a:spcPts val="1050"/>
                        </a:lnSpc>
                        <a:spcBef>
                          <a:spcPts val="200"/>
                        </a:spcBef>
                        <a:spcAft>
                          <a:spcPts val="200"/>
                        </a:spcAft>
                      </a:pPr>
                      <a:r>
                        <a:rPr lang="fr-FR" sz="900">
                          <a:effectLst/>
                        </a:rPr>
                        <a:t>Collège Versailles Marseille</a:t>
                      </a:r>
                      <a:endParaRPr lang="fr-FR" sz="700" b="1">
                        <a:effectLst/>
                        <a:latin typeface="Calibri" charset="0"/>
                        <a:ea typeface="Times New Roman" charset="0"/>
                        <a:cs typeface="Arial Narrow" charset="0"/>
                      </a:endParaRPr>
                    </a:p>
                  </a:txBody>
                  <a:tcPr marL="31822" marR="31822" marT="0" marB="0"/>
                </a:tc>
              </a:tr>
              <a:tr h="408354">
                <a:tc>
                  <a:txBody>
                    <a:bodyPr/>
                    <a:lstStyle/>
                    <a:p>
                      <a:pPr marL="114300" algn="ctr">
                        <a:lnSpc>
                          <a:spcPct val="115000"/>
                        </a:lnSpc>
                        <a:spcBef>
                          <a:spcPts val="200"/>
                        </a:spcBef>
                        <a:spcAft>
                          <a:spcPts val="200"/>
                        </a:spcAft>
                      </a:pPr>
                      <a:r>
                        <a:rPr lang="fr-FR" sz="900">
                          <a:effectLst/>
                        </a:rPr>
                        <a:t>7</a:t>
                      </a:r>
                      <a:endParaRPr lang="fr-FR" sz="80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MARSEILLE EST</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l">
                        <a:lnSpc>
                          <a:spcPct val="115000"/>
                        </a:lnSpc>
                        <a:spcBef>
                          <a:spcPts val="200"/>
                        </a:spcBef>
                        <a:spcAft>
                          <a:spcPts val="200"/>
                        </a:spcAft>
                      </a:pPr>
                      <a:r>
                        <a:rPr lang="fr-FR" sz="900">
                          <a:effectLst/>
                        </a:rPr>
                        <a:t>NAUD Ghislaine GENCO Marcel</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ctr">
                        <a:lnSpc>
                          <a:spcPct val="115000"/>
                        </a:lnSpc>
                        <a:spcBef>
                          <a:spcPts val="200"/>
                        </a:spcBef>
                        <a:spcAft>
                          <a:spcPts val="200"/>
                        </a:spcAft>
                      </a:pPr>
                      <a:r>
                        <a:rPr lang="fr-FR" sz="900">
                          <a:effectLst/>
                        </a:rPr>
                        <a:t>Collège Le Ruissatel</a:t>
                      </a:r>
                      <a:endParaRPr lang="fr-FR" sz="800">
                        <a:effectLst/>
                      </a:endParaRPr>
                    </a:p>
                    <a:p>
                      <a:pPr marL="69850" indent="-8255" algn="ctr">
                        <a:lnSpc>
                          <a:spcPct val="115000"/>
                        </a:lnSpc>
                        <a:spcBef>
                          <a:spcPts val="200"/>
                        </a:spcBef>
                        <a:spcAft>
                          <a:spcPts val="200"/>
                        </a:spcAft>
                      </a:pPr>
                      <a:r>
                        <a:rPr lang="fr-FR" sz="900">
                          <a:effectLst/>
                        </a:rPr>
                        <a:t>Marseille</a:t>
                      </a:r>
                      <a:endParaRPr lang="fr-FR" sz="800">
                        <a:effectLst/>
                        <a:latin typeface="Calibri" charset="0"/>
                        <a:ea typeface="Calibri" charset="0"/>
                        <a:cs typeface="Times New Roman" charset="0"/>
                      </a:endParaRPr>
                    </a:p>
                  </a:txBody>
                  <a:tcPr marL="31822" marR="31822" marT="0" marB="0"/>
                </a:tc>
              </a:tr>
              <a:tr h="350029">
                <a:tc>
                  <a:txBody>
                    <a:bodyPr/>
                    <a:lstStyle/>
                    <a:p>
                      <a:pPr marL="114300" algn="ctr">
                        <a:lnSpc>
                          <a:spcPct val="115000"/>
                        </a:lnSpc>
                        <a:spcBef>
                          <a:spcPts val="200"/>
                        </a:spcBef>
                        <a:spcAft>
                          <a:spcPts val="200"/>
                        </a:spcAft>
                      </a:pPr>
                      <a:r>
                        <a:rPr lang="fr-FR" sz="900">
                          <a:effectLst/>
                        </a:rPr>
                        <a:t>8</a:t>
                      </a:r>
                      <a:endParaRPr lang="fr-FR" sz="80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MARSEILLE CENTRE</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l">
                        <a:lnSpc>
                          <a:spcPct val="115000"/>
                        </a:lnSpc>
                        <a:spcBef>
                          <a:spcPts val="200"/>
                        </a:spcBef>
                        <a:spcAft>
                          <a:spcPts val="200"/>
                        </a:spcAft>
                      </a:pPr>
                      <a:r>
                        <a:rPr lang="en-US" sz="900">
                          <a:effectLst/>
                        </a:rPr>
                        <a:t>Olivier Lagay, Roux, Badaroux, Berty, Mistre</a:t>
                      </a:r>
                      <a:endParaRPr lang="fr-FR" sz="800">
                        <a:effectLst/>
                        <a:latin typeface="Calibri" charset="0"/>
                        <a:ea typeface="Calibri" charset="0"/>
                        <a:cs typeface="Times New Roman" charset="0"/>
                      </a:endParaRPr>
                    </a:p>
                  </a:txBody>
                  <a:tcPr marL="31822" marR="31822" marT="0" marB="0" anchor="ctr"/>
                </a:tc>
                <a:tc>
                  <a:txBody>
                    <a:bodyPr/>
                    <a:lstStyle/>
                    <a:p>
                      <a:pPr algn="ctr">
                        <a:lnSpc>
                          <a:spcPct val="115000"/>
                        </a:lnSpc>
                        <a:spcBef>
                          <a:spcPts val="200"/>
                        </a:spcBef>
                        <a:spcAft>
                          <a:spcPts val="200"/>
                        </a:spcAft>
                      </a:pPr>
                      <a:r>
                        <a:rPr lang="fr-FR" sz="900">
                          <a:effectLst/>
                        </a:rPr>
                        <a:t>Salle de l’Orme Marseille</a:t>
                      </a:r>
                      <a:endParaRPr lang="fr-FR" sz="800">
                        <a:effectLst/>
                        <a:latin typeface="Calibri" charset="0"/>
                        <a:ea typeface="Calibri" charset="0"/>
                        <a:cs typeface="Times New Roman" charset="0"/>
                      </a:endParaRPr>
                    </a:p>
                  </a:txBody>
                  <a:tcPr marL="31822" marR="31822" marT="0" marB="0" anchor="ctr"/>
                </a:tc>
              </a:tr>
              <a:tr h="350029">
                <a:tc>
                  <a:txBody>
                    <a:bodyPr/>
                    <a:lstStyle/>
                    <a:p>
                      <a:pPr marL="114300" algn="ctr">
                        <a:lnSpc>
                          <a:spcPct val="115000"/>
                        </a:lnSpc>
                        <a:spcBef>
                          <a:spcPts val="200"/>
                        </a:spcBef>
                        <a:spcAft>
                          <a:spcPts val="200"/>
                        </a:spcAft>
                      </a:pPr>
                      <a:r>
                        <a:rPr lang="fr-FR" sz="900">
                          <a:effectLst/>
                        </a:rPr>
                        <a:t>9</a:t>
                      </a:r>
                      <a:endParaRPr lang="fr-FR" sz="80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ALLAUCH-AUBAGNE - LA CIOTAT</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l">
                        <a:lnSpc>
                          <a:spcPct val="115000"/>
                        </a:lnSpc>
                        <a:spcBef>
                          <a:spcPts val="200"/>
                        </a:spcBef>
                        <a:spcAft>
                          <a:spcPts val="200"/>
                        </a:spcAft>
                      </a:pPr>
                      <a:r>
                        <a:rPr lang="fr-FR" sz="900">
                          <a:effectLst/>
                        </a:rPr>
                        <a:t>Gilles Chabert</a:t>
                      </a:r>
                      <a:endParaRPr lang="fr-FR" sz="800">
                        <a:effectLst/>
                        <a:latin typeface="Calibri" charset="0"/>
                        <a:ea typeface="Calibri" charset="0"/>
                        <a:cs typeface="Times New Roman" charset="0"/>
                      </a:endParaRPr>
                    </a:p>
                  </a:txBody>
                  <a:tcPr marL="31822" marR="31822" marT="0" marB="0" anchor="ctr"/>
                </a:tc>
                <a:tc>
                  <a:txBody>
                    <a:bodyPr/>
                    <a:lstStyle/>
                    <a:p>
                      <a:pPr algn="ctr">
                        <a:lnSpc>
                          <a:spcPct val="115000"/>
                        </a:lnSpc>
                        <a:spcBef>
                          <a:spcPts val="200"/>
                        </a:spcBef>
                        <a:spcAft>
                          <a:spcPts val="200"/>
                        </a:spcAft>
                      </a:pPr>
                      <a:r>
                        <a:rPr lang="fr-FR" sz="900">
                          <a:effectLst/>
                        </a:rPr>
                        <a:t>Collège Jean Jaures La Ciotat</a:t>
                      </a:r>
                      <a:endParaRPr lang="fr-FR" sz="800">
                        <a:effectLst/>
                        <a:latin typeface="Calibri" charset="0"/>
                        <a:ea typeface="Calibri" charset="0"/>
                        <a:cs typeface="Times New Roman" charset="0"/>
                      </a:endParaRPr>
                    </a:p>
                  </a:txBody>
                  <a:tcPr marL="31822" marR="31822" marT="0" marB="0" anchor="ctr"/>
                </a:tc>
              </a:tr>
              <a:tr h="350029">
                <a:tc>
                  <a:txBody>
                    <a:bodyPr/>
                    <a:lstStyle/>
                    <a:p>
                      <a:pPr marL="114300" algn="ctr">
                        <a:lnSpc>
                          <a:spcPct val="115000"/>
                        </a:lnSpc>
                        <a:spcBef>
                          <a:spcPts val="200"/>
                        </a:spcBef>
                        <a:spcAft>
                          <a:spcPts val="200"/>
                        </a:spcAft>
                      </a:pPr>
                      <a:r>
                        <a:rPr lang="fr-FR" sz="900">
                          <a:effectLst/>
                        </a:rPr>
                        <a:t>10</a:t>
                      </a:r>
                      <a:endParaRPr lang="fr-FR" sz="80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AVIGNON ARLES TARASCON</a:t>
                      </a:r>
                      <a:endParaRPr lang="fr-FR" sz="800">
                        <a:effectLst/>
                        <a:latin typeface="Calibri" charset="0"/>
                        <a:ea typeface="Calibri" charset="0"/>
                        <a:cs typeface="Times New Roman" charset="0"/>
                      </a:endParaRPr>
                    </a:p>
                  </a:txBody>
                  <a:tcPr marL="31822" marR="31822" marT="0" marB="0" anchor="ctr"/>
                </a:tc>
                <a:tc>
                  <a:txBody>
                    <a:bodyPr/>
                    <a:lstStyle/>
                    <a:p>
                      <a:pPr algn="l">
                        <a:lnSpc>
                          <a:spcPct val="115000"/>
                        </a:lnSpc>
                        <a:spcBef>
                          <a:spcPts val="200"/>
                        </a:spcBef>
                        <a:spcAft>
                          <a:spcPts val="200"/>
                        </a:spcAft>
                      </a:pPr>
                      <a:r>
                        <a:rPr lang="fr-FR" sz="900">
                          <a:effectLst/>
                        </a:rPr>
                        <a:t>JAMET Amel VARRAUD Olivier</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ctr">
                        <a:lnSpc>
                          <a:spcPct val="115000"/>
                        </a:lnSpc>
                        <a:spcBef>
                          <a:spcPts val="200"/>
                        </a:spcBef>
                        <a:spcAft>
                          <a:spcPts val="200"/>
                        </a:spcAft>
                      </a:pPr>
                      <a:r>
                        <a:rPr lang="fr-FR" sz="900">
                          <a:effectLst/>
                        </a:rPr>
                        <a:t>Collège Joseph Roumanille Avignon</a:t>
                      </a:r>
                      <a:endParaRPr lang="fr-FR" sz="800">
                        <a:effectLst/>
                        <a:latin typeface="Calibri" charset="0"/>
                        <a:ea typeface="Calibri" charset="0"/>
                        <a:cs typeface="Times New Roman" charset="0"/>
                      </a:endParaRPr>
                    </a:p>
                  </a:txBody>
                  <a:tcPr marL="31822" marR="31822" marT="0" marB="0" anchor="ctr"/>
                </a:tc>
              </a:tr>
              <a:tr h="350029">
                <a:tc>
                  <a:txBody>
                    <a:bodyPr/>
                    <a:lstStyle/>
                    <a:p>
                      <a:pPr marL="114300" algn="ctr">
                        <a:lnSpc>
                          <a:spcPct val="115000"/>
                        </a:lnSpc>
                        <a:spcBef>
                          <a:spcPts val="200"/>
                        </a:spcBef>
                        <a:spcAft>
                          <a:spcPts val="200"/>
                        </a:spcAft>
                      </a:pPr>
                      <a:r>
                        <a:rPr lang="fr-FR" sz="900">
                          <a:effectLst/>
                        </a:rPr>
                        <a:t>11</a:t>
                      </a:r>
                      <a:endParaRPr lang="fr-FR" sz="80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CAVAILLON</a:t>
                      </a:r>
                      <a:endParaRPr lang="fr-FR" sz="800">
                        <a:effectLst/>
                        <a:latin typeface="Calibri" charset="0"/>
                        <a:ea typeface="Calibri" charset="0"/>
                        <a:cs typeface="Times New Roman" charset="0"/>
                      </a:endParaRPr>
                    </a:p>
                  </a:txBody>
                  <a:tcPr marL="31822" marR="31822" marT="0" marB="0" anchor="ctr"/>
                </a:tc>
                <a:tc>
                  <a:txBody>
                    <a:bodyPr/>
                    <a:lstStyle/>
                    <a:p>
                      <a:pPr algn="l">
                        <a:lnSpc>
                          <a:spcPct val="115000"/>
                        </a:lnSpc>
                        <a:spcBef>
                          <a:spcPts val="200"/>
                        </a:spcBef>
                        <a:spcAft>
                          <a:spcPts val="200"/>
                        </a:spcAft>
                      </a:pPr>
                      <a:r>
                        <a:rPr lang="fr-FR" sz="900">
                          <a:effectLst/>
                        </a:rPr>
                        <a:t>FREDERIC BEL SOPHIE JOURDAN  </a:t>
                      </a:r>
                      <a:endParaRPr lang="fr-FR" sz="800">
                        <a:effectLst/>
                        <a:latin typeface="Calibri" charset="0"/>
                        <a:ea typeface="Calibri" charset="0"/>
                        <a:cs typeface="Times New Roman" charset="0"/>
                      </a:endParaRPr>
                    </a:p>
                  </a:txBody>
                  <a:tcPr marL="31822" marR="31822" marT="0" marB="0" anchor="ctr"/>
                </a:tc>
                <a:tc>
                  <a:txBody>
                    <a:bodyPr/>
                    <a:lstStyle/>
                    <a:p>
                      <a:pPr algn="ctr">
                        <a:lnSpc>
                          <a:spcPct val="115000"/>
                        </a:lnSpc>
                        <a:spcBef>
                          <a:spcPts val="200"/>
                        </a:spcBef>
                        <a:spcAft>
                          <a:spcPts val="200"/>
                        </a:spcAft>
                      </a:pPr>
                      <a:r>
                        <a:rPr lang="fr-FR" sz="900">
                          <a:effectLst/>
                        </a:rPr>
                        <a:t>Collège Le luberon CADENET</a:t>
                      </a:r>
                      <a:endParaRPr lang="fr-FR" sz="800">
                        <a:effectLst/>
                        <a:latin typeface="Calibri" charset="0"/>
                        <a:ea typeface="Calibri" charset="0"/>
                        <a:cs typeface="Times New Roman" charset="0"/>
                      </a:endParaRPr>
                    </a:p>
                  </a:txBody>
                  <a:tcPr marL="31822" marR="31822" marT="0" marB="0" anchor="ctr"/>
                </a:tc>
              </a:tr>
              <a:tr h="350029">
                <a:tc>
                  <a:txBody>
                    <a:bodyPr/>
                    <a:lstStyle/>
                    <a:p>
                      <a:pPr marL="69850" indent="-8255" algn="ctr">
                        <a:lnSpc>
                          <a:spcPct val="115000"/>
                        </a:lnSpc>
                        <a:spcBef>
                          <a:spcPts val="200"/>
                        </a:spcBef>
                        <a:spcAft>
                          <a:spcPts val="200"/>
                        </a:spcAft>
                      </a:pPr>
                      <a:r>
                        <a:rPr lang="fr-FR" sz="900">
                          <a:effectLst/>
                        </a:rPr>
                        <a:t>12</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ctr">
                        <a:lnSpc>
                          <a:spcPct val="115000"/>
                        </a:lnSpc>
                        <a:spcBef>
                          <a:spcPts val="200"/>
                        </a:spcBef>
                        <a:spcAft>
                          <a:spcPts val="200"/>
                        </a:spcAft>
                      </a:pPr>
                      <a:r>
                        <a:rPr lang="fr-FR" sz="900">
                          <a:effectLst/>
                        </a:rPr>
                        <a:t>ORANGE – CARPENTRAS Vaucluse nord</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l">
                        <a:lnSpc>
                          <a:spcPct val="115000"/>
                        </a:lnSpc>
                        <a:spcBef>
                          <a:spcPts val="200"/>
                        </a:spcBef>
                        <a:spcAft>
                          <a:spcPts val="200"/>
                        </a:spcAft>
                      </a:pPr>
                      <a:r>
                        <a:rPr lang="fr-FR" sz="900">
                          <a:effectLst/>
                        </a:rPr>
                        <a:t>SCHULER Marc RUNGETTE Johan</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ctr">
                        <a:lnSpc>
                          <a:spcPct val="115000"/>
                        </a:lnSpc>
                        <a:spcBef>
                          <a:spcPts val="200"/>
                        </a:spcBef>
                        <a:spcAft>
                          <a:spcPts val="200"/>
                        </a:spcAft>
                      </a:pPr>
                      <a:r>
                        <a:rPr lang="fr-FR" sz="900">
                          <a:effectLst/>
                        </a:rPr>
                        <a:t>Collège de Valréas</a:t>
                      </a:r>
                      <a:endParaRPr lang="fr-FR" sz="800">
                        <a:effectLst/>
                        <a:latin typeface="Calibri" charset="0"/>
                        <a:ea typeface="Calibri" charset="0"/>
                        <a:cs typeface="Times New Roman" charset="0"/>
                      </a:endParaRPr>
                    </a:p>
                  </a:txBody>
                  <a:tcPr marL="31822" marR="31822" marT="0" marB="0"/>
                </a:tc>
              </a:tr>
              <a:tr h="408354">
                <a:tc>
                  <a:txBody>
                    <a:bodyPr/>
                    <a:lstStyle/>
                    <a:p>
                      <a:pPr marL="114300" algn="ctr">
                        <a:lnSpc>
                          <a:spcPct val="115000"/>
                        </a:lnSpc>
                        <a:spcBef>
                          <a:spcPts val="200"/>
                        </a:spcBef>
                        <a:spcAft>
                          <a:spcPts val="200"/>
                        </a:spcAft>
                      </a:pPr>
                      <a:r>
                        <a:rPr lang="fr-FR" sz="900">
                          <a:effectLst/>
                        </a:rPr>
                        <a:t>13</a:t>
                      </a:r>
                      <a:endParaRPr lang="fr-FR" sz="800">
                        <a:effectLst/>
                        <a:latin typeface="Calibri" charset="0"/>
                        <a:ea typeface="Calibri" charset="0"/>
                        <a:cs typeface="Times New Roman" charset="0"/>
                      </a:endParaRPr>
                    </a:p>
                  </a:txBody>
                  <a:tcPr marL="31822" marR="31822" marT="0" marB="0" anchor="ctr"/>
                </a:tc>
                <a:tc>
                  <a:txBody>
                    <a:bodyPr/>
                    <a:lstStyle/>
                    <a:p>
                      <a:pPr marL="114300" algn="ctr">
                        <a:lnSpc>
                          <a:spcPct val="115000"/>
                        </a:lnSpc>
                        <a:spcBef>
                          <a:spcPts val="200"/>
                        </a:spcBef>
                        <a:spcAft>
                          <a:spcPts val="200"/>
                        </a:spcAft>
                      </a:pPr>
                      <a:r>
                        <a:rPr lang="fr-FR" sz="900">
                          <a:effectLst/>
                        </a:rPr>
                        <a:t>AIX PERTUIS</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l">
                        <a:lnSpc>
                          <a:spcPct val="115000"/>
                        </a:lnSpc>
                        <a:spcBef>
                          <a:spcPts val="200"/>
                        </a:spcBef>
                        <a:spcAft>
                          <a:spcPts val="200"/>
                        </a:spcAft>
                      </a:pPr>
                      <a:r>
                        <a:rPr lang="fr-FR" sz="900">
                          <a:effectLst/>
                        </a:rPr>
                        <a:t>LOUISETTE TROUCHET </a:t>
                      </a:r>
                      <a:endParaRPr lang="fr-FR" sz="800">
                        <a:effectLst/>
                      </a:endParaRPr>
                    </a:p>
                    <a:p>
                      <a:pPr marL="69850" indent="-8255" algn="l">
                        <a:lnSpc>
                          <a:spcPct val="115000"/>
                        </a:lnSpc>
                        <a:spcBef>
                          <a:spcPts val="200"/>
                        </a:spcBef>
                        <a:spcAft>
                          <a:spcPts val="200"/>
                        </a:spcAft>
                      </a:pPr>
                      <a:r>
                        <a:rPr lang="fr-FR" sz="900">
                          <a:effectLst/>
                        </a:rPr>
                        <a:t>CHRISTIAN FERRANDO</a:t>
                      </a:r>
                      <a:endParaRPr lang="fr-FR" sz="800">
                        <a:effectLst/>
                        <a:latin typeface="Calibri" charset="0"/>
                        <a:ea typeface="Calibri" charset="0"/>
                        <a:cs typeface="Times New Roman" charset="0"/>
                      </a:endParaRPr>
                    </a:p>
                  </a:txBody>
                  <a:tcPr marL="31822" marR="31822" marT="0" marB="0" anchor="ctr"/>
                </a:tc>
                <a:tc>
                  <a:txBody>
                    <a:bodyPr/>
                    <a:lstStyle/>
                    <a:p>
                      <a:pPr marL="69850" indent="-8255" algn="ctr">
                        <a:lnSpc>
                          <a:spcPct val="115000"/>
                        </a:lnSpc>
                        <a:spcBef>
                          <a:spcPts val="200"/>
                        </a:spcBef>
                        <a:spcAft>
                          <a:spcPts val="200"/>
                        </a:spcAft>
                      </a:pPr>
                      <a:r>
                        <a:rPr lang="fr-FR" sz="900" dirty="0">
                          <a:effectLst/>
                        </a:rPr>
                        <a:t>Collège de </a:t>
                      </a:r>
                      <a:r>
                        <a:rPr lang="fr-FR" sz="900" dirty="0" err="1">
                          <a:effectLst/>
                        </a:rPr>
                        <a:t>Peyrolles</a:t>
                      </a:r>
                      <a:r>
                        <a:rPr lang="fr-FR" sz="900" dirty="0">
                          <a:effectLst/>
                        </a:rPr>
                        <a:t> en Provence</a:t>
                      </a:r>
                      <a:endParaRPr lang="fr-FR" sz="800" dirty="0">
                        <a:effectLst/>
                        <a:latin typeface="Calibri" charset="0"/>
                        <a:ea typeface="Calibri" charset="0"/>
                        <a:cs typeface="Times New Roman" charset="0"/>
                      </a:endParaRPr>
                    </a:p>
                  </a:txBody>
                  <a:tcPr marL="31822" marR="31822" marT="0" marB="0"/>
                </a:tc>
              </a:tr>
            </a:tbl>
          </a:graphicData>
        </a:graphic>
      </p:graphicFrame>
    </p:spTree>
    <p:extLst>
      <p:ext uri="{BB962C8B-B14F-4D97-AF65-F5344CB8AC3E}">
        <p14:creationId xmlns:p14="http://schemas.microsoft.com/office/powerpoint/2010/main" val="1846719555"/>
      </p:ext>
    </p:extLst>
  </p:cSld>
  <p:clrMapOvr>
    <a:masterClrMapping/>
  </p:clrMapOvr>
  <mc:AlternateContent xmlns:mc="http://schemas.openxmlformats.org/markup-compatibility/2006" xmlns:p14="http://schemas.microsoft.com/office/powerpoint/2010/main">
    <mc:Choice Requires="p14">
      <p:transition spd="slow" p14:dur="15000" advClick="0" advTm="60000"/>
    </mc:Choice>
    <mc:Fallback xmlns="">
      <p:transition spd="slow" advClick="0" advTm="6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0013" y="260648"/>
            <a:ext cx="6956425" cy="1404156"/>
          </a:xfrm>
        </p:spPr>
        <p:txBody>
          <a:bodyPr/>
          <a:lstStyle/>
          <a:p>
            <a:r>
              <a:rPr lang="fr-FR" dirty="0" smtClean="0"/>
              <a:t>Planning séminaire:</a:t>
            </a:r>
            <a:r>
              <a:rPr lang="fr-FR" dirty="0"/>
              <a:t/>
            </a:r>
            <a:br>
              <a:rPr lang="fr-FR" dirty="0"/>
            </a:br>
            <a:r>
              <a:rPr lang="fr-FR" sz="2000" dirty="0" smtClean="0"/>
              <a:t>- Comment construire son enseignement au cycle 4 ?</a:t>
            </a:r>
            <a:br>
              <a:rPr lang="fr-FR" sz="2000" dirty="0" smtClean="0"/>
            </a:br>
            <a:r>
              <a:rPr lang="fr-FR" sz="2000" dirty="0" smtClean="0"/>
              <a:t>- Quels apports de l’innovation technologique et du numérique ?</a:t>
            </a:r>
            <a:endParaRPr lang="fr-FR" sz="2000" dirty="0"/>
          </a:p>
        </p:txBody>
      </p:sp>
      <p:sp>
        <p:nvSpPr>
          <p:cNvPr id="3" name="Espace réservé du contenu 2"/>
          <p:cNvSpPr>
            <a:spLocks noGrp="1"/>
          </p:cNvSpPr>
          <p:nvPr>
            <p:ph idx="1"/>
          </p:nvPr>
        </p:nvSpPr>
        <p:spPr>
          <a:xfrm>
            <a:off x="652464" y="1772816"/>
            <a:ext cx="8348028" cy="4114800"/>
          </a:xfrm>
        </p:spPr>
        <p:txBody>
          <a:bodyPr/>
          <a:lstStyle/>
          <a:p>
            <a:r>
              <a:rPr lang="fr-FR" dirty="0" smtClean="0"/>
              <a:t>Introduction </a:t>
            </a:r>
            <a:r>
              <a:rPr lang="mr-IN" dirty="0" smtClean="0"/>
              <a:t>–</a:t>
            </a:r>
            <a:r>
              <a:rPr lang="fr-FR" dirty="0" smtClean="0"/>
              <a:t> Objectifs</a:t>
            </a:r>
          </a:p>
          <a:p>
            <a:r>
              <a:rPr lang="fr-FR" dirty="0" smtClean="0"/>
              <a:t>Stratégie pédagogique au cycle 4</a:t>
            </a:r>
          </a:p>
          <a:p>
            <a:r>
              <a:rPr lang="fr-FR" dirty="0" smtClean="0"/>
              <a:t>Construction d’une progression au cycle 4 </a:t>
            </a:r>
          </a:p>
          <a:p>
            <a:r>
              <a:rPr lang="fr-FR" dirty="0" smtClean="0"/>
              <a:t>Evaluation par compétences</a:t>
            </a:r>
          </a:p>
          <a:p>
            <a:r>
              <a:rPr lang="fr-FR" dirty="0" smtClean="0"/>
              <a:t>Innovation technologique</a:t>
            </a:r>
          </a:p>
          <a:p>
            <a:r>
              <a:rPr lang="fr-FR" dirty="0" smtClean="0"/>
              <a:t>Outils didactiques</a:t>
            </a:r>
          </a:p>
          <a:p>
            <a:pPr lvl="1"/>
            <a:r>
              <a:rPr lang="fr-FR" dirty="0" smtClean="0"/>
              <a:t>Informatique et programmation</a:t>
            </a:r>
          </a:p>
          <a:p>
            <a:pPr lvl="1"/>
            <a:r>
              <a:rPr lang="fr-FR" dirty="0" smtClean="0"/>
              <a:t>Modélisation et simulation</a:t>
            </a:r>
            <a:endParaRPr lang="fr-FR" dirty="0"/>
          </a:p>
        </p:txBody>
      </p:sp>
      <p:sp>
        <p:nvSpPr>
          <p:cNvPr id="4" name="Espace réservé du numéro de diapositive 3"/>
          <p:cNvSpPr>
            <a:spLocks noGrp="1"/>
          </p:cNvSpPr>
          <p:nvPr>
            <p:ph type="sldNum" sz="quarter" idx="12"/>
          </p:nvPr>
        </p:nvSpPr>
        <p:spPr/>
        <p:txBody>
          <a:bodyPr/>
          <a:lstStyle/>
          <a:p>
            <a:pPr>
              <a:defRPr/>
            </a:pPr>
            <a:fld id="{42FEB4D8-8091-3F40-B292-507F8BBD4776}" type="slidenum">
              <a:rPr lang="fr-FR" smtClean="0"/>
              <a:pPr>
                <a:defRPr/>
              </a:pPr>
              <a:t>3</a:t>
            </a:fld>
            <a:endParaRPr lang="fr-FR"/>
          </a:p>
        </p:txBody>
      </p:sp>
    </p:spTree>
    <p:extLst>
      <p:ext uri="{BB962C8B-B14F-4D97-AF65-F5344CB8AC3E}">
        <p14:creationId xmlns:p14="http://schemas.microsoft.com/office/powerpoint/2010/main" val="157964565"/>
      </p:ext>
    </p:extLst>
  </p:cSld>
  <p:clrMapOvr>
    <a:masterClrMapping/>
  </p:clrMapOvr>
  <mc:AlternateContent xmlns:mc="http://schemas.openxmlformats.org/markup-compatibility/2006" xmlns:p14="http://schemas.microsoft.com/office/powerpoint/2010/main">
    <mc:Choice Requires="p14">
      <p:transition spd="slow" p14:dur="15000" advClick="0" advTm="120000"/>
    </mc:Choice>
    <mc:Fallback xmlns="">
      <p:transition spd="slow" advClick="0" advTm="1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technologie:</a:t>
            </a:r>
            <a:br>
              <a:rPr lang="fr-FR" dirty="0" smtClean="0"/>
            </a:br>
            <a:r>
              <a:rPr lang="fr-FR" dirty="0" smtClean="0"/>
              <a:t>une discipline fondamentale</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559584247"/>
              </p:ext>
            </p:extLst>
          </p:nvPr>
        </p:nvGraphicFramePr>
        <p:xfrm>
          <a:off x="467544" y="1448780"/>
          <a:ext cx="8388932" cy="5220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pPr>
              <a:defRPr/>
            </a:pPr>
            <a:fld id="{42FEB4D8-8091-3F40-B292-507F8BBD4776}" type="slidenum">
              <a:rPr lang="fr-FR" smtClean="0"/>
              <a:pPr>
                <a:defRPr/>
              </a:pPr>
              <a:t>4</a:t>
            </a:fld>
            <a:endParaRPr lang="fr-FR"/>
          </a:p>
        </p:txBody>
      </p:sp>
    </p:spTree>
    <p:extLst>
      <p:ext uri="{BB962C8B-B14F-4D97-AF65-F5344CB8AC3E}">
        <p14:creationId xmlns:p14="http://schemas.microsoft.com/office/powerpoint/2010/main" val="1901866465"/>
      </p:ext>
    </p:extLst>
  </p:cSld>
  <p:clrMapOvr>
    <a:masterClrMapping/>
  </p:clrMapOvr>
  <mc:AlternateContent xmlns:mc="http://schemas.openxmlformats.org/markup-compatibility/2006" xmlns:p14="http://schemas.microsoft.com/office/powerpoint/2010/main">
    <mc:Choice Requires="p14">
      <p:transition spd="slow" p14:dur="15000" advClick="0" advTm="60000"/>
    </mc:Choice>
    <mc:Fallback xmlns="">
      <p:transition spd="slow" advClick="0" advTm="6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301625"/>
            <a:ext cx="7423993" cy="1143000"/>
          </a:xfrm>
        </p:spPr>
        <p:txBody>
          <a:bodyPr/>
          <a:lstStyle/>
          <a:p>
            <a:r>
              <a:rPr lang="fr-FR" dirty="0" smtClean="0"/>
              <a:t>La technologie depuis </a:t>
            </a:r>
            <a:r>
              <a:rPr lang="fr-FR" smtClean="0"/>
              <a:t>l’école jusqu’à </a:t>
            </a:r>
            <a:r>
              <a:rPr lang="fr-FR" dirty="0" smtClean="0"/>
              <a:t>l’enseignement supérieur </a:t>
            </a:r>
            <a:endParaRPr lang="fr-FR" dirty="0"/>
          </a:p>
        </p:txBody>
      </p:sp>
      <p:pic>
        <p:nvPicPr>
          <p:cNvPr id="5" name="Espace réservé du contenu 4"/>
          <p:cNvPicPr>
            <a:picLocks noGrp="1" noChangeAspect="1"/>
          </p:cNvPicPr>
          <p:nvPr>
            <p:ph sz="quarter" idx="1"/>
          </p:nvPr>
        </p:nvPicPr>
        <p:blipFill>
          <a:blip r:embed="rId3"/>
          <a:stretch>
            <a:fillRect/>
          </a:stretch>
        </p:blipFill>
        <p:spPr>
          <a:xfrm>
            <a:off x="2303748" y="2161189"/>
            <a:ext cx="6597968" cy="3653345"/>
          </a:xfrm>
          <a:prstGeom prst="rect">
            <a:avLst/>
          </a:prstGeom>
        </p:spPr>
      </p:pic>
      <p:sp>
        <p:nvSpPr>
          <p:cNvPr id="6" name="ZoneTexte 5"/>
          <p:cNvSpPr txBox="1"/>
          <p:nvPr/>
        </p:nvSpPr>
        <p:spPr>
          <a:xfrm>
            <a:off x="158260" y="2325869"/>
            <a:ext cx="1785447" cy="3000821"/>
          </a:xfrm>
          <a:prstGeom prst="rect">
            <a:avLst/>
          </a:prstGeom>
          <a:solidFill>
            <a:schemeClr val="accent2"/>
          </a:solidFill>
        </p:spPr>
        <p:txBody>
          <a:bodyPr wrap="square" rtlCol="0">
            <a:spAutoFit/>
          </a:bodyPr>
          <a:lstStyle/>
          <a:p>
            <a:r>
              <a:rPr lang="fr-FR" sz="2100" dirty="0"/>
              <a:t>Les trois dimensions de la </a:t>
            </a:r>
            <a:r>
              <a:rPr lang="fr-FR" sz="2100" dirty="0" smtClean="0"/>
              <a:t>technologie</a:t>
            </a:r>
            <a:endParaRPr lang="fr-FR" sz="2100" dirty="0"/>
          </a:p>
          <a:p>
            <a:endParaRPr lang="fr-FR" sz="2100" dirty="0"/>
          </a:p>
          <a:p>
            <a:endParaRPr lang="fr-FR" sz="2100" dirty="0"/>
          </a:p>
          <a:p>
            <a:r>
              <a:rPr lang="fr-FR" sz="2100" dirty="0"/>
              <a:t>L’objet : cœur du projet</a:t>
            </a:r>
          </a:p>
        </p:txBody>
      </p:sp>
    </p:spTree>
    <p:extLst>
      <p:ext uri="{BB962C8B-B14F-4D97-AF65-F5344CB8AC3E}">
        <p14:creationId xmlns:p14="http://schemas.microsoft.com/office/powerpoint/2010/main" val="116321995"/>
      </p:ext>
    </p:extLst>
  </p:cSld>
  <p:clrMapOvr>
    <a:masterClrMapping/>
  </p:clrMapOvr>
  <mc:AlternateContent xmlns:mc="http://schemas.openxmlformats.org/markup-compatibility/2006" xmlns:p14="http://schemas.microsoft.com/office/powerpoint/2010/main">
    <mc:Choice Requires="p14">
      <p:transition spd="slow" p14:dur="15000" advClick="0" advTm="60000"/>
    </mc:Choice>
    <mc:Fallback xmlns="">
      <p:transition spd="slow" advClick="0" advTm="6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technologie aux cycles 2 et 3</a:t>
            </a:r>
            <a:endParaRPr lang="fr-FR" dirty="0"/>
          </a:p>
        </p:txBody>
      </p:sp>
      <p:pic>
        <p:nvPicPr>
          <p:cNvPr id="4" name="Espace réservé du contenu 3"/>
          <p:cNvPicPr>
            <a:picLocks noGrp="1" noChangeAspect="1"/>
          </p:cNvPicPr>
          <p:nvPr>
            <p:ph sz="quarter" idx="1"/>
          </p:nvPr>
        </p:nvPicPr>
        <p:blipFill>
          <a:blip r:embed="rId3"/>
          <a:stretch>
            <a:fillRect/>
          </a:stretch>
        </p:blipFill>
        <p:spPr>
          <a:xfrm>
            <a:off x="2444718" y="2194560"/>
            <a:ext cx="6482156" cy="3574229"/>
          </a:xfrm>
          <a:prstGeom prst="rect">
            <a:avLst/>
          </a:prstGeom>
        </p:spPr>
      </p:pic>
      <p:sp>
        <p:nvSpPr>
          <p:cNvPr id="7" name="ZoneTexte 6"/>
          <p:cNvSpPr txBox="1"/>
          <p:nvPr/>
        </p:nvSpPr>
        <p:spPr>
          <a:xfrm>
            <a:off x="121644" y="3183850"/>
            <a:ext cx="2107206" cy="1384995"/>
          </a:xfrm>
          <a:prstGeom prst="rect">
            <a:avLst/>
          </a:prstGeom>
          <a:solidFill>
            <a:schemeClr val="accent2"/>
          </a:solidFill>
        </p:spPr>
        <p:txBody>
          <a:bodyPr wrap="square" rtlCol="0">
            <a:spAutoFit/>
          </a:bodyPr>
          <a:lstStyle/>
          <a:p>
            <a:r>
              <a:rPr lang="fr-FR" sz="2100" dirty="0"/>
              <a:t>Les cycles 2 et 3 : </a:t>
            </a:r>
          </a:p>
          <a:p>
            <a:r>
              <a:rPr lang="fr-FR" sz="2100" dirty="0"/>
              <a:t>initiation à la technologie</a:t>
            </a:r>
          </a:p>
        </p:txBody>
      </p:sp>
    </p:spTree>
    <p:extLst>
      <p:ext uri="{BB962C8B-B14F-4D97-AF65-F5344CB8AC3E}">
        <p14:creationId xmlns:p14="http://schemas.microsoft.com/office/powerpoint/2010/main" val="813651195"/>
      </p:ext>
    </p:extLst>
  </p:cSld>
  <p:clrMapOvr>
    <a:masterClrMapping/>
  </p:clrMapOvr>
  <mc:AlternateContent xmlns:mc="http://schemas.openxmlformats.org/markup-compatibility/2006" xmlns:p14="http://schemas.microsoft.com/office/powerpoint/2010/main">
    <mc:Choice Requires="p14">
      <p:transition spd="slow" p14:dur="15000" advClick="0" advTm="40000"/>
    </mc:Choice>
    <mc:Fallback xmlns="">
      <p:transition spd="slow" advClick="0" advTm="4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technologie au cycle 4</a:t>
            </a:r>
            <a:endParaRPr lang="fr-FR" dirty="0"/>
          </a:p>
        </p:txBody>
      </p:sp>
      <p:sp>
        <p:nvSpPr>
          <p:cNvPr id="7" name="ZoneTexte 6"/>
          <p:cNvSpPr txBox="1"/>
          <p:nvPr/>
        </p:nvSpPr>
        <p:spPr>
          <a:xfrm>
            <a:off x="242668" y="3193935"/>
            <a:ext cx="1825283" cy="1384995"/>
          </a:xfrm>
          <a:prstGeom prst="rect">
            <a:avLst/>
          </a:prstGeom>
          <a:solidFill>
            <a:schemeClr val="accent2"/>
          </a:solidFill>
        </p:spPr>
        <p:txBody>
          <a:bodyPr wrap="square" rtlCol="0">
            <a:spAutoFit/>
          </a:bodyPr>
          <a:lstStyle/>
          <a:p>
            <a:r>
              <a:rPr lang="fr-FR" sz="2100" dirty="0">
                <a:solidFill>
                  <a:prstClr val="black"/>
                </a:solidFill>
              </a:rPr>
              <a:t>Le cycle 4 : </a:t>
            </a:r>
          </a:p>
          <a:p>
            <a:r>
              <a:rPr lang="fr-FR" sz="2100" dirty="0">
                <a:solidFill>
                  <a:prstClr val="black"/>
                </a:solidFill>
              </a:rPr>
              <a:t>découverte de la  technologie</a:t>
            </a:r>
          </a:p>
        </p:txBody>
      </p:sp>
      <p:pic>
        <p:nvPicPr>
          <p:cNvPr id="5" name="Espace réservé du contenu 4"/>
          <p:cNvPicPr>
            <a:picLocks noGrp="1" noChangeAspect="1"/>
          </p:cNvPicPr>
          <p:nvPr>
            <p:ph sz="quarter" idx="1"/>
          </p:nvPr>
        </p:nvPicPr>
        <p:blipFill>
          <a:blip r:embed="rId3"/>
          <a:stretch>
            <a:fillRect/>
          </a:stretch>
        </p:blipFill>
        <p:spPr>
          <a:xfrm>
            <a:off x="2650372" y="2082225"/>
            <a:ext cx="5881787" cy="3823627"/>
          </a:xfrm>
          <a:prstGeom prst="rect">
            <a:avLst/>
          </a:prstGeom>
        </p:spPr>
      </p:pic>
    </p:spTree>
    <p:extLst>
      <p:ext uri="{BB962C8B-B14F-4D97-AF65-F5344CB8AC3E}">
        <p14:creationId xmlns:p14="http://schemas.microsoft.com/office/powerpoint/2010/main" val="2007253916"/>
      </p:ext>
    </p:extLst>
  </p:cSld>
  <p:clrMapOvr>
    <a:masterClrMapping/>
  </p:clrMapOvr>
  <mc:AlternateContent xmlns:mc="http://schemas.openxmlformats.org/markup-compatibility/2006" xmlns:p14="http://schemas.microsoft.com/office/powerpoint/2010/main">
    <mc:Choice Requires="p14">
      <p:transition spd="slow" p14:dur="15000" advClick="0" advTm="60000"/>
    </mc:Choice>
    <mc:Fallback xmlns="">
      <p:transition spd="slow" advClick="0" advTm="6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431800" y="0"/>
            <a:ext cx="8288338" cy="1160463"/>
          </a:xfrm>
        </p:spPr>
        <p:txBody>
          <a:bodyPr>
            <a:normAutofit fontScale="90000"/>
          </a:bodyPr>
          <a:lstStyle/>
          <a:p>
            <a:pPr algn="ctr">
              <a:defRPr/>
            </a:pPr>
            <a:r>
              <a:rPr lang="fr-FR" sz="2700" dirty="0" smtClean="0">
                <a:ea typeface="ＭＳ Ｐゴシック" pitchFamily="-84" charset="-128"/>
                <a:cs typeface="+mj-cs"/>
              </a:rPr>
              <a:t/>
            </a:r>
            <a:br>
              <a:rPr lang="fr-FR" sz="2700" dirty="0" smtClean="0">
                <a:ea typeface="ＭＳ Ｐゴシック" pitchFamily="-84" charset="-128"/>
                <a:cs typeface="+mj-cs"/>
              </a:rPr>
            </a:br>
            <a:r>
              <a:rPr lang="fr-FR" sz="2700" dirty="0">
                <a:ea typeface="ＭＳ Ｐゴシック" pitchFamily="-84" charset="-128"/>
                <a:cs typeface="+mj-cs"/>
              </a:rPr>
              <a:t/>
            </a:r>
            <a:br>
              <a:rPr lang="fr-FR" sz="2700" dirty="0">
                <a:ea typeface="ＭＳ Ｐゴシック" pitchFamily="-84" charset="-128"/>
                <a:cs typeface="+mj-cs"/>
              </a:rPr>
            </a:br>
            <a:r>
              <a:rPr lang="fr-FR" sz="2700" dirty="0" smtClean="0">
                <a:ea typeface="ＭＳ Ｐゴシック" pitchFamily="-84" charset="-128"/>
                <a:cs typeface="+mj-cs"/>
              </a:rPr>
              <a:t>Continuum des enseignements de sciences et technologie</a:t>
            </a:r>
            <a:br>
              <a:rPr lang="fr-FR" sz="2700" dirty="0" smtClean="0">
                <a:ea typeface="ＭＳ Ｐゴシック" pitchFamily="-84" charset="-128"/>
                <a:cs typeface="+mj-cs"/>
              </a:rPr>
            </a:br>
            <a:r>
              <a:rPr lang="fr-FR" sz="2000" dirty="0" smtClean="0">
                <a:ea typeface="ＭＳ Ｐゴシック" pitchFamily="-84" charset="-128"/>
                <a:cs typeface="+mj-cs"/>
              </a:rPr>
              <a:t/>
            </a:r>
            <a:br>
              <a:rPr lang="fr-FR" sz="2000" dirty="0" smtClean="0">
                <a:ea typeface="ＭＳ Ｐゴシック" pitchFamily="-84" charset="-128"/>
                <a:cs typeface="+mj-cs"/>
              </a:rPr>
            </a:br>
            <a:endParaRPr lang="fr-FR" sz="2000" dirty="0" smtClean="0">
              <a:ea typeface="ＭＳ Ｐゴシック" pitchFamily="-84" charset="-128"/>
              <a:cs typeface="+mj-cs"/>
            </a:endParaRPr>
          </a:p>
        </p:txBody>
      </p:sp>
      <p:sp>
        <p:nvSpPr>
          <p:cNvPr id="3072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770B1A9D-B2D1-BA4B-B103-EE23F0C8ADF3}" type="slidenum">
              <a:rPr lang="fr-FR" sz="1200"/>
              <a:pPr eaLnBrk="1" hangingPunct="1"/>
              <a:t>8</a:t>
            </a:fld>
            <a:endParaRPr lang="fr-FR" sz="1200"/>
          </a:p>
        </p:txBody>
      </p:sp>
      <p:graphicFrame>
        <p:nvGraphicFramePr>
          <p:cNvPr id="7" name="Tableau 6"/>
          <p:cNvGraphicFramePr>
            <a:graphicFrameLocks noGrp="1"/>
          </p:cNvGraphicFramePr>
          <p:nvPr>
            <p:extLst/>
          </p:nvPr>
        </p:nvGraphicFramePr>
        <p:xfrm>
          <a:off x="395288" y="944563"/>
          <a:ext cx="8353425" cy="5710236"/>
        </p:xfrm>
        <a:graphic>
          <a:graphicData uri="http://schemas.openxmlformats.org/drawingml/2006/table">
            <a:tbl>
              <a:tblPr/>
              <a:tblGrid>
                <a:gridCol w="1670050"/>
                <a:gridCol w="1671637"/>
                <a:gridCol w="557213"/>
                <a:gridCol w="555625"/>
                <a:gridCol w="557212"/>
                <a:gridCol w="557213"/>
                <a:gridCol w="557212"/>
                <a:gridCol w="557213"/>
                <a:gridCol w="1670050"/>
              </a:tblGrid>
              <a:tr h="52557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Verdana" pitchFamily="34" charset="0"/>
                          <a:ea typeface="ＭＳ Ｐゴシック" pitchFamily="-84" charset="-128"/>
                        </a:rPr>
                        <a:t>Cycle 1</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Verdana" pitchFamily="34" charset="0"/>
                          <a:ea typeface="ＭＳ Ｐゴシック" pitchFamily="-84" charset="-128"/>
                        </a:rPr>
                        <a:t>Cycle 2</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Verdana" pitchFamily="34" charset="0"/>
                          <a:ea typeface="ＭＳ Ｐゴシック" pitchFamily="-84" charset="-128"/>
                        </a:rPr>
                        <a:t>Cycle 3</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hMerge="1">
                  <a:txBody>
                    <a:bodyPr/>
                    <a:lstStyle/>
                    <a:p>
                      <a:endParaRPr lang="fr-FR"/>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Verdana" pitchFamily="34" charset="0"/>
                          <a:ea typeface="ＭＳ Ｐゴシック" pitchFamily="-84" charset="-128"/>
                        </a:rPr>
                        <a:t>Cycle 4</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hMerge="1">
                  <a:txBody>
                    <a:bodyPr/>
                    <a:lstStyle/>
                    <a:p>
                      <a:endParaRPr lang="fr-FR"/>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Verdana" pitchFamily="34" charset="0"/>
                          <a:ea typeface="ＭＳ Ｐゴシック" pitchFamily="-84" charset="-128"/>
                        </a:rPr>
                        <a:t>Lycée </a:t>
                      </a:r>
                    </a:p>
                  </a:txBody>
                  <a:tcPr marL="91445" marR="91445"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393689">
                <a:tc vMerge="1">
                  <a:txBody>
                    <a:bodyPr/>
                    <a:lstStyle/>
                    <a:p>
                      <a:endParaRPr lang="fr-FR"/>
                    </a:p>
                  </a:txBody>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CM1</a:t>
                      </a:r>
                    </a:p>
                  </a:txBody>
                  <a:tcPr marL="91445" marR="91445" marT="45730" marB="4573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CM2</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Verdana" pitchFamily="34" charset="0"/>
                          <a:ea typeface="ＭＳ Ｐゴシック" pitchFamily="-84" charset="-128"/>
                        </a:rPr>
                        <a:t>6</a:t>
                      </a:r>
                      <a:r>
                        <a:rPr kumimoji="0" lang="fr-FR" sz="1200" b="0" i="0" u="none" strike="noStrike" cap="none" normalizeH="0" baseline="30000" dirty="0" smtClean="0">
                          <a:ln>
                            <a:noFill/>
                          </a:ln>
                          <a:solidFill>
                            <a:srgbClr val="000000"/>
                          </a:solidFill>
                          <a:effectLst/>
                          <a:latin typeface="Verdana" pitchFamily="34" charset="0"/>
                          <a:ea typeface="ＭＳ Ｐゴシック" pitchFamily="-84" charset="-128"/>
                        </a:rPr>
                        <a:t>ème</a:t>
                      </a:r>
                      <a:r>
                        <a:rPr kumimoji="0" lang="fr-FR" sz="1200" b="0" i="0" u="none" strike="noStrike" cap="none" normalizeH="0" baseline="0" dirty="0" smtClean="0">
                          <a:ln>
                            <a:noFill/>
                          </a:ln>
                          <a:solidFill>
                            <a:srgbClr val="000000"/>
                          </a:solidFill>
                          <a:effectLst/>
                          <a:latin typeface="Verdana" pitchFamily="34" charset="0"/>
                          <a:ea typeface="ＭＳ Ｐゴシック" pitchFamily="-84" charset="-128"/>
                        </a:rPr>
                        <a:t> </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5</a:t>
                      </a:r>
                      <a:r>
                        <a:rPr kumimoji="0" lang="fr-FR" sz="1200" b="0" i="0" u="none" strike="noStrike" cap="none" normalizeH="0" baseline="30000" smtClean="0">
                          <a:ln>
                            <a:noFill/>
                          </a:ln>
                          <a:solidFill>
                            <a:srgbClr val="000000"/>
                          </a:solidFill>
                          <a:effectLst/>
                          <a:latin typeface="Verdana" pitchFamily="34" charset="0"/>
                          <a:ea typeface="ＭＳ Ｐゴシック" pitchFamily="-84" charset="-128"/>
                        </a:rPr>
                        <a:t>ème</a:t>
                      </a: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 </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4</a:t>
                      </a:r>
                      <a:r>
                        <a:rPr kumimoji="0" lang="fr-FR" sz="1200" b="0" i="0" u="none" strike="noStrike" cap="none" normalizeH="0" baseline="30000" smtClean="0">
                          <a:ln>
                            <a:noFill/>
                          </a:ln>
                          <a:solidFill>
                            <a:srgbClr val="000000"/>
                          </a:solidFill>
                          <a:effectLst/>
                          <a:latin typeface="Verdana" pitchFamily="34" charset="0"/>
                          <a:ea typeface="ＭＳ Ｐゴシック" pitchFamily="-84" charset="-128"/>
                        </a:rPr>
                        <a:t>ème</a:t>
                      </a: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 </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Verdana" pitchFamily="34" charset="0"/>
                          <a:ea typeface="ＭＳ Ｐゴシック" pitchFamily="-84" charset="-128"/>
                        </a:rPr>
                        <a:t>3</a:t>
                      </a:r>
                      <a:r>
                        <a:rPr kumimoji="0" lang="fr-FR" sz="1200" b="0" i="0" u="none" strike="noStrike" cap="none" normalizeH="0" baseline="30000" dirty="0" smtClean="0">
                          <a:ln>
                            <a:noFill/>
                          </a:ln>
                          <a:solidFill>
                            <a:srgbClr val="000000"/>
                          </a:solidFill>
                          <a:effectLst/>
                          <a:latin typeface="Verdana" pitchFamily="34" charset="0"/>
                          <a:ea typeface="ＭＳ Ｐゴシック" pitchFamily="-84" charset="-128"/>
                        </a:rPr>
                        <a:t>ème</a:t>
                      </a:r>
                      <a:r>
                        <a:rPr kumimoji="0" lang="fr-FR" sz="1200" b="0" i="0" u="none" strike="noStrike" cap="none" normalizeH="0" baseline="0" dirty="0" smtClean="0">
                          <a:ln>
                            <a:noFill/>
                          </a:ln>
                          <a:solidFill>
                            <a:srgbClr val="000000"/>
                          </a:solidFill>
                          <a:effectLst/>
                          <a:latin typeface="Verdana" pitchFamily="34" charset="0"/>
                          <a:ea typeface="ＭＳ Ｐゴシック" pitchFamily="-84" charset="-128"/>
                        </a:rPr>
                        <a:t> </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vMerge="1">
                  <a:txBody>
                    <a:bodyPr/>
                    <a:lstStyle/>
                    <a:p>
                      <a:endParaRPr lang="fr-FR"/>
                    </a:p>
                  </a:txBody>
                  <a:tcPr/>
                </a:tc>
              </a:tr>
              <a:tr h="748012">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Explorer le monde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Questionner le monde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C2FF"/>
                    </a:solidFill>
                  </a:tcPr>
                </a:tc>
                <a:tc rowSpan="3"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Sciences et Technologie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585FF"/>
                    </a:solidFill>
                  </a:tcPr>
                </a:tc>
                <a:tc rowSpan="3" hMerge="1">
                  <a:txBody>
                    <a:bodyPr/>
                    <a:lstStyle/>
                    <a:p>
                      <a:endParaRPr lang="fr-FR"/>
                    </a:p>
                  </a:txBody>
                  <a:tcPr/>
                </a:tc>
                <a:tc rowSpan="3" hMerge="1">
                  <a:txBody>
                    <a:bodyPr/>
                    <a:lstStyle/>
                    <a:p>
                      <a:endParaRPr lang="fr-F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SVT</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FF"/>
                    </a:solid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SVT</a:t>
                      </a:r>
                    </a:p>
                  </a:txBody>
                  <a:tcPr marL="91445" marR="91445" marT="45730" marB="4573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748012">
                <a:tc vMerge="1">
                  <a:txBody>
                    <a:bodyPr/>
                    <a:lstStyle/>
                    <a:p>
                      <a:endParaRPr lang="fr-FR"/>
                    </a:p>
                  </a:txBody>
                  <a:tcPr/>
                </a:tc>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PC</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747FF"/>
                    </a:solid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SPC</a:t>
                      </a:r>
                    </a:p>
                  </a:txBody>
                  <a:tcPr marL="91445" marR="91445" marT="45730" marB="4573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748012">
                <a:tc vMerge="1">
                  <a:txBody>
                    <a:bodyPr/>
                    <a:lstStyle/>
                    <a:p>
                      <a:endParaRPr lang="fr-FR"/>
                    </a:p>
                  </a:txBody>
                  <a:tcPr/>
                </a:tc>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Technologie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CC960"/>
                    </a:solid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739900"/>
                          </a:solidFill>
                          <a:effectLst/>
                          <a:latin typeface="Verdana" pitchFamily="34" charset="0"/>
                          <a:ea typeface="ＭＳ Ｐゴシック" pitchFamily="-84" charset="-128"/>
                        </a:rPr>
                        <a:t>SII</a:t>
                      </a:r>
                    </a:p>
                  </a:txBody>
                  <a:tcPr marL="91445" marR="91445" marT="45730" marB="4573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365822">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 Parcours Citoyen</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5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95908">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Parcours Santé</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32114">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Parcours Avenir</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96105">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Parcours d’Education Artistique et Culturelle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96105">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Parcours de Culture Scientifique, Technique et de l’Innovation</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endParaRPr lang="fr-F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Verdana" pitchFamily="34" charset="0"/>
                        <a:ea typeface="ＭＳ Ｐゴシック" pitchFamily="-84" charset="-128"/>
                      </a:endParaRPr>
                    </a:p>
                  </a:txBody>
                  <a:tcPr marL="91445" marR="91445"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txBody>
                  <a:tcPr marL="91445" marR="91445"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60879">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FF"/>
                          </a:solidFill>
                          <a:effectLst/>
                          <a:latin typeface="Verdana" pitchFamily="34" charset="0"/>
                          <a:ea typeface="ＭＳ Ｐゴシック" pitchFamily="-84" charset="-128"/>
                        </a:rPr>
                        <a:t>Socle commun de connaissances de compétences et de culture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83796434"/>
      </p:ext>
    </p:extLst>
  </p:cSld>
  <p:clrMapOvr>
    <a:masterClrMapping/>
  </p:clrMapOvr>
  <mc:AlternateContent xmlns:mc="http://schemas.openxmlformats.org/markup-compatibility/2006" xmlns:p14="http://schemas.microsoft.com/office/powerpoint/2010/main">
    <mc:Choice Requires="p14">
      <p:transition spd="slow" p14:dur="15000" advClick="0" advTm="120000"/>
    </mc:Choice>
    <mc:Fallback xmlns="">
      <p:transition spd="slow" advClick="0" advTm="1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02944" y="179858"/>
            <a:ext cx="7610692" cy="970108"/>
          </a:xfrm>
          <a:prstGeom prst="rect">
            <a:avLst/>
          </a:prstGeom>
          <a:noFill/>
        </p:spPr>
        <p:txBody>
          <a:bodyPr wrap="square" lIns="107287" tIns="53643" rIns="107287" bIns="53643" rtlCol="0">
            <a:spAutoFit/>
          </a:bodyPr>
          <a:lstStyle/>
          <a:p>
            <a:r>
              <a:rPr lang="fr-FR" sz="2800" b="1" dirty="0" smtClean="0">
                <a:solidFill>
                  <a:srgbClr val="78BBBC"/>
                </a:solidFill>
                <a:effectLst>
                  <a:outerShdw blurRad="38100" dist="38100" dir="2700000" algn="tl">
                    <a:srgbClr val="000000">
                      <a:alpha val="43137"/>
                    </a:srgbClr>
                  </a:outerShdw>
                </a:effectLst>
              </a:rPr>
              <a:t>Des compétences travaillées intégrées aux 5 domaines du SCCC</a:t>
            </a:r>
            <a:endParaRPr lang="fr-FR" sz="2800" b="1" dirty="0">
              <a:solidFill>
                <a:srgbClr val="78BBBC"/>
              </a:solidFill>
              <a:effectLst>
                <a:outerShdw blurRad="38100" dist="38100" dir="2700000" algn="tl">
                  <a:srgbClr val="000000">
                    <a:alpha val="43137"/>
                  </a:srgbClr>
                </a:outerShdw>
              </a:effectLst>
            </a:endParaRPr>
          </a:p>
        </p:txBody>
      </p:sp>
      <p:grpSp>
        <p:nvGrpSpPr>
          <p:cNvPr id="43" name="Groupe 42"/>
          <p:cNvGrpSpPr/>
          <p:nvPr/>
        </p:nvGrpSpPr>
        <p:grpSpPr>
          <a:xfrm>
            <a:off x="3203848" y="1231630"/>
            <a:ext cx="1764196" cy="1333275"/>
            <a:chOff x="3184630" y="2161842"/>
            <a:chExt cx="1312498" cy="1319251"/>
          </a:xfrm>
          <a:solidFill>
            <a:srgbClr val="FFCC00"/>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44" name="Ellipse 25"/>
            <p:cNvSpPr/>
            <p:nvPr/>
          </p:nvSpPr>
          <p:spPr>
            <a:xfrm>
              <a:off x="3265324" y="2161842"/>
              <a:ext cx="1190017" cy="1190017"/>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45" name="Ellipse 4"/>
            <p:cNvSpPr/>
            <p:nvPr/>
          </p:nvSpPr>
          <p:spPr>
            <a:xfrm>
              <a:off x="3184630" y="2269833"/>
              <a:ext cx="1312498" cy="1211260"/>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600" b="1" i="1" dirty="0">
                  <a:solidFill>
                    <a:schemeClr val="tx1"/>
                  </a:solidFill>
                </a:rPr>
                <a:t>Programmes de S&amp;T </a:t>
              </a:r>
            </a:p>
            <a:p>
              <a:pPr algn="ctr" defTabSz="914400" fontAlgn="base">
                <a:spcBef>
                  <a:spcPct val="0"/>
                </a:spcBef>
                <a:spcAft>
                  <a:spcPct val="0"/>
                </a:spcAft>
              </a:pPr>
              <a:r>
                <a:rPr lang="fr-FR" sz="1600" b="1" i="1" dirty="0">
                  <a:solidFill>
                    <a:schemeClr val="tx1"/>
                  </a:solidFill>
                </a:rPr>
                <a:t>Cycle C3</a:t>
              </a:r>
            </a:p>
          </p:txBody>
        </p:sp>
      </p:grpSp>
      <p:grpSp>
        <p:nvGrpSpPr>
          <p:cNvPr id="46" name="Groupe 45"/>
          <p:cNvGrpSpPr/>
          <p:nvPr/>
        </p:nvGrpSpPr>
        <p:grpSpPr>
          <a:xfrm>
            <a:off x="5652119" y="1040963"/>
            <a:ext cx="1836203" cy="1584000"/>
            <a:chOff x="4601377" y="2013089"/>
            <a:chExt cx="1513847" cy="1487521"/>
          </a:xfrm>
          <a:solidFill>
            <a:schemeClr val="accent1"/>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47" name="Ellipse 19"/>
            <p:cNvSpPr/>
            <p:nvPr/>
          </p:nvSpPr>
          <p:spPr>
            <a:xfrm>
              <a:off x="4665460" y="2013089"/>
              <a:ext cx="1374416" cy="1487521"/>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48" name="Ellipse 10"/>
            <p:cNvSpPr/>
            <p:nvPr/>
          </p:nvSpPr>
          <p:spPr>
            <a:xfrm>
              <a:off x="4601377" y="2024145"/>
              <a:ext cx="1513847" cy="1453875"/>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600" b="1" i="1" dirty="0">
                  <a:solidFill>
                    <a:schemeClr val="tx1"/>
                  </a:solidFill>
                </a:rPr>
                <a:t>Programmes</a:t>
              </a:r>
            </a:p>
            <a:p>
              <a:pPr algn="ctr" defTabSz="914400" fontAlgn="base">
                <a:spcBef>
                  <a:spcPct val="0"/>
                </a:spcBef>
                <a:spcAft>
                  <a:spcPct val="0"/>
                </a:spcAft>
              </a:pPr>
              <a:r>
                <a:rPr lang="fr-FR" sz="1600" b="1" i="1" dirty="0">
                  <a:solidFill>
                    <a:schemeClr val="tx1"/>
                  </a:solidFill>
                </a:rPr>
                <a:t>SVT</a:t>
              </a:r>
            </a:p>
            <a:p>
              <a:pPr algn="ctr" defTabSz="914400" fontAlgn="base">
                <a:spcBef>
                  <a:spcPct val="0"/>
                </a:spcBef>
                <a:spcAft>
                  <a:spcPct val="0"/>
                </a:spcAft>
              </a:pPr>
              <a:r>
                <a:rPr lang="fr-FR" sz="1600" b="1" i="1" dirty="0">
                  <a:solidFill>
                    <a:schemeClr val="tx1"/>
                  </a:solidFill>
                </a:rPr>
                <a:t>PC</a:t>
              </a:r>
            </a:p>
            <a:p>
              <a:pPr algn="ctr" defTabSz="914400" fontAlgn="base">
                <a:spcBef>
                  <a:spcPct val="0"/>
                </a:spcBef>
                <a:spcAft>
                  <a:spcPct val="0"/>
                </a:spcAft>
              </a:pPr>
              <a:r>
                <a:rPr lang="fr-FR" sz="1600" b="1" i="1" dirty="0">
                  <a:solidFill>
                    <a:schemeClr val="tx1"/>
                  </a:solidFill>
                </a:rPr>
                <a:t>TECHNO</a:t>
              </a:r>
            </a:p>
            <a:p>
              <a:pPr algn="ctr" defTabSz="914400" fontAlgn="base">
                <a:spcBef>
                  <a:spcPct val="0"/>
                </a:spcBef>
                <a:spcAft>
                  <a:spcPct val="0"/>
                </a:spcAft>
              </a:pPr>
              <a:r>
                <a:rPr lang="fr-FR" sz="1600" b="1" i="1" dirty="0">
                  <a:solidFill>
                    <a:schemeClr val="tx1"/>
                  </a:solidFill>
                </a:rPr>
                <a:t> Cycle 4</a:t>
              </a:r>
            </a:p>
          </p:txBody>
        </p:sp>
      </p:grpSp>
      <p:sp>
        <p:nvSpPr>
          <p:cNvPr id="49" name="Flèche droite 16"/>
          <p:cNvSpPr/>
          <p:nvPr/>
        </p:nvSpPr>
        <p:spPr>
          <a:xfrm>
            <a:off x="2523393" y="1531778"/>
            <a:ext cx="788920" cy="602371"/>
          </a:xfrm>
          <a:prstGeom prst="leftRightArrow">
            <a:avLst/>
          </a:prstGeom>
          <a:solidFill>
            <a:srgbClr val="78BBBC"/>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r-FR" sz="1400" b="1" dirty="0">
              <a:solidFill>
                <a:schemeClr val="tx1"/>
              </a:solidFill>
            </a:endParaRPr>
          </a:p>
        </p:txBody>
      </p:sp>
      <p:grpSp>
        <p:nvGrpSpPr>
          <p:cNvPr id="50" name="Groupe 49"/>
          <p:cNvGrpSpPr/>
          <p:nvPr/>
        </p:nvGrpSpPr>
        <p:grpSpPr>
          <a:xfrm>
            <a:off x="791580" y="1268759"/>
            <a:ext cx="1800200" cy="1080121"/>
            <a:chOff x="1439917" y="1985739"/>
            <a:chExt cx="1821952" cy="1476227"/>
          </a:xfrm>
          <a:solidFill>
            <a:schemeClr val="accent3">
              <a:lumMod val="60000"/>
              <a:lumOff val="40000"/>
            </a:scheme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51" name="Ellipse 11"/>
            <p:cNvSpPr/>
            <p:nvPr/>
          </p:nvSpPr>
          <p:spPr>
            <a:xfrm>
              <a:off x="1777924" y="2116881"/>
              <a:ext cx="1381699" cy="1282898"/>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52" name="Ellipse 18"/>
            <p:cNvSpPr/>
            <p:nvPr/>
          </p:nvSpPr>
          <p:spPr>
            <a:xfrm>
              <a:off x="1439917" y="1985739"/>
              <a:ext cx="1821952" cy="1476227"/>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600" b="1" i="1" dirty="0">
                  <a:solidFill>
                    <a:schemeClr val="tx1"/>
                  </a:solidFill>
                </a:rPr>
                <a:t>Programmes Cycle 2</a:t>
              </a:r>
            </a:p>
          </p:txBody>
        </p:sp>
      </p:grpSp>
      <p:sp>
        <p:nvSpPr>
          <p:cNvPr id="53" name="Flèche droite 16"/>
          <p:cNvSpPr/>
          <p:nvPr/>
        </p:nvSpPr>
        <p:spPr>
          <a:xfrm>
            <a:off x="4911876" y="1531778"/>
            <a:ext cx="803127" cy="602371"/>
          </a:xfrm>
          <a:prstGeom prst="leftRightArrow">
            <a:avLst/>
          </a:prstGeom>
          <a:solidFill>
            <a:srgbClr val="78BBBC"/>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r-FR" sz="1400" b="1" dirty="0">
              <a:solidFill>
                <a:schemeClr val="tx1"/>
              </a:solidFill>
            </a:endParaRPr>
          </a:p>
        </p:txBody>
      </p:sp>
      <p:grpSp>
        <p:nvGrpSpPr>
          <p:cNvPr id="58" name="Groupe 57"/>
          <p:cNvGrpSpPr/>
          <p:nvPr/>
        </p:nvGrpSpPr>
        <p:grpSpPr>
          <a:xfrm>
            <a:off x="369277" y="3352799"/>
            <a:ext cx="1362808" cy="1990727"/>
            <a:chOff x="400050" y="3352798"/>
            <a:chExt cx="1476375" cy="1990727"/>
          </a:xfrm>
        </p:grpSpPr>
        <p:grpSp>
          <p:nvGrpSpPr>
            <p:cNvPr id="22" name="Groupe 21"/>
            <p:cNvGrpSpPr/>
            <p:nvPr/>
          </p:nvGrpSpPr>
          <p:grpSpPr>
            <a:xfrm>
              <a:off x="400050" y="3352798"/>
              <a:ext cx="1476375" cy="1990725"/>
              <a:chOff x="3656" y="-4"/>
              <a:chExt cx="1515120" cy="2493217"/>
            </a:xfrm>
            <a:effectLst>
              <a:outerShdw blurRad="50800" dist="38100" dir="2700000" algn="tl" rotWithShape="0">
                <a:prstClr val="black">
                  <a:alpha val="40000"/>
                </a:prstClr>
              </a:outerShdw>
            </a:effectLst>
          </p:grpSpPr>
          <p:sp>
            <p:nvSpPr>
              <p:cNvPr id="41" name="Organigramme : Opération manuelle 40"/>
              <p:cNvSpPr/>
              <p:nvPr/>
            </p:nvSpPr>
            <p:spPr>
              <a:xfrm rot="5400000" flipH="1">
                <a:off x="-446295" y="528145"/>
                <a:ext cx="2493217" cy="1436919"/>
              </a:xfrm>
              <a:prstGeom prst="flowChartManualOperation">
                <a:avLst/>
              </a:prstGeom>
              <a:solidFill>
                <a:srgbClr val="78BBBC"/>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2" name="Organigramme : Opération manuelle 4"/>
              <p:cNvSpPr/>
              <p:nvPr/>
            </p:nvSpPr>
            <p:spPr>
              <a:xfrm rot="21600000">
                <a:off x="3656" y="498642"/>
                <a:ext cx="1515120"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6000" tIns="0" rIns="36000" bIns="0" numCol="1" spcCol="1270" anchor="ctr" anchorCtr="0">
                <a:noAutofit/>
              </a:bodyPr>
              <a:lstStyle/>
              <a:p>
                <a:pPr lvl="0" algn="ctr" defTabSz="711200">
                  <a:lnSpc>
                    <a:spcPct val="90000"/>
                  </a:lnSpc>
                  <a:spcBef>
                    <a:spcPct val="0"/>
                  </a:spcBef>
                  <a:spcAft>
                    <a:spcPct val="35000"/>
                  </a:spcAft>
                </a:pPr>
                <a:r>
                  <a:rPr lang="fr-FR" sz="1600" b="1" kern="1200" dirty="0" smtClean="0">
                    <a:effectLst>
                      <a:outerShdw blurRad="38100" dist="38100" dir="2700000" algn="tl">
                        <a:srgbClr val="000000">
                          <a:alpha val="43137"/>
                        </a:srgbClr>
                      </a:outerShdw>
                    </a:effectLst>
                    <a:latin typeface="Arial Narrow" panose="020B0606020202030204" pitchFamily="34" charset="0"/>
                  </a:rPr>
                  <a:t>Pratiquer des démarches scientifiques et technologiques </a:t>
                </a:r>
                <a:endParaRPr lang="fr-FR" sz="1600" b="1" kern="1200" dirty="0">
                  <a:effectLst>
                    <a:outerShdw blurRad="38100" dist="38100" dir="2700000" algn="tl">
                      <a:srgbClr val="000000">
                        <a:alpha val="43137"/>
                      </a:srgbClr>
                    </a:outerShdw>
                  </a:effectLst>
                  <a:latin typeface="Arial Narrow" panose="020B0606020202030204" pitchFamily="34" charset="0"/>
                </a:endParaRPr>
              </a:p>
            </p:txBody>
          </p:sp>
        </p:grpSp>
        <p:sp>
          <p:nvSpPr>
            <p:cNvPr id="4" name="Arrondir un rectangle avec un coin diagonal 3"/>
            <p:cNvSpPr/>
            <p:nvPr/>
          </p:nvSpPr>
          <p:spPr bwMode="auto">
            <a:xfrm>
              <a:off x="761523" y="4942070"/>
              <a:ext cx="648072" cy="401455"/>
            </a:xfrm>
            <a:prstGeom prst="round2DiagRect">
              <a:avLst/>
            </a:prstGeom>
            <a:solidFill>
              <a:schemeClr val="accent2"/>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D4</a:t>
              </a:r>
            </a:p>
          </p:txBody>
        </p:sp>
      </p:grpSp>
      <p:grpSp>
        <p:nvGrpSpPr>
          <p:cNvPr id="59" name="Groupe 58"/>
          <p:cNvGrpSpPr/>
          <p:nvPr/>
        </p:nvGrpSpPr>
        <p:grpSpPr>
          <a:xfrm>
            <a:off x="1802424" y="3352799"/>
            <a:ext cx="1003007" cy="2236441"/>
            <a:chOff x="1952625" y="3352799"/>
            <a:chExt cx="1086591" cy="2236441"/>
          </a:xfrm>
        </p:grpSpPr>
        <p:grpSp>
          <p:nvGrpSpPr>
            <p:cNvPr id="23" name="Groupe 22"/>
            <p:cNvGrpSpPr/>
            <p:nvPr/>
          </p:nvGrpSpPr>
          <p:grpSpPr>
            <a:xfrm>
              <a:off x="1952625" y="3352799"/>
              <a:ext cx="1086591" cy="1990725"/>
              <a:chOff x="1596464" y="-2"/>
              <a:chExt cx="1162496" cy="2493217"/>
            </a:xfrm>
            <a:effectLst>
              <a:outerShdw blurRad="50800" dist="38100" dir="2700000" algn="tl" rotWithShape="0">
                <a:prstClr val="black">
                  <a:alpha val="40000"/>
                </a:prstClr>
              </a:outerShdw>
            </a:effectLst>
          </p:grpSpPr>
          <p:sp>
            <p:nvSpPr>
              <p:cNvPr id="39" name="Organigramme : Opération manuelle 38"/>
              <p:cNvSpPr/>
              <p:nvPr/>
            </p:nvSpPr>
            <p:spPr>
              <a:xfrm rot="5400000" flipH="1">
                <a:off x="931104" y="665359"/>
                <a:ext cx="2493217" cy="1162495"/>
              </a:xfrm>
              <a:prstGeom prst="flowChartManualOperation">
                <a:avLst/>
              </a:prstGeom>
              <a:solidFill>
                <a:srgbClr val="78BBBC"/>
              </a:solidFill>
              <a:ln w="9525" cap="flat" cmpd="sng" algn="ctr">
                <a:noFill/>
                <a:prstDash val="solid"/>
                <a:round/>
                <a:headEnd type="none" w="med" len="med"/>
                <a:tailEnd type="none" w="med" len="med"/>
              </a:ln>
              <a:effectLst>
                <a:outerShdw blurRad="149987" dist="250190" dir="8460000" algn="ctr">
                  <a:srgbClr val="000000">
                    <a:alpha val="28000"/>
                  </a:srgbClr>
                </a:outerShdw>
              </a:effectLst>
            </p:spPr>
          </p:sp>
          <p:sp>
            <p:nvSpPr>
              <p:cNvPr id="40" name="Organigramme : Opération manuelle 6"/>
              <p:cNvSpPr/>
              <p:nvPr/>
            </p:nvSpPr>
            <p:spPr>
              <a:xfrm>
                <a:off x="1596464" y="703826"/>
                <a:ext cx="1162495" cy="1290748"/>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600" b="1" dirty="0">
                    <a:solidFill>
                      <a:schemeClr val="bg1"/>
                    </a:solidFill>
                    <a:effectLst>
                      <a:outerShdw blurRad="38100" dist="38100" dir="2700000" algn="tl">
                        <a:srgbClr val="000000">
                          <a:alpha val="43137"/>
                        </a:srgbClr>
                      </a:outerShdw>
                    </a:effectLst>
                    <a:latin typeface="Arial Narrow" panose="020B0606020202030204" pitchFamily="34" charset="0"/>
                  </a:rPr>
                  <a:t>Concevoir, créer, réaliser </a:t>
                </a:r>
              </a:p>
            </p:txBody>
          </p:sp>
        </p:grpSp>
        <p:sp>
          <p:nvSpPr>
            <p:cNvPr id="5" name="Arrondir un rectangle avec un coin diagonal 4"/>
            <p:cNvSpPr/>
            <p:nvPr/>
          </p:nvSpPr>
          <p:spPr bwMode="auto">
            <a:xfrm>
              <a:off x="2111766" y="4992632"/>
              <a:ext cx="792088" cy="596608"/>
            </a:xfrm>
            <a:prstGeom prst="round2DiagRect">
              <a:avLst/>
            </a:prstGeom>
            <a:solidFill>
              <a:srgbClr val="FFCC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D4, D5</a:t>
              </a:r>
            </a:p>
          </p:txBody>
        </p:sp>
      </p:grpSp>
      <p:grpSp>
        <p:nvGrpSpPr>
          <p:cNvPr id="60" name="Groupe 59"/>
          <p:cNvGrpSpPr/>
          <p:nvPr/>
        </p:nvGrpSpPr>
        <p:grpSpPr>
          <a:xfrm>
            <a:off x="2917852" y="3352801"/>
            <a:ext cx="1139310" cy="1999873"/>
            <a:chOff x="3080792" y="3352800"/>
            <a:chExt cx="1314467" cy="1999873"/>
          </a:xfrm>
        </p:grpSpPr>
        <p:grpSp>
          <p:nvGrpSpPr>
            <p:cNvPr id="24" name="Groupe 23"/>
            <p:cNvGrpSpPr/>
            <p:nvPr/>
          </p:nvGrpSpPr>
          <p:grpSpPr>
            <a:xfrm>
              <a:off x="3080792" y="3352800"/>
              <a:ext cx="1314467" cy="1990725"/>
              <a:chOff x="2836649" y="-1"/>
              <a:chExt cx="1278355" cy="2493217"/>
            </a:xfrm>
            <a:effectLst>
              <a:outerShdw blurRad="50800" dist="38100" dir="2700000" algn="tl" rotWithShape="0">
                <a:prstClr val="black">
                  <a:alpha val="40000"/>
                </a:prstClr>
              </a:outerShdw>
            </a:effectLst>
          </p:grpSpPr>
          <p:sp>
            <p:nvSpPr>
              <p:cNvPr id="37" name="Organigramme : Opération manuelle 36"/>
              <p:cNvSpPr/>
              <p:nvPr/>
            </p:nvSpPr>
            <p:spPr>
              <a:xfrm rot="5400000" flipH="1">
                <a:off x="2229218" y="607430"/>
                <a:ext cx="2493217" cy="1278355"/>
              </a:xfrm>
              <a:prstGeom prst="flowChartManualOperation">
                <a:avLst/>
              </a:prstGeom>
              <a:solidFill>
                <a:srgbClr val="78BBBC"/>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8" name="Organigramme : Opération manuelle 8"/>
              <p:cNvSpPr/>
              <p:nvPr/>
            </p:nvSpPr>
            <p:spPr>
              <a:xfrm rot="21600000">
                <a:off x="2836649" y="498642"/>
                <a:ext cx="1278355"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6000" tIns="0" rIns="36000" bIns="0" numCol="1" spcCol="1270" anchor="ctr" anchorCtr="0">
                <a:noAutofit/>
              </a:bodyPr>
              <a:lstStyle/>
              <a:p>
                <a:pPr lvl="0" algn="ctr" defTabSz="711200">
                  <a:lnSpc>
                    <a:spcPct val="90000"/>
                  </a:lnSpc>
                  <a:spcBef>
                    <a:spcPct val="0"/>
                  </a:spcBef>
                  <a:spcAft>
                    <a:spcPct val="35000"/>
                  </a:spcAft>
                </a:pPr>
                <a:r>
                  <a:rPr lang="fr-FR" sz="1600" b="1" kern="1200" dirty="0" smtClean="0">
                    <a:effectLst>
                      <a:outerShdw blurRad="38100" dist="38100" dir="2700000" algn="tl">
                        <a:srgbClr val="000000">
                          <a:alpha val="43137"/>
                        </a:srgbClr>
                      </a:outerShdw>
                    </a:effectLst>
                    <a:latin typeface="Arial Narrow" panose="020B0606020202030204" pitchFamily="34" charset="0"/>
                  </a:rPr>
                  <a:t>S'approprier des outils et des méthodes </a:t>
                </a:r>
                <a:endParaRPr lang="fr-FR" sz="1600" b="1" kern="1200" dirty="0">
                  <a:effectLst>
                    <a:outerShdw blurRad="38100" dist="38100" dir="2700000" algn="tl">
                      <a:srgbClr val="000000">
                        <a:alpha val="43137"/>
                      </a:srgbClr>
                    </a:outerShdw>
                  </a:effectLst>
                  <a:latin typeface="Arial Narrow" panose="020B0606020202030204" pitchFamily="34" charset="0"/>
                </a:endParaRPr>
              </a:p>
            </p:txBody>
          </p:sp>
        </p:grpSp>
        <p:sp>
          <p:nvSpPr>
            <p:cNvPr id="6" name="Arrondir un rectangle avec un coin diagonal 5"/>
            <p:cNvSpPr/>
            <p:nvPr/>
          </p:nvSpPr>
          <p:spPr bwMode="auto">
            <a:xfrm>
              <a:off x="3493635" y="4992633"/>
              <a:ext cx="648072" cy="360040"/>
            </a:xfrm>
            <a:prstGeom prst="round2DiagRect">
              <a:avLst/>
            </a:prstGeom>
            <a:solidFill>
              <a:srgbClr val="FFCC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D2</a:t>
              </a:r>
            </a:p>
          </p:txBody>
        </p:sp>
      </p:grpSp>
      <p:grpSp>
        <p:nvGrpSpPr>
          <p:cNvPr id="61" name="Groupe 60"/>
          <p:cNvGrpSpPr/>
          <p:nvPr/>
        </p:nvGrpSpPr>
        <p:grpSpPr>
          <a:xfrm>
            <a:off x="4128877" y="3352802"/>
            <a:ext cx="1041346" cy="1990995"/>
            <a:chOff x="4472949" y="3352801"/>
            <a:chExt cx="1128125" cy="1990995"/>
          </a:xfrm>
        </p:grpSpPr>
        <p:grpSp>
          <p:nvGrpSpPr>
            <p:cNvPr id="25" name="Groupe 24"/>
            <p:cNvGrpSpPr/>
            <p:nvPr/>
          </p:nvGrpSpPr>
          <p:grpSpPr>
            <a:xfrm>
              <a:off x="4472949" y="3352801"/>
              <a:ext cx="1128125" cy="1990725"/>
              <a:chOff x="4192693" y="0"/>
              <a:chExt cx="1225818" cy="2493217"/>
            </a:xfrm>
            <a:effectLst>
              <a:outerShdw blurRad="50800" dist="38100" dir="2700000" algn="tl" rotWithShape="0">
                <a:prstClr val="black">
                  <a:alpha val="40000"/>
                </a:prstClr>
              </a:outerShdw>
            </a:effectLst>
          </p:grpSpPr>
          <p:sp>
            <p:nvSpPr>
              <p:cNvPr id="35" name="Organigramme : Opération manuelle 34"/>
              <p:cNvSpPr/>
              <p:nvPr/>
            </p:nvSpPr>
            <p:spPr>
              <a:xfrm rot="5400000" flipH="1">
                <a:off x="3558994" y="633700"/>
                <a:ext cx="2493217" cy="1225817"/>
              </a:xfrm>
              <a:prstGeom prst="flowChartManualOperation">
                <a:avLst/>
              </a:prstGeom>
              <a:solidFill>
                <a:srgbClr val="78BBBC"/>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6" name="Organigramme : Opération manuelle 10"/>
              <p:cNvSpPr/>
              <p:nvPr/>
            </p:nvSpPr>
            <p:spPr>
              <a:xfrm rot="21600000">
                <a:off x="4192693" y="498642"/>
                <a:ext cx="1225817"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fr-FR" sz="1200" b="1" kern="1200" dirty="0" smtClean="0">
                    <a:effectLst>
                      <a:outerShdw blurRad="38100" dist="38100" dir="2700000" algn="tl">
                        <a:srgbClr val="000000">
                          <a:alpha val="43137"/>
                        </a:srgbClr>
                      </a:outerShdw>
                    </a:effectLst>
                  </a:rPr>
                  <a:t>Pratiquer des langages </a:t>
                </a:r>
                <a:endParaRPr lang="fr-FR" sz="1200" b="1" kern="1200" dirty="0">
                  <a:effectLst>
                    <a:outerShdw blurRad="38100" dist="38100" dir="2700000" algn="tl">
                      <a:srgbClr val="000000">
                        <a:alpha val="43137"/>
                      </a:srgbClr>
                    </a:outerShdw>
                  </a:effectLst>
                </a:endParaRPr>
              </a:p>
            </p:txBody>
          </p:sp>
        </p:grpSp>
        <p:sp>
          <p:nvSpPr>
            <p:cNvPr id="7" name="Arrondir un rectangle avec un coin diagonal 6"/>
            <p:cNvSpPr/>
            <p:nvPr/>
          </p:nvSpPr>
          <p:spPr bwMode="auto">
            <a:xfrm>
              <a:off x="4766537" y="4983756"/>
              <a:ext cx="648072" cy="360040"/>
            </a:xfrm>
            <a:prstGeom prst="round2DiagRect">
              <a:avLst/>
            </a:prstGeom>
            <a:solidFill>
              <a:srgbClr val="FFCC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D1</a:t>
              </a:r>
            </a:p>
          </p:txBody>
        </p:sp>
      </p:grpSp>
      <p:grpSp>
        <p:nvGrpSpPr>
          <p:cNvPr id="62" name="Groupe 61"/>
          <p:cNvGrpSpPr/>
          <p:nvPr/>
        </p:nvGrpSpPr>
        <p:grpSpPr>
          <a:xfrm>
            <a:off x="5260399" y="3352800"/>
            <a:ext cx="1043686" cy="2013208"/>
            <a:chOff x="5698765" y="3352800"/>
            <a:chExt cx="1198451" cy="2013208"/>
          </a:xfrm>
        </p:grpSpPr>
        <p:grpSp>
          <p:nvGrpSpPr>
            <p:cNvPr id="26" name="Groupe 25"/>
            <p:cNvGrpSpPr/>
            <p:nvPr/>
          </p:nvGrpSpPr>
          <p:grpSpPr>
            <a:xfrm>
              <a:off x="5698765" y="3352800"/>
              <a:ext cx="1198451" cy="1990725"/>
              <a:chOff x="5496199" y="-1"/>
              <a:chExt cx="1258675" cy="2493217"/>
            </a:xfrm>
            <a:effectLst>
              <a:outerShdw blurRad="50800" dist="38100" dir="2700000" algn="tl" rotWithShape="0">
                <a:prstClr val="black">
                  <a:alpha val="40000"/>
                </a:prstClr>
              </a:outerShdw>
            </a:effectLst>
          </p:grpSpPr>
          <p:sp>
            <p:nvSpPr>
              <p:cNvPr id="33" name="Organigramme : Opération manuelle 32"/>
              <p:cNvSpPr/>
              <p:nvPr/>
            </p:nvSpPr>
            <p:spPr>
              <a:xfrm rot="5400000" flipH="1">
                <a:off x="4878928" y="617271"/>
                <a:ext cx="2493217" cy="1258674"/>
              </a:xfrm>
              <a:prstGeom prst="flowChartManualOperation">
                <a:avLst/>
              </a:prstGeom>
              <a:solidFill>
                <a:srgbClr val="78BBBC"/>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Organigramme : Opération manuelle 12"/>
              <p:cNvSpPr/>
              <p:nvPr/>
            </p:nvSpPr>
            <p:spPr>
              <a:xfrm rot="21600000">
                <a:off x="5496199" y="498643"/>
                <a:ext cx="1258674"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FR" sz="1600" b="1" kern="1200" dirty="0" smtClean="0">
                    <a:effectLst>
                      <a:outerShdw blurRad="38100" dist="38100" dir="2700000" algn="tl">
                        <a:srgbClr val="000000">
                          <a:alpha val="43137"/>
                        </a:srgbClr>
                      </a:outerShdw>
                    </a:effectLst>
                    <a:latin typeface="Arial Narrow" panose="020B0606020202030204" pitchFamily="34" charset="0"/>
                  </a:rPr>
                  <a:t>Mobiliser des outils numériques </a:t>
                </a:r>
                <a:endParaRPr lang="fr-FR" sz="1600" b="1" kern="1200" dirty="0">
                  <a:effectLst>
                    <a:outerShdw blurRad="38100" dist="38100" dir="2700000" algn="tl">
                      <a:srgbClr val="000000">
                        <a:alpha val="43137"/>
                      </a:srgbClr>
                    </a:outerShdw>
                  </a:effectLst>
                  <a:latin typeface="Arial Narrow" panose="020B0606020202030204" pitchFamily="34" charset="0"/>
                </a:endParaRPr>
              </a:p>
            </p:txBody>
          </p:sp>
        </p:grpSp>
        <p:sp>
          <p:nvSpPr>
            <p:cNvPr id="8" name="Arrondir un rectangle avec un coin diagonal 7"/>
            <p:cNvSpPr/>
            <p:nvPr/>
          </p:nvSpPr>
          <p:spPr bwMode="auto">
            <a:xfrm>
              <a:off x="6091256" y="5005968"/>
              <a:ext cx="648072" cy="360040"/>
            </a:xfrm>
            <a:prstGeom prst="round2DiagRect">
              <a:avLst/>
            </a:prstGeom>
            <a:solidFill>
              <a:srgbClr val="FFCC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D5</a:t>
              </a:r>
            </a:p>
          </p:txBody>
        </p:sp>
      </p:grpSp>
      <p:grpSp>
        <p:nvGrpSpPr>
          <p:cNvPr id="63" name="Groupe 62"/>
          <p:cNvGrpSpPr/>
          <p:nvPr/>
        </p:nvGrpSpPr>
        <p:grpSpPr>
          <a:xfrm>
            <a:off x="6397639" y="3352801"/>
            <a:ext cx="1142622" cy="2236439"/>
            <a:chOff x="7013656" y="3352800"/>
            <a:chExt cx="1320721" cy="2236439"/>
          </a:xfrm>
        </p:grpSpPr>
        <p:grpSp>
          <p:nvGrpSpPr>
            <p:cNvPr id="27" name="Groupe 26"/>
            <p:cNvGrpSpPr/>
            <p:nvPr/>
          </p:nvGrpSpPr>
          <p:grpSpPr>
            <a:xfrm>
              <a:off x="7013656" y="3352800"/>
              <a:ext cx="1320721" cy="1990725"/>
              <a:chOff x="6832563" y="-1"/>
              <a:chExt cx="1395730" cy="2493217"/>
            </a:xfrm>
            <a:effectLst>
              <a:outerShdw blurRad="50800" dist="38100" dir="2700000" algn="tl" rotWithShape="0">
                <a:prstClr val="black">
                  <a:alpha val="40000"/>
                </a:prstClr>
              </a:outerShdw>
            </a:effectLst>
          </p:grpSpPr>
          <p:sp>
            <p:nvSpPr>
              <p:cNvPr id="31" name="Organigramme : Opération manuelle 30"/>
              <p:cNvSpPr/>
              <p:nvPr/>
            </p:nvSpPr>
            <p:spPr>
              <a:xfrm rot="5400000" flipH="1">
                <a:off x="6283820" y="548744"/>
                <a:ext cx="2493217" cy="1395728"/>
              </a:xfrm>
              <a:prstGeom prst="flowChartManualOperation">
                <a:avLst/>
              </a:prstGeom>
              <a:solidFill>
                <a:srgbClr val="78BBBC"/>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2" name="Organigramme : Opération manuelle 14"/>
              <p:cNvSpPr/>
              <p:nvPr/>
            </p:nvSpPr>
            <p:spPr>
              <a:xfrm rot="21600000">
                <a:off x="6832563" y="498643"/>
                <a:ext cx="1395728"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FR" sz="1600" b="1" kern="1200" dirty="0" smtClean="0">
                    <a:effectLst>
                      <a:outerShdw blurRad="38100" dist="38100" dir="2700000" algn="tl">
                        <a:srgbClr val="000000">
                          <a:alpha val="43137"/>
                        </a:srgbClr>
                      </a:outerShdw>
                    </a:effectLst>
                    <a:latin typeface="Arial Narrow" panose="020B0606020202030204" pitchFamily="34" charset="0"/>
                  </a:rPr>
                  <a:t>Adopter un comportement éthique et responsable </a:t>
                </a:r>
                <a:endParaRPr lang="fr-FR" sz="1600" b="1" kern="1200" dirty="0">
                  <a:effectLst>
                    <a:outerShdw blurRad="38100" dist="38100" dir="2700000" algn="tl">
                      <a:srgbClr val="000000">
                        <a:alpha val="43137"/>
                      </a:srgbClr>
                    </a:outerShdw>
                  </a:effectLst>
                  <a:latin typeface="Arial Narrow" panose="020B0606020202030204" pitchFamily="34" charset="0"/>
                </a:endParaRPr>
              </a:p>
            </p:txBody>
          </p:sp>
        </p:grpSp>
        <p:sp>
          <p:nvSpPr>
            <p:cNvPr id="9" name="Arrondir un rectangle avec un coin diagonal 8"/>
            <p:cNvSpPr/>
            <p:nvPr/>
          </p:nvSpPr>
          <p:spPr bwMode="auto">
            <a:xfrm>
              <a:off x="7351396" y="5019303"/>
              <a:ext cx="900100" cy="569936"/>
            </a:xfrm>
            <a:prstGeom prst="round2DiagRect">
              <a:avLst/>
            </a:prstGeom>
            <a:solidFill>
              <a:srgbClr val="FFCC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D3,</a:t>
              </a:r>
              <a:r>
                <a:rPr kumimoji="0" lang="fr-FR" sz="1600" b="1" i="1" u="none" strike="noStrike" cap="none" normalizeH="0" dirty="0" smtClean="0">
                  <a:ln>
                    <a:noFill/>
                  </a:ln>
                  <a:solidFill>
                    <a:schemeClr val="tx1"/>
                  </a:solidFill>
                  <a:effectLst/>
                </a:rPr>
                <a:t> D5</a:t>
              </a:r>
              <a:endParaRPr kumimoji="0" lang="fr-FR" sz="1600" b="1" i="1" u="none" strike="noStrike" cap="none" normalizeH="0" baseline="0" dirty="0" smtClean="0">
                <a:ln>
                  <a:noFill/>
                </a:ln>
                <a:solidFill>
                  <a:schemeClr val="tx1"/>
                </a:solidFill>
                <a:effectLst/>
              </a:endParaRPr>
            </a:p>
          </p:txBody>
        </p:sp>
      </p:grpSp>
      <p:grpSp>
        <p:nvGrpSpPr>
          <p:cNvPr id="64" name="Groupe 63"/>
          <p:cNvGrpSpPr/>
          <p:nvPr/>
        </p:nvGrpSpPr>
        <p:grpSpPr>
          <a:xfrm>
            <a:off x="7628328" y="3352801"/>
            <a:ext cx="964963" cy="2021319"/>
            <a:chOff x="8411294" y="3352800"/>
            <a:chExt cx="1045377" cy="2021319"/>
          </a:xfrm>
        </p:grpSpPr>
        <p:grpSp>
          <p:nvGrpSpPr>
            <p:cNvPr id="28" name="Groupe 27"/>
            <p:cNvGrpSpPr/>
            <p:nvPr/>
          </p:nvGrpSpPr>
          <p:grpSpPr>
            <a:xfrm>
              <a:off x="8411294" y="3352800"/>
              <a:ext cx="1045377" cy="1990725"/>
              <a:chOff x="8213747" y="-1"/>
              <a:chExt cx="1045377" cy="2493217"/>
            </a:xfrm>
            <a:effectLst>
              <a:outerShdw blurRad="50800" dist="38100" dir="2700000" algn="tl" rotWithShape="0">
                <a:prstClr val="black">
                  <a:alpha val="40000"/>
                </a:prstClr>
              </a:outerShdw>
            </a:effectLst>
          </p:grpSpPr>
          <p:sp>
            <p:nvSpPr>
              <p:cNvPr id="29" name="Organigramme : Opération manuelle 28"/>
              <p:cNvSpPr/>
              <p:nvPr/>
            </p:nvSpPr>
            <p:spPr>
              <a:xfrm rot="5400000" flipH="1">
                <a:off x="7485064" y="728682"/>
                <a:ext cx="2493217" cy="1035852"/>
              </a:xfrm>
              <a:prstGeom prst="flowChartManualOperation">
                <a:avLst/>
              </a:prstGeom>
              <a:solidFill>
                <a:srgbClr val="78BBBC"/>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0" name="Organigramme : Opération manuelle 16"/>
              <p:cNvSpPr/>
              <p:nvPr/>
            </p:nvSpPr>
            <p:spPr>
              <a:xfrm>
                <a:off x="8223272" y="498644"/>
                <a:ext cx="1035852"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fr-FR" sz="1200" b="1" kern="1200" dirty="0" smtClean="0">
                    <a:effectLst>
                      <a:outerShdw blurRad="38100" dist="38100" dir="2700000" algn="tl">
                        <a:srgbClr val="000000">
                          <a:alpha val="43137"/>
                        </a:srgbClr>
                      </a:outerShdw>
                    </a:effectLst>
                  </a:rPr>
                  <a:t>Se situer dans l'espace et dans le temps</a:t>
                </a:r>
                <a:r>
                  <a:rPr lang="fr-FR" sz="1600" b="1" kern="1200" dirty="0" smtClean="0">
                    <a:effectLst>
                      <a:outerShdw blurRad="38100" dist="38100" dir="2700000" algn="tl">
                        <a:srgbClr val="000000">
                          <a:alpha val="43137"/>
                        </a:srgbClr>
                      </a:outerShdw>
                    </a:effectLst>
                  </a:rPr>
                  <a:t> </a:t>
                </a:r>
                <a:endParaRPr lang="fr-FR" sz="1600" b="1" kern="1200" dirty="0">
                  <a:effectLst>
                    <a:outerShdw blurRad="38100" dist="38100" dir="2700000" algn="tl">
                      <a:srgbClr val="000000">
                        <a:alpha val="43137"/>
                      </a:srgbClr>
                    </a:outerShdw>
                  </a:effectLst>
                </a:endParaRPr>
              </a:p>
            </p:txBody>
          </p:sp>
        </p:grpSp>
        <p:sp>
          <p:nvSpPr>
            <p:cNvPr id="10" name="Arrondir un rectangle avec un coin diagonal 9"/>
            <p:cNvSpPr/>
            <p:nvPr/>
          </p:nvSpPr>
          <p:spPr bwMode="auto">
            <a:xfrm>
              <a:off x="8682403" y="5014079"/>
              <a:ext cx="648072" cy="360040"/>
            </a:xfrm>
            <a:prstGeom prst="round2DiagRect">
              <a:avLst/>
            </a:prstGeom>
            <a:solidFill>
              <a:srgbClr val="FFCC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D5</a:t>
              </a:r>
            </a:p>
          </p:txBody>
        </p:sp>
      </p:grpSp>
      <p:sp>
        <p:nvSpPr>
          <p:cNvPr id="55" name="ZoneTexte 54"/>
          <p:cNvSpPr txBox="1"/>
          <p:nvPr/>
        </p:nvSpPr>
        <p:spPr>
          <a:xfrm>
            <a:off x="501161" y="5657850"/>
            <a:ext cx="3556002" cy="903498"/>
          </a:xfrm>
          <a:prstGeom prst="roundRect">
            <a:avLst/>
          </a:prstGeom>
          <a:solidFill>
            <a:srgbClr val="D1FF47"/>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defPPr>
              <a:defRPr lang="fr-FR"/>
            </a:defPPr>
            <a:lvl1pPr marR="0" indent="0" algn="ctr" defTabSz="914400" fontAlgn="base">
              <a:lnSpc>
                <a:spcPct val="100000"/>
              </a:lnSpc>
              <a:spcBef>
                <a:spcPct val="0"/>
              </a:spcBef>
              <a:spcAft>
                <a:spcPct val="0"/>
              </a:spcAft>
              <a:buClrTx/>
              <a:buSzTx/>
              <a:buFontTx/>
              <a:buNone/>
              <a:tabLst/>
              <a:defRPr kumimoji="0" sz="1600" b="1" i="1" u="none" strike="noStrike" cap="none" normalizeH="0" baseline="0">
                <a:ln>
                  <a:noFill/>
                </a:ln>
                <a:effectLst/>
              </a:defRPr>
            </a:lvl1pPr>
          </a:lstStyle>
          <a:p>
            <a:pPr algn="l"/>
            <a:r>
              <a:rPr lang="fr-FR" sz="1000" i="0" dirty="0"/>
              <a:t>D1 = Des langages pour penser et communiquer</a:t>
            </a:r>
          </a:p>
          <a:p>
            <a:pPr algn="l"/>
            <a:r>
              <a:rPr lang="fr-FR" sz="1000" i="0" dirty="0"/>
              <a:t>D2 = Les méthodes et outils pour apprendre</a:t>
            </a:r>
          </a:p>
          <a:p>
            <a:pPr algn="l"/>
            <a:r>
              <a:rPr lang="fr-FR" sz="1000" i="0" dirty="0"/>
              <a:t>D3 = La formation de la personne et du citoyen</a:t>
            </a:r>
          </a:p>
        </p:txBody>
      </p:sp>
      <p:sp>
        <p:nvSpPr>
          <p:cNvPr id="56" name="ZoneTexte 55"/>
          <p:cNvSpPr txBox="1"/>
          <p:nvPr/>
        </p:nvSpPr>
        <p:spPr>
          <a:xfrm>
            <a:off x="4195945" y="5755988"/>
            <a:ext cx="4388553" cy="584775"/>
          </a:xfrm>
          <a:prstGeom prst="roundRect">
            <a:avLst/>
          </a:prstGeom>
          <a:solidFill>
            <a:schemeClr val="accent1">
              <a:lumMod val="60000"/>
              <a:lumOff val="4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defPPr>
              <a:defRPr lang="fr-FR"/>
            </a:defPPr>
            <a:lvl1pPr marR="0" indent="0" defTabSz="914400" fontAlgn="base">
              <a:lnSpc>
                <a:spcPct val="100000"/>
              </a:lnSpc>
              <a:spcBef>
                <a:spcPct val="0"/>
              </a:spcBef>
              <a:spcAft>
                <a:spcPct val="0"/>
              </a:spcAft>
              <a:buClrTx/>
              <a:buSzTx/>
              <a:buFontTx/>
              <a:buNone/>
              <a:tabLst/>
              <a:defRPr kumimoji="0" sz="1600" b="0" i="0" u="none" strike="noStrike" cap="none" normalizeH="0" baseline="0">
                <a:ln>
                  <a:noFill/>
                </a:ln>
                <a:effectLst/>
              </a:defRPr>
            </a:lvl1pPr>
          </a:lstStyle>
          <a:p>
            <a:r>
              <a:rPr lang="fr-FR" sz="1000" b="1" dirty="0"/>
              <a:t>D4 = Des systèmes naturels et des systèmes techniques</a:t>
            </a:r>
          </a:p>
          <a:p>
            <a:r>
              <a:rPr lang="fr-FR" sz="1000" b="1" dirty="0"/>
              <a:t>D5 = Les représentations du monde et de l’activité humaines</a:t>
            </a:r>
          </a:p>
        </p:txBody>
      </p:sp>
      <p:sp>
        <p:nvSpPr>
          <p:cNvPr id="54" name="ZoneTexte 53"/>
          <p:cNvSpPr txBox="1"/>
          <p:nvPr/>
        </p:nvSpPr>
        <p:spPr>
          <a:xfrm>
            <a:off x="369277" y="2689493"/>
            <a:ext cx="8359958" cy="477666"/>
          </a:xfrm>
          <a:prstGeom prst="rect">
            <a:avLst/>
          </a:prstGeom>
          <a:noFill/>
        </p:spPr>
        <p:txBody>
          <a:bodyPr wrap="square" lIns="107287" tIns="53643" rIns="107287" bIns="53643" rtlCol="0">
            <a:spAutoFit/>
          </a:bodyPr>
          <a:lstStyle/>
          <a:p>
            <a:pPr algn="ctr"/>
            <a:r>
              <a:rPr lang="fr-FR" sz="2400" b="1" dirty="0" smtClean="0">
                <a:solidFill>
                  <a:srgbClr val="FF6600"/>
                </a:solidFill>
              </a:rPr>
              <a:t>7 compétences communes aux 3 cycles</a:t>
            </a:r>
            <a:endParaRPr lang="fr-FR" sz="2400" b="1" dirty="0">
              <a:solidFill>
                <a:srgbClr val="FF6600"/>
              </a:solidFill>
            </a:endParaRPr>
          </a:p>
        </p:txBody>
      </p:sp>
      <p:sp>
        <p:nvSpPr>
          <p:cNvPr id="57" name="Espace réservé du numéro de diapositive 9"/>
          <p:cNvSpPr txBox="1">
            <a:spLocks/>
          </p:cNvSpPr>
          <p:nvPr/>
        </p:nvSpPr>
        <p:spPr>
          <a:xfrm>
            <a:off x="8019319" y="6259836"/>
            <a:ext cx="936625" cy="457200"/>
          </a:xfrm>
          <a:prstGeom prst="rect">
            <a:avLst/>
          </a:prstGeom>
        </p:spPr>
        <p:txBody>
          <a:bodyPr/>
          <a:lstStyle>
            <a:defPPr>
              <a:defRPr lang="fr-F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algn="ctr"/>
            <a:fld id="{2C3A042C-4403-4AF2-B843-26BEF77852CD}" type="slidenum">
              <a:rPr lang="fr-FR" sz="1600" smtClean="0"/>
              <a:pPr algn="ctr"/>
              <a:t>9</a:t>
            </a:fld>
            <a:endParaRPr lang="fr-FR" sz="1600"/>
          </a:p>
        </p:txBody>
      </p:sp>
    </p:spTree>
    <p:extLst>
      <p:ext uri="{BB962C8B-B14F-4D97-AF65-F5344CB8AC3E}">
        <p14:creationId xmlns:p14="http://schemas.microsoft.com/office/powerpoint/2010/main" val="3996280037"/>
      </p:ext>
    </p:extLst>
  </p:cSld>
  <p:clrMapOvr>
    <a:masterClrMapping/>
  </p:clrMapOvr>
  <mc:AlternateContent xmlns:mc="http://schemas.openxmlformats.org/markup-compatibility/2006" xmlns:p14="http://schemas.microsoft.com/office/powerpoint/2010/main">
    <mc:Choice Requires="p14">
      <p:transition spd="slow" p14:dur="15000" advClick="0" advTm="60000"/>
    </mc:Choice>
    <mc:Fallback xmlns="">
      <p:transition spd="slow" advClick="0" advTm="60000"/>
    </mc:Fallback>
  </mc:AlternateContent>
  <p:timing>
    <p:tnLst>
      <p:par>
        <p:cTn id="1" dur="indefinite" restart="never" nodeType="tmRoot"/>
      </p:par>
    </p:tnLst>
  </p:timing>
</p:sld>
</file>

<file path=ppt/theme/theme1.xml><?xml version="1.0" encoding="utf-8"?>
<a:theme xmlns:a="http://schemas.openxmlformats.org/drawingml/2006/main" name="Présentation IPR J4 Techno ">
  <a:themeElements>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É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É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É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É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É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É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É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É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É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IPR J4 Techno .potx</Template>
  <TotalTime>13313</TotalTime>
  <Words>1136</Words>
  <Application>Microsoft Office PowerPoint</Application>
  <PresentationFormat>Affichage à l'écran (4:3)</PresentationFormat>
  <Paragraphs>227</Paragraphs>
  <Slides>12</Slides>
  <Notes>11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Présentation IPR J4 Techno </vt:lpstr>
      <vt:lpstr>Séminaire Technologie Rencontres de l’Orme 31 mai 2017 - MARSEILLE </vt:lpstr>
      <vt:lpstr>Organisation: Orme + 13 sites</vt:lpstr>
      <vt:lpstr>Planning séminaire: - Comment construire son enseignement au cycle 4 ? - Quels apports de l’innovation technologique et du numérique ?</vt:lpstr>
      <vt:lpstr>La technologie: une discipline fondamentale</vt:lpstr>
      <vt:lpstr>La technologie depuis l’école jusqu’à l’enseignement supérieur </vt:lpstr>
      <vt:lpstr>La technologie aux cycles 2 et 3</vt:lpstr>
      <vt:lpstr>La technologie au cycle 4</vt:lpstr>
      <vt:lpstr>  Continuum des enseignements de sciences et technologie  </vt:lpstr>
      <vt:lpstr>Présentation PowerPoint</vt:lpstr>
      <vt:lpstr>Technologie au cycle 4</vt:lpstr>
      <vt:lpstr>Stratégie interactive du séminaire:  </vt:lpstr>
      <vt:lpstr>Présentation PowerPoint</vt:lpstr>
    </vt:vector>
  </TitlesOfParts>
  <Company>recrtorat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 tice aix</dc:creator>
  <cp:lastModifiedBy>Utilisateur Windows</cp:lastModifiedBy>
  <cp:revision>366</cp:revision>
  <cp:lastPrinted>2017-05-29T11:13:45Z</cp:lastPrinted>
  <dcterms:created xsi:type="dcterms:W3CDTF">2001-10-24T14:27:08Z</dcterms:created>
  <dcterms:modified xsi:type="dcterms:W3CDTF">2017-05-30T19:55:24Z</dcterms:modified>
</cp:coreProperties>
</file>