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4" r:id="rId3"/>
    <p:sldId id="280" r:id="rId4"/>
    <p:sldId id="257" r:id="rId5"/>
    <p:sldId id="282" r:id="rId6"/>
    <p:sldId id="274" r:id="rId7"/>
    <p:sldId id="276" r:id="rId8"/>
    <p:sldId id="283" r:id="rId9"/>
    <p:sldId id="277" r:id="rId10"/>
    <p:sldId id="263" r:id="rId11"/>
    <p:sldId id="266" r:id="rId12"/>
    <p:sldId id="278" r:id="rId13"/>
    <p:sldId id="267" r:id="rId14"/>
    <p:sldId id="281" r:id="rId15"/>
    <p:sldId id="268" r:id="rId16"/>
    <p:sldId id="269" r:id="rId17"/>
    <p:sldId id="275" r:id="rId18"/>
    <p:sldId id="279" r:id="rId1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023B6E63-411D-7149-94C7-1EFECD559C31}">
          <p14:sldIdLst>
            <p14:sldId id="256"/>
            <p14:sldId id="264"/>
            <p14:sldId id="280"/>
            <p14:sldId id="257"/>
            <p14:sldId id="282"/>
            <p14:sldId id="274"/>
            <p14:sldId id="276"/>
            <p14:sldId id="283"/>
            <p14:sldId id="277"/>
            <p14:sldId id="263"/>
            <p14:sldId id="266"/>
            <p14:sldId id="278"/>
            <p14:sldId id="267"/>
            <p14:sldId id="281"/>
            <p14:sldId id="268"/>
            <p14:sldId id="269"/>
            <p14:sldId id="275"/>
            <p14:sldId id="279"/>
          </p14:sldIdLst>
        </p14:section>
        <p14:section name="Section sans titre" id="{D77A8E8F-2351-1545-BE56-9DA0D45C7F55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222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3632"/>
  </p:normalViewPr>
  <p:slideViewPr>
    <p:cSldViewPr snapToGrid="0" snapToObjects="1">
      <p:cViewPr varScale="1">
        <p:scale>
          <a:sx n="68" d="100"/>
          <a:sy n="68" d="100"/>
        </p:scale>
        <p:origin x="1446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BB3673-89DA-1D4D-AD20-20E8468FE075}" type="datetimeFigureOut">
              <a:rPr lang="fr-FR" smtClean="0"/>
              <a:pPr/>
              <a:t>06/05/2017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559A38-508E-9547-BAAC-95499E576E3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22883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9621-6F31-7C4F-9D73-EDB9B1E845C3}" type="datetimeFigureOut">
              <a:rPr lang="fr-FR" smtClean="0"/>
              <a:pPr/>
              <a:t>06/05/2017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1FF02-245E-924A-8C32-8A9806970F3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49839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1FF02-245E-924A-8C32-8A9806970F35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Les 10 lycées concernés : V</a:t>
            </a:r>
            <a:r>
              <a:rPr lang="fr-FR" baseline="0" dirty="0"/>
              <a:t> Hugo Marseille, Diderot Marseille, St Exupéry Marseille, Périer Marseille, Notre Dame de la Viste Marseille, lycée international de Luynes, Vauvenargues Aix, A Rimbaud Istres, F Mistral Avignon, V Hugo Carpentras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1FF02-245E-924A-8C32-8A9806970F35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701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Les 10 lycées concernés : V</a:t>
            </a:r>
            <a:r>
              <a:rPr lang="fr-FR" baseline="0" dirty="0"/>
              <a:t> Hugo Marseille, Diderot Marseille, St Exupéry Marseille, Périer Marseille, Notre Dame de la Viste Marseille, lycée international de Luynes, Vauvenargues Aix, A Rimbaud Istres, F Mistral Avignon, V Hugo Carpentras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1FF02-245E-924A-8C32-8A9806970F35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701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EPCC : peut-être déjà mise en œuvre</a:t>
            </a:r>
            <a:r>
              <a:rPr lang="fr-FR" baseline="0" dirty="0"/>
              <a:t> sans vraiment connaître l’EPCC + Echanges sur nos pratiques : </a:t>
            </a:r>
            <a:r>
              <a:rPr lang="fr-FR" sz="1200" dirty="0"/>
              <a:t>Combien de devoirs-types bac pendant l’année ? Combien de bacs blancs organisés par le lycée ? (avec échanges de copies ?) Travail en fin de chapitre : TD, AP ?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1FF02-245E-924A-8C32-8A9806970F35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701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Difficultés rencontrées : repérage lors d’évaluations formatives et d’évaluations sommatives type</a:t>
            </a:r>
            <a:r>
              <a:rPr lang="fr-FR" baseline="0" dirty="0"/>
              <a:t> bac ou contrôle de cours, questionnaire passé aux élèves, demande d’exercices de révisions pour l’AP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1FF02-245E-924A-8C32-8A9806970F35}" type="slidenum">
              <a:rPr lang="fr-FR" smtClean="0"/>
              <a:pPr/>
              <a:t>7</a:t>
            </a:fld>
            <a:endParaRPr lang="fr-F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Constats lors des attentes communes : nous n’avons pas tous exactement les mêmes attentes notamment pour les introductions</a:t>
            </a:r>
            <a:r>
              <a:rPr lang="fr-FR" baseline="0" dirty="0"/>
              <a:t> des dissertations, mais nous étions tous d’accord par exemple pour basculer 0,5 point et la problématique avec la présentation du sujet (plutôt qu’accorder 1 point pour « problématique + plan »)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1FF02-245E-924A-8C32-8A9806970F35}" type="slidenum">
              <a:rPr lang="fr-FR" smtClean="0"/>
              <a:pPr/>
              <a:t>9</a:t>
            </a:fld>
            <a:endParaRPr lang="fr-F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Juin 2016 : tous</a:t>
            </a:r>
            <a:r>
              <a:rPr lang="fr-FR" baseline="0" dirty="0"/>
              <a:t> les élèves n’avaient pas été interrogés sur le même sujet.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1FF02-245E-924A-8C32-8A9806970F35}" type="slidenum">
              <a:rPr lang="fr-FR" smtClean="0"/>
              <a:pPr/>
              <a:t>11</a:t>
            </a:fld>
            <a:endParaRPr lang="fr-F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corrigés des DS bac déjà rédigés peuvent être transformés en texte à trous par exemple.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1FF02-245E-924A-8C32-8A9806970F35}" type="slidenum">
              <a:rPr lang="fr-FR" smtClean="0"/>
              <a:pPr/>
              <a:t>18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06/05/2017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L. Auffant, M. Gosse, Aix-Marseille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31E8-90FF-BA4C-A2C3-46BAFE10327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06/05/2017</a:t>
            </a:r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L. Auffant, M. Gosse, Aix-Marseille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31E8-90FF-BA4C-A2C3-46BAFE103274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Faire glisser l'image vers l'espace réservé ou cliquer sur l'icône pour l'ajouter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06/05/2017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L. Auffant, M. Gosse, Aix-Marseille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31E8-90FF-BA4C-A2C3-46BAFE10327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06/05/2017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L. Auffant, M. Gosse, Aix-Marseille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31E8-90FF-BA4C-A2C3-46BAFE10327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06/05/2017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L. Auffant, M. Gosse, Aix-Marseille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31E8-90FF-BA4C-A2C3-46BAFE10327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fr-FR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06/05/2017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L. Auffant, M. Gosse, Aix-Marseille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31E8-90FF-BA4C-A2C3-46BAFE103274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Faire glisser l'image vers l'espace réservé ou cliquer sur l'icône pour l'ajouter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06/05/2017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L. Auffant, M. Gosse, Aix-Marseille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31E8-90FF-BA4C-A2C3-46BAFE10327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06/05/2017</a:t>
            </a:r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L. Auffant, M. Gosse, Aix-Marseille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31E8-90FF-BA4C-A2C3-46BAFE10327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06/05/2017</a:t>
            </a:r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L. Auffant, M. Gosse, Aix-Marseille</a:t>
            </a:r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31E8-90FF-BA4C-A2C3-46BAFE10327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06/05/2017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L. Auffant, M. Gosse, Aix-Marseille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31E8-90FF-BA4C-A2C3-46BAFE10327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06/05/2017</a:t>
            </a:r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L. Auffant, M. Gosse, Aix-Marseille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31E8-90FF-BA4C-A2C3-46BAFE10327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06/05/2017</a:t>
            </a:r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L. Auffant, M. Gosse, Aix-Marseille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31E8-90FF-BA4C-A2C3-46BAFE10327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06/05/2017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L. Auffant, M. Gosse, Aix-Marseille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2BA31E8-90FF-BA4C-A2C3-46BAFE10327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dagogie.ac-aix-marseille.fr/jcms/c_108113/fr/evaluation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edagogie.ac-aix-marseille.fr/jcms/c_398937/fr/fiches-concept" TargetMode="External"/><Relationship Id="rId5" Type="http://schemas.openxmlformats.org/officeDocument/2006/relationships/hyperlink" Target="https://www.pedagogie.ac-aix-marseille.fr/jcms/c_10477513/fr/fiches-bilan-ds" TargetMode="External"/><Relationship Id="rId4" Type="http://schemas.openxmlformats.org/officeDocument/2006/relationships/hyperlink" Target="https://www.pedagogie.ac-aix-marseille.fr/jcms/c_111343/fr/l-evaluatio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22921" y="1227550"/>
            <a:ext cx="6498158" cy="3344449"/>
          </a:xfrm>
        </p:spPr>
        <p:txBody>
          <a:bodyPr>
            <a:normAutofit/>
          </a:bodyPr>
          <a:lstStyle/>
          <a:p>
            <a:r>
              <a:rPr lang="fr-FR" sz="4800" b="1" dirty="0">
                <a:solidFill>
                  <a:srgbClr val="0070C0"/>
                </a:solidFill>
              </a:rPr>
              <a:t>Analyse réflexive sur les pratiques d’évaluation sommative en SES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22921" y="4571998"/>
            <a:ext cx="6498159" cy="688933"/>
          </a:xfrm>
        </p:spPr>
        <p:txBody>
          <a:bodyPr>
            <a:normAutofit lnSpcReduction="10000"/>
          </a:bodyPr>
          <a:lstStyle/>
          <a:p>
            <a:r>
              <a:rPr lang="fr-FR" sz="2000" dirty="0"/>
              <a:t>Académie d’Aix-Marseille</a:t>
            </a:r>
          </a:p>
          <a:p>
            <a:r>
              <a:rPr lang="fr-FR" dirty="0"/>
              <a:t>Lucile Auffant, Martine Gosse.</a:t>
            </a:r>
          </a:p>
        </p:txBody>
      </p:sp>
    </p:spTree>
    <p:extLst>
      <p:ext uri="{BB962C8B-B14F-4D97-AF65-F5344CB8AC3E}">
        <p14:creationId xmlns:p14="http://schemas.microsoft.com/office/powerpoint/2010/main" val="3549972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1415442"/>
            <a:ext cx="8056563" cy="2349778"/>
          </a:xfrm>
        </p:spPr>
        <p:txBody>
          <a:bodyPr>
            <a:noAutofit/>
          </a:bodyPr>
          <a:lstStyle/>
          <a:p>
            <a:r>
              <a:rPr lang="fr-FR" sz="4800" b="1" dirty="0">
                <a:solidFill>
                  <a:srgbClr val="0070C0"/>
                </a:solidFill>
              </a:rPr>
              <a:t>Analyse réflexive sur les pratiques d’évaluation sommative en SES</a:t>
            </a:r>
            <a:endParaRPr lang="fr-FR" sz="4800" dirty="0">
              <a:solidFill>
                <a:srgbClr val="0A68AD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245" y="4064000"/>
            <a:ext cx="7515616" cy="970845"/>
          </a:xfrm>
        </p:spPr>
        <p:txBody>
          <a:bodyPr>
            <a:noAutofit/>
          </a:bodyPr>
          <a:lstStyle/>
          <a:p>
            <a:r>
              <a:rPr lang="fr-FR" sz="4000" b="1" dirty="0"/>
              <a:t>L’organisation de la journée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L. Auffant, M. Gosse, Aix-Marseille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06/05/2017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31E8-90FF-BA4C-A2C3-46BAFE103274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3305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44194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0A68AD"/>
                </a:solidFill>
              </a:rPr>
              <a:t>L’organisation de la journée : la matinée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215026"/>
            <a:ext cx="7855352" cy="4734284"/>
          </a:xfrm>
        </p:spPr>
        <p:txBody>
          <a:bodyPr>
            <a:normAutofit lnSpcReduction="10000"/>
          </a:bodyPr>
          <a:lstStyle/>
          <a:p>
            <a:pPr algn="just">
              <a:buClr>
                <a:schemeClr val="accent3">
                  <a:lumMod val="60000"/>
                  <a:lumOff val="40000"/>
                </a:schemeClr>
              </a:buClr>
              <a:buSzPct val="120000"/>
              <a:buFont typeface="Arial" pitchFamily="34" charset="0"/>
              <a:buChar char="•"/>
            </a:pPr>
            <a:r>
              <a:rPr lang="fr-FR" dirty="0"/>
              <a:t>Présentation des enjeux pédagogiques, institutionnels et sociaux de l’évaluation.</a:t>
            </a:r>
          </a:p>
          <a:p>
            <a:pPr algn="just">
              <a:buClr>
                <a:schemeClr val="accent3">
                  <a:lumMod val="60000"/>
                  <a:lumOff val="40000"/>
                </a:schemeClr>
              </a:buClr>
              <a:buSzPct val="120000"/>
              <a:buFont typeface="Arial" pitchFamily="34" charset="0"/>
              <a:buChar char="•"/>
            </a:pPr>
            <a:r>
              <a:rPr lang="fr-FR" dirty="0"/>
              <a:t>Les biais de notation</a:t>
            </a:r>
          </a:p>
          <a:p>
            <a:pPr algn="just">
              <a:buClr>
                <a:schemeClr val="accent3">
                  <a:lumMod val="60000"/>
                  <a:lumOff val="40000"/>
                </a:schemeClr>
              </a:buClr>
              <a:buSzPct val="120000"/>
              <a:buFont typeface="Arial" pitchFamily="34" charset="0"/>
              <a:buChar char="•"/>
            </a:pPr>
            <a:r>
              <a:rPr lang="fr-FR" dirty="0"/>
              <a:t>Présentation de l’épreuve commune (2016-2017) : sujets, attentes communes</a:t>
            </a:r>
          </a:p>
          <a:p>
            <a:pPr algn="just">
              <a:buClr>
                <a:schemeClr val="accent3">
                  <a:lumMod val="60000"/>
                  <a:lumOff val="40000"/>
                </a:schemeClr>
              </a:buClr>
              <a:buSzPct val="120000"/>
              <a:buFont typeface="Arial" pitchFamily="34" charset="0"/>
              <a:buChar char="•"/>
            </a:pPr>
            <a:r>
              <a:rPr lang="fr-FR" dirty="0"/>
              <a:t>Bilan sur les écarts de notes (correction de copies du groupe académique en juin 2016)</a:t>
            </a:r>
          </a:p>
          <a:p>
            <a:pPr algn="just">
              <a:buClr>
                <a:schemeClr val="accent3">
                  <a:lumMod val="60000"/>
                  <a:lumOff val="40000"/>
                </a:schemeClr>
              </a:buClr>
              <a:buSzPct val="120000"/>
              <a:buFont typeface="Arial" pitchFamily="34" charset="0"/>
              <a:buChar char="•"/>
            </a:pPr>
            <a:r>
              <a:rPr lang="fr-FR" dirty="0"/>
              <a:t>La pédagogie explicite et l’évaluation par contrat de confiance (EPCC) appliquée en SES en classe de terminale ES.</a:t>
            </a:r>
          </a:p>
          <a:p>
            <a:pPr>
              <a:buFontTx/>
              <a:buChar char="-"/>
            </a:pPr>
            <a:endParaRPr lang="fr-FR" sz="2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L. Auffant, M. Gosse, Aix-Marseille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06/05/2017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31E8-90FF-BA4C-A2C3-46BAFE103274}" type="slidenum">
              <a:rPr lang="fr-FR" smtClean="0"/>
              <a:pPr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3517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218944" cy="1195924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0070C0"/>
                </a:solidFill>
              </a:rPr>
              <a:t>L’organisation de la journée : l’après-midi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704578"/>
            <a:ext cx="7855352" cy="4244731"/>
          </a:xfrm>
        </p:spPr>
        <p:txBody>
          <a:bodyPr>
            <a:normAutofit lnSpcReduction="10000"/>
          </a:bodyPr>
          <a:lstStyle/>
          <a:p>
            <a:pPr algn="just"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800" dirty="0"/>
              <a:t>Correction de quelques copies</a:t>
            </a:r>
          </a:p>
          <a:p>
            <a:pPr algn="just"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800" strike="sngStrike" dirty="0"/>
              <a:t>Difficultés rencontrées par les élèves lors de l’évaluation commune et pistes de remédiation </a:t>
            </a:r>
            <a:r>
              <a:rPr lang="fr-FR" sz="2800" dirty="0"/>
              <a:t>(pas traité faute de temps)</a:t>
            </a:r>
          </a:p>
          <a:p>
            <a:pPr algn="just"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800" strike="sngStrike" dirty="0"/>
              <a:t>D’autres difficultés constatées durant l’année, d’autres pistes de remédiation </a:t>
            </a:r>
            <a:r>
              <a:rPr lang="fr-FR" sz="2800" dirty="0"/>
              <a:t>(pas traité faute de temps)</a:t>
            </a:r>
            <a:endParaRPr lang="fr-FR" sz="2800" strike="sngStrike" dirty="0"/>
          </a:p>
          <a:p>
            <a:pPr algn="just"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800" dirty="0"/>
              <a:t>Allègements des grilles </a:t>
            </a:r>
          </a:p>
          <a:p>
            <a:endParaRPr lang="fr-FR" sz="2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L. Auffant, M. Gosse, Aix-Marseille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06/05/2017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31E8-90FF-BA4C-A2C3-46BAFE103274}" type="slidenum">
              <a:rPr lang="fr-FR" smtClean="0"/>
              <a:pPr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3517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1139868"/>
            <a:ext cx="8056563" cy="2625351"/>
          </a:xfrm>
        </p:spPr>
        <p:txBody>
          <a:bodyPr/>
          <a:lstStyle/>
          <a:p>
            <a:r>
              <a:rPr lang="fr-FR" sz="4400" b="1" dirty="0">
                <a:solidFill>
                  <a:srgbClr val="0070C0"/>
                </a:solidFill>
              </a:rPr>
              <a:t>Analyse réflexive sur les pratiques d’évaluation sommative en SES</a:t>
            </a:r>
            <a:endParaRPr lang="fr-FR" dirty="0">
              <a:solidFill>
                <a:srgbClr val="0A68AD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56267" y="3979333"/>
            <a:ext cx="6231467" cy="1055512"/>
          </a:xfrm>
        </p:spPr>
        <p:txBody>
          <a:bodyPr>
            <a:normAutofit/>
          </a:bodyPr>
          <a:lstStyle/>
          <a:p>
            <a:r>
              <a:rPr lang="fr-FR" sz="2400" dirty="0"/>
              <a:t>Les documents du stage sur le site académique, mis en ligne par Philippe Froissart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L. Auffant, M. Gosse, Aix-Marseille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06/05/2017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31E8-90FF-BA4C-A2C3-46BAFE103274}" type="slidenum">
              <a:rPr lang="fr-FR" smtClean="0"/>
              <a:pPr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7160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>
                <a:solidFill>
                  <a:srgbClr val="0A68AD"/>
                </a:solidFill>
              </a:rPr>
              <a:t>Les enjeux pédagogiques, sociaux et institutionnels de l’évaluation.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rgbClr val="00B0F0"/>
              </a:buClr>
            </a:pPr>
            <a:r>
              <a:rPr lang="fr-FR" dirty="0"/>
              <a:t>Les différentes fonctions de l’évaluation. (diaporama)</a:t>
            </a:r>
          </a:p>
          <a:p>
            <a:pPr algn="just">
              <a:buClr>
                <a:srgbClr val="00B0F0"/>
              </a:buClr>
            </a:pPr>
            <a:r>
              <a:rPr lang="fr-FR" dirty="0"/>
              <a:t>L’évaluation entre « aléas de la mesure et recherche de l’équité ». (diaporama)</a:t>
            </a:r>
          </a:p>
          <a:p>
            <a:pPr algn="just">
              <a:buClr>
                <a:srgbClr val="00B0F0"/>
              </a:buClr>
            </a:pPr>
            <a:r>
              <a:rPr lang="fr-FR" dirty="0"/>
              <a:t>Les biais de notation.(diaporama)</a:t>
            </a:r>
          </a:p>
          <a:p>
            <a:pPr algn="just">
              <a:buClr>
                <a:srgbClr val="00B0F0"/>
              </a:buClr>
            </a:pPr>
            <a:r>
              <a:rPr lang="fr-FR" dirty="0"/>
              <a:t>Comment rendre l’évaluation certificative plus équitable? (diaporama)</a:t>
            </a:r>
          </a:p>
          <a:p>
            <a:pPr algn="just">
              <a:buClr>
                <a:srgbClr val="00B0F0"/>
              </a:buClr>
            </a:pPr>
            <a:r>
              <a:rPr lang="fr-FR" dirty="0"/>
              <a:t>Une bibliographie sur l’évaluation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L. Auffant, M. Gosse, Aix-Marseille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06/05/2017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31E8-90FF-BA4C-A2C3-46BAFE103274}" type="slidenum">
              <a:rPr lang="fr-FR" smtClean="0"/>
              <a:pPr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0595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875751"/>
          </a:xfrm>
        </p:spPr>
        <p:txBody>
          <a:bodyPr>
            <a:normAutofit fontScale="90000"/>
          </a:bodyPr>
          <a:lstStyle/>
          <a:p>
            <a:r>
              <a:rPr lang="fr-FR" sz="3600" b="1" dirty="0">
                <a:solidFill>
                  <a:srgbClr val="0A68AD"/>
                </a:solidFill>
              </a:rPr>
              <a:t>Les sujets de l’épreuve commune et les attentes communes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095024" y="1905000"/>
            <a:ext cx="6965244" cy="3818069"/>
          </a:xfrm>
        </p:spPr>
        <p:txBody>
          <a:bodyPr>
            <a:normAutofit/>
          </a:bodyPr>
          <a:lstStyle/>
          <a:p>
            <a:pPr algn="just"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3200" dirty="0"/>
              <a:t>Une épreuve composée</a:t>
            </a:r>
          </a:p>
          <a:p>
            <a:pPr algn="just"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3200" dirty="0"/>
              <a:t>Une dissertation</a:t>
            </a:r>
          </a:p>
          <a:p>
            <a:pPr algn="just"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3200" dirty="0"/>
              <a:t>Les grilles académiques appliquées aux sujets de l’épreuve commune</a:t>
            </a:r>
          </a:p>
          <a:p>
            <a:pPr>
              <a:buClr>
                <a:schemeClr val="accent3">
                  <a:lumMod val="60000"/>
                  <a:lumOff val="40000"/>
                </a:schemeClr>
              </a:buClr>
            </a:pPr>
            <a:endParaRPr lang="fr-FR" sz="1800" dirty="0"/>
          </a:p>
          <a:p>
            <a:endParaRPr lang="fr-FR" sz="1800" dirty="0"/>
          </a:p>
          <a:p>
            <a:endParaRPr lang="fr-FR" sz="1800" dirty="0"/>
          </a:p>
          <a:p>
            <a:endParaRPr lang="fr-FR" sz="1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L. Auffant, M. Gosse, Aix-Marseille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06/05/2017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31E8-90FF-BA4C-A2C3-46BAFE103274}" type="slidenum">
              <a:rPr lang="fr-FR" smtClean="0"/>
              <a:pPr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4783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5023" y="267385"/>
            <a:ext cx="6965245" cy="1060373"/>
          </a:xfrm>
        </p:spPr>
        <p:txBody>
          <a:bodyPr/>
          <a:lstStyle/>
          <a:p>
            <a:r>
              <a:rPr lang="fr-FR" sz="3600" b="1" dirty="0">
                <a:solidFill>
                  <a:srgbClr val="0A68AD"/>
                </a:solidFill>
              </a:rPr>
              <a:t>Les difficultés rencontrées </a:t>
            </a:r>
            <a:br>
              <a:rPr lang="fr-FR" sz="3600" b="1" dirty="0">
                <a:solidFill>
                  <a:srgbClr val="0A68AD"/>
                </a:solidFill>
              </a:rPr>
            </a:br>
            <a:r>
              <a:rPr lang="fr-FR" sz="3600" b="1" dirty="0">
                <a:solidFill>
                  <a:srgbClr val="0A68AD"/>
                </a:solidFill>
              </a:rPr>
              <a:t>par les élèves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5023" y="1637731"/>
            <a:ext cx="6965246" cy="4637937"/>
          </a:xfrm>
        </p:spPr>
        <p:txBody>
          <a:bodyPr>
            <a:normAutofit/>
          </a:bodyPr>
          <a:lstStyle/>
          <a:p>
            <a:pPr algn="just"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800" dirty="0"/>
              <a:t>Difficultés constatées lors de l’épreuve commune</a:t>
            </a:r>
          </a:p>
          <a:p>
            <a:pPr algn="just"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800" dirty="0"/>
              <a:t>Autres difficultés constatées (travail collaboratif) : voir compte-rendu du stage</a:t>
            </a:r>
          </a:p>
          <a:p>
            <a:pPr algn="just">
              <a:buClr>
                <a:srgbClr val="0070C0"/>
              </a:buClr>
            </a:pPr>
            <a:endParaRPr lang="fr-FR" sz="2800" dirty="0"/>
          </a:p>
          <a:p>
            <a:pPr algn="just">
              <a:buClr>
                <a:srgbClr val="0070C0"/>
              </a:buClr>
              <a:buNone/>
            </a:pPr>
            <a:endParaRPr lang="fr-FR" sz="2800" i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L. Auffant, M. Gosse, Aix-Marseille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06/05/2017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31E8-90FF-BA4C-A2C3-46BAFE103274}" type="slidenum">
              <a:rPr lang="fr-FR" smtClean="0"/>
              <a:pPr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117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Séquences pour aider les élèves à progresser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rgbClr val="00B0F0"/>
              </a:buClr>
            </a:pPr>
            <a:r>
              <a:rPr lang="fr-FR" dirty="0"/>
              <a:t>Exemples d’exercices de remédiation à partir des sujets de l’épreuve commune</a:t>
            </a:r>
          </a:p>
          <a:p>
            <a:pPr algn="just">
              <a:buClr>
                <a:srgbClr val="00B0F0"/>
              </a:buClr>
            </a:pPr>
            <a:r>
              <a:rPr lang="fr-FR" dirty="0"/>
              <a:t>Autres exercices notamment dissertations déjà rédigées, grille annuelle (« fiche bilan » déjà sur le site)</a:t>
            </a:r>
          </a:p>
          <a:p>
            <a:pPr algn="just">
              <a:buClr>
                <a:srgbClr val="00B0F0"/>
              </a:buClr>
            </a:pPr>
            <a:r>
              <a:rPr lang="fr-FR" dirty="0"/>
              <a:t>La pédagogie explicite et l’évaluation par contrat de confiance (diaporama)</a:t>
            </a:r>
          </a:p>
          <a:p>
            <a:pPr algn="just">
              <a:buClr>
                <a:srgbClr val="00B0F0"/>
              </a:buClr>
            </a:pPr>
            <a:r>
              <a:rPr lang="fr-FR" dirty="0"/>
              <a:t>Les sujets de bac déjà tombés chapitre par chapitre (diaporamas)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L. Auffant, M. Gosse, Aix-Marseille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06/05/2017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31E8-90FF-BA4C-A2C3-46BAFE103274}" type="slidenum">
              <a:rPr lang="fr-FR" smtClean="0"/>
              <a:pPr/>
              <a:t>17</a:t>
            </a:fld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56720"/>
          </a:xfrm>
        </p:spPr>
        <p:txBody>
          <a:bodyPr/>
          <a:lstStyle/>
          <a:p>
            <a:r>
              <a:rPr lang="fr-FR" dirty="0">
                <a:solidFill>
                  <a:srgbClr val="00B050"/>
                </a:solidFill>
              </a:rPr>
              <a:t>Documents déjà en ligne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127342"/>
            <a:ext cx="8042276" cy="5148326"/>
          </a:xfrm>
        </p:spPr>
        <p:txBody>
          <a:bodyPr>
            <a:normAutofit/>
          </a:bodyPr>
          <a:lstStyle/>
          <a:p>
            <a:pPr>
              <a:buClr>
                <a:srgbClr val="00B050"/>
              </a:buClr>
              <a:buFont typeface="Wingdings" pitchFamily="2" charset="2"/>
              <a:buChar char="q"/>
            </a:pPr>
            <a:r>
              <a:rPr lang="fr-FR" dirty="0"/>
              <a:t>Divers corrigés de DS types bac et autres évaluations : </a:t>
            </a:r>
            <a:r>
              <a:rPr lang="fr-FR" dirty="0">
                <a:hlinkClick r:id="rId3"/>
              </a:rPr>
              <a:t>https://www.pedagogie.ac-aix-marseille.fr/jcms/c_108113/fr/evaluations</a:t>
            </a:r>
            <a:endParaRPr lang="fr-FR" dirty="0"/>
          </a:p>
          <a:p>
            <a:pPr>
              <a:buClr>
                <a:srgbClr val="00B050"/>
              </a:buClr>
              <a:buFont typeface="Wingdings" pitchFamily="2" charset="2"/>
              <a:buChar char="q"/>
            </a:pPr>
            <a:r>
              <a:rPr lang="fr-FR" dirty="0"/>
              <a:t>Des documents sur l’évaluation, partie intégrante de la formation : </a:t>
            </a:r>
            <a:r>
              <a:rPr lang="fr-FR" dirty="0">
                <a:hlinkClick r:id="rId4"/>
              </a:rPr>
              <a:t>https://www.pedagogie.ac-aix-marseille.fr/jcms/c_111343/fr/l-evaluation</a:t>
            </a:r>
            <a:endParaRPr lang="fr-FR" dirty="0"/>
          </a:p>
          <a:p>
            <a:pPr>
              <a:buClr>
                <a:srgbClr val="00B050"/>
              </a:buClr>
              <a:buFont typeface="Wingdings" pitchFamily="2" charset="2"/>
              <a:buChar char="q"/>
            </a:pPr>
            <a:r>
              <a:rPr lang="fr-FR" dirty="0"/>
              <a:t>Une grille annuelle d’évaluation et son mode d’emploi (« fiche bilan »)  : </a:t>
            </a:r>
            <a:r>
              <a:rPr lang="fr-FR" dirty="0">
                <a:hlinkClick r:id="rId5"/>
              </a:rPr>
              <a:t>https://www.pedagogie.ac-aix-marseille.fr/jcms/c_10477513/fr/fiches-bilan-ds</a:t>
            </a:r>
            <a:r>
              <a:rPr lang="fr-FR" dirty="0"/>
              <a:t> </a:t>
            </a:r>
          </a:p>
          <a:p>
            <a:pPr>
              <a:buClr>
                <a:srgbClr val="00B050"/>
              </a:buClr>
              <a:buFont typeface="Wingdings" pitchFamily="2" charset="2"/>
              <a:buChar char="q"/>
            </a:pPr>
            <a:r>
              <a:rPr lang="fr-FR" dirty="0"/>
              <a:t>Des fiches-concept : </a:t>
            </a:r>
            <a:r>
              <a:rPr lang="fr-FR" dirty="0">
                <a:solidFill>
                  <a:srgbClr val="0070C0"/>
                </a:solidFill>
                <a:hlinkClick r:id="rId6"/>
              </a:rPr>
              <a:t>https://www.pedagogie.ac-aix-marseille.fr/jcms/c_398937/fr/fiches-concept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L. Auffant, M. Gosse, Aix-Marseille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06/05/2017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31E8-90FF-BA4C-A2C3-46BAFE103274}" type="slidenum">
              <a:rPr lang="fr-FR" smtClean="0"/>
              <a:pPr/>
              <a:t>18</a:t>
            </a:fld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1127342"/>
            <a:ext cx="8056563" cy="2637877"/>
          </a:xfrm>
        </p:spPr>
        <p:txBody>
          <a:bodyPr/>
          <a:lstStyle/>
          <a:p>
            <a:r>
              <a:rPr lang="fr-FR" sz="4800" b="1" dirty="0">
                <a:solidFill>
                  <a:srgbClr val="0070C0"/>
                </a:solidFill>
              </a:rPr>
              <a:t>Analyse réflexive sur les pratiques d’évaluation sommative en SES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56267" y="4021667"/>
            <a:ext cx="6231467" cy="1013178"/>
          </a:xfrm>
        </p:spPr>
        <p:txBody>
          <a:bodyPr>
            <a:normAutofit/>
          </a:bodyPr>
          <a:lstStyle/>
          <a:p>
            <a:r>
              <a:rPr lang="fr-FR" sz="3200" dirty="0"/>
              <a:t>Les objectifs du stage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L. Auffant, M. Gosse, Aix-Marseille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06/05/2017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31E8-90FF-BA4C-A2C3-46BAFE103274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7899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1934167"/>
          </a:xfrm>
        </p:spPr>
        <p:txBody>
          <a:bodyPr/>
          <a:lstStyle/>
          <a:p>
            <a:r>
              <a:rPr lang="fr-FR" sz="3600" b="1" dirty="0">
                <a:solidFill>
                  <a:schemeClr val="accent3">
                    <a:lumMod val="75000"/>
                  </a:schemeClr>
                </a:solidFill>
              </a:rPr>
              <a:t>Présenter les enjeux pédagogiques, sociaux et institutionnels de l’évaluation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2304789"/>
            <a:ext cx="8042276" cy="3638811"/>
          </a:xfrm>
        </p:spPr>
        <p:txBody>
          <a:bodyPr>
            <a:normAutofit/>
          </a:bodyPr>
          <a:lstStyle/>
          <a:p>
            <a:pPr algn="just"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800" dirty="0"/>
              <a:t>Les différentes fonctions de l’évaluation.</a:t>
            </a:r>
          </a:p>
          <a:p>
            <a:pPr algn="just"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800" dirty="0"/>
              <a:t>L’évaluation entre « aléas de la mesure et recherche de l’équité ».</a:t>
            </a:r>
          </a:p>
          <a:p>
            <a:pPr algn="just"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800" dirty="0"/>
              <a:t>Les biais de notation.</a:t>
            </a:r>
          </a:p>
          <a:p>
            <a:pPr algn="just">
              <a:buClr>
                <a:schemeClr val="accent3">
                  <a:lumMod val="60000"/>
                  <a:lumOff val="40000"/>
                </a:schemeClr>
              </a:buClr>
            </a:pPr>
            <a:r>
              <a:rPr lang="fr-FR" sz="2800" dirty="0"/>
              <a:t>Comment rendre l’évaluation certificative plus équitable?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L. Auffant, M. Gosse, Aix-Marseille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06/05/2017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31E8-90FF-BA4C-A2C3-46BAFE103274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7102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5023" y="526094"/>
            <a:ext cx="6965245" cy="1302706"/>
          </a:xfrm>
        </p:spPr>
        <p:txBody>
          <a:bodyPr>
            <a:noAutofit/>
          </a:bodyPr>
          <a:lstStyle/>
          <a:p>
            <a:r>
              <a:rPr lang="fr-FR" sz="4000" b="1" dirty="0">
                <a:solidFill>
                  <a:schemeClr val="accent3">
                    <a:lumMod val="75000"/>
                  </a:schemeClr>
                </a:solidFill>
              </a:rPr>
              <a:t>S’interroger sur notre pratique d’évaluation.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1563" y="2004163"/>
            <a:ext cx="7640876" cy="4008330"/>
          </a:xfrm>
        </p:spPr>
        <p:txBody>
          <a:bodyPr>
            <a:noAutofit/>
          </a:bodyPr>
          <a:lstStyle/>
          <a:p>
            <a:pPr algn="just">
              <a:buClr>
                <a:srgbClr val="00B0F0"/>
              </a:buClr>
            </a:pPr>
            <a:r>
              <a:rPr lang="fr-FR" sz="3200" dirty="0"/>
              <a:t>Présentation d’une </a:t>
            </a:r>
            <a:r>
              <a:rPr lang="fr-FR" sz="3200" b="1" dirty="0"/>
              <a:t>épreuve commune </a:t>
            </a:r>
            <a:r>
              <a:rPr lang="fr-FR" sz="3200" dirty="0"/>
              <a:t>(EC et dissertation) réalisés par des élèves de dix lycées de l’académie, et présentation des attentes communes.</a:t>
            </a:r>
          </a:p>
          <a:p>
            <a:pPr algn="just">
              <a:buClr>
                <a:srgbClr val="00B0F0"/>
              </a:buClr>
            </a:pPr>
            <a:r>
              <a:rPr lang="fr-FR" sz="3200" dirty="0"/>
              <a:t>Le </a:t>
            </a:r>
            <a:r>
              <a:rPr lang="fr-FR" sz="3200" b="1" dirty="0"/>
              <a:t>bilan:</a:t>
            </a:r>
            <a:r>
              <a:rPr lang="fr-FR" sz="3200" dirty="0"/>
              <a:t> des écarts de jugements et de critères d’appréciation.</a:t>
            </a:r>
          </a:p>
          <a:p>
            <a:pPr algn="just">
              <a:buClr>
                <a:srgbClr val="00B0F0"/>
              </a:buClr>
            </a:pPr>
            <a:endParaRPr lang="fr-FR" sz="32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L. Auffant, M. Gosse, Aix-Marseille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06/05/2017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31E8-90FF-BA4C-A2C3-46BAFE103274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2349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5023" y="526094"/>
            <a:ext cx="6965245" cy="1302706"/>
          </a:xfrm>
        </p:spPr>
        <p:txBody>
          <a:bodyPr>
            <a:noAutofit/>
          </a:bodyPr>
          <a:lstStyle/>
          <a:p>
            <a:r>
              <a:rPr lang="fr-FR" sz="4000" b="1" dirty="0">
                <a:solidFill>
                  <a:schemeClr val="accent3">
                    <a:lumMod val="75000"/>
                  </a:schemeClr>
                </a:solidFill>
              </a:rPr>
              <a:t>S’interroger sur notre pratique d’évaluation.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1563" y="2004163"/>
            <a:ext cx="7640876" cy="4008330"/>
          </a:xfrm>
        </p:spPr>
        <p:txBody>
          <a:bodyPr>
            <a:noAutofit/>
          </a:bodyPr>
          <a:lstStyle/>
          <a:p>
            <a:pPr algn="just">
              <a:buClr>
                <a:srgbClr val="00B0F0"/>
              </a:buClr>
            </a:pPr>
            <a:r>
              <a:rPr lang="fr-FR" sz="3200" b="1" dirty="0"/>
              <a:t>Mise en situation </a:t>
            </a:r>
            <a:r>
              <a:rPr lang="fr-FR" sz="3200" dirty="0"/>
              <a:t>: correction de quelques copies (EC 1 et EC 2 uniquement) </a:t>
            </a:r>
          </a:p>
          <a:p>
            <a:pPr algn="just">
              <a:buClr>
                <a:srgbClr val="00B0F0"/>
              </a:buClr>
            </a:pPr>
            <a:endParaRPr lang="fr-FR" sz="32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L. Auffant, M. Gosse, Aix-Marseille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06/05/2017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31E8-90FF-BA4C-A2C3-46BAFE103274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2349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5023" y="413360"/>
            <a:ext cx="6965245" cy="1327758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rgbClr val="0070C0"/>
                </a:solidFill>
              </a:rPr>
              <a:t>Évaluer tout en aidant nos élèves à  progresser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51770" y="2179529"/>
            <a:ext cx="7478037" cy="3707704"/>
          </a:xfrm>
        </p:spPr>
        <p:txBody>
          <a:bodyPr>
            <a:normAutofit/>
          </a:bodyPr>
          <a:lstStyle/>
          <a:p>
            <a:pPr algn="just">
              <a:buClr>
                <a:srgbClr val="00B0F0"/>
              </a:buClr>
            </a:pPr>
            <a:r>
              <a:rPr lang="fr-FR" sz="2800" dirty="0"/>
              <a:t>Une évaluation par contrat de confiance (EPCC)</a:t>
            </a:r>
          </a:p>
          <a:p>
            <a:pPr algn="just">
              <a:buClr>
                <a:srgbClr val="00B0F0"/>
              </a:buClr>
            </a:pPr>
            <a:r>
              <a:rPr lang="fr-FR" sz="2800" dirty="0"/>
              <a:t>Une pédagogie explicite </a:t>
            </a:r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L. Auffant, M. Gosse, Aix-Marseille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06/05/2017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31E8-90FF-BA4C-A2C3-46BAFE103274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2349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b="1" dirty="0">
                <a:solidFill>
                  <a:srgbClr val="0070C0"/>
                </a:solidFill>
              </a:rPr>
              <a:t>Mutualiser des activités visant à remédier à des difficultés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Clr>
                <a:srgbClr val="00B0F0"/>
              </a:buClr>
            </a:pPr>
            <a:r>
              <a:rPr lang="fr-FR" sz="2800" dirty="0"/>
              <a:t>Comment lutter contre les biais de notation ?</a:t>
            </a:r>
          </a:p>
          <a:p>
            <a:pPr algn="just">
              <a:buClr>
                <a:srgbClr val="00B0F0"/>
              </a:buClr>
            </a:pPr>
            <a:r>
              <a:rPr lang="fr-FR" sz="2800" dirty="0"/>
              <a:t>Constats des difficultés rencontrées lors de l’épreuve commune. Comment y remédier ? Mise en commun d’exercices pour remédier aux difficultés (corrections de DS, séquences d’AP, de TD)</a:t>
            </a:r>
          </a:p>
          <a:p>
            <a:pPr algn="just">
              <a:buClr>
                <a:srgbClr val="00B0F0"/>
              </a:buClr>
            </a:pPr>
            <a:r>
              <a:rPr lang="fr-FR" sz="2800" dirty="0"/>
              <a:t>Échanges sur d’autres difficultés rencontrées par nos élèves (Quelles difficultés ? Comment/quand ont-elles été repérées ?)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L. Auffant, M. Gosse, Aix-Marseille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06/05/2017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31E8-90FF-BA4C-A2C3-46BAFE103274}" type="slidenum">
              <a:rPr lang="fr-FR" smtClean="0"/>
              <a:pPr/>
              <a:t>7</a:t>
            </a:fld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256522" cy="957136"/>
          </a:xfrm>
        </p:spPr>
        <p:txBody>
          <a:bodyPr/>
          <a:lstStyle/>
          <a:p>
            <a:r>
              <a:rPr lang="fr-FR" sz="4000" b="1" dirty="0">
                <a:solidFill>
                  <a:srgbClr val="0070C0"/>
                </a:solidFill>
              </a:rPr>
              <a:t>Mutualiser des activités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064712"/>
            <a:ext cx="8042276" cy="4878889"/>
          </a:xfrm>
        </p:spPr>
        <p:txBody>
          <a:bodyPr>
            <a:normAutofit/>
          </a:bodyPr>
          <a:lstStyle/>
          <a:p>
            <a:pPr algn="just"/>
            <a:r>
              <a:rPr lang="fr-FR" dirty="0">
                <a:solidFill>
                  <a:srgbClr val="FF0000"/>
                </a:solidFill>
              </a:rPr>
              <a:t>Note ajoutée après le stage </a:t>
            </a:r>
            <a:r>
              <a:rPr lang="fr-FR" dirty="0"/>
              <a:t>: faute de temps nous n’avons pas abordé les difficultés rencontrées par les élèves et des exercices de remédiation.</a:t>
            </a:r>
          </a:p>
          <a:p>
            <a:pPr algn="just"/>
            <a:r>
              <a:rPr lang="fr-FR" b="1" dirty="0">
                <a:solidFill>
                  <a:srgbClr val="0066FF"/>
                </a:solidFill>
              </a:rPr>
              <a:t>Toutes les évaluations créées par les collègues </a:t>
            </a:r>
            <a:r>
              <a:rPr lang="fr-FR" dirty="0">
                <a:solidFill>
                  <a:srgbClr val="0066FF"/>
                </a:solidFill>
              </a:rPr>
              <a:t>sont les </a:t>
            </a:r>
            <a:r>
              <a:rPr lang="fr-FR" b="1" dirty="0">
                <a:solidFill>
                  <a:srgbClr val="0066FF"/>
                </a:solidFill>
              </a:rPr>
              <a:t>bienvenues </a:t>
            </a:r>
            <a:r>
              <a:rPr lang="fr-FR" dirty="0">
                <a:solidFill>
                  <a:srgbClr val="0066FF"/>
                </a:solidFill>
              </a:rPr>
              <a:t>sur le site académique afin de disposer d’une </a:t>
            </a:r>
            <a:r>
              <a:rPr lang="fr-FR" b="1" dirty="0">
                <a:solidFill>
                  <a:srgbClr val="0066FF"/>
                </a:solidFill>
              </a:rPr>
              <a:t>base de sujets (1</a:t>
            </a:r>
            <a:r>
              <a:rPr lang="fr-FR" b="1" baseline="30000" dirty="0">
                <a:solidFill>
                  <a:srgbClr val="0066FF"/>
                </a:solidFill>
              </a:rPr>
              <a:t>ère</a:t>
            </a:r>
            <a:r>
              <a:rPr lang="fr-FR" b="1" dirty="0">
                <a:solidFill>
                  <a:srgbClr val="0066FF"/>
                </a:solidFill>
              </a:rPr>
              <a:t> et terminale notamment) plus vaste.</a:t>
            </a:r>
          </a:p>
          <a:p>
            <a:pPr algn="just"/>
            <a:r>
              <a:rPr lang="fr-FR" b="1" dirty="0"/>
              <a:t>Toutes les productions concernant des exercices de remédiation sont également les bienvenues.</a:t>
            </a:r>
          </a:p>
          <a:p>
            <a:pPr algn="just"/>
            <a:r>
              <a:rPr lang="fr-FR" i="1" dirty="0"/>
              <a:t>N’hésitez pas à envoyer vos productions pour le site à M Froissart, webmestre, et à Mme Martin, IA-IPR.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L. Auffant, M. Gosse, Aix-Marseille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06/05/2017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31E8-90FF-BA4C-A2C3-46BAFE103274}" type="slidenum">
              <a:rPr lang="fr-FR" smtClean="0"/>
              <a:pPr/>
              <a:t>8</a:t>
            </a:fld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b="1" dirty="0">
                <a:solidFill>
                  <a:srgbClr val="0070C0"/>
                </a:solidFill>
              </a:rPr>
              <a:t>Réfléchir aux grilles d’évaluation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rgbClr val="00B0F0"/>
              </a:buClr>
            </a:pPr>
            <a:r>
              <a:rPr lang="fr-FR" sz="2800" b="1" dirty="0"/>
              <a:t>Réfléchir à l’utilisation des grilles de correction académiques en SES</a:t>
            </a:r>
            <a:r>
              <a:rPr lang="fr-FR" sz="2800" dirty="0"/>
              <a:t>, afin d’évacuer de l’évaluation ce qui n’est pas enseigné en SES (accorder moins d’importance à l’aspect formel, mais davantage aux connaissances du programme en SES).</a:t>
            </a:r>
          </a:p>
          <a:p>
            <a:pPr algn="just">
              <a:buClr>
                <a:srgbClr val="00B0F0"/>
              </a:buClr>
            </a:pPr>
            <a:r>
              <a:rPr lang="fr-FR" sz="2800" dirty="0"/>
              <a:t>Proposition de quelques allègements, simplifications des grilles académiques (pour 2017-18 ?) en fonction de nos pratiques.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L. Auffant, M. Gosse, Aix-Marseille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06/05/2017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31E8-90FF-BA4C-A2C3-46BAFE103274}" type="slidenum">
              <a:rPr lang="fr-FR" smtClean="0"/>
              <a:pPr/>
              <a:t>9</a:t>
            </a:fld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e">
  <a:themeElements>
    <a:clrScheme name="Orbite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Bris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is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Brise.thmx</Template>
  <TotalTime>449</TotalTime>
  <Words>1131</Words>
  <Application>Microsoft Office PowerPoint</Application>
  <PresentationFormat>Affichage à l'écran (4:3)</PresentationFormat>
  <Paragraphs>136</Paragraphs>
  <Slides>18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4" baseType="lpstr">
      <vt:lpstr>News Gothic MT</vt:lpstr>
      <vt:lpstr>Arial</vt:lpstr>
      <vt:lpstr>Calibri</vt:lpstr>
      <vt:lpstr>Wingdings</vt:lpstr>
      <vt:lpstr>Wingdings 2</vt:lpstr>
      <vt:lpstr>Brise</vt:lpstr>
      <vt:lpstr>Analyse réflexive sur les pratiques d’évaluation sommative en SES</vt:lpstr>
      <vt:lpstr>Analyse réflexive sur les pratiques d’évaluation sommative en SES</vt:lpstr>
      <vt:lpstr>Présenter les enjeux pédagogiques, sociaux et institutionnels de l’évaluation</vt:lpstr>
      <vt:lpstr>S’interroger sur notre pratique d’évaluation.</vt:lpstr>
      <vt:lpstr>S’interroger sur notre pratique d’évaluation.</vt:lpstr>
      <vt:lpstr>Évaluer tout en aidant nos élèves à  progresser</vt:lpstr>
      <vt:lpstr>Mutualiser des activités visant à remédier à des difficultés</vt:lpstr>
      <vt:lpstr>Mutualiser des activités</vt:lpstr>
      <vt:lpstr>Réfléchir aux grilles d’évaluation</vt:lpstr>
      <vt:lpstr>Analyse réflexive sur les pratiques d’évaluation sommative en SES</vt:lpstr>
      <vt:lpstr>L’organisation de la journée : la matinée</vt:lpstr>
      <vt:lpstr>L’organisation de la journée : l’après-midi</vt:lpstr>
      <vt:lpstr>Analyse réflexive sur les pratiques d’évaluation sommative en SES</vt:lpstr>
      <vt:lpstr>Les enjeux pédagogiques, sociaux et institutionnels de l’évaluation.</vt:lpstr>
      <vt:lpstr>Les sujets de l’épreuve commune et les attentes communes</vt:lpstr>
      <vt:lpstr>Les difficultés rencontrées  par les élèves</vt:lpstr>
      <vt:lpstr>Séquences pour aider les élèves à progresser</vt:lpstr>
      <vt:lpstr>Documents déjà en ligne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Regards croisés Travail, emploi, chômage</dc:title>
  <dc:creator>XAVIER GOSSE</dc:creator>
  <cp:lastModifiedBy>Philippe Froissart</cp:lastModifiedBy>
  <cp:revision>102</cp:revision>
  <dcterms:created xsi:type="dcterms:W3CDTF">2016-04-15T09:09:25Z</dcterms:created>
  <dcterms:modified xsi:type="dcterms:W3CDTF">2017-05-06T07:20:04Z</dcterms:modified>
</cp:coreProperties>
</file>