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31"/>
  </p:notesMasterIdLst>
  <p:sldIdLst>
    <p:sldId id="258" r:id="rId2"/>
    <p:sldId id="257" r:id="rId3"/>
    <p:sldId id="287" r:id="rId4"/>
    <p:sldId id="259" r:id="rId5"/>
    <p:sldId id="261" r:id="rId6"/>
    <p:sldId id="262" r:id="rId7"/>
    <p:sldId id="270" r:id="rId8"/>
    <p:sldId id="271" r:id="rId9"/>
    <p:sldId id="275" r:id="rId10"/>
    <p:sldId id="269" r:id="rId11"/>
    <p:sldId id="281" r:id="rId12"/>
    <p:sldId id="282" r:id="rId13"/>
    <p:sldId id="290" r:id="rId14"/>
    <p:sldId id="274" r:id="rId15"/>
    <p:sldId id="278" r:id="rId16"/>
    <p:sldId id="279" r:id="rId17"/>
    <p:sldId id="280" r:id="rId18"/>
    <p:sldId id="276" r:id="rId19"/>
    <p:sldId id="283" r:id="rId20"/>
    <p:sldId id="284" r:id="rId21"/>
    <p:sldId id="285" r:id="rId22"/>
    <p:sldId id="286" r:id="rId23"/>
    <p:sldId id="263" r:id="rId24"/>
    <p:sldId id="264" r:id="rId25"/>
    <p:sldId id="289" r:id="rId26"/>
    <p:sldId id="265" r:id="rId27"/>
    <p:sldId id="266" r:id="rId28"/>
    <p:sldId id="277" r:id="rId29"/>
    <p:sldId id="26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5B37D2A-20F1-4885-8213-C789A197904D}">
          <p14:sldIdLst>
            <p14:sldId id="258"/>
            <p14:sldId id="257"/>
            <p14:sldId id="287"/>
            <p14:sldId id="259"/>
            <p14:sldId id="261"/>
            <p14:sldId id="262"/>
            <p14:sldId id="270"/>
            <p14:sldId id="271"/>
            <p14:sldId id="275"/>
            <p14:sldId id="269"/>
            <p14:sldId id="281"/>
            <p14:sldId id="282"/>
            <p14:sldId id="290"/>
            <p14:sldId id="274"/>
            <p14:sldId id="278"/>
            <p14:sldId id="279"/>
            <p14:sldId id="280"/>
            <p14:sldId id="276"/>
            <p14:sldId id="283"/>
            <p14:sldId id="284"/>
            <p14:sldId id="285"/>
            <p14:sldId id="286"/>
            <p14:sldId id="263"/>
            <p14:sldId id="264"/>
          </p14:sldIdLst>
        </p14:section>
        <p14:section name="Section sans titre" id="{74E91052-32AB-4477-BF79-92119B9B15CB}">
          <p14:sldIdLst>
            <p14:sldId id="289"/>
            <p14:sldId id="265"/>
            <p14:sldId id="266"/>
            <p14:sldId id="277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" initials="a" lastIdx="1" clrIdx="0">
    <p:extLst>
      <p:ext uri="{19B8F6BF-5375-455C-9EA6-DF929625EA0E}">
        <p15:presenceInfo xmlns:p15="http://schemas.microsoft.com/office/powerpoint/2012/main" userId="ale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5461" autoAdjust="0"/>
  </p:normalViewPr>
  <p:slideViewPr>
    <p:cSldViewPr snapToGrid="0">
      <p:cViewPr varScale="1">
        <p:scale>
          <a:sx n="54" d="100"/>
          <a:sy n="54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21T19:35:31.537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AB387-70C6-47E1-A0B8-B11A097F5A03}" type="datetimeFigureOut">
              <a:rPr lang="fr-FR" smtClean="0"/>
              <a:t>27/06/2017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6EAD5-C835-4661-9614-AD58CC3909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58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EAD5-C835-4661-9614-AD58CC39096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585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EAD5-C835-4661-9614-AD58CC39096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547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EAD5-C835-4661-9614-AD58CC39096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817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EAD5-C835-4661-9614-AD58CC39096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425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EAD5-C835-4661-9614-AD58CC39096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425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Métacognition : Cela renvoie à quatre types de questions :</a:t>
            </a:r>
          </a:p>
          <a:p>
            <a:r>
              <a:rPr lang="fr-FR" dirty="0"/>
              <a:t>- Quelle est ma tâche et à quoi saurai-je que je l’ai réussie ?</a:t>
            </a:r>
          </a:p>
          <a:p>
            <a:r>
              <a:rPr lang="fr-FR" dirty="0"/>
              <a:t>- Quel problème dois-je résoudre pour accomplir cette tâche ?</a:t>
            </a:r>
          </a:p>
          <a:p>
            <a:r>
              <a:rPr lang="fr-FR" dirty="0"/>
              <a:t>- Quelles connaissances dois-je utiliser ?</a:t>
            </a:r>
          </a:p>
          <a:p>
            <a:r>
              <a:rPr lang="fr-FR" dirty="0"/>
              <a:t>- Quelles stratégies personnelles dois-je mettre en œuvre pour acquérir ces connaissances ?</a:t>
            </a:r>
          </a:p>
          <a:p>
            <a:r>
              <a:rPr lang="fr-FR" dirty="0"/>
              <a:t>Si l’enseignant prend du temps en classe pour poser ces questions aux élèves, il fait lui-même des découvertes et il peut ainsi mieux différencier sa pédagogie.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EAD5-C835-4661-9614-AD58CC390961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279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On peut proposer un travail de réécriture prenant en compte les remarques.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L’élève n’est pas seulement dans de la correction mais de la reconstruction.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EAD5-C835-4661-9614-AD58CC390961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795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EAD5-C835-4661-9614-AD58CC390961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46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5E8-8384-4928-B494-45DEF9375048}" type="datetimeFigureOut">
              <a:rPr lang="fr-FR" smtClean="0"/>
              <a:t>27/06/2017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8F1A67D-D0D3-4DAD-BB53-1304A0D4E2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46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5E8-8384-4928-B494-45DEF9375048}" type="datetimeFigureOut">
              <a:rPr lang="fr-FR" smtClean="0"/>
              <a:t>27/06/2017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F1A67D-D0D3-4DAD-BB53-1304A0D4E2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86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5E8-8384-4928-B494-45DEF9375048}" type="datetimeFigureOut">
              <a:rPr lang="fr-FR" smtClean="0"/>
              <a:t>27/06/2017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F1A67D-D0D3-4DAD-BB53-1304A0D4E21C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2732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5E8-8384-4928-B494-45DEF9375048}" type="datetimeFigureOut">
              <a:rPr lang="fr-FR" smtClean="0"/>
              <a:t>27/06/2017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F1A67D-D0D3-4DAD-BB53-1304A0D4E2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073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5E8-8384-4928-B494-45DEF9375048}" type="datetimeFigureOut">
              <a:rPr lang="fr-FR" smtClean="0"/>
              <a:t>27/06/2017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F1A67D-D0D3-4DAD-BB53-1304A0D4E21C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3115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5E8-8384-4928-B494-45DEF9375048}" type="datetimeFigureOut">
              <a:rPr lang="fr-FR" smtClean="0"/>
              <a:t>27/06/2017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F1A67D-D0D3-4DAD-BB53-1304A0D4E2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850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5E8-8384-4928-B494-45DEF9375048}" type="datetimeFigureOut">
              <a:rPr lang="fr-FR" smtClean="0"/>
              <a:t>27/06/2017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A67D-D0D3-4DAD-BB53-1304A0D4E2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14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5E8-8384-4928-B494-45DEF9375048}" type="datetimeFigureOut">
              <a:rPr lang="fr-FR" smtClean="0"/>
              <a:t>27/06/2017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A67D-D0D3-4DAD-BB53-1304A0D4E2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85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5E8-8384-4928-B494-45DEF9375048}" type="datetimeFigureOut">
              <a:rPr lang="fr-FR" smtClean="0"/>
              <a:t>27/06/2017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A67D-D0D3-4DAD-BB53-1304A0D4E2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7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5E8-8384-4928-B494-45DEF9375048}" type="datetimeFigureOut">
              <a:rPr lang="fr-FR" smtClean="0"/>
              <a:t>27/06/2017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F1A67D-D0D3-4DAD-BB53-1304A0D4E2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75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5E8-8384-4928-B494-45DEF9375048}" type="datetimeFigureOut">
              <a:rPr lang="fr-FR" smtClean="0"/>
              <a:t>27/06/2017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8F1A67D-D0D3-4DAD-BB53-1304A0D4E2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12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5E8-8384-4928-B494-45DEF9375048}" type="datetimeFigureOut">
              <a:rPr lang="fr-FR" smtClean="0"/>
              <a:t>27/06/2017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8F1A67D-D0D3-4DAD-BB53-1304A0D4E2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95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5E8-8384-4928-B494-45DEF9375048}" type="datetimeFigureOut">
              <a:rPr lang="fr-FR" smtClean="0"/>
              <a:t>27/06/2017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A67D-D0D3-4DAD-BB53-1304A0D4E2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92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5E8-8384-4928-B494-45DEF9375048}" type="datetimeFigureOut">
              <a:rPr lang="fr-FR" smtClean="0"/>
              <a:t>27/06/2017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A67D-D0D3-4DAD-BB53-1304A0D4E2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54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5E8-8384-4928-B494-45DEF9375048}" type="datetimeFigureOut">
              <a:rPr lang="fr-FR" smtClean="0"/>
              <a:t>27/06/2017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A67D-D0D3-4DAD-BB53-1304A0D4E2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74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5E8-8384-4928-B494-45DEF9375048}" type="datetimeFigureOut">
              <a:rPr lang="fr-FR" smtClean="0"/>
              <a:t>27/06/2017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F1A67D-D0D3-4DAD-BB53-1304A0D4E2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03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685E8-8384-4928-B494-45DEF9375048}" type="datetimeFigureOut">
              <a:rPr lang="fr-FR" smtClean="0"/>
              <a:t>27/06/2017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8F1A67D-D0D3-4DAD-BB53-1304A0D4E2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24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hiers-pedagogiques.com/Les-erreurs-de-la-theorie-a-la-pratiqu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279775" y="623888"/>
            <a:ext cx="8912225" cy="1281112"/>
          </a:xfrm>
        </p:spPr>
        <p:txBody>
          <a:bodyPr/>
          <a:lstStyle/>
          <a:p>
            <a:r>
              <a:rPr lang="fr-FR" dirty="0"/>
              <a:t>Alexandre Lallemand-Breitenbach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968188" y="1470212"/>
            <a:ext cx="11223812" cy="5387788"/>
          </a:xfrm>
        </p:spPr>
        <p:txBody>
          <a:bodyPr>
            <a:normAutofit/>
          </a:bodyPr>
          <a:lstStyle/>
          <a:p>
            <a:r>
              <a:rPr lang="fr-FR" sz="2000" b="1" dirty="0"/>
              <a:t>Thème:</a:t>
            </a:r>
            <a:r>
              <a:rPr lang="fr-FR" sz="2000" dirty="0"/>
              <a:t> L’Europe et le monde au XIXe siècle</a:t>
            </a:r>
          </a:p>
          <a:p>
            <a:r>
              <a:rPr lang="fr-FR" sz="2000" b="1" dirty="0"/>
              <a:t>Sous-thème: </a:t>
            </a:r>
            <a:r>
              <a:rPr lang="fr-FR" sz="2000" dirty="0"/>
              <a:t>Conquêtes et sociétés coloniales</a:t>
            </a:r>
          </a:p>
          <a:p>
            <a:r>
              <a:rPr lang="fr-FR" sz="2000" b="1" dirty="0"/>
              <a:t>Classe : </a:t>
            </a:r>
            <a:r>
              <a:rPr lang="fr-FR" sz="2000" dirty="0"/>
              <a:t>4e </a:t>
            </a:r>
          </a:p>
          <a:p>
            <a:r>
              <a:rPr lang="fr-FR" sz="2000" b="1" dirty="0"/>
              <a:t>Discipline: </a:t>
            </a:r>
            <a:r>
              <a:rPr lang="fr-FR" sz="2000" dirty="0"/>
              <a:t>Histoire</a:t>
            </a:r>
          </a:p>
          <a:p>
            <a:r>
              <a:rPr lang="fr-FR" sz="2000" b="1" dirty="0"/>
              <a:t>Situation d’apprentissage: </a:t>
            </a:r>
            <a:r>
              <a:rPr lang="fr-FR" sz="2000" dirty="0"/>
              <a:t>îlots/travail de groupe</a:t>
            </a:r>
          </a:p>
          <a:p>
            <a:r>
              <a:rPr lang="fr-FR" sz="2000" b="1" dirty="0"/>
              <a:t>Evaluation: </a:t>
            </a:r>
            <a:r>
              <a:rPr lang="fr-FR" sz="2000" dirty="0"/>
              <a:t>auto-évaluation et </a:t>
            </a:r>
            <a:r>
              <a:rPr lang="fr-FR" sz="2000" dirty="0" err="1"/>
              <a:t>co</a:t>
            </a:r>
            <a:r>
              <a:rPr lang="fr-FR" sz="2000" dirty="0"/>
              <a:t>-évaluation (évaluation croisée)</a:t>
            </a:r>
          </a:p>
          <a:p>
            <a:pPr algn="just"/>
            <a:r>
              <a:rPr lang="fr-FR" sz="2000" dirty="0"/>
              <a:t>Cette ressource propose de présenter des situations d’évaluations différentes inscrites dans le temps de l’apprentissage. Une grille d’auto-évaluation dans un travail d’écriture avec les critères de réussites. Et pour conclure la séquence, les élèves divisés en deux groupes produisent un devoir qu’ils donneront à faire à l’autre groupe et qu’ils corrigeront. </a:t>
            </a:r>
          </a:p>
          <a:p>
            <a:pPr algn="just"/>
            <a:r>
              <a:rPr lang="fr-FR" sz="2000" dirty="0"/>
              <a:t>Evaluation – Progressivité - Travail de groupe - Auto-évaluation - Co-évaluation</a:t>
            </a:r>
          </a:p>
        </p:txBody>
      </p:sp>
    </p:spTree>
    <p:extLst>
      <p:ext uri="{BB962C8B-B14F-4D97-AF65-F5344CB8AC3E}">
        <p14:creationId xmlns:p14="http://schemas.microsoft.com/office/powerpoint/2010/main" val="2805551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Quels outils à disposition des élèves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1624" y="1582270"/>
            <a:ext cx="10392988" cy="46571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800" dirty="0"/>
              <a:t>Les élèves disposent des </a:t>
            </a:r>
            <a:r>
              <a:rPr lang="fr-FR" sz="2800" dirty="0">
                <a:hlinkClick r:id="" action="ppaction://hlinkshowjump?jump=nextslide"/>
              </a:rPr>
              <a:t>exercices</a:t>
            </a:r>
            <a:r>
              <a:rPr lang="fr-FR" sz="2800" dirty="0"/>
              <a:t> fait en classe et du </a:t>
            </a:r>
            <a:r>
              <a:rPr lang="fr-FR" sz="2800" dirty="0">
                <a:hlinkClick r:id="rId2" action="ppaction://hlinksldjump"/>
              </a:rPr>
              <a:t>schéma</a:t>
            </a:r>
            <a:r>
              <a:rPr lang="fr-FR" sz="2800" dirty="0"/>
              <a:t> de synthèse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Moteur de recherche internet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Le manuel Le livre scolaire (idem sur le net)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hlinkClick r:id="rId3" action="ppaction://hlinksldjump"/>
              </a:rPr>
              <a:t>1 fiche coup de pouce </a:t>
            </a:r>
            <a:r>
              <a:rPr lang="fr-FR" sz="2800" dirty="0"/>
              <a:t>en cas de problème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hlinkClick r:id="rId2" action="ppaction://hlinksldjump"/>
              </a:rPr>
              <a:t>Un tableau de bord </a:t>
            </a:r>
            <a:r>
              <a:rPr lang="fr-FR" sz="2800" dirty="0"/>
              <a:t>à compléter</a:t>
            </a:r>
          </a:p>
        </p:txBody>
      </p:sp>
    </p:spTree>
    <p:extLst>
      <p:ext uri="{BB962C8B-B14F-4D97-AF65-F5344CB8AC3E}">
        <p14:creationId xmlns:p14="http://schemas.microsoft.com/office/powerpoint/2010/main" val="3989734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539" y="624166"/>
            <a:ext cx="8167321" cy="554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26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14682" y="1416424"/>
            <a:ext cx="968189" cy="717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898776" y="3052339"/>
            <a:ext cx="968189" cy="717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930587" y="4688254"/>
            <a:ext cx="1111625" cy="1102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50172" y="-1622576"/>
            <a:ext cx="6304903" cy="102797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E0AF5A-8CB1-4A34-8E19-673A26E72032}"/>
              </a:ext>
            </a:extLst>
          </p:cNvPr>
          <p:cNvSpPr/>
          <p:nvPr/>
        </p:nvSpPr>
        <p:spPr>
          <a:xfrm>
            <a:off x="5602940" y="1246095"/>
            <a:ext cx="591671" cy="340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BC7B98-4C8C-46C6-9D07-8E4B57C11D47}"/>
              </a:ext>
            </a:extLst>
          </p:cNvPr>
          <p:cNvSpPr/>
          <p:nvPr/>
        </p:nvSpPr>
        <p:spPr>
          <a:xfrm>
            <a:off x="6382870" y="1613647"/>
            <a:ext cx="502024" cy="322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25EEAF-2F70-4405-A26F-C694B9B82964}"/>
              </a:ext>
            </a:extLst>
          </p:cNvPr>
          <p:cNvSpPr/>
          <p:nvPr/>
        </p:nvSpPr>
        <p:spPr>
          <a:xfrm>
            <a:off x="6087034" y="1974405"/>
            <a:ext cx="779931" cy="32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42D433-6F5E-4602-BCC9-1DB871D2004D}"/>
              </a:ext>
            </a:extLst>
          </p:cNvPr>
          <p:cNvSpPr/>
          <p:nvPr/>
        </p:nvSpPr>
        <p:spPr>
          <a:xfrm>
            <a:off x="5746376" y="3070269"/>
            <a:ext cx="1604683" cy="1420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2AED62-D313-4B67-A1E7-348DBB7CB846}"/>
              </a:ext>
            </a:extLst>
          </p:cNvPr>
          <p:cNvSpPr/>
          <p:nvPr/>
        </p:nvSpPr>
        <p:spPr>
          <a:xfrm>
            <a:off x="6181163" y="4839033"/>
            <a:ext cx="936813" cy="1418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407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23392C4-2500-495B-83EB-7062E5A54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551" y="384050"/>
            <a:ext cx="10220449" cy="64739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0D4F28-C6A4-4A55-AED4-C91798C5A71B}"/>
              </a:ext>
            </a:extLst>
          </p:cNvPr>
          <p:cNvSpPr/>
          <p:nvPr/>
        </p:nvSpPr>
        <p:spPr>
          <a:xfrm>
            <a:off x="5728446" y="1515036"/>
            <a:ext cx="1174378" cy="726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8C676E-86CE-43D7-9C84-A24B62908B9D}"/>
              </a:ext>
            </a:extLst>
          </p:cNvPr>
          <p:cNvSpPr/>
          <p:nvPr/>
        </p:nvSpPr>
        <p:spPr>
          <a:xfrm>
            <a:off x="6113928" y="3372162"/>
            <a:ext cx="1201272" cy="726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01813B-7793-463F-86F1-71330B575BD9}"/>
              </a:ext>
            </a:extLst>
          </p:cNvPr>
          <p:cNvSpPr/>
          <p:nvPr/>
        </p:nvSpPr>
        <p:spPr>
          <a:xfrm>
            <a:off x="5141256" y="5038164"/>
            <a:ext cx="1456767" cy="1183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918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Quelques travaux d’élèves sur l’activité 2: le développement construit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1219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554" y="45977"/>
            <a:ext cx="5014912" cy="68120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6CCA79E-0606-4576-BAA1-CAADC63DD455}"/>
              </a:ext>
            </a:extLst>
          </p:cNvPr>
          <p:cNvSpPr/>
          <p:nvPr/>
        </p:nvSpPr>
        <p:spPr>
          <a:xfrm>
            <a:off x="7512424" y="6329082"/>
            <a:ext cx="878541" cy="394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173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43" y="131311"/>
            <a:ext cx="4746786" cy="6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46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714" y="0"/>
            <a:ext cx="4905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00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devoirs conçus et corrigés par les élèves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952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-9468"/>
            <a:ext cx="5360894" cy="68674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93" y="-9468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5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compétences travaillées attendues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32" y="1433937"/>
            <a:ext cx="10551998" cy="4859286"/>
          </a:xfrm>
        </p:spPr>
      </p:pic>
    </p:spTree>
    <p:extLst>
      <p:ext uri="{BB962C8B-B14F-4D97-AF65-F5344CB8AC3E}">
        <p14:creationId xmlns:p14="http://schemas.microsoft.com/office/powerpoint/2010/main" val="3730130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56" y="0"/>
            <a:ext cx="5015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53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990" y="0"/>
            <a:ext cx="5270614" cy="6858000"/>
          </a:xfrm>
          <a:prstGeom prst="rect">
            <a:avLst/>
          </a:prstGeom>
        </p:spPr>
      </p:pic>
      <p:sp>
        <p:nvSpPr>
          <p:cNvPr id="4" name="Rectangle : coins arrondis 3"/>
          <p:cNvSpPr/>
          <p:nvPr/>
        </p:nvSpPr>
        <p:spPr>
          <a:xfrm>
            <a:off x="3799990" y="0"/>
            <a:ext cx="2869751" cy="7888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088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793" y="381640"/>
            <a:ext cx="8541778" cy="59653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13694" y="381640"/>
            <a:ext cx="2572877" cy="245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713694" y="3546181"/>
            <a:ext cx="2572877" cy="245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388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Comment diversifier les situations d’évaluation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5059" y="1905000"/>
            <a:ext cx="10249553" cy="448235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r-FR" sz="2800" dirty="0"/>
              <a:t>Les critères de réussites sont </a:t>
            </a:r>
            <a:r>
              <a:rPr lang="fr-FR" sz="2800" b="1" dirty="0"/>
              <a:t>explicites</a:t>
            </a:r>
            <a:r>
              <a:rPr lang="fr-FR" sz="2800" dirty="0"/>
              <a:t> : construits par le professeur ou par les élèves</a:t>
            </a:r>
          </a:p>
          <a:p>
            <a:pPr>
              <a:lnSpc>
                <a:spcPct val="150000"/>
              </a:lnSpc>
            </a:pPr>
            <a:r>
              <a:rPr lang="fr-FR" sz="2800" b="1" dirty="0"/>
              <a:t>L’évaluation s’inscrit dans le cours de l’apprentissage.</a:t>
            </a:r>
            <a:endParaRPr lang="fr-FR" sz="2800" dirty="0"/>
          </a:p>
          <a:p>
            <a:pPr>
              <a:lnSpc>
                <a:spcPct val="150000"/>
              </a:lnSpc>
            </a:pPr>
            <a:r>
              <a:rPr lang="fr-FR" sz="2800" b="1" dirty="0"/>
              <a:t>L’auto-évaluation</a:t>
            </a:r>
            <a:r>
              <a:rPr lang="fr-FR" sz="2800" dirty="0"/>
              <a:t> via le petit tableau en début de la fiche d’activité: le ritualiser, prendre le temps de circuler dans la classe. </a:t>
            </a:r>
          </a:p>
          <a:p>
            <a:pPr>
              <a:lnSpc>
                <a:spcPct val="150000"/>
              </a:lnSpc>
            </a:pPr>
            <a:r>
              <a:rPr lang="fr-FR" sz="2800" b="1" dirty="0"/>
              <a:t>La </a:t>
            </a:r>
            <a:r>
              <a:rPr lang="fr-FR" sz="2800" b="1" dirty="0" err="1"/>
              <a:t>co</a:t>
            </a:r>
            <a:r>
              <a:rPr lang="fr-FR" sz="2800" b="1" dirty="0"/>
              <a:t>-évaluation ou l’évaluation croisée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2491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 fait l’enseignant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9687" y="1537253"/>
            <a:ext cx="10601739" cy="5035826"/>
          </a:xfrm>
        </p:spPr>
        <p:txBody>
          <a:bodyPr>
            <a:noAutofit/>
          </a:bodyPr>
          <a:lstStyle/>
          <a:p>
            <a:r>
              <a:rPr lang="fr-FR" sz="2800" b="1" dirty="0"/>
              <a:t>Circule</a:t>
            </a:r>
            <a:r>
              <a:rPr lang="fr-FR" sz="2800" dirty="0"/>
              <a:t> dans le groupe, </a:t>
            </a:r>
            <a:r>
              <a:rPr lang="fr-FR" sz="2800" b="1" dirty="0"/>
              <a:t>observe</a:t>
            </a:r>
            <a:r>
              <a:rPr lang="fr-FR" sz="2800" dirty="0"/>
              <a:t> et </a:t>
            </a:r>
            <a:r>
              <a:rPr lang="fr-FR" sz="2800" b="1" dirty="0"/>
              <a:t>pose</a:t>
            </a:r>
            <a:r>
              <a:rPr lang="fr-FR" sz="2800" dirty="0"/>
              <a:t> des questions: </a:t>
            </a:r>
            <a:r>
              <a:rPr lang="fr-FR" sz="2800" b="1" dirty="0"/>
              <a:t>ce qu’ils ont fait et la façon dont ils l’ont fait</a:t>
            </a:r>
            <a:endParaRPr lang="fr-FR" sz="2800" dirty="0"/>
          </a:p>
          <a:p>
            <a:pPr marL="0" indent="0">
              <a:buNone/>
            </a:pPr>
            <a:endParaRPr lang="fr-FR" sz="2800" b="1" dirty="0"/>
          </a:p>
          <a:p>
            <a:r>
              <a:rPr lang="fr-FR" sz="2800" b="1" dirty="0"/>
              <a:t>Identifie ce que l’élève a su faire</a:t>
            </a:r>
          </a:p>
          <a:p>
            <a:pPr marL="457200" lvl="1" indent="0">
              <a:buNone/>
            </a:pPr>
            <a:endParaRPr lang="fr-FR" sz="2800" dirty="0"/>
          </a:p>
          <a:p>
            <a:r>
              <a:rPr lang="fr-FR" sz="2800" dirty="0"/>
              <a:t>Prise en charge </a:t>
            </a:r>
            <a:r>
              <a:rPr lang="fr-FR" sz="2800" b="1" dirty="0"/>
              <a:t>des erreurs identifiées </a:t>
            </a:r>
            <a:r>
              <a:rPr lang="fr-FR" sz="2800" dirty="0"/>
              <a:t>pour permettre à l’élève de progresser 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/>
              <a:t>en levant les obstacles à l’oral avec des conseils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/>
              <a:t>ou par des vignettes « coup de pouces »</a:t>
            </a:r>
          </a:p>
        </p:txBody>
      </p:sp>
    </p:spTree>
    <p:extLst>
      <p:ext uri="{BB962C8B-B14F-4D97-AF65-F5344CB8AC3E}">
        <p14:creationId xmlns:p14="http://schemas.microsoft.com/office/powerpoint/2010/main" val="3999028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Identifier</a:t>
            </a:r>
            <a:r>
              <a:rPr lang="fr-FR" b="1" dirty="0"/>
              <a:t> </a:t>
            </a:r>
            <a:r>
              <a:rPr lang="fr-FR" dirty="0"/>
              <a:t>les erreurs ?</a:t>
            </a:r>
            <a:br>
              <a:rPr lang="fr-FR" b="1" dirty="0"/>
            </a:b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021976" y="1904999"/>
            <a:ext cx="10482636" cy="4657165"/>
          </a:xfrm>
        </p:spPr>
        <p:txBody>
          <a:bodyPr>
            <a:normAutofit/>
          </a:bodyPr>
          <a:lstStyle/>
          <a:p>
            <a:pPr lvl="1"/>
            <a:r>
              <a:rPr lang="fr-FR" sz="2800" dirty="0"/>
              <a:t>relevant de la </a:t>
            </a:r>
            <a:r>
              <a:rPr lang="fr-FR" sz="2800" b="1" dirty="0"/>
              <a:t>compréhension des consignes </a:t>
            </a:r>
            <a:r>
              <a:rPr lang="fr-FR" sz="2800" dirty="0"/>
              <a:t>du travail données à la classe</a:t>
            </a:r>
          </a:p>
          <a:p>
            <a:pPr lvl="1"/>
            <a:r>
              <a:rPr lang="fr-FR" sz="2800" dirty="0"/>
              <a:t>témoignant des conceptions alternatives des élèves</a:t>
            </a:r>
            <a:r>
              <a:rPr lang="fr-FR" sz="2800" b="1" dirty="0"/>
              <a:t>: représentations</a:t>
            </a:r>
          </a:p>
          <a:p>
            <a:pPr lvl="1"/>
            <a:r>
              <a:rPr lang="fr-FR" sz="2800" dirty="0"/>
              <a:t>liées aux opérations intellectuelles impliquées: </a:t>
            </a:r>
            <a:r>
              <a:rPr lang="fr-FR" sz="2800" b="1" dirty="0"/>
              <a:t>conceptualisation, mobilisation des acquis</a:t>
            </a:r>
          </a:p>
          <a:p>
            <a:pPr lvl="1"/>
            <a:r>
              <a:rPr lang="fr-FR" sz="2800" dirty="0"/>
              <a:t>portant sur les </a:t>
            </a:r>
            <a:r>
              <a:rPr lang="fr-FR" sz="2800" b="1" dirty="0"/>
              <a:t>démarches adoptées</a:t>
            </a:r>
            <a:r>
              <a:rPr lang="fr-FR" sz="2800" dirty="0"/>
              <a:t>.</a:t>
            </a:r>
          </a:p>
          <a:p>
            <a:pPr lvl="1"/>
            <a:r>
              <a:rPr lang="fr-FR" sz="2800" dirty="0"/>
              <a:t>causées par la </a:t>
            </a:r>
            <a:r>
              <a:rPr lang="fr-FR" sz="2800" b="1" dirty="0"/>
              <a:t>complexité propre du contenu</a:t>
            </a:r>
            <a:r>
              <a:rPr lang="fr-FR" sz="2800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3942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5305" y="624110"/>
            <a:ext cx="9649308" cy="1244447"/>
          </a:xfrm>
        </p:spPr>
        <p:txBody>
          <a:bodyPr>
            <a:normAutofit/>
          </a:bodyPr>
          <a:lstStyle/>
          <a:p>
            <a:r>
              <a:rPr lang="fr-FR" dirty="0"/>
              <a:t>Que peut faire l’élève de son évaluation pour progresser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68189" y="2133599"/>
            <a:ext cx="10536424" cy="432020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800" dirty="0"/>
              <a:t>Laisser le temps à l’élève de comparer l’auto-évaluation et celle faite par son camarade. 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Ensuite il peut comparer avec le retour de l’enseignant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Enfin : Laisser ces grilles comme outils sur un travail similaire dans le thème suivant. L’élève les a à disposition et les utilise.</a:t>
            </a:r>
          </a:p>
        </p:txBody>
      </p:sp>
    </p:spTree>
    <p:extLst>
      <p:ext uri="{BB962C8B-B14F-4D97-AF65-F5344CB8AC3E}">
        <p14:creationId xmlns:p14="http://schemas.microsoft.com/office/powerpoint/2010/main" val="55641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79184"/>
          </a:xfrm>
        </p:spPr>
        <p:txBody>
          <a:bodyPr>
            <a:normAutofit fontScale="90000"/>
          </a:bodyPr>
          <a:lstStyle/>
          <a:p>
            <a:r>
              <a:rPr lang="fr-FR" dirty="0"/>
              <a:t>Analyses critique des résultats obtenus: les points positifs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53303" y="2043952"/>
            <a:ext cx="9851308" cy="4105055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CustomShape 2"/>
          <p:cNvSpPr/>
          <p:nvPr/>
        </p:nvSpPr>
        <p:spPr>
          <a:xfrm>
            <a:off x="753034" y="2043952"/>
            <a:ext cx="11438965" cy="4473388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lvl="0" algn="just" defTabSz="91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prstClr val="black"/>
                </a:solidFill>
                <a:latin typeface="Candara"/>
              </a:rPr>
              <a:t>Développe l’</a:t>
            </a:r>
            <a:r>
              <a:rPr lang="fr-FR" sz="2400" b="1" dirty="0">
                <a:solidFill>
                  <a:prstClr val="black"/>
                </a:solidFill>
                <a:latin typeface="Candara"/>
              </a:rPr>
              <a:t>autonomie</a:t>
            </a:r>
            <a:r>
              <a:rPr lang="fr-FR" sz="2400" dirty="0">
                <a:solidFill>
                  <a:prstClr val="black"/>
                </a:solidFill>
                <a:latin typeface="Candara"/>
              </a:rPr>
              <a:t> des élèves, l’organisation pour résoudre une tâche</a:t>
            </a:r>
          </a:p>
          <a:p>
            <a:pPr lvl="0" algn="just" defTabSz="91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prstClr val="black"/>
                </a:solidFill>
                <a:latin typeface="Candara"/>
              </a:rPr>
              <a:t> </a:t>
            </a:r>
            <a:r>
              <a:rPr lang="fr-FR" sz="2400" dirty="0">
                <a:solidFill>
                  <a:prstClr val="black"/>
                </a:solidFill>
                <a:latin typeface="Candara"/>
              </a:rPr>
              <a:t>Suscite l’</a:t>
            </a:r>
            <a:r>
              <a:rPr lang="fr-FR" sz="2400" b="1" dirty="0">
                <a:solidFill>
                  <a:prstClr val="black"/>
                </a:solidFill>
                <a:latin typeface="Candara"/>
              </a:rPr>
              <a:t>adhésion et motivation </a:t>
            </a:r>
            <a:r>
              <a:rPr lang="fr-FR" sz="2400" dirty="0">
                <a:solidFill>
                  <a:prstClr val="black"/>
                </a:solidFill>
                <a:latin typeface="Candara"/>
              </a:rPr>
              <a:t>des élèves </a:t>
            </a:r>
          </a:p>
          <a:p>
            <a:pPr lvl="0" algn="just" defTabSz="91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prstClr val="black"/>
                </a:solidFill>
                <a:latin typeface="Candara"/>
              </a:rPr>
              <a:t> Favorise </a:t>
            </a:r>
            <a:r>
              <a:rPr lang="fr-FR" sz="2400" b="1" dirty="0">
                <a:solidFill>
                  <a:prstClr val="black"/>
                </a:solidFill>
                <a:latin typeface="Candara"/>
              </a:rPr>
              <a:t>l’estime de soi </a:t>
            </a:r>
            <a:r>
              <a:rPr lang="fr-FR" sz="2400" dirty="0">
                <a:solidFill>
                  <a:prstClr val="black"/>
                </a:solidFill>
                <a:latin typeface="Candara"/>
              </a:rPr>
              <a:t>: des élèves en grandes difficultés ont su apporter des compétences au groupe  </a:t>
            </a:r>
          </a:p>
          <a:p>
            <a:pPr lvl="0" algn="just" defTabSz="91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prstClr val="black"/>
                </a:solidFill>
                <a:latin typeface="Candara"/>
              </a:rPr>
              <a:t>Responsabilise et permet la compréhension des attendus de l’enseignant: l’élève prend conscience de son niveau, de ce qu’il peut faire pour </a:t>
            </a:r>
            <a:r>
              <a:rPr lang="fr-FR" sz="2400" b="1" dirty="0">
                <a:solidFill>
                  <a:prstClr val="black"/>
                </a:solidFill>
                <a:latin typeface="Candara"/>
              </a:rPr>
              <a:t>progresser</a:t>
            </a:r>
          </a:p>
          <a:p>
            <a:pPr lvl="0" defTabSz="914400"/>
            <a:endParaRPr lang="fr-FR" dirty="0">
              <a:solidFill>
                <a:prstClr val="black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895541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Analyses critique des résultats obtenus: Les points négatifs </a:t>
            </a:r>
          </a:p>
        </p:txBody>
      </p:sp>
      <p:sp>
        <p:nvSpPr>
          <p:cNvPr id="4" name="CustomShape 4"/>
          <p:cNvSpPr>
            <a:spLocks noGrp="1"/>
          </p:cNvSpPr>
          <p:nvPr>
            <p:ph idx="1"/>
          </p:nvPr>
        </p:nvSpPr>
        <p:spPr>
          <a:xfrm>
            <a:off x="986118" y="2456329"/>
            <a:ext cx="11062447" cy="4123765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lvl="0" defTabSz="91440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prstClr val="black"/>
                </a:solidFill>
                <a:latin typeface="Candara"/>
              </a:rPr>
              <a:t> Le bruit : réguler le niveau sonore</a:t>
            </a:r>
          </a:p>
          <a:p>
            <a:pPr lvl="0" defTabSz="91440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prstClr val="black"/>
                </a:solidFill>
                <a:latin typeface="Candara"/>
              </a:rPr>
              <a:t> L’attentisme des élèves en situation de difficulté dans un groupe hétérogène </a:t>
            </a:r>
          </a:p>
          <a:p>
            <a:pPr lvl="0" defTabSz="91440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prstClr val="black"/>
                </a:solidFill>
                <a:latin typeface="Candara"/>
              </a:rPr>
              <a:t> Des conflits au sein du groupe</a:t>
            </a:r>
          </a:p>
          <a:p>
            <a:pPr lvl="0" defTabSz="91440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prstClr val="black"/>
                </a:solidFill>
                <a:latin typeface="Candara"/>
              </a:rPr>
              <a:t>Chronophage : possibilité de le faire en 2h.</a:t>
            </a:r>
          </a:p>
          <a:p>
            <a:pPr lvl="0" algn="just" defTabSz="91440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prstClr val="black"/>
                </a:solidFill>
                <a:latin typeface="Candara"/>
              </a:rPr>
              <a:t>Il serait intéressant de la réaliser à la fin du 1</a:t>
            </a:r>
            <a:r>
              <a:rPr lang="fr-FR" sz="2400" baseline="30000" dirty="0">
                <a:solidFill>
                  <a:prstClr val="black"/>
                </a:solidFill>
                <a:latin typeface="Candara"/>
              </a:rPr>
              <a:t>er</a:t>
            </a:r>
            <a:r>
              <a:rPr lang="fr-FR" sz="2400" dirty="0">
                <a:solidFill>
                  <a:prstClr val="black"/>
                </a:solidFill>
                <a:latin typeface="Candara"/>
              </a:rPr>
              <a:t> trimestre et une seconde fois à la fin du 2</a:t>
            </a:r>
            <a:r>
              <a:rPr lang="fr-FR" sz="2400" baseline="30000" dirty="0">
                <a:solidFill>
                  <a:prstClr val="black"/>
                </a:solidFill>
                <a:latin typeface="Candara"/>
              </a:rPr>
              <a:t>e</a:t>
            </a:r>
            <a:r>
              <a:rPr lang="fr-FR" sz="2400" dirty="0">
                <a:solidFill>
                  <a:prstClr val="black"/>
                </a:solidFill>
                <a:latin typeface="Candara"/>
              </a:rPr>
              <a:t> trimestre ce qui permet à l’ensemble des élèves d’identifier les attendues.</a:t>
            </a:r>
          </a:p>
        </p:txBody>
      </p:sp>
    </p:spTree>
    <p:extLst>
      <p:ext uri="{BB962C8B-B14F-4D97-AF65-F5344CB8AC3E}">
        <p14:creationId xmlns:p14="http://schemas.microsoft.com/office/powerpoint/2010/main" val="541246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Bibliographie: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0612" y="1905000"/>
            <a:ext cx="10644000" cy="4338919"/>
          </a:xfrm>
        </p:spPr>
        <p:txBody>
          <a:bodyPr>
            <a:normAutofit fontScale="92500"/>
          </a:bodyPr>
          <a:lstStyle/>
          <a:p>
            <a:r>
              <a:rPr lang="fr-FR" sz="2400" dirty="0"/>
              <a:t>Romain Bertrand, « Colonisation, une autre histoire », </a:t>
            </a:r>
            <a:r>
              <a:rPr lang="fr-FR" sz="2400" i="1" dirty="0"/>
              <a:t>Documentation photographique</a:t>
            </a:r>
            <a:r>
              <a:rPr lang="fr-FR" sz="2400" dirty="0"/>
              <a:t>, La Documentation française, 2016, n°8114.</a:t>
            </a:r>
          </a:p>
          <a:p>
            <a:r>
              <a:rPr lang="fr-FR" sz="2400" i="1" dirty="0"/>
              <a:t>Evaluer pour faire réussir les élèves</a:t>
            </a:r>
            <a:r>
              <a:rPr lang="fr-FR" sz="2400" dirty="0"/>
              <a:t>, Les dossiers pédagogiques de l’académie de Nantes, 2014</a:t>
            </a:r>
          </a:p>
          <a:p>
            <a:r>
              <a:rPr lang="fr-FR" sz="2400" dirty="0"/>
              <a:t>J.P. ASTOLFI, </a:t>
            </a:r>
            <a:r>
              <a:rPr lang="fr-FR" sz="2400" i="1" dirty="0"/>
              <a:t>L’erreur, un outil pour enseigner,</a:t>
            </a:r>
            <a:r>
              <a:rPr lang="fr-FR" sz="2400" dirty="0"/>
              <a:t> Paris, ESF, 1997 - page 58</a:t>
            </a:r>
          </a:p>
          <a:p>
            <a:r>
              <a:rPr lang="fr-FR" sz="2400" dirty="0">
                <a:hlinkClick r:id="rId3"/>
              </a:rPr>
              <a:t>http://www.cahiers-pedagogiques.com/Les-erreurs-de-la-theorie-a-la-pratique</a:t>
            </a:r>
            <a:endParaRPr lang="fr-FR" sz="2400" dirty="0"/>
          </a:p>
          <a:p>
            <a:r>
              <a:rPr lang="fr-FR" sz="2400" dirty="0"/>
              <a:t>http://eduscol.education.fr/histoire-geographie/enseigner/ressources-par-competence-du-socle/cycle-4.html</a:t>
            </a:r>
          </a:p>
          <a:p>
            <a:r>
              <a:rPr lang="fr-FR" sz="2400" dirty="0"/>
              <a:t>http://www.laclassedhistoire.fr/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246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35" y="261039"/>
            <a:ext cx="10052106" cy="637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43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notions ?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721224"/>
            <a:ext cx="7512740" cy="3801035"/>
          </a:xfrm>
        </p:spPr>
      </p:pic>
      <p:sp>
        <p:nvSpPr>
          <p:cNvPr id="6" name="Rectangle : coins arrondis 5"/>
          <p:cNvSpPr/>
          <p:nvPr/>
        </p:nvSpPr>
        <p:spPr>
          <a:xfrm>
            <a:off x="2420471" y="5719482"/>
            <a:ext cx="7942729" cy="8426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notions de colonisation et de sociétés coloniales</a:t>
            </a:r>
          </a:p>
        </p:txBody>
      </p:sp>
    </p:spTree>
    <p:extLst>
      <p:ext uri="{BB962C8B-B14F-4D97-AF65-F5344CB8AC3E}">
        <p14:creationId xmlns:p14="http://schemas.microsoft.com/office/powerpoint/2010/main" val="521522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4384" y="175876"/>
            <a:ext cx="8559169" cy="881960"/>
          </a:xfrm>
        </p:spPr>
        <p:txBody>
          <a:bodyPr>
            <a:normAutofit fontScale="90000"/>
          </a:bodyPr>
          <a:lstStyle/>
          <a:p>
            <a:r>
              <a:rPr lang="fr-FR" sz="2800" dirty="0"/>
              <a:t>Le plan de travail de la séquence distribué aux élèves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376" y="699246"/>
            <a:ext cx="5084567" cy="6158753"/>
          </a:xfrm>
        </p:spPr>
      </p:pic>
    </p:spTree>
    <p:extLst>
      <p:ext uri="{BB962C8B-B14F-4D97-AF65-F5344CB8AC3E}">
        <p14:creationId xmlns:p14="http://schemas.microsoft.com/office/powerpoint/2010/main" val="4204990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consigne :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BFEAE8F-9FC2-4907-905B-F33517DC5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5411" y="1380565"/>
            <a:ext cx="10848653" cy="53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8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différentes phases: </a:t>
            </a:r>
            <a:r>
              <a:rPr lang="fr-FR" b="1" dirty="0"/>
              <a:t> </a:t>
            </a:r>
            <a:r>
              <a:rPr lang="fr-FR" dirty="0"/>
              <a:t>La construction de l’évaluation (2h)</a:t>
            </a:r>
            <a:br>
              <a:rPr lang="fr-FR" b="1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0259" y="2335306"/>
            <a:ext cx="10554353" cy="352761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sz="11200" dirty="0"/>
              <a:t>En salle informatique</a:t>
            </a:r>
          </a:p>
          <a:p>
            <a:pPr algn="just">
              <a:lnSpc>
                <a:spcPct val="170000"/>
              </a:lnSpc>
            </a:pPr>
            <a:r>
              <a:rPr lang="fr-FR" sz="11200" dirty="0"/>
              <a:t>La classe est divisée en deux avec une moitié (3 ilots) préparant l’évaluation sur le thème des conquêtes et des sociétés coloniales et l’autre moitié (3 ilots) sur l’abolition de l’esclavage.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5603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différentes phases: la réalisation de l’évaluation (1h)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2941" y="2604248"/>
            <a:ext cx="9711671" cy="336624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/>
              <a:t>En salle de classe</a:t>
            </a:r>
          </a:p>
          <a:p>
            <a:pPr algn="just">
              <a:lnSpc>
                <a:spcPct val="150000"/>
              </a:lnSpc>
            </a:pPr>
            <a:r>
              <a:rPr lang="fr-FR" sz="2800" dirty="0"/>
              <a:t>Les élèves réalisent l’évaluation de l’autre groupe</a:t>
            </a:r>
          </a:p>
          <a:p>
            <a:pPr algn="just">
              <a:lnSpc>
                <a:spcPct val="150000"/>
              </a:lnSpc>
            </a:pPr>
            <a:r>
              <a:rPr lang="fr-FR" sz="2800" dirty="0"/>
              <a:t>Ensuite, correction du travail de l’élève par un concepteur du sujet 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4588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 forme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18247" y="2133600"/>
            <a:ext cx="8915400" cy="37776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2800" dirty="0"/>
              <a:t>Un ou deux documents au choix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4 à 5 questions sur le ou les documents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La correction attendue et les critères de réussites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En format Libre office ou Word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4053277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1207</TotalTime>
  <Words>811</Words>
  <Application>Microsoft Office PowerPoint</Application>
  <PresentationFormat>Grand écran</PresentationFormat>
  <Paragraphs>97</Paragraphs>
  <Slides>29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Candara</vt:lpstr>
      <vt:lpstr>Century Gothic</vt:lpstr>
      <vt:lpstr>Wingdings</vt:lpstr>
      <vt:lpstr>Wingdings 3</vt:lpstr>
      <vt:lpstr>Brin</vt:lpstr>
      <vt:lpstr>Alexandre Lallemand-Breitenbach</vt:lpstr>
      <vt:lpstr>Les compétences travaillées attendues</vt:lpstr>
      <vt:lpstr>Présentation PowerPoint</vt:lpstr>
      <vt:lpstr>Quelles notions ?</vt:lpstr>
      <vt:lpstr>Le plan de travail de la séquence distribué aux élèves</vt:lpstr>
      <vt:lpstr>La consigne :</vt:lpstr>
      <vt:lpstr>Les différentes phases:  La construction de l’évaluation (2h)  </vt:lpstr>
      <vt:lpstr>Les différentes phases: la réalisation de l’évaluation (1h) </vt:lpstr>
      <vt:lpstr>Quelle forme ?</vt:lpstr>
      <vt:lpstr>Quels outils à disposition des élèves ?</vt:lpstr>
      <vt:lpstr>Présentation PowerPoint</vt:lpstr>
      <vt:lpstr>Présentation PowerPoint</vt:lpstr>
      <vt:lpstr>Présentation PowerPoint</vt:lpstr>
      <vt:lpstr>Quelques travaux d’élèves sur l’activité 2: le développement construit</vt:lpstr>
      <vt:lpstr>Présentation PowerPoint</vt:lpstr>
      <vt:lpstr>Présentation PowerPoint</vt:lpstr>
      <vt:lpstr>Présentation PowerPoint</vt:lpstr>
      <vt:lpstr>Les devoirs conçus et corrigés par les élèves</vt:lpstr>
      <vt:lpstr>Présentation PowerPoint</vt:lpstr>
      <vt:lpstr>Présentation PowerPoint</vt:lpstr>
      <vt:lpstr>Présentation PowerPoint</vt:lpstr>
      <vt:lpstr>Présentation PowerPoint</vt:lpstr>
      <vt:lpstr>Comment diversifier les situations d’évaluation ?</vt:lpstr>
      <vt:lpstr>Que fait l’enseignant ?</vt:lpstr>
      <vt:lpstr>Identifier les erreurs ? </vt:lpstr>
      <vt:lpstr>Que peut faire l’élève de son évaluation pour progresser ?</vt:lpstr>
      <vt:lpstr>Analyses critique des résultats obtenus: les points positifs</vt:lpstr>
      <vt:lpstr>Analyses critique des résultats obtenus: Les points négatifs </vt:lpstr>
      <vt:lpstr>Bibliographie: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Thème: L’Europe et le monde au XIXe siècle</dc:title>
  <dc:creator>alex</dc:creator>
  <cp:lastModifiedBy>alex</cp:lastModifiedBy>
  <cp:revision>107</cp:revision>
  <cp:lastPrinted>2017-02-21T15:44:23Z</cp:lastPrinted>
  <dcterms:created xsi:type="dcterms:W3CDTF">2017-02-21T14:12:22Z</dcterms:created>
  <dcterms:modified xsi:type="dcterms:W3CDTF">2017-06-27T13:24:14Z</dcterms:modified>
</cp:coreProperties>
</file>