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57" r:id="rId5"/>
    <p:sldId id="263" r:id="rId6"/>
    <p:sldId id="261" r:id="rId7"/>
    <p:sldId id="259" r:id="rId8"/>
    <p:sldId id="264" r:id="rId9"/>
    <p:sldId id="260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3EC8-7666-4AC4-A4CA-EA0057B57C4D}" type="datetimeFigureOut">
              <a:rPr lang="fr-FR" smtClean="0"/>
              <a:t>04/10/2017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CD2D-C8DA-4F4A-846F-A473DF7B90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427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3EC8-7666-4AC4-A4CA-EA0057B57C4D}" type="datetimeFigureOut">
              <a:rPr lang="fr-FR" smtClean="0"/>
              <a:t>04/10/2017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CD2D-C8DA-4F4A-846F-A473DF7B90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851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3EC8-7666-4AC4-A4CA-EA0057B57C4D}" type="datetimeFigureOut">
              <a:rPr lang="fr-FR" smtClean="0"/>
              <a:t>04/10/2017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CD2D-C8DA-4F4A-846F-A473DF7B90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019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3EC8-7666-4AC4-A4CA-EA0057B57C4D}" type="datetimeFigureOut">
              <a:rPr lang="fr-FR" smtClean="0"/>
              <a:t>04/10/2017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CD2D-C8DA-4F4A-846F-A473DF7B9035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5260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3EC8-7666-4AC4-A4CA-EA0057B57C4D}" type="datetimeFigureOut">
              <a:rPr lang="fr-FR" smtClean="0"/>
              <a:t>04/10/2017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CD2D-C8DA-4F4A-846F-A473DF7B90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357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3EC8-7666-4AC4-A4CA-EA0057B57C4D}" type="datetimeFigureOut">
              <a:rPr lang="fr-FR" smtClean="0"/>
              <a:t>04/10/2017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CD2D-C8DA-4F4A-846F-A473DF7B90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570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3EC8-7666-4AC4-A4CA-EA0057B57C4D}" type="datetimeFigureOut">
              <a:rPr lang="fr-FR" smtClean="0"/>
              <a:t>04/10/2017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CD2D-C8DA-4F4A-846F-A473DF7B90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22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3EC8-7666-4AC4-A4CA-EA0057B57C4D}" type="datetimeFigureOut">
              <a:rPr lang="fr-FR" smtClean="0"/>
              <a:t>04/10/2017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CD2D-C8DA-4F4A-846F-A473DF7B90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999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3EC8-7666-4AC4-A4CA-EA0057B57C4D}" type="datetimeFigureOut">
              <a:rPr lang="fr-FR" smtClean="0"/>
              <a:t>04/10/2017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CD2D-C8DA-4F4A-846F-A473DF7B90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93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3EC8-7666-4AC4-A4CA-EA0057B57C4D}" type="datetimeFigureOut">
              <a:rPr lang="fr-FR" smtClean="0"/>
              <a:t>04/10/2017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CD2D-C8DA-4F4A-846F-A473DF7B90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39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3EC8-7666-4AC4-A4CA-EA0057B57C4D}" type="datetimeFigureOut">
              <a:rPr lang="fr-FR" smtClean="0"/>
              <a:t>04/10/2017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CD2D-C8DA-4F4A-846F-A473DF7B90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1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3EC8-7666-4AC4-A4CA-EA0057B57C4D}" type="datetimeFigureOut">
              <a:rPr lang="fr-FR" smtClean="0"/>
              <a:t>04/10/2017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CD2D-C8DA-4F4A-846F-A473DF7B90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85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3EC8-7666-4AC4-A4CA-EA0057B57C4D}" type="datetimeFigureOut">
              <a:rPr lang="fr-FR" smtClean="0"/>
              <a:t>04/10/2017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CD2D-C8DA-4F4A-846F-A473DF7B90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56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3EC8-7666-4AC4-A4CA-EA0057B57C4D}" type="datetimeFigureOut">
              <a:rPr lang="fr-FR" smtClean="0"/>
              <a:t>04/10/2017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CD2D-C8DA-4F4A-846F-A473DF7B90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25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3EC8-7666-4AC4-A4CA-EA0057B57C4D}" type="datetimeFigureOut">
              <a:rPr lang="fr-FR" smtClean="0"/>
              <a:t>04/10/2017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CD2D-C8DA-4F4A-846F-A473DF7B90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94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3EC8-7666-4AC4-A4CA-EA0057B57C4D}" type="datetimeFigureOut">
              <a:rPr lang="fr-FR" smtClean="0"/>
              <a:t>04/10/2017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CD2D-C8DA-4F4A-846F-A473DF7B90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35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3EC8-7666-4AC4-A4CA-EA0057B57C4D}" type="datetimeFigureOut">
              <a:rPr lang="fr-FR" smtClean="0"/>
              <a:t>04/10/2017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CD2D-C8DA-4F4A-846F-A473DF7B90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18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AB93EC8-7666-4AC4-A4CA-EA0057B57C4D}" type="datetimeFigureOut">
              <a:rPr lang="fr-FR" smtClean="0"/>
              <a:t>04/10/2017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EF8CD2D-C8DA-4F4A-846F-A473DF7B90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0225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2579" y="656824"/>
            <a:ext cx="10998559" cy="960961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Brush Script MT" panose="03060802040406070304" pitchFamily="66" charset="0"/>
              </a:rPr>
              <a:t>Littérature et musique « autour du rêve »</a:t>
            </a:r>
            <a:endParaRPr lang="fr-FR" b="1" dirty="0">
              <a:solidFill>
                <a:schemeClr val="accent1">
                  <a:lumMod val="75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2580" y="2137893"/>
            <a:ext cx="10998558" cy="4178501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endParaRPr lang="fr-F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  <a:p>
            <a:r>
              <a:rPr lang="fr-F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Projet pédagogique mené au </a:t>
            </a:r>
            <a:r>
              <a:rPr lang="fr-F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LP de l’</a:t>
            </a:r>
            <a:r>
              <a:rPr lang="fr-FR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Argensol</a:t>
            </a:r>
            <a:r>
              <a:rPr lang="fr-F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en 2017 </a:t>
            </a:r>
            <a:r>
              <a:rPr lang="fr-F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avec une classe de </a:t>
            </a:r>
            <a:r>
              <a:rPr lang="fr-F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1</a:t>
            </a:r>
            <a:r>
              <a:rPr lang="fr-FR" sz="36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ère</a:t>
            </a:r>
            <a:r>
              <a:rPr lang="fr-F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 Bac Pro SEN </a:t>
            </a:r>
            <a:r>
              <a:rPr lang="fr-F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et imaginé par Mme </a:t>
            </a:r>
            <a:r>
              <a:rPr lang="fr-F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Anne BERNARD</a:t>
            </a:r>
            <a:r>
              <a:rPr lang="fr-F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, professeure de Lettres-HG et M. </a:t>
            </a:r>
            <a:r>
              <a:rPr lang="fr-F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Léonard BONNÉ</a:t>
            </a:r>
            <a:r>
              <a:rPr lang="fr-F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, professeur de piano au Conservatoire de Musique d’Orange</a:t>
            </a:r>
            <a:endParaRPr lang="fr-FR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72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441" y="167426"/>
            <a:ext cx="7499542" cy="6546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531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577" y="115911"/>
            <a:ext cx="11719775" cy="166137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i="1" dirty="0" smtClean="0">
                <a:latin typeface="Brush Script MT" panose="03060802040406070304" pitchFamily="66" charset="0"/>
              </a:rPr>
              <a:t/>
            </a:r>
            <a:br>
              <a:rPr lang="fr-FR" b="1" i="1" dirty="0" smtClean="0">
                <a:latin typeface="Brush Script MT" panose="03060802040406070304" pitchFamily="66" charset="0"/>
              </a:rPr>
            </a:br>
            <a:r>
              <a:rPr lang="fr-FR" sz="4200" b="1" i="1" dirty="0" smtClean="0">
                <a:latin typeface="Brush Script MT" panose="03060802040406070304" pitchFamily="66" charset="0"/>
              </a:rPr>
              <a:t>Sur scène, des élèves se retrouvent pour </a:t>
            </a:r>
            <a:r>
              <a:rPr lang="fr-FR" sz="4200" b="1" i="1" dirty="0" smtClean="0">
                <a:latin typeface="Brush Script MT" panose="03060802040406070304" pitchFamily="66" charset="0"/>
              </a:rPr>
              <a:t>exprimer à </a:t>
            </a:r>
            <a:r>
              <a:rPr lang="fr-FR" sz="4200" b="1" i="1" dirty="0" smtClean="0">
                <a:latin typeface="Brush Script MT" panose="03060802040406070304" pitchFamily="66" charset="0"/>
              </a:rPr>
              <a:t>travers la littérature d’une </a:t>
            </a:r>
            <a:r>
              <a:rPr lang="fr-FR" sz="4200" b="1" i="1" dirty="0" smtClean="0">
                <a:latin typeface="Brush Script MT" panose="03060802040406070304" pitchFamily="66" charset="0"/>
              </a:rPr>
              <a:t>part et </a:t>
            </a:r>
            <a:r>
              <a:rPr lang="fr-FR" sz="4200" b="1" i="1" dirty="0" smtClean="0">
                <a:latin typeface="Brush Script MT" panose="03060802040406070304" pitchFamily="66" charset="0"/>
              </a:rPr>
              <a:t>la musique d’autre part, un répertoire autour du thème du « rêve ».</a:t>
            </a:r>
            <a:br>
              <a:rPr lang="fr-FR" sz="4200" b="1" i="1" dirty="0" smtClean="0">
                <a:latin typeface="Brush Script MT" panose="03060802040406070304" pitchFamily="66" charset="0"/>
              </a:rPr>
            </a:br>
            <a:endParaRPr lang="fr-FR" sz="4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7729" y="1944711"/>
            <a:ext cx="11500833" cy="4610634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fr-FR" sz="3200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Au préalable, les élèves partent à la rencontre de poètes et de musiciens </a:t>
            </a:r>
            <a:r>
              <a:rPr lang="fr-FR" sz="3200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ayant </a:t>
            </a:r>
            <a:r>
              <a:rPr lang="fr-FR" sz="3200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célébré le rêve</a:t>
            </a:r>
            <a:r>
              <a:rPr lang="fr-FR" sz="3200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…</a:t>
            </a:r>
          </a:p>
          <a:p>
            <a:pPr marL="0" indent="0" algn="ctr">
              <a:buNone/>
            </a:pPr>
            <a:r>
              <a:rPr lang="fr-FR" sz="3200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Paul </a:t>
            </a:r>
            <a:r>
              <a:rPr lang="fr-FR" sz="3200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Verlaine, Piotr Tchaïkovski, Edvard Munch, Serge </a:t>
            </a:r>
            <a:r>
              <a:rPr lang="fr-FR" sz="3200" dirty="0" err="1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Prokofieff</a:t>
            </a:r>
            <a:r>
              <a:rPr lang="fr-FR" sz="3200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Paul Eluard, Frédéric Chopin, Guy de Maupassant et Johannes Brahms</a:t>
            </a:r>
            <a:r>
              <a:rPr lang="fr-FR" sz="3200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...</a:t>
            </a:r>
          </a:p>
          <a:p>
            <a:pPr marL="0" indent="0" algn="ctr">
              <a:buNone/>
            </a:pPr>
            <a:r>
              <a:rPr lang="fr-FR" sz="4800" b="1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~</a:t>
            </a:r>
            <a:r>
              <a:rPr lang="fr-FR" sz="3200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fr-FR" sz="3200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fr-FR" sz="3200" i="1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Un concert gratuit a été donné à la chapelle St Louis à Orange, le 9 mai 2017 précédé d’une visite au Musée d’Art et d’Histoire </a:t>
            </a:r>
            <a:r>
              <a:rPr lang="fr-FR" sz="3200" i="1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d’Orange</a:t>
            </a:r>
            <a:r>
              <a:rPr lang="fr-FR" sz="3200" i="1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 Mme </a:t>
            </a:r>
            <a:r>
              <a:rPr lang="fr-FR" sz="3200" i="1" dirty="0" err="1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Varéon</a:t>
            </a:r>
            <a:r>
              <a:rPr lang="fr-FR" sz="3200" i="1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Conservatrice du musée a présenté aux élèves une œuvre d’Albert de </a:t>
            </a:r>
            <a:r>
              <a:rPr lang="fr-FR" sz="3200" i="1" dirty="0" err="1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Belleroche</a:t>
            </a:r>
            <a:r>
              <a:rPr lang="fr-FR" sz="3200" i="1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suggérant le rêve</a:t>
            </a:r>
            <a:r>
              <a:rPr lang="fr-FR" sz="3200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fr-FR" dirty="0">
              <a:solidFill>
                <a:srgbClr val="C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7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02" y="850725"/>
            <a:ext cx="3386880" cy="20598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85" y="4067045"/>
            <a:ext cx="4430332" cy="20252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AutoShape 2" descr="Résultat de recherche d'images pour &quot;Chapelle St Louis Orange&quot;"/>
          <p:cNvSpPr>
            <a:spLocks noChangeAspect="1" noChangeArrowheads="1"/>
          </p:cNvSpPr>
          <p:nvPr/>
        </p:nvSpPr>
        <p:spPr bwMode="auto">
          <a:xfrm>
            <a:off x="4366965" y="4023821"/>
            <a:ext cx="1016403" cy="101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Résultat de recherche d'images pour &quot;Chapelle St Louis Orang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6" descr="Résultat de recherche d'images pour &quot;Chapelle St Louis Orange&quot;"/>
          <p:cNvSpPr>
            <a:spLocks noChangeAspect="1" noChangeArrowheads="1"/>
          </p:cNvSpPr>
          <p:nvPr/>
        </p:nvSpPr>
        <p:spPr bwMode="auto">
          <a:xfrm>
            <a:off x="155575" y="-525463"/>
            <a:ext cx="428625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230" y="840514"/>
            <a:ext cx="4583809" cy="23792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00" y="3451263"/>
            <a:ext cx="4409468" cy="32568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1480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1354" y="351692"/>
            <a:ext cx="11704320" cy="787791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fr-FR" sz="3800" b="1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Un projet pédagogique en lien avec l’enseignement du français en LP </a:t>
            </a:r>
            <a:endParaRPr lang="fr-FR" sz="3800" b="1" dirty="0">
              <a:solidFill>
                <a:srgbClr val="C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1354" y="1420837"/>
            <a:ext cx="3783281" cy="104137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fr-FR" sz="2800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Un objet d’étude au programme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15"/>
          </p:nvPr>
        </p:nvSpPr>
        <p:spPr>
          <a:xfrm>
            <a:off x="281354" y="2571749"/>
            <a:ext cx="3783281" cy="3885321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fr-FR" sz="3600" b="1" i="1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Du coté de l’imaginaire</a:t>
            </a:r>
          </a:p>
          <a:p>
            <a:pPr algn="l"/>
            <a:r>
              <a:rPr lang="fr-FR" sz="3200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À travers la sélection et la lecture de textes poétiques  autour de la thématique du rêve…</a:t>
            </a:r>
            <a:endParaRPr lang="fr-FR" sz="3200" dirty="0">
              <a:solidFill>
                <a:srgbClr val="C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41435" y="1420837"/>
            <a:ext cx="3525136" cy="104137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fr-FR" sz="2800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Des connaissances au programme </a:t>
            </a:r>
            <a:endParaRPr lang="fr-FR" sz="2800" dirty="0">
              <a:solidFill>
                <a:srgbClr val="C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525136" cy="388532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fr-FR" sz="3200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La période du </a:t>
            </a:r>
            <a:r>
              <a:rPr lang="fr-FR" sz="3600" b="1" i="1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surréalisme</a:t>
            </a:r>
          </a:p>
          <a:p>
            <a:pPr marL="285750" indent="-285750">
              <a:buFontTx/>
              <a:buChar char="-"/>
            </a:pPr>
            <a:r>
              <a:rPr lang="fr-FR" sz="3200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le lexique de l’imagination, de l’imaginaire</a:t>
            </a:r>
          </a:p>
          <a:p>
            <a:r>
              <a:rPr lang="fr-FR" sz="3200" dirty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-</a:t>
            </a:r>
            <a:r>
              <a:rPr lang="fr-FR" sz="3200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les </a:t>
            </a:r>
            <a:r>
              <a:rPr lang="fr-FR" sz="3600" b="1" i="1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Arts du langage</a:t>
            </a:r>
            <a:endParaRPr lang="fr-FR" sz="3600" b="1" i="1" dirty="0">
              <a:solidFill>
                <a:srgbClr val="C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343371" y="1420838"/>
            <a:ext cx="3487557" cy="1041374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fr-FR" sz="2800" dirty="0" smtClean="0">
                <a:solidFill>
                  <a:srgbClr val="C0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Des attitudes au programmes</a:t>
            </a:r>
            <a:endParaRPr lang="fr-FR" sz="2800" dirty="0">
              <a:solidFill>
                <a:srgbClr val="C0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half" idx="17"/>
          </p:nvPr>
        </p:nvSpPr>
        <p:spPr>
          <a:xfrm>
            <a:off x="8343372" y="2571750"/>
            <a:ext cx="3487556" cy="388532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fr-FR" sz="2400" dirty="0" smtClean="0">
                <a:solidFill>
                  <a:srgbClr val="C00000"/>
                </a:solidFill>
              </a:rPr>
              <a:t>Goûter la puissance des mots et des </a:t>
            </a:r>
            <a:r>
              <a:rPr lang="fr-FR" sz="3200" b="1" i="1" dirty="0" smtClean="0">
                <a:solidFill>
                  <a:srgbClr val="C00000"/>
                </a:solidFill>
              </a:rPr>
              <a:t>ressources du langage</a:t>
            </a:r>
          </a:p>
          <a:p>
            <a:pPr marL="285750" indent="-285750">
              <a:buFontTx/>
              <a:buChar char="-"/>
            </a:pPr>
            <a:r>
              <a:rPr lang="fr-FR" sz="2400" dirty="0" smtClean="0">
                <a:solidFill>
                  <a:srgbClr val="C00000"/>
                </a:solidFill>
              </a:rPr>
              <a:t>- lecture à voix haute</a:t>
            </a:r>
          </a:p>
          <a:p>
            <a:pPr marL="285750" indent="-285750">
              <a:buFontTx/>
              <a:buChar char="-"/>
            </a:pPr>
            <a:r>
              <a:rPr lang="fr-FR" sz="2400" dirty="0" smtClean="0">
                <a:solidFill>
                  <a:srgbClr val="C00000"/>
                </a:solidFill>
              </a:rPr>
              <a:t>- </a:t>
            </a:r>
            <a:r>
              <a:rPr lang="fr-FR" sz="3200" b="1" i="1" dirty="0" smtClean="0">
                <a:solidFill>
                  <a:srgbClr val="C00000"/>
                </a:solidFill>
              </a:rPr>
              <a:t>mise en scène du langage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7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8941"/>
            <a:ext cx="9144000" cy="6336406"/>
          </a:xfrm>
          <a:prstGeom prst="rect">
            <a:avLst/>
          </a:prstGeom>
          <a:solidFill>
            <a:srgbClr val="66FF99"/>
          </a:solidFill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4281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7576"/>
            <a:ext cx="9144000" cy="6297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242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4" y="422032"/>
            <a:ext cx="10353763" cy="81592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Un partenariat culturel en lien avec le PEAC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682419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just"/>
            <a:r>
              <a:rPr lang="fr-FR" sz="2400" dirty="0" smtClean="0">
                <a:solidFill>
                  <a:srgbClr val="C00000"/>
                </a:solidFill>
                <a:effectLst/>
              </a:rPr>
              <a:t>Avec le </a:t>
            </a:r>
            <a:r>
              <a:rPr lang="fr-FR" sz="2400" dirty="0">
                <a:solidFill>
                  <a:srgbClr val="C00000"/>
                </a:solidFill>
                <a:effectLst/>
              </a:rPr>
              <a:t>Conservatoire de Musique d' Orange </a:t>
            </a:r>
            <a:r>
              <a:rPr lang="fr-FR" sz="2400" dirty="0" smtClean="0">
                <a:solidFill>
                  <a:srgbClr val="C00000"/>
                </a:solidFill>
                <a:effectLst/>
              </a:rPr>
              <a:t>grâce </a:t>
            </a:r>
            <a:r>
              <a:rPr lang="fr-FR" sz="2400" dirty="0">
                <a:solidFill>
                  <a:srgbClr val="C00000"/>
                </a:solidFill>
                <a:effectLst/>
              </a:rPr>
              <a:t>à l'investissement de Leonard </a:t>
            </a:r>
            <a:r>
              <a:rPr lang="fr-FR" sz="2400" dirty="0" err="1">
                <a:solidFill>
                  <a:srgbClr val="C00000"/>
                </a:solidFill>
                <a:effectLst/>
              </a:rPr>
              <a:t>Bonné</a:t>
            </a:r>
            <a:r>
              <a:rPr lang="fr-FR" sz="2400" dirty="0">
                <a:solidFill>
                  <a:srgbClr val="C00000"/>
                </a:solidFill>
                <a:effectLst/>
              </a:rPr>
              <a:t>, professeur de </a:t>
            </a:r>
            <a:r>
              <a:rPr lang="fr-FR" sz="2400" dirty="0" smtClean="0">
                <a:solidFill>
                  <a:srgbClr val="C00000"/>
                </a:solidFill>
                <a:effectLst/>
              </a:rPr>
              <a:t>piano.</a:t>
            </a:r>
          </a:p>
          <a:p>
            <a:pPr algn="just"/>
            <a:r>
              <a:rPr lang="fr-FR" sz="2400" dirty="0">
                <a:solidFill>
                  <a:srgbClr val="C00000"/>
                </a:solidFill>
                <a:effectLst/>
              </a:rPr>
              <a:t>A</a:t>
            </a:r>
            <a:r>
              <a:rPr lang="fr-FR" sz="2400" dirty="0" smtClean="0">
                <a:solidFill>
                  <a:srgbClr val="C00000"/>
                </a:solidFill>
                <a:effectLst/>
              </a:rPr>
              <a:t>vec </a:t>
            </a:r>
            <a:r>
              <a:rPr lang="fr-FR" sz="2400" dirty="0">
                <a:solidFill>
                  <a:srgbClr val="C00000"/>
                </a:solidFill>
                <a:effectLst/>
              </a:rPr>
              <a:t>les élèves pianistes du Conservatoire autour d' un objectif commun : éveiller des émotions chez le spectateur en croisant leurs arts</a:t>
            </a:r>
            <a:r>
              <a:rPr lang="fr-FR" sz="2400" dirty="0" smtClean="0">
                <a:solidFill>
                  <a:srgbClr val="C00000"/>
                </a:solidFill>
                <a:effectLst/>
              </a:rPr>
              <a:t>.</a:t>
            </a:r>
          </a:p>
          <a:p>
            <a:pPr algn="just"/>
            <a:r>
              <a:rPr lang="fr-FR" sz="2400" dirty="0">
                <a:solidFill>
                  <a:srgbClr val="C00000"/>
                </a:solidFill>
                <a:effectLst/>
              </a:rPr>
              <a:t>La rencontre sur les planches </a:t>
            </a:r>
            <a:r>
              <a:rPr lang="fr-FR" sz="2400" dirty="0" smtClean="0">
                <a:solidFill>
                  <a:srgbClr val="C00000"/>
                </a:solidFill>
                <a:effectLst/>
              </a:rPr>
              <a:t>le </a:t>
            </a:r>
            <a:r>
              <a:rPr lang="fr-FR" sz="2400" dirty="0">
                <a:solidFill>
                  <a:srgbClr val="C00000"/>
                </a:solidFill>
                <a:effectLst/>
              </a:rPr>
              <a:t>9 mai 2017 à la chapelle Saint Louis </a:t>
            </a:r>
            <a:r>
              <a:rPr lang="fr-FR" sz="2400" dirty="0" smtClean="0">
                <a:solidFill>
                  <a:srgbClr val="C00000"/>
                </a:solidFill>
                <a:effectLst/>
              </a:rPr>
              <a:t>d'Orange. </a:t>
            </a:r>
            <a:r>
              <a:rPr lang="fr-FR" sz="2400" dirty="0">
                <a:solidFill>
                  <a:srgbClr val="C00000"/>
                </a:solidFill>
                <a:effectLst/>
              </a:rPr>
              <a:t>Lycéens de l'</a:t>
            </a:r>
            <a:r>
              <a:rPr lang="fr-FR" sz="2400" dirty="0" err="1">
                <a:solidFill>
                  <a:srgbClr val="C00000"/>
                </a:solidFill>
                <a:effectLst/>
              </a:rPr>
              <a:t>Argensol</a:t>
            </a:r>
            <a:r>
              <a:rPr lang="fr-FR" sz="2400" dirty="0">
                <a:solidFill>
                  <a:srgbClr val="C00000"/>
                </a:solidFill>
                <a:effectLst/>
              </a:rPr>
              <a:t> et jeunes </a:t>
            </a:r>
            <a:r>
              <a:rPr lang="fr-FR" sz="2400" dirty="0" smtClean="0">
                <a:solidFill>
                  <a:srgbClr val="C00000"/>
                </a:solidFill>
                <a:effectLst/>
              </a:rPr>
              <a:t>pianistes </a:t>
            </a:r>
            <a:r>
              <a:rPr lang="fr-FR" sz="2400" dirty="0">
                <a:solidFill>
                  <a:srgbClr val="C00000"/>
                </a:solidFill>
                <a:effectLst/>
              </a:rPr>
              <a:t>ont offert lors de ce concert gratuit des échappées poétiques.</a:t>
            </a:r>
          </a:p>
          <a:p>
            <a:pPr algn="just"/>
            <a:r>
              <a:rPr lang="fr-FR" sz="2400" dirty="0" smtClean="0">
                <a:solidFill>
                  <a:srgbClr val="C00000"/>
                </a:solidFill>
                <a:effectLst/>
              </a:rPr>
              <a:t>Au préalable, un moment </a:t>
            </a:r>
            <a:r>
              <a:rPr lang="fr-FR" sz="2400" dirty="0">
                <a:solidFill>
                  <a:srgbClr val="C00000"/>
                </a:solidFill>
                <a:effectLst/>
              </a:rPr>
              <a:t>de « libre expression » au Musée d'Art et d'Histoire : </a:t>
            </a:r>
            <a:r>
              <a:rPr lang="fr-FR" sz="2400" dirty="0" smtClean="0">
                <a:solidFill>
                  <a:srgbClr val="C00000"/>
                </a:solidFill>
                <a:effectLst/>
              </a:rPr>
              <a:t>présentation </a:t>
            </a:r>
            <a:r>
              <a:rPr lang="fr-FR" sz="2400" dirty="0">
                <a:solidFill>
                  <a:srgbClr val="C00000"/>
                </a:solidFill>
                <a:effectLst/>
              </a:rPr>
              <a:t>d'une toile suggérant le rêve par la Conservatrice du musée, Madame </a:t>
            </a:r>
            <a:r>
              <a:rPr lang="fr-FR" sz="2400" dirty="0" err="1" smtClean="0">
                <a:solidFill>
                  <a:srgbClr val="C00000"/>
                </a:solidFill>
                <a:effectLst/>
              </a:rPr>
              <a:t>Varéon</a:t>
            </a:r>
            <a:r>
              <a:rPr lang="fr-FR" sz="2400" dirty="0" smtClean="0">
                <a:solidFill>
                  <a:srgbClr val="C00000"/>
                </a:solidFill>
                <a:effectLst/>
              </a:rPr>
              <a:t> suivie d’une visite libre du musée et restitution d’émotions par les élèves face à un tableau suscitant leur imaginaire. </a:t>
            </a:r>
            <a:endParaRPr lang="fr-FR" sz="2400" dirty="0">
              <a:solidFill>
                <a:srgbClr val="C00000"/>
              </a:solidFill>
              <a:effectLst/>
            </a:endParaRPr>
          </a:p>
          <a:p>
            <a:endParaRPr lang="fr-FR" sz="2400" dirty="0">
              <a:solidFill>
                <a:srgbClr val="C00000"/>
              </a:solidFill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919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92428"/>
            <a:ext cx="9113949" cy="58856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051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oise">
  <a:themeElements>
    <a:clrScheme name="Ardois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ois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oi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TM04033921[[fn=Damas]]</Template>
  <TotalTime>77</TotalTime>
  <Words>211</Words>
  <Application>Microsoft Office PowerPoint</Application>
  <PresentationFormat>Grand écran</PresentationFormat>
  <Paragraphs>24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Aparajita</vt:lpstr>
      <vt:lpstr>Brush Script MT</vt:lpstr>
      <vt:lpstr>Calisto MT</vt:lpstr>
      <vt:lpstr>Trebuchet MS</vt:lpstr>
      <vt:lpstr>Wingdings 2</vt:lpstr>
      <vt:lpstr>Ardoise</vt:lpstr>
      <vt:lpstr>Littérature et musique « autour du rêve »</vt:lpstr>
      <vt:lpstr>Présentation PowerPoint</vt:lpstr>
      <vt:lpstr> Sur scène, des élèves se retrouvent pour exprimer à travers la littérature d’une part et la musique d’autre part, un répertoire autour du thème du « rêve ». </vt:lpstr>
      <vt:lpstr>Présentation PowerPoint</vt:lpstr>
      <vt:lpstr>Un projet pédagogique en lien avec l’enseignement du français en LP </vt:lpstr>
      <vt:lpstr>Présentation PowerPoint</vt:lpstr>
      <vt:lpstr>Présentation PowerPoint</vt:lpstr>
      <vt:lpstr>Un partenariat culturel en lien avec le PEAC</vt:lpstr>
      <vt:lpstr>Présentation PowerPoint</vt:lpstr>
    </vt:vector>
  </TitlesOfParts>
  <Company>Rectorat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Littérature et musique « autour du rêve »</dc:title>
  <dc:creator>vfuchs</dc:creator>
  <cp:lastModifiedBy>vfuchs</cp:lastModifiedBy>
  <cp:revision>14</cp:revision>
  <dcterms:created xsi:type="dcterms:W3CDTF">2017-09-30T16:59:18Z</dcterms:created>
  <dcterms:modified xsi:type="dcterms:W3CDTF">2017-10-04T13:05:27Z</dcterms:modified>
</cp:coreProperties>
</file>