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72" r:id="rId7"/>
    <p:sldId id="268" r:id="rId8"/>
    <p:sldId id="262" r:id="rId9"/>
    <p:sldId id="263" r:id="rId10"/>
    <p:sldId id="264" r:id="rId11"/>
    <p:sldId id="265" r:id="rId12"/>
    <p:sldId id="270" r:id="rId13"/>
    <p:sldId id="271" r:id="rId14"/>
    <p:sldId id="266" r:id="rId15"/>
    <p:sldId id="267"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56B7FF5-B811-4B94-8FF2-BEB746AAFD97}" type="datetimeFigureOut">
              <a:rPr lang="fr-FR" smtClean="0"/>
              <a:t>14/12/2017</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1256487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6B7FF5-B811-4B94-8FF2-BEB746AAFD97}" type="datetimeFigureOut">
              <a:rPr lang="fr-FR" smtClean="0"/>
              <a:t>14/12/2017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334489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6B7FF5-B811-4B94-8FF2-BEB746AAFD97}" type="datetimeFigureOut">
              <a:rPr lang="fr-FR" smtClean="0"/>
              <a:t>14/12/2017</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662969-8E2D-49E6-845F-D1D58B4AE1CF}"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7533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656B7FF5-B811-4B94-8FF2-BEB746AAFD97}" type="datetimeFigureOut">
              <a:rPr lang="fr-FR" smtClean="0"/>
              <a:t>14/12/2017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2623229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656B7FF5-B811-4B94-8FF2-BEB746AAFD97}" type="datetimeFigureOut">
              <a:rPr lang="fr-FR" smtClean="0"/>
              <a:t>14/12/2017</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662969-8E2D-49E6-845F-D1D58B4AE1CF}"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3475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656B7FF5-B811-4B94-8FF2-BEB746AAFD97}" type="datetimeFigureOut">
              <a:rPr lang="fr-FR" smtClean="0"/>
              <a:t>14/12/2017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2048925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6B7FF5-B811-4B94-8FF2-BEB746AAFD97}" type="datetimeFigureOut">
              <a:rPr lang="fr-FR" smtClean="0"/>
              <a:t>14/12/2017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3128323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6B7FF5-B811-4B94-8FF2-BEB746AAFD97}" type="datetimeFigureOut">
              <a:rPr lang="fr-FR" smtClean="0"/>
              <a:t>14/12/2017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121018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6B7FF5-B811-4B94-8FF2-BEB746AAFD97}" type="datetimeFigureOut">
              <a:rPr lang="fr-FR" smtClean="0"/>
              <a:t>14/12/2017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320947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6B7FF5-B811-4B94-8FF2-BEB746AAFD97}" type="datetimeFigureOut">
              <a:rPr lang="fr-FR" smtClean="0"/>
              <a:t>14/12/2017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2635531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56B7FF5-B811-4B94-8FF2-BEB746AAFD97}" type="datetimeFigureOut">
              <a:rPr lang="fr-FR" smtClean="0"/>
              <a:t>14/12/2017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263402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56B7FF5-B811-4B94-8FF2-BEB746AAFD97}" type="datetimeFigureOut">
              <a:rPr lang="fr-FR" smtClean="0"/>
              <a:t>14/12/2017</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176095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56B7FF5-B811-4B94-8FF2-BEB746AAFD97}" type="datetimeFigureOut">
              <a:rPr lang="fr-FR" smtClean="0"/>
              <a:t>14/12/2017</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422734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B7FF5-B811-4B94-8FF2-BEB746AAFD97}" type="datetimeFigureOut">
              <a:rPr lang="fr-FR" smtClean="0"/>
              <a:t>14/12/2017</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36697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6B7FF5-B811-4B94-8FF2-BEB746AAFD97}" type="datetimeFigureOut">
              <a:rPr lang="fr-FR" smtClean="0"/>
              <a:t>14/12/2017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327798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6B7FF5-B811-4B94-8FF2-BEB746AAFD97}" type="datetimeFigureOut">
              <a:rPr lang="fr-FR" smtClean="0"/>
              <a:t>14/12/2017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662969-8E2D-49E6-845F-D1D58B4AE1CF}" type="slidenum">
              <a:rPr lang="fr-FR" smtClean="0"/>
              <a:t>‹N°›</a:t>
            </a:fld>
            <a:endParaRPr lang="fr-FR"/>
          </a:p>
        </p:txBody>
      </p:sp>
    </p:spTree>
    <p:extLst>
      <p:ext uri="{BB962C8B-B14F-4D97-AF65-F5344CB8AC3E}">
        <p14:creationId xmlns:p14="http://schemas.microsoft.com/office/powerpoint/2010/main" val="72949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56B7FF5-B811-4B94-8FF2-BEB746AAFD97}" type="datetimeFigureOut">
              <a:rPr lang="fr-FR" smtClean="0"/>
              <a:t>14/12/2017</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4662969-8E2D-49E6-845F-D1D58B4AE1CF}" type="slidenum">
              <a:rPr lang="fr-FR" smtClean="0"/>
              <a:t>‹N°›</a:t>
            </a:fld>
            <a:endParaRPr lang="fr-FR"/>
          </a:p>
        </p:txBody>
      </p:sp>
    </p:spTree>
    <p:extLst>
      <p:ext uri="{BB962C8B-B14F-4D97-AF65-F5344CB8AC3E}">
        <p14:creationId xmlns:p14="http://schemas.microsoft.com/office/powerpoint/2010/main" val="12134210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453" y="141668"/>
            <a:ext cx="11513109" cy="3554569"/>
          </a:xfrm>
        </p:spPr>
        <p:txBody>
          <a:bodyPr>
            <a:normAutofit/>
          </a:bodyPr>
          <a:lstStyle/>
          <a:p>
            <a:pPr algn="ctr"/>
            <a:r>
              <a:rPr lang="fr-FR" dirty="0"/>
              <a:t>	</a:t>
            </a:r>
            <a:r>
              <a:rPr lang="fr-FR" dirty="0" smtClean="0"/>
              <a:t>	</a:t>
            </a:r>
            <a:br>
              <a:rPr lang="fr-FR" dirty="0" smtClean="0"/>
            </a:br>
            <a:r>
              <a:rPr lang="fr-FR" dirty="0"/>
              <a:t>	</a:t>
            </a:r>
            <a:r>
              <a:rPr lang="fr-FR" b="1" dirty="0" smtClean="0"/>
              <a:t>Réunion information Brevet Professionnel</a:t>
            </a:r>
            <a:br>
              <a:rPr lang="fr-FR" b="1" dirty="0" smtClean="0"/>
            </a:br>
            <a:r>
              <a:rPr lang="fr-FR" b="1" dirty="0" smtClean="0"/>
              <a:t>		IEN Lettres-HG</a:t>
            </a:r>
            <a:r>
              <a:rPr lang="fr-FR" b="1" dirty="0"/>
              <a:t> </a:t>
            </a:r>
            <a:r>
              <a:rPr lang="fr-FR" b="1" dirty="0" smtClean="0"/>
              <a:t>: Partie français</a:t>
            </a:r>
            <a:endParaRPr lang="fr-FR" b="1" dirty="0"/>
          </a:p>
        </p:txBody>
      </p:sp>
      <p:sp>
        <p:nvSpPr>
          <p:cNvPr id="3" name="Espace réservé du contenu 2"/>
          <p:cNvSpPr>
            <a:spLocks noGrp="1"/>
          </p:cNvSpPr>
          <p:nvPr>
            <p:ph idx="1"/>
          </p:nvPr>
        </p:nvSpPr>
        <p:spPr>
          <a:xfrm>
            <a:off x="838200" y="4185634"/>
            <a:ext cx="10662634" cy="2292438"/>
          </a:xfrm>
        </p:spPr>
        <p:txBody>
          <a:bodyPr>
            <a:normAutofit/>
          </a:bodyPr>
          <a:lstStyle/>
          <a:p>
            <a:pPr marL="0" indent="0" algn="ctr">
              <a:buNone/>
            </a:pPr>
            <a:r>
              <a:rPr lang="fr-FR" sz="2800" b="1" i="1" dirty="0" smtClean="0"/>
              <a:t>LPO Vauvenargues Aix-en-Provence</a:t>
            </a:r>
          </a:p>
          <a:p>
            <a:pPr marL="0" indent="0" algn="ctr">
              <a:buNone/>
            </a:pPr>
            <a:r>
              <a:rPr lang="fr-FR" sz="2800" b="1" i="1" dirty="0" smtClean="0"/>
              <a:t>Vendredi 15 décembre 2017</a:t>
            </a:r>
            <a:endParaRPr lang="fr-FR" sz="2800" b="1" i="1" dirty="0"/>
          </a:p>
        </p:txBody>
      </p:sp>
      <p:pic>
        <p:nvPicPr>
          <p:cNvPr id="4" name="Image 3" descr="2017_logo_academie_Aix-Marseille_sans_mariann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6423" y="4520483"/>
            <a:ext cx="2124411" cy="1957589"/>
          </a:xfrm>
          <a:prstGeom prst="rect">
            <a:avLst/>
          </a:prstGeom>
          <a:noFill/>
          <a:ln>
            <a:noFill/>
          </a:ln>
        </p:spPr>
      </p:pic>
    </p:spTree>
    <p:extLst>
      <p:ext uri="{BB962C8B-B14F-4D97-AF65-F5344CB8AC3E}">
        <p14:creationId xmlns:p14="http://schemas.microsoft.com/office/powerpoint/2010/main" val="708588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78064"/>
          </a:xfrm>
        </p:spPr>
        <p:txBody>
          <a:bodyPr>
            <a:normAutofit/>
          </a:bodyPr>
          <a:lstStyle/>
          <a:p>
            <a:pPr algn="ctr"/>
            <a:r>
              <a:rPr lang="fr-FR" b="1" dirty="0" smtClean="0"/>
              <a:t>La mise en œuvre du programme : </a:t>
            </a:r>
            <a:endParaRPr lang="fr-FR" b="1" dirty="0"/>
          </a:p>
        </p:txBody>
      </p:sp>
      <p:sp>
        <p:nvSpPr>
          <p:cNvPr id="3" name="Espace réservé du contenu 2"/>
          <p:cNvSpPr>
            <a:spLocks noGrp="1"/>
          </p:cNvSpPr>
          <p:nvPr>
            <p:ph idx="1"/>
          </p:nvPr>
        </p:nvSpPr>
        <p:spPr>
          <a:xfrm>
            <a:off x="579549" y="1365161"/>
            <a:ext cx="11217499" cy="5087154"/>
          </a:xfrm>
        </p:spPr>
        <p:txBody>
          <a:bodyPr/>
          <a:lstStyle/>
          <a:p>
            <a:pPr>
              <a:buFont typeface="Wingdings" panose="05000000000000000000" pitchFamily="2" charset="2"/>
              <a:buChar char="Ø"/>
            </a:pPr>
            <a:r>
              <a:rPr lang="fr-FR" dirty="0" smtClean="0"/>
              <a:t> </a:t>
            </a:r>
            <a:r>
              <a:rPr lang="fr-FR" sz="3200" b="1" dirty="0" smtClean="0">
                <a:latin typeface="Calibri Light" panose="020F0302020204030204" pitchFamily="34" charset="0"/>
              </a:rPr>
              <a:t>Travailler les </a:t>
            </a:r>
            <a:r>
              <a:rPr lang="fr-FR" sz="3200" b="1" dirty="0">
                <a:solidFill>
                  <a:srgbClr val="FF0000"/>
                </a:solidFill>
                <a:latin typeface="Calibri Light" panose="020F0302020204030204" pitchFamily="34" charset="0"/>
              </a:rPr>
              <a:t>compétences suivantes </a:t>
            </a:r>
            <a:r>
              <a:rPr lang="fr-FR" sz="3200" b="1" dirty="0">
                <a:latin typeface="Calibri Light" panose="020F0302020204030204" pitchFamily="34" charset="0"/>
              </a:rPr>
              <a:t>: </a:t>
            </a:r>
            <a:endParaRPr lang="fr-FR" sz="3200" b="1" dirty="0" smtClean="0">
              <a:latin typeface="Calibri Light" panose="020F0302020204030204" pitchFamily="34" charset="0"/>
            </a:endParaRPr>
          </a:p>
          <a:p>
            <a:pPr>
              <a:buFont typeface="Wingdings" panose="05000000000000000000" pitchFamily="2" charset="2"/>
              <a:buChar char="§"/>
            </a:pPr>
            <a:r>
              <a:rPr lang="fr-FR" sz="3200" b="1" dirty="0" smtClean="0">
                <a:latin typeface="Calibri Light" panose="020F0302020204030204" pitchFamily="34" charset="0"/>
              </a:rPr>
              <a:t>raconter</a:t>
            </a:r>
            <a:r>
              <a:rPr lang="fr-FR" sz="3200" b="1" dirty="0">
                <a:latin typeface="Calibri Light" panose="020F0302020204030204" pitchFamily="34" charset="0"/>
              </a:rPr>
              <a:t>, </a:t>
            </a:r>
            <a:endParaRPr lang="fr-FR" sz="3200" b="1" dirty="0" smtClean="0">
              <a:latin typeface="Calibri Light" panose="020F0302020204030204" pitchFamily="34" charset="0"/>
            </a:endParaRPr>
          </a:p>
          <a:p>
            <a:pPr>
              <a:buFont typeface="Wingdings" panose="05000000000000000000" pitchFamily="2" charset="2"/>
              <a:buChar char="§"/>
            </a:pPr>
            <a:r>
              <a:rPr lang="fr-FR" sz="3200" b="1" dirty="0" smtClean="0">
                <a:latin typeface="Calibri Light" panose="020F0302020204030204" pitchFamily="34" charset="0"/>
              </a:rPr>
              <a:t>décrire</a:t>
            </a:r>
            <a:r>
              <a:rPr lang="fr-FR" sz="3200" b="1" dirty="0">
                <a:latin typeface="Calibri Light" panose="020F0302020204030204" pitchFamily="34" charset="0"/>
              </a:rPr>
              <a:t>, </a:t>
            </a:r>
            <a:endParaRPr lang="fr-FR" sz="3200" b="1" dirty="0" smtClean="0">
              <a:latin typeface="Calibri Light" panose="020F0302020204030204" pitchFamily="34" charset="0"/>
            </a:endParaRPr>
          </a:p>
          <a:p>
            <a:pPr>
              <a:buFont typeface="Wingdings" panose="05000000000000000000" pitchFamily="2" charset="2"/>
              <a:buChar char="§"/>
            </a:pPr>
            <a:r>
              <a:rPr lang="fr-FR" sz="3200" b="1" dirty="0" smtClean="0">
                <a:latin typeface="Calibri Light" panose="020F0302020204030204" pitchFamily="34" charset="0"/>
              </a:rPr>
              <a:t>reformuler</a:t>
            </a:r>
            <a:r>
              <a:rPr lang="fr-FR" sz="3200" b="1" dirty="0">
                <a:latin typeface="Calibri Light" panose="020F0302020204030204" pitchFamily="34" charset="0"/>
              </a:rPr>
              <a:t>, </a:t>
            </a:r>
            <a:endParaRPr lang="fr-FR" sz="3200" b="1" dirty="0" smtClean="0">
              <a:latin typeface="Calibri Light" panose="020F0302020204030204" pitchFamily="34" charset="0"/>
            </a:endParaRPr>
          </a:p>
          <a:p>
            <a:pPr>
              <a:buFont typeface="Wingdings" panose="05000000000000000000" pitchFamily="2" charset="2"/>
              <a:buChar char="§"/>
            </a:pPr>
            <a:r>
              <a:rPr lang="fr-FR" sz="3200" b="1" dirty="0" smtClean="0">
                <a:latin typeface="Calibri Light" panose="020F0302020204030204" pitchFamily="34" charset="0"/>
              </a:rPr>
              <a:t>analyser</a:t>
            </a:r>
            <a:r>
              <a:rPr lang="fr-FR" sz="3200" b="1" dirty="0">
                <a:latin typeface="Calibri Light" panose="020F0302020204030204" pitchFamily="34" charset="0"/>
              </a:rPr>
              <a:t>, </a:t>
            </a:r>
            <a:endParaRPr lang="fr-FR" sz="3200" b="1" dirty="0" smtClean="0">
              <a:latin typeface="Calibri Light" panose="020F0302020204030204" pitchFamily="34" charset="0"/>
            </a:endParaRPr>
          </a:p>
          <a:p>
            <a:pPr>
              <a:buFont typeface="Wingdings" panose="05000000000000000000" pitchFamily="2" charset="2"/>
              <a:buChar char="§"/>
            </a:pPr>
            <a:r>
              <a:rPr lang="fr-FR" sz="3200" b="1" dirty="0" smtClean="0">
                <a:latin typeface="Calibri Light" panose="020F0302020204030204" pitchFamily="34" charset="0"/>
              </a:rPr>
              <a:t>synthétiser</a:t>
            </a:r>
            <a:r>
              <a:rPr lang="fr-FR" sz="3200" b="1" dirty="0">
                <a:latin typeface="Calibri Light" panose="020F0302020204030204" pitchFamily="34" charset="0"/>
              </a:rPr>
              <a:t>, </a:t>
            </a:r>
            <a:endParaRPr lang="fr-FR" sz="3200" b="1" dirty="0" smtClean="0">
              <a:latin typeface="Calibri Light" panose="020F0302020204030204" pitchFamily="34" charset="0"/>
            </a:endParaRPr>
          </a:p>
          <a:p>
            <a:pPr>
              <a:buFont typeface="Wingdings" panose="05000000000000000000" pitchFamily="2" charset="2"/>
              <a:buChar char="§"/>
            </a:pPr>
            <a:r>
              <a:rPr lang="fr-FR" sz="3200" b="1" dirty="0" smtClean="0">
                <a:latin typeface="Calibri Light" panose="020F0302020204030204" pitchFamily="34" charset="0"/>
              </a:rPr>
              <a:t>argumenter</a:t>
            </a:r>
            <a:r>
              <a:rPr lang="fr-FR" sz="3200" b="1" dirty="0">
                <a:latin typeface="Calibri Light" panose="020F0302020204030204" pitchFamily="34" charset="0"/>
              </a:rPr>
              <a:t>, </a:t>
            </a:r>
            <a:endParaRPr lang="fr-FR" sz="3200" b="1" dirty="0" smtClean="0">
              <a:latin typeface="Calibri Light" panose="020F0302020204030204" pitchFamily="34" charset="0"/>
            </a:endParaRPr>
          </a:p>
          <a:p>
            <a:pPr lvl="5">
              <a:buFont typeface="Wingdings" panose="05000000000000000000" pitchFamily="2" charset="2"/>
              <a:buChar char="ü"/>
            </a:pPr>
            <a:r>
              <a:rPr lang="fr-FR" sz="3200" b="1" dirty="0">
                <a:latin typeface="Calibri Light" panose="020F0302020204030204" pitchFamily="34" charset="0"/>
              </a:rPr>
              <a:t> </a:t>
            </a:r>
            <a:r>
              <a:rPr lang="fr-FR" sz="3200" b="1" i="1" u="sng" dirty="0" smtClean="0">
                <a:latin typeface="Calibri Light" panose="020F0302020204030204" pitchFamily="34" charset="0"/>
              </a:rPr>
              <a:t>l’objet </a:t>
            </a:r>
            <a:r>
              <a:rPr lang="fr-FR" sz="3200" b="1" i="1" u="sng" dirty="0">
                <a:latin typeface="Calibri Light" panose="020F0302020204030204" pitchFamily="34" charset="0"/>
              </a:rPr>
              <a:t>d’une évaluation lors de l’examen </a:t>
            </a:r>
          </a:p>
        </p:txBody>
      </p:sp>
    </p:spTree>
    <p:extLst>
      <p:ext uri="{BB962C8B-B14F-4D97-AF65-F5344CB8AC3E}">
        <p14:creationId xmlns:p14="http://schemas.microsoft.com/office/powerpoint/2010/main" val="1332201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52306"/>
          </a:xfrm>
        </p:spPr>
        <p:txBody>
          <a:bodyPr>
            <a:normAutofit/>
          </a:bodyPr>
          <a:lstStyle/>
          <a:p>
            <a:pPr algn="ctr"/>
            <a:r>
              <a:rPr lang="fr-FR" b="1" dirty="0" smtClean="0"/>
              <a:t>Les ressources :</a:t>
            </a:r>
            <a:endParaRPr lang="fr-FR" b="1" dirty="0"/>
          </a:p>
        </p:txBody>
      </p:sp>
      <p:sp>
        <p:nvSpPr>
          <p:cNvPr id="3" name="Espace réservé du contenu 2"/>
          <p:cNvSpPr>
            <a:spLocks noGrp="1"/>
          </p:cNvSpPr>
          <p:nvPr>
            <p:ph idx="1"/>
          </p:nvPr>
        </p:nvSpPr>
        <p:spPr>
          <a:xfrm>
            <a:off x="425003" y="1429555"/>
            <a:ext cx="11294772" cy="5203065"/>
          </a:xfrm>
        </p:spPr>
        <p:txBody>
          <a:bodyPr>
            <a:normAutofit/>
          </a:bodyPr>
          <a:lstStyle/>
          <a:p>
            <a:pPr>
              <a:buFont typeface="Wingdings" panose="05000000000000000000" pitchFamily="2" charset="2"/>
              <a:buChar char="Ø"/>
            </a:pPr>
            <a:r>
              <a:rPr lang="fr-FR" dirty="0" smtClean="0"/>
              <a:t> </a:t>
            </a:r>
            <a:r>
              <a:rPr lang="fr-FR" sz="2800" b="1" dirty="0" smtClean="0">
                <a:latin typeface="Calibri Light" panose="020F0302020204030204" pitchFamily="34" charset="0"/>
              </a:rPr>
              <a:t>Les documents ressources sur EDUSCOL </a:t>
            </a:r>
            <a:r>
              <a:rPr lang="fr-FR" dirty="0" smtClean="0">
                <a:latin typeface="Calibri Light" panose="020F0302020204030204" pitchFamily="34" charset="0"/>
              </a:rPr>
              <a:t>: programme de français en classe de Baccalauréat professionnel sur les objets d’étude suivants </a:t>
            </a:r>
            <a:r>
              <a:rPr lang="fr-FR" dirty="0">
                <a:latin typeface="Calibri Light" panose="020F0302020204030204" pitchFamily="34" charset="0"/>
              </a:rPr>
              <a:t>: </a:t>
            </a:r>
            <a:endParaRPr lang="fr-FR" dirty="0" smtClean="0">
              <a:latin typeface="Calibri Light" panose="020F0302020204030204" pitchFamily="34" charset="0"/>
            </a:endParaRPr>
          </a:p>
          <a:p>
            <a:pPr>
              <a:buFont typeface="Wingdings" panose="05000000000000000000" pitchFamily="2" charset="2"/>
              <a:buChar char="§"/>
            </a:pPr>
            <a:r>
              <a:rPr lang="fr-FR" sz="2400" b="1" i="1" dirty="0" smtClean="0">
                <a:latin typeface="Calibri Light" panose="020F0302020204030204" pitchFamily="34" charset="0"/>
              </a:rPr>
              <a:t>Construction </a:t>
            </a:r>
            <a:r>
              <a:rPr lang="fr-FR" sz="2400" b="1" i="1" dirty="0" smtClean="0">
                <a:latin typeface="Calibri Light" panose="020F0302020204030204" pitchFamily="34" charset="0"/>
              </a:rPr>
              <a:t>de </a:t>
            </a:r>
            <a:r>
              <a:rPr lang="fr-FR" sz="2400" b="1" i="1" dirty="0" smtClean="0">
                <a:latin typeface="Calibri Light" panose="020F0302020204030204" pitchFamily="34" charset="0"/>
              </a:rPr>
              <a:t>l’information : </a:t>
            </a:r>
            <a:r>
              <a:rPr lang="fr-FR" sz="2400" i="1" dirty="0">
                <a:latin typeface="Calibri Light" panose="020F0302020204030204" pitchFamily="34" charset="0"/>
              </a:rPr>
              <a:t>http://</a:t>
            </a:r>
            <a:r>
              <a:rPr lang="fr-FR" sz="2400" i="1" dirty="0" smtClean="0">
                <a:latin typeface="Calibri Light" panose="020F0302020204030204" pitchFamily="34" charset="0"/>
              </a:rPr>
              <a:t>media.eduscol.education.fr/file/Programmes/04/9/RessourcesBacPro_ConstructionInformation_109049.pdf</a:t>
            </a:r>
            <a:endParaRPr lang="fr-FR" sz="2400" b="1" i="1" dirty="0" smtClean="0">
              <a:latin typeface="Calibri Light" panose="020F0302020204030204" pitchFamily="34" charset="0"/>
            </a:endParaRPr>
          </a:p>
          <a:p>
            <a:pPr>
              <a:buFont typeface="Wingdings" panose="05000000000000000000" pitchFamily="2" charset="2"/>
              <a:buChar char="§"/>
            </a:pPr>
            <a:r>
              <a:rPr lang="fr-FR" sz="2400" b="1" i="1" dirty="0" smtClean="0">
                <a:latin typeface="Calibri Light" panose="020F0302020204030204" pitchFamily="34" charset="0"/>
              </a:rPr>
              <a:t>Parcours de personnage</a:t>
            </a:r>
          </a:p>
          <a:p>
            <a:pPr>
              <a:buFont typeface="Wingdings" panose="05000000000000000000" pitchFamily="2" charset="2"/>
              <a:buChar char="§"/>
            </a:pPr>
            <a:r>
              <a:rPr lang="fr-FR" sz="2400" b="1" i="1" dirty="0" smtClean="0">
                <a:latin typeface="Calibri Light" panose="020F0302020204030204" pitchFamily="34" charset="0"/>
              </a:rPr>
              <a:t>L’homme face aux avancées scientifiques et techniques : enthousiasmes et interrogations</a:t>
            </a:r>
          </a:p>
          <a:p>
            <a:pPr>
              <a:buFont typeface="Wingdings" panose="05000000000000000000" pitchFamily="2" charset="2"/>
              <a:buChar char="§"/>
            </a:pPr>
            <a:r>
              <a:rPr lang="fr-FR" sz="2400" b="1" i="1" dirty="0" smtClean="0">
                <a:latin typeface="Calibri Light" panose="020F0302020204030204" pitchFamily="34" charset="0"/>
              </a:rPr>
              <a:t>Identité et diversité</a:t>
            </a:r>
          </a:p>
          <a:p>
            <a:pPr>
              <a:buFont typeface="Wingdings" panose="05000000000000000000" pitchFamily="2" charset="2"/>
              <a:buChar char="§"/>
            </a:pPr>
            <a:r>
              <a:rPr lang="fr-FR" sz="2400" b="1" i="1" dirty="0" smtClean="0">
                <a:latin typeface="Calibri Light" panose="020F0302020204030204" pitchFamily="34" charset="0"/>
              </a:rPr>
              <a:t>Au </a:t>
            </a:r>
            <a:r>
              <a:rPr lang="fr-FR" sz="2400" b="1" i="1" dirty="0" err="1" smtClean="0">
                <a:latin typeface="Calibri Light" panose="020F0302020204030204" pitchFamily="34" charset="0"/>
              </a:rPr>
              <a:t>XXè</a:t>
            </a:r>
            <a:r>
              <a:rPr lang="fr-FR" sz="2400" b="1" i="1" dirty="0" smtClean="0">
                <a:latin typeface="Calibri Light" panose="020F0302020204030204" pitchFamily="34" charset="0"/>
              </a:rPr>
              <a:t> siècle, l’homme et son rapport au monde à travers la littérature et les autres Arts.</a:t>
            </a:r>
          </a:p>
          <a:p>
            <a:pPr>
              <a:buFont typeface="Wingdings" panose="05000000000000000000" pitchFamily="2" charset="2"/>
              <a:buChar char="Ø"/>
            </a:pPr>
            <a:r>
              <a:rPr lang="fr-FR" dirty="0">
                <a:latin typeface="Calibri Light" panose="020F0302020204030204" pitchFamily="34" charset="0"/>
              </a:rPr>
              <a:t> </a:t>
            </a:r>
            <a:r>
              <a:rPr lang="fr-FR" sz="2800" b="1" dirty="0">
                <a:latin typeface="Calibri Light" panose="020F0302020204030204" pitchFamily="34" charset="0"/>
              </a:rPr>
              <a:t>L</a:t>
            </a:r>
            <a:r>
              <a:rPr lang="fr-FR" sz="2800" b="1" dirty="0" smtClean="0">
                <a:latin typeface="Calibri Light" panose="020F0302020204030204" pitchFamily="34" charset="0"/>
              </a:rPr>
              <a:t>e site académique : </a:t>
            </a:r>
            <a:r>
              <a:rPr lang="fr-FR" sz="2400" b="1" dirty="0" smtClean="0">
                <a:latin typeface="Calibri Light" panose="020F0302020204030204" pitchFamily="34" charset="0"/>
              </a:rPr>
              <a:t>www.lettres-histoire.ac-aix-marseille.fr/</a:t>
            </a:r>
          </a:p>
          <a:p>
            <a:pPr>
              <a:buFont typeface="Wingdings" panose="05000000000000000000" pitchFamily="2" charset="2"/>
              <a:buChar char="Ø"/>
            </a:pPr>
            <a:r>
              <a:rPr lang="fr-FR" dirty="0">
                <a:latin typeface="Calibri Light" panose="020F0302020204030204" pitchFamily="34" charset="0"/>
              </a:rPr>
              <a:t> </a:t>
            </a:r>
            <a:r>
              <a:rPr lang="fr-FR" sz="2800" b="1" dirty="0" smtClean="0">
                <a:latin typeface="Calibri Light" panose="020F0302020204030204" pitchFamily="34" charset="0"/>
              </a:rPr>
              <a:t>Les manuels scolaires </a:t>
            </a:r>
            <a:r>
              <a:rPr lang="fr-FR" dirty="0" smtClean="0">
                <a:latin typeface="Calibri Light" panose="020F0302020204030204" pitchFamily="34" charset="0"/>
              </a:rPr>
              <a:t>: français en classes de 2</a:t>
            </a:r>
            <a:r>
              <a:rPr lang="fr-FR" baseline="30000" dirty="0" smtClean="0">
                <a:latin typeface="Calibri Light" panose="020F0302020204030204" pitchFamily="34" charset="0"/>
              </a:rPr>
              <a:t>nd</a:t>
            </a:r>
            <a:r>
              <a:rPr lang="fr-FR" dirty="0" smtClean="0">
                <a:latin typeface="Calibri Light" panose="020F0302020204030204" pitchFamily="34" charset="0"/>
              </a:rPr>
              <a:t>, 1</a:t>
            </a:r>
            <a:r>
              <a:rPr lang="fr-FR" baseline="30000" dirty="0" smtClean="0">
                <a:latin typeface="Calibri Light" panose="020F0302020204030204" pitchFamily="34" charset="0"/>
              </a:rPr>
              <a:t>ère</a:t>
            </a:r>
            <a:r>
              <a:rPr lang="fr-FR" dirty="0" smtClean="0">
                <a:latin typeface="Calibri Light" panose="020F0302020204030204" pitchFamily="34" charset="0"/>
              </a:rPr>
              <a:t> et Terminale</a:t>
            </a:r>
          </a:p>
          <a:p>
            <a:pPr>
              <a:buFont typeface="Wingdings" panose="05000000000000000000" pitchFamily="2" charset="2"/>
              <a:buChar char="§"/>
            </a:pPr>
            <a:endParaRPr lang="fr-FR" dirty="0"/>
          </a:p>
        </p:txBody>
      </p:sp>
    </p:spTree>
    <p:extLst>
      <p:ext uri="{BB962C8B-B14F-4D97-AF65-F5344CB8AC3E}">
        <p14:creationId xmlns:p14="http://schemas.microsoft.com/office/powerpoint/2010/main" val="2183199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7" y="3372092"/>
            <a:ext cx="10985679" cy="3139321"/>
          </a:xfrm>
          <a:prstGeom prst="rect">
            <a:avLst/>
          </a:prstGeom>
        </p:spPr>
        <p:txBody>
          <a:bodyPr wrap="square">
            <a:spAutoFit/>
          </a:bodyPr>
          <a:lstStyle/>
          <a:p>
            <a:pPr algn="just"/>
            <a:r>
              <a:rPr lang="fr-FR" dirty="0"/>
              <a:t>La liberté de la presse est un droit fondamental reconnu dans toutes les démocraties. Sans elle, il n’y a pas de confrontation des opinions et il ne peut exister de véritable liberté de pensée. Pour construire un jugement personnel et intervenir dans la vie publique, il faut pouvoir accéder à de multiples informations. Il ne paraît donc pas possible de vivre pleinement sans s’informer. Pourtant, s’informer c’est aussi se laisser influencer par des médias qui privilégient l’émotion et la rapidité. La pluralité de l’information est relative : les médias traitent tous les mêmes sujets au même moment et ne donnent qu’une vision très partielle du monde, que ce soit dans le choix comme dans la forme des sujets traités. Guidés par la recherche du spectaculaire, les médias mettent l’accent sur les images violentes, les catastrophes ou les événements dramatiques qui donnent une image négative du monde. </a:t>
            </a:r>
            <a:r>
              <a:rPr lang="fr-FR" b="1" dirty="0"/>
              <a:t>Décider de vivre en citoyen responsable suppose donc de s’informer et d’apprendre à relativiser une information lue ou entendue. </a:t>
            </a:r>
            <a:endParaRPr lang="fr-FR" b="1" dirty="0"/>
          </a:p>
        </p:txBody>
      </p:sp>
      <p:pic>
        <p:nvPicPr>
          <p:cNvPr id="3" name="Image 2"/>
          <p:cNvPicPr>
            <a:picLocks noChangeAspect="1"/>
          </p:cNvPicPr>
          <p:nvPr/>
        </p:nvPicPr>
        <p:blipFill>
          <a:blip r:embed="rId2"/>
          <a:stretch>
            <a:fillRect/>
          </a:stretch>
        </p:blipFill>
        <p:spPr>
          <a:xfrm>
            <a:off x="1793487" y="248698"/>
            <a:ext cx="8841137" cy="2481623"/>
          </a:xfrm>
          <a:prstGeom prst="rect">
            <a:avLst/>
          </a:prstGeom>
        </p:spPr>
      </p:pic>
      <p:sp>
        <p:nvSpPr>
          <p:cNvPr id="4" name="Rectangle 3"/>
          <p:cNvSpPr/>
          <p:nvPr/>
        </p:nvSpPr>
        <p:spPr>
          <a:xfrm>
            <a:off x="4193329" y="3002760"/>
            <a:ext cx="3547766" cy="369332"/>
          </a:xfrm>
          <a:prstGeom prst="rect">
            <a:avLst/>
          </a:prstGeom>
        </p:spPr>
        <p:txBody>
          <a:bodyPr wrap="none">
            <a:spAutoFit/>
          </a:bodyPr>
          <a:lstStyle/>
          <a:p>
            <a:pPr algn="ctr"/>
            <a:r>
              <a:rPr lang="fr-FR" b="1" dirty="0"/>
              <a:t>Peut-on vivre sans s’informer ?</a:t>
            </a:r>
            <a:endParaRPr lang="fr-FR" b="1" dirty="0"/>
          </a:p>
        </p:txBody>
      </p:sp>
    </p:spTree>
    <p:extLst>
      <p:ext uri="{BB962C8B-B14F-4D97-AF65-F5344CB8AC3E}">
        <p14:creationId xmlns:p14="http://schemas.microsoft.com/office/powerpoint/2010/main" val="2652041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2691685" y="274458"/>
            <a:ext cx="7662929" cy="1515705"/>
          </a:xfrm>
          <a:prstGeom prst="rect">
            <a:avLst/>
          </a:prstGeom>
        </p:spPr>
      </p:pic>
      <p:pic>
        <p:nvPicPr>
          <p:cNvPr id="3" name="Image 2"/>
          <p:cNvPicPr>
            <a:picLocks noChangeAspect="1"/>
          </p:cNvPicPr>
          <p:nvPr/>
        </p:nvPicPr>
        <p:blipFill>
          <a:blip r:embed="rId3"/>
          <a:stretch>
            <a:fillRect/>
          </a:stretch>
        </p:blipFill>
        <p:spPr>
          <a:xfrm>
            <a:off x="843484" y="2163155"/>
            <a:ext cx="4014080" cy="393797"/>
          </a:xfrm>
          <a:prstGeom prst="rect">
            <a:avLst/>
          </a:prstGeom>
        </p:spPr>
      </p:pic>
      <p:sp>
        <p:nvSpPr>
          <p:cNvPr id="4" name="Rectangle 3"/>
          <p:cNvSpPr/>
          <p:nvPr/>
        </p:nvSpPr>
        <p:spPr>
          <a:xfrm>
            <a:off x="811287" y="2929944"/>
            <a:ext cx="2910707" cy="523220"/>
          </a:xfrm>
          <a:prstGeom prst="rect">
            <a:avLst/>
          </a:prstGeom>
        </p:spPr>
        <p:txBody>
          <a:bodyPr wrap="square">
            <a:spAutoFit/>
          </a:bodyPr>
          <a:lstStyle/>
          <a:p>
            <a:r>
              <a:rPr lang="fr-FR" sz="2800" b="1" dirty="0">
                <a:latin typeface="Arial" panose="020B0604020202020204" pitchFamily="34" charset="0"/>
              </a:rPr>
              <a:t>4. Démarches</a:t>
            </a:r>
            <a:endParaRPr lang="fr-FR" sz="2800" dirty="0"/>
          </a:p>
        </p:txBody>
      </p:sp>
      <p:sp>
        <p:nvSpPr>
          <p:cNvPr id="5" name="Rectangle 4"/>
          <p:cNvSpPr/>
          <p:nvPr/>
        </p:nvSpPr>
        <p:spPr>
          <a:xfrm>
            <a:off x="3473769" y="3006888"/>
            <a:ext cx="4700326" cy="461665"/>
          </a:xfrm>
          <a:prstGeom prst="rect">
            <a:avLst/>
          </a:prstGeom>
        </p:spPr>
        <p:txBody>
          <a:bodyPr wrap="none">
            <a:spAutoFit/>
          </a:bodyPr>
          <a:lstStyle/>
          <a:p>
            <a:r>
              <a:rPr lang="fr-FR" sz="2400" b="1" dirty="0">
                <a:latin typeface="Arial" panose="020B0604020202020204" pitchFamily="34" charset="0"/>
              </a:rPr>
              <a:t>Exemples d’activités d’écriture</a:t>
            </a:r>
            <a:endParaRPr lang="fr-FR" sz="2400" dirty="0"/>
          </a:p>
        </p:txBody>
      </p:sp>
      <p:sp>
        <p:nvSpPr>
          <p:cNvPr id="6" name="Rectangle 5"/>
          <p:cNvSpPr/>
          <p:nvPr/>
        </p:nvSpPr>
        <p:spPr>
          <a:xfrm>
            <a:off x="3473769" y="3318524"/>
            <a:ext cx="4751622" cy="461665"/>
          </a:xfrm>
          <a:prstGeom prst="rect">
            <a:avLst/>
          </a:prstGeom>
        </p:spPr>
        <p:txBody>
          <a:bodyPr wrap="none">
            <a:spAutoFit/>
          </a:bodyPr>
          <a:lstStyle/>
          <a:p>
            <a:r>
              <a:rPr lang="fr-FR" sz="2400" b="1" dirty="0">
                <a:latin typeface="Arial" panose="020B0604020202020204" pitchFamily="34" charset="0"/>
              </a:rPr>
              <a:t>Exemples d’activités de lecture</a:t>
            </a:r>
            <a:endParaRPr lang="fr-FR" sz="2400" dirty="0"/>
          </a:p>
        </p:txBody>
      </p:sp>
      <p:sp>
        <p:nvSpPr>
          <p:cNvPr id="7" name="Rectangle 6"/>
          <p:cNvSpPr/>
          <p:nvPr/>
        </p:nvSpPr>
        <p:spPr>
          <a:xfrm>
            <a:off x="3473769" y="3646490"/>
            <a:ext cx="4204997" cy="461665"/>
          </a:xfrm>
          <a:prstGeom prst="rect">
            <a:avLst/>
          </a:prstGeom>
        </p:spPr>
        <p:txBody>
          <a:bodyPr wrap="none">
            <a:spAutoFit/>
          </a:bodyPr>
          <a:lstStyle/>
          <a:p>
            <a:r>
              <a:rPr lang="fr-FR" sz="2400" b="1" dirty="0">
                <a:latin typeface="Arial" panose="020B0604020202020204" pitchFamily="34" charset="0"/>
              </a:rPr>
              <a:t>Exemples d’activités orales</a:t>
            </a:r>
            <a:endParaRPr lang="fr-FR" sz="2400" dirty="0"/>
          </a:p>
        </p:txBody>
      </p:sp>
      <p:sp>
        <p:nvSpPr>
          <p:cNvPr id="8" name="Rectangle 7"/>
          <p:cNvSpPr/>
          <p:nvPr/>
        </p:nvSpPr>
        <p:spPr>
          <a:xfrm>
            <a:off x="3473769" y="3985044"/>
            <a:ext cx="5569153" cy="461665"/>
          </a:xfrm>
          <a:prstGeom prst="rect">
            <a:avLst/>
          </a:prstGeom>
        </p:spPr>
        <p:txBody>
          <a:bodyPr wrap="none">
            <a:spAutoFit/>
          </a:bodyPr>
          <a:lstStyle/>
          <a:p>
            <a:r>
              <a:rPr lang="fr-FR" sz="2400" b="1" dirty="0">
                <a:latin typeface="Arial" panose="020B0604020202020204" pitchFamily="34" charset="0"/>
              </a:rPr>
              <a:t>Exemples de validation des attitudes</a:t>
            </a:r>
            <a:endParaRPr lang="fr-FR" sz="2400" dirty="0"/>
          </a:p>
        </p:txBody>
      </p:sp>
      <p:sp>
        <p:nvSpPr>
          <p:cNvPr id="9" name="Rectangle 8"/>
          <p:cNvSpPr/>
          <p:nvPr/>
        </p:nvSpPr>
        <p:spPr>
          <a:xfrm>
            <a:off x="843484" y="4900721"/>
            <a:ext cx="4123245" cy="523220"/>
          </a:xfrm>
          <a:prstGeom prst="rect">
            <a:avLst/>
          </a:prstGeom>
        </p:spPr>
        <p:txBody>
          <a:bodyPr wrap="none">
            <a:spAutoFit/>
          </a:bodyPr>
          <a:lstStyle/>
          <a:p>
            <a:r>
              <a:rPr lang="fr-FR" sz="2800" b="1" dirty="0">
                <a:latin typeface="Arial" panose="020B0604020202020204" pitchFamily="34" charset="0"/>
              </a:rPr>
              <a:t>5. Pistes de séquences</a:t>
            </a:r>
            <a:endParaRPr lang="fr-FR" sz="2800" dirty="0"/>
          </a:p>
        </p:txBody>
      </p:sp>
    </p:spTree>
    <p:extLst>
      <p:ext uri="{BB962C8B-B14F-4D97-AF65-F5344CB8AC3E}">
        <p14:creationId xmlns:p14="http://schemas.microsoft.com/office/powerpoint/2010/main" val="1742091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65185"/>
          </a:xfrm>
        </p:spPr>
        <p:txBody>
          <a:bodyPr>
            <a:normAutofit/>
          </a:bodyPr>
          <a:lstStyle/>
          <a:p>
            <a:pPr algn="ctr"/>
            <a:r>
              <a:rPr lang="fr-FR" b="1" dirty="0" smtClean="0"/>
              <a:t>L’entrée par l’épreuve à l’examen</a:t>
            </a:r>
            <a:endParaRPr lang="fr-FR" b="1" dirty="0"/>
          </a:p>
        </p:txBody>
      </p:sp>
      <p:sp>
        <p:nvSpPr>
          <p:cNvPr id="3" name="Espace réservé du contenu 2"/>
          <p:cNvSpPr>
            <a:spLocks noGrp="1"/>
          </p:cNvSpPr>
          <p:nvPr>
            <p:ph idx="1"/>
          </p:nvPr>
        </p:nvSpPr>
        <p:spPr>
          <a:xfrm>
            <a:off x="476518" y="1313644"/>
            <a:ext cx="11436440" cy="5409127"/>
          </a:xfrm>
        </p:spPr>
        <p:txBody>
          <a:bodyPr>
            <a:normAutofit/>
          </a:bodyPr>
          <a:lstStyle/>
          <a:p>
            <a:pPr>
              <a:buFont typeface="Wingdings" panose="05000000000000000000" pitchFamily="2" charset="2"/>
              <a:buChar char="ü"/>
            </a:pPr>
            <a:r>
              <a:rPr lang="fr-FR" dirty="0" smtClean="0"/>
              <a:t> </a:t>
            </a:r>
            <a:r>
              <a:rPr lang="fr-FR" sz="2800" b="1" dirty="0" smtClean="0">
                <a:latin typeface="Calibri Light" panose="020F0302020204030204" pitchFamily="34" charset="0"/>
              </a:rPr>
              <a:t>Une épreuve ponctuelle et écrite de 3 heures divisée en deux parties :</a:t>
            </a:r>
          </a:p>
          <a:p>
            <a:pPr>
              <a:buFont typeface="Wingdings" panose="05000000000000000000" pitchFamily="2" charset="2"/>
              <a:buChar char="§"/>
            </a:pPr>
            <a:r>
              <a:rPr lang="fr-FR" sz="2800" dirty="0" smtClean="0">
                <a:latin typeface="Calibri Light" panose="020F0302020204030204" pitchFamily="34" charset="0"/>
              </a:rPr>
              <a:t>Partie français : 1h30</a:t>
            </a:r>
          </a:p>
          <a:p>
            <a:pPr>
              <a:buFont typeface="Wingdings" panose="05000000000000000000" pitchFamily="2" charset="2"/>
              <a:buChar char="§"/>
            </a:pPr>
            <a:r>
              <a:rPr lang="fr-FR" sz="2800" dirty="0" smtClean="0">
                <a:latin typeface="Calibri Light" panose="020F0302020204030204" pitchFamily="34" charset="0"/>
              </a:rPr>
              <a:t>Partie HG : 1h30</a:t>
            </a:r>
          </a:p>
          <a:p>
            <a:pPr marL="0" indent="0">
              <a:buNone/>
            </a:pPr>
            <a:endParaRPr lang="fr-FR" sz="2800" dirty="0" smtClean="0">
              <a:latin typeface="Calibri Light" panose="020F0302020204030204" pitchFamily="34" charset="0"/>
            </a:endParaRPr>
          </a:p>
          <a:p>
            <a:pPr>
              <a:buFont typeface="Wingdings" panose="05000000000000000000" pitchFamily="2" charset="2"/>
              <a:buChar char="ü"/>
            </a:pPr>
            <a:r>
              <a:rPr lang="fr-FR" sz="2800" dirty="0" smtClean="0">
                <a:latin typeface="Calibri Light" panose="020F0302020204030204" pitchFamily="34" charset="0"/>
              </a:rPr>
              <a:t> </a:t>
            </a:r>
            <a:r>
              <a:rPr lang="fr-FR" sz="2800" b="1" dirty="0" smtClean="0">
                <a:latin typeface="Calibri Light" panose="020F0302020204030204" pitchFamily="34" charset="0"/>
              </a:rPr>
              <a:t>Sujets déliassés distribués successivement </a:t>
            </a:r>
            <a:r>
              <a:rPr lang="fr-FR" sz="2800" dirty="0" smtClean="0">
                <a:latin typeface="Calibri Light" panose="020F0302020204030204" pitchFamily="34" charset="0"/>
              </a:rPr>
              <a:t>: PAUSE ? (ramassage et distribution)</a:t>
            </a:r>
          </a:p>
          <a:p>
            <a:pPr marL="0" indent="0">
              <a:buNone/>
            </a:pPr>
            <a:endParaRPr lang="fr-FR" sz="2800" dirty="0" smtClean="0">
              <a:latin typeface="Calibri Light" panose="020F0302020204030204" pitchFamily="34" charset="0"/>
            </a:endParaRPr>
          </a:p>
          <a:p>
            <a:pPr>
              <a:buFont typeface="Wingdings" panose="05000000000000000000" pitchFamily="2" charset="2"/>
              <a:buChar char="ü"/>
            </a:pPr>
            <a:r>
              <a:rPr lang="fr-FR" sz="2800" dirty="0">
                <a:latin typeface="Calibri Light" panose="020F0302020204030204" pitchFamily="34" charset="0"/>
              </a:rPr>
              <a:t> </a:t>
            </a:r>
            <a:r>
              <a:rPr lang="fr-FR" sz="2800" dirty="0" smtClean="0">
                <a:latin typeface="Calibri Light" panose="020F0302020204030204" pitchFamily="34" charset="0"/>
              </a:rPr>
              <a:t>Deux parties notées sur 20,</a:t>
            </a:r>
          </a:p>
          <a:p>
            <a:pPr marL="0" indent="0">
              <a:buNone/>
            </a:pPr>
            <a:endParaRPr lang="fr-FR" sz="2800" dirty="0" smtClean="0">
              <a:latin typeface="Calibri Light" panose="020F0302020204030204" pitchFamily="34" charset="0"/>
            </a:endParaRPr>
          </a:p>
          <a:p>
            <a:pPr>
              <a:buFont typeface="Wingdings" panose="05000000000000000000" pitchFamily="2" charset="2"/>
              <a:buChar char="ü"/>
            </a:pPr>
            <a:r>
              <a:rPr lang="fr-FR" sz="2800" dirty="0">
                <a:latin typeface="Calibri Light" panose="020F0302020204030204" pitchFamily="34" charset="0"/>
              </a:rPr>
              <a:t> </a:t>
            </a:r>
            <a:r>
              <a:rPr lang="fr-FR" sz="2800" dirty="0" smtClean="0">
                <a:latin typeface="Calibri Light" panose="020F0302020204030204" pitchFamily="34" charset="0"/>
              </a:rPr>
              <a:t>Pas de sujet « 0 » : voir les annales de français du BAC Pro,</a:t>
            </a:r>
          </a:p>
          <a:p>
            <a:pPr>
              <a:buFont typeface="Wingdings" panose="05000000000000000000" pitchFamily="2" charset="2"/>
              <a:buChar char="ü"/>
            </a:pPr>
            <a:endParaRPr lang="fr-FR" sz="2800" dirty="0"/>
          </a:p>
        </p:txBody>
      </p:sp>
    </p:spTree>
    <p:extLst>
      <p:ext uri="{BB962C8B-B14F-4D97-AF65-F5344CB8AC3E}">
        <p14:creationId xmlns:p14="http://schemas.microsoft.com/office/powerpoint/2010/main" val="1734479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26547"/>
          </a:xfrm>
        </p:spPr>
        <p:txBody>
          <a:bodyPr>
            <a:normAutofit fontScale="90000"/>
          </a:bodyPr>
          <a:lstStyle/>
          <a:p>
            <a:pPr algn="ctr"/>
            <a:r>
              <a:rPr lang="fr-FR" b="1" dirty="0" smtClean="0"/>
              <a:t>L’épreuve de français à l’examen :</a:t>
            </a:r>
            <a:endParaRPr lang="fr-FR" b="1" dirty="0"/>
          </a:p>
        </p:txBody>
      </p:sp>
      <p:sp>
        <p:nvSpPr>
          <p:cNvPr id="3" name="Espace réservé du contenu 2"/>
          <p:cNvSpPr>
            <a:spLocks noGrp="1"/>
          </p:cNvSpPr>
          <p:nvPr>
            <p:ph idx="1"/>
          </p:nvPr>
        </p:nvSpPr>
        <p:spPr>
          <a:xfrm>
            <a:off x="461492" y="1159099"/>
            <a:ext cx="11528739" cy="5447763"/>
          </a:xfrm>
        </p:spPr>
        <p:txBody>
          <a:bodyPr>
            <a:noAutofit/>
          </a:bodyPr>
          <a:lstStyle/>
          <a:p>
            <a:pPr marL="0" indent="0">
              <a:buNone/>
            </a:pPr>
            <a:r>
              <a:rPr lang="fr-FR" sz="2800" b="1" dirty="0"/>
              <a:t>1 - </a:t>
            </a:r>
            <a:r>
              <a:rPr lang="fr-FR" sz="2800" b="1" dirty="0">
                <a:latin typeface="Calibri Light" panose="020F0302020204030204" pitchFamily="34" charset="0"/>
              </a:rPr>
              <a:t>Analyse et interprétation (durée : 30 minutes)</a:t>
            </a:r>
          </a:p>
          <a:p>
            <a:r>
              <a:rPr lang="fr-FR" sz="2800" dirty="0">
                <a:latin typeface="Calibri Light" panose="020F0302020204030204" pitchFamily="34" charset="0"/>
              </a:rPr>
              <a:t>Support : un </a:t>
            </a:r>
            <a:r>
              <a:rPr lang="fr-FR" sz="2800" b="1" dirty="0">
                <a:solidFill>
                  <a:srgbClr val="FF0000"/>
                </a:solidFill>
                <a:latin typeface="Calibri Light" panose="020F0302020204030204" pitchFamily="34" charset="0"/>
              </a:rPr>
              <a:t>corpus de documents </a:t>
            </a:r>
            <a:r>
              <a:rPr lang="fr-FR" sz="2800" dirty="0">
                <a:latin typeface="Calibri Light" panose="020F0302020204030204" pitchFamily="34" charset="0"/>
              </a:rPr>
              <a:t>textuels et/ou iconographiques.</a:t>
            </a:r>
          </a:p>
          <a:p>
            <a:r>
              <a:rPr lang="fr-FR" sz="2800" dirty="0">
                <a:latin typeface="Calibri Light" panose="020F0302020204030204" pitchFamily="34" charset="0"/>
              </a:rPr>
              <a:t>À partir d'un </a:t>
            </a:r>
            <a:r>
              <a:rPr lang="fr-FR" sz="2800" b="1" dirty="0">
                <a:latin typeface="Calibri Light" panose="020F0302020204030204" pitchFamily="34" charset="0"/>
              </a:rPr>
              <a:t>bref questionnaire </a:t>
            </a:r>
            <a:r>
              <a:rPr lang="fr-FR" sz="2800" dirty="0">
                <a:latin typeface="Calibri Light" panose="020F0302020204030204" pitchFamily="34" charset="0"/>
              </a:rPr>
              <a:t>(3 ou 4 questions), le candidat rend compte de </a:t>
            </a:r>
            <a:r>
              <a:rPr lang="fr-FR" sz="2800" b="1" dirty="0">
                <a:latin typeface="Calibri Light" panose="020F0302020204030204" pitchFamily="34" charset="0"/>
              </a:rPr>
              <a:t>sa compréhension </a:t>
            </a:r>
            <a:r>
              <a:rPr lang="fr-FR" sz="2800" dirty="0">
                <a:latin typeface="Calibri Light" panose="020F0302020204030204" pitchFamily="34" charset="0"/>
              </a:rPr>
              <a:t>des documents </a:t>
            </a:r>
            <a:r>
              <a:rPr lang="fr-FR" sz="2800" dirty="0" smtClean="0">
                <a:latin typeface="Calibri Light" panose="020F0302020204030204" pitchFamily="34" charset="0"/>
              </a:rPr>
              <a:t>proposés</a:t>
            </a:r>
            <a:r>
              <a:rPr lang="fr-FR" sz="2800" dirty="0">
                <a:latin typeface="Calibri Light" panose="020F0302020204030204" pitchFamily="34" charset="0"/>
              </a:rPr>
              <a:t> </a:t>
            </a:r>
            <a:r>
              <a:rPr lang="fr-FR" sz="2800" dirty="0" smtClean="0">
                <a:latin typeface="Calibri Light" panose="020F0302020204030204" pitchFamily="34" charset="0"/>
              </a:rPr>
              <a:t>(pas de </a:t>
            </a:r>
            <a:r>
              <a:rPr lang="fr-FR" sz="2800" smtClean="0">
                <a:latin typeface="Calibri Light" panose="020F0302020204030204" pitchFamily="34" charset="0"/>
              </a:rPr>
              <a:t>lecture analytique).</a:t>
            </a:r>
            <a:endParaRPr lang="fr-FR" sz="2800" dirty="0" smtClean="0">
              <a:latin typeface="Calibri Light" panose="020F0302020204030204" pitchFamily="34" charset="0"/>
            </a:endParaRPr>
          </a:p>
          <a:p>
            <a:pPr marL="0" indent="0">
              <a:buNone/>
            </a:pPr>
            <a:endParaRPr lang="fr-FR" sz="2800" dirty="0">
              <a:latin typeface="Calibri Light" panose="020F0302020204030204" pitchFamily="34" charset="0"/>
            </a:endParaRPr>
          </a:p>
          <a:p>
            <a:pPr marL="0" indent="0">
              <a:buNone/>
            </a:pPr>
            <a:r>
              <a:rPr lang="fr-FR" sz="2800" b="1" dirty="0">
                <a:latin typeface="Calibri Light" panose="020F0302020204030204" pitchFamily="34" charset="0"/>
              </a:rPr>
              <a:t>2 - Expression écrite (durée : 1 heure)</a:t>
            </a:r>
          </a:p>
          <a:p>
            <a:r>
              <a:rPr lang="fr-FR" sz="2800" b="1" dirty="0">
                <a:latin typeface="Calibri Light" panose="020F0302020204030204" pitchFamily="34" charset="0"/>
              </a:rPr>
              <a:t>Rédaction d'un </a:t>
            </a:r>
            <a:r>
              <a:rPr lang="fr-FR" sz="2800" b="1" dirty="0">
                <a:solidFill>
                  <a:srgbClr val="FF0000"/>
                </a:solidFill>
                <a:latin typeface="Calibri Light" panose="020F0302020204030204" pitchFamily="34" charset="0"/>
              </a:rPr>
              <a:t>écrit argumentatif d'une trentaine de lignes </a:t>
            </a:r>
            <a:r>
              <a:rPr lang="fr-FR" sz="2800" b="1" dirty="0">
                <a:latin typeface="Calibri Light" panose="020F0302020204030204" pitchFamily="34" charset="0"/>
              </a:rPr>
              <a:t>au </a:t>
            </a:r>
            <a:r>
              <a:rPr lang="fr-FR" sz="2800" b="1" dirty="0" smtClean="0">
                <a:latin typeface="Calibri Light" panose="020F0302020204030204" pitchFamily="34" charset="0"/>
              </a:rPr>
              <a:t>moins</a:t>
            </a:r>
            <a:r>
              <a:rPr lang="fr-FR" sz="2800" dirty="0">
                <a:latin typeface="Calibri Light" panose="020F0302020204030204" pitchFamily="34" charset="0"/>
              </a:rPr>
              <a:t> </a:t>
            </a:r>
            <a:r>
              <a:rPr lang="fr-FR" sz="2800" dirty="0" smtClean="0">
                <a:latin typeface="Calibri Light" panose="020F0302020204030204" pitchFamily="34" charset="0"/>
              </a:rPr>
              <a:t>: le </a:t>
            </a:r>
            <a:r>
              <a:rPr lang="fr-FR" sz="2800" dirty="0">
                <a:latin typeface="Calibri Light" panose="020F0302020204030204" pitchFamily="34" charset="0"/>
              </a:rPr>
              <a:t>candidat répond de façon argumentée à une question qui le conduit à tirer parti de l'ensemble du corpus ainsi que </a:t>
            </a:r>
            <a:r>
              <a:rPr lang="fr-FR" sz="2800" dirty="0" smtClean="0">
                <a:latin typeface="Calibri Light" panose="020F0302020204030204" pitchFamily="34" charset="0"/>
              </a:rPr>
              <a:t>des lectures </a:t>
            </a:r>
            <a:r>
              <a:rPr lang="fr-FR" sz="2800" dirty="0">
                <a:latin typeface="Calibri Light" panose="020F0302020204030204" pitchFamily="34" charset="0"/>
              </a:rPr>
              <a:t>effectuées dans l'année et de la réflexion qu'elles ont nourrie.</a:t>
            </a:r>
          </a:p>
        </p:txBody>
      </p:sp>
    </p:spTree>
    <p:extLst>
      <p:ext uri="{BB962C8B-B14F-4D97-AF65-F5344CB8AC3E}">
        <p14:creationId xmlns:p14="http://schemas.microsoft.com/office/powerpoint/2010/main" val="3346095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72296" y="584067"/>
            <a:ext cx="10515600" cy="678063"/>
          </a:xfrm>
        </p:spPr>
        <p:txBody>
          <a:bodyPr>
            <a:normAutofit/>
          </a:bodyPr>
          <a:lstStyle/>
          <a:p>
            <a:pPr algn="ctr"/>
            <a:r>
              <a:rPr lang="fr-FR" b="1" dirty="0" smtClean="0"/>
              <a:t>Les textes officiels :</a:t>
            </a:r>
            <a:endParaRPr lang="fr-FR" b="1" dirty="0"/>
          </a:p>
        </p:txBody>
      </p:sp>
      <p:sp>
        <p:nvSpPr>
          <p:cNvPr id="3" name="Espace réservé du contenu 2"/>
          <p:cNvSpPr>
            <a:spLocks noGrp="1"/>
          </p:cNvSpPr>
          <p:nvPr>
            <p:ph idx="1"/>
          </p:nvPr>
        </p:nvSpPr>
        <p:spPr>
          <a:xfrm>
            <a:off x="540913" y="1416676"/>
            <a:ext cx="11165983" cy="5125792"/>
          </a:xfrm>
        </p:spPr>
        <p:txBody>
          <a:bodyPr>
            <a:normAutofit/>
          </a:bodyPr>
          <a:lstStyle/>
          <a:p>
            <a:pPr algn="just">
              <a:buFont typeface="Wingdings" panose="05000000000000000000" pitchFamily="2" charset="2"/>
              <a:buChar char="v"/>
            </a:pPr>
            <a:r>
              <a:rPr lang="fr-FR" sz="3600" dirty="0" smtClean="0">
                <a:solidFill>
                  <a:srgbClr val="FF0000"/>
                </a:solidFill>
                <a:latin typeface="Calibri Light" panose="020F0302020204030204" pitchFamily="34" charset="0"/>
              </a:rPr>
              <a:t>Programme</a:t>
            </a:r>
            <a:r>
              <a:rPr lang="fr-FR" sz="3600" dirty="0" smtClean="0">
                <a:latin typeface="Calibri Light" panose="020F0302020204030204" pitchFamily="34" charset="0"/>
              </a:rPr>
              <a:t> </a:t>
            </a:r>
            <a:r>
              <a:rPr lang="fr-FR" sz="3600" dirty="0">
                <a:latin typeface="Calibri Light" panose="020F0302020204030204" pitchFamily="34" charset="0"/>
              </a:rPr>
              <a:t>d’enseignement </a:t>
            </a:r>
            <a:r>
              <a:rPr lang="fr-FR" sz="3600" b="1" dirty="0">
                <a:latin typeface="Calibri Light" panose="020F0302020204030204" pitchFamily="34" charset="0"/>
              </a:rPr>
              <a:t>d’expression et connaissance du monde</a:t>
            </a:r>
            <a:r>
              <a:rPr lang="fr-FR" sz="3600" dirty="0">
                <a:latin typeface="Calibri Light" panose="020F0302020204030204" pitchFamily="34" charset="0"/>
              </a:rPr>
              <a:t> (français et histoire-géographie) pour les classes préparatoires au brevet professionnel </a:t>
            </a:r>
            <a:endParaRPr lang="fr-FR" sz="3600" dirty="0" smtClean="0">
              <a:latin typeface="Calibri Light" panose="020F0302020204030204" pitchFamily="34" charset="0"/>
            </a:endParaRPr>
          </a:p>
          <a:p>
            <a:pPr lvl="4" algn="just">
              <a:buFont typeface="Wingdings" panose="05000000000000000000" pitchFamily="2" charset="2"/>
              <a:buChar char="Ø"/>
            </a:pPr>
            <a:r>
              <a:rPr lang="fr-FR" sz="3600" dirty="0" smtClean="0">
                <a:latin typeface="Calibri Light" panose="020F0302020204030204" pitchFamily="34" charset="0"/>
              </a:rPr>
              <a:t> </a:t>
            </a:r>
            <a:r>
              <a:rPr lang="fr-FR" sz="3600" dirty="0" smtClean="0">
                <a:solidFill>
                  <a:srgbClr val="FF0000"/>
                </a:solidFill>
                <a:latin typeface="Calibri Light" panose="020F0302020204030204" pitchFamily="34" charset="0"/>
              </a:rPr>
              <a:t>Bulletin </a:t>
            </a:r>
            <a:r>
              <a:rPr lang="fr-FR" sz="3600" dirty="0">
                <a:solidFill>
                  <a:srgbClr val="FF0000"/>
                </a:solidFill>
                <a:latin typeface="Calibri Light" panose="020F0302020204030204" pitchFamily="34" charset="0"/>
              </a:rPr>
              <a:t>officiel n° 11 du 17-03-2016 </a:t>
            </a:r>
            <a:endParaRPr lang="fr-FR" sz="3600" dirty="0" smtClean="0">
              <a:solidFill>
                <a:srgbClr val="FF0000"/>
              </a:solidFill>
              <a:latin typeface="Calibri Light" panose="020F0302020204030204" pitchFamily="34" charset="0"/>
            </a:endParaRPr>
          </a:p>
          <a:p>
            <a:pPr marL="1828800" lvl="4" indent="0" algn="just">
              <a:buNone/>
            </a:pPr>
            <a:endParaRPr lang="fr-FR" sz="3600" dirty="0" smtClean="0">
              <a:latin typeface="Calibri Light" panose="020F0302020204030204" pitchFamily="34" charset="0"/>
            </a:endParaRPr>
          </a:p>
          <a:p>
            <a:pPr algn="just">
              <a:buFont typeface="Wingdings" panose="05000000000000000000" pitchFamily="2" charset="2"/>
              <a:buChar char="v"/>
            </a:pPr>
            <a:r>
              <a:rPr lang="fr-FR" sz="3600" dirty="0" smtClean="0">
                <a:solidFill>
                  <a:srgbClr val="FF0000"/>
                </a:solidFill>
                <a:latin typeface="Calibri Light" panose="020F0302020204030204" pitchFamily="34" charset="0"/>
              </a:rPr>
              <a:t>Définition </a:t>
            </a:r>
            <a:r>
              <a:rPr lang="fr-FR" sz="3600" dirty="0">
                <a:solidFill>
                  <a:srgbClr val="FF0000"/>
                </a:solidFill>
                <a:latin typeface="Calibri Light" panose="020F0302020204030204" pitchFamily="34" charset="0"/>
              </a:rPr>
              <a:t>des épreuves et règlements d'examen </a:t>
            </a:r>
            <a:r>
              <a:rPr lang="fr-FR" sz="3600" dirty="0">
                <a:latin typeface="Calibri Light" panose="020F0302020204030204" pitchFamily="34" charset="0"/>
              </a:rPr>
              <a:t>des unités d'enseignement général </a:t>
            </a:r>
            <a:r>
              <a:rPr lang="fr-FR" sz="3600" dirty="0" smtClean="0">
                <a:latin typeface="Calibri Light" panose="020F0302020204030204" pitchFamily="34" charset="0"/>
              </a:rPr>
              <a:t>: modification</a:t>
            </a:r>
          </a:p>
          <a:p>
            <a:pPr lvl="4" algn="just">
              <a:buFont typeface="Wingdings" panose="05000000000000000000" pitchFamily="2" charset="2"/>
              <a:buChar char="Ø"/>
            </a:pPr>
            <a:r>
              <a:rPr lang="fr-FR" sz="3600" dirty="0">
                <a:solidFill>
                  <a:srgbClr val="FF0000"/>
                </a:solidFill>
                <a:latin typeface="Calibri Light" panose="020F0302020204030204" pitchFamily="34" charset="0"/>
              </a:rPr>
              <a:t>Le Bulletin officiel </a:t>
            </a:r>
            <a:r>
              <a:rPr lang="fr-FR" sz="3600" dirty="0" smtClean="0">
                <a:solidFill>
                  <a:srgbClr val="FF0000"/>
                </a:solidFill>
                <a:latin typeface="Calibri Light" panose="020F0302020204030204" pitchFamily="34" charset="0"/>
              </a:rPr>
              <a:t>n°14 </a:t>
            </a:r>
            <a:r>
              <a:rPr lang="fr-FR" sz="3600" dirty="0">
                <a:solidFill>
                  <a:srgbClr val="FF0000"/>
                </a:solidFill>
                <a:latin typeface="Calibri Light" panose="020F0302020204030204" pitchFamily="34" charset="0"/>
              </a:rPr>
              <a:t>du 8 avril 2016</a:t>
            </a:r>
          </a:p>
        </p:txBody>
      </p:sp>
    </p:spTree>
    <p:extLst>
      <p:ext uri="{BB962C8B-B14F-4D97-AF65-F5344CB8AC3E}">
        <p14:creationId xmlns:p14="http://schemas.microsoft.com/office/powerpoint/2010/main" val="3092917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35641"/>
          </a:xfrm>
        </p:spPr>
        <p:txBody>
          <a:bodyPr/>
          <a:lstStyle/>
          <a:p>
            <a:pPr algn="ctr"/>
            <a:r>
              <a:rPr lang="fr-FR" b="1" dirty="0" smtClean="0"/>
              <a:t>L’entrée par le programme</a:t>
            </a:r>
            <a:endParaRPr lang="fr-FR" b="1" dirty="0"/>
          </a:p>
        </p:txBody>
      </p:sp>
      <p:sp>
        <p:nvSpPr>
          <p:cNvPr id="3" name="Espace réservé du contenu 2"/>
          <p:cNvSpPr>
            <a:spLocks noGrp="1"/>
          </p:cNvSpPr>
          <p:nvPr>
            <p:ph idx="1"/>
          </p:nvPr>
        </p:nvSpPr>
        <p:spPr>
          <a:xfrm>
            <a:off x="579549" y="1506828"/>
            <a:ext cx="11140226" cy="5022761"/>
          </a:xfrm>
        </p:spPr>
        <p:txBody>
          <a:bodyPr>
            <a:normAutofit/>
          </a:bodyPr>
          <a:lstStyle/>
          <a:p>
            <a:pPr marL="0" indent="0" algn="ctr">
              <a:buNone/>
            </a:pPr>
            <a:r>
              <a:rPr lang="fr-FR" sz="3200" dirty="0" smtClean="0">
                <a:latin typeface="Calibri Light" panose="020F0302020204030204" pitchFamily="34" charset="0"/>
              </a:rPr>
              <a:t>Acquisition </a:t>
            </a:r>
            <a:r>
              <a:rPr lang="fr-FR" sz="3200" dirty="0">
                <a:latin typeface="Calibri Light" panose="020F0302020204030204" pitchFamily="34" charset="0"/>
              </a:rPr>
              <a:t>des </a:t>
            </a:r>
            <a:r>
              <a:rPr lang="fr-FR" sz="3200" b="1" dirty="0">
                <a:latin typeface="Calibri Light" panose="020F0302020204030204" pitchFamily="34" charset="0"/>
              </a:rPr>
              <a:t>quatre compétences </a:t>
            </a:r>
            <a:r>
              <a:rPr lang="fr-FR" sz="3200" dirty="0" smtClean="0">
                <a:latin typeface="Calibri Light" panose="020F0302020204030204" pitchFamily="34" charset="0"/>
              </a:rPr>
              <a:t>suivantes visées </a:t>
            </a:r>
            <a:r>
              <a:rPr lang="fr-FR" sz="3200" dirty="0">
                <a:latin typeface="Calibri Light" panose="020F0302020204030204" pitchFamily="34" charset="0"/>
              </a:rPr>
              <a:t>par l’enseignement du français dans la voie professionnelle : </a:t>
            </a:r>
            <a:endParaRPr lang="fr-FR" sz="3200" dirty="0" smtClean="0">
              <a:latin typeface="Calibri Light" panose="020F0302020204030204" pitchFamily="34" charset="0"/>
            </a:endParaRPr>
          </a:p>
          <a:p>
            <a:pPr marL="0" indent="0">
              <a:buNone/>
            </a:pPr>
            <a:endParaRPr lang="fr-FR" sz="3200" dirty="0">
              <a:latin typeface="Calibri Light" panose="020F0302020204030204" pitchFamily="34" charset="0"/>
            </a:endParaRPr>
          </a:p>
          <a:p>
            <a:pPr marL="0" indent="0">
              <a:buNone/>
            </a:pPr>
            <a:r>
              <a:rPr lang="fr-FR" sz="3200" dirty="0">
                <a:latin typeface="Calibri Light" panose="020F0302020204030204" pitchFamily="34" charset="0"/>
              </a:rPr>
              <a:t>- entrer dans l’échange </a:t>
            </a:r>
            <a:r>
              <a:rPr lang="fr-FR" sz="3200" b="1" dirty="0">
                <a:latin typeface="Calibri Light" panose="020F0302020204030204" pitchFamily="34" charset="0"/>
              </a:rPr>
              <a:t>oral</a:t>
            </a:r>
            <a:r>
              <a:rPr lang="fr-FR" sz="3200" dirty="0">
                <a:latin typeface="Calibri Light" panose="020F0302020204030204" pitchFamily="34" charset="0"/>
              </a:rPr>
              <a:t> : écouter, réagir, s’exprimer ; </a:t>
            </a:r>
          </a:p>
          <a:p>
            <a:pPr marL="0" indent="0">
              <a:buNone/>
            </a:pPr>
            <a:r>
              <a:rPr lang="fr-FR" sz="3200" dirty="0">
                <a:latin typeface="Calibri Light" panose="020F0302020204030204" pitchFamily="34" charset="0"/>
              </a:rPr>
              <a:t>- entrer dans l’échange </a:t>
            </a:r>
            <a:r>
              <a:rPr lang="fr-FR" sz="3200" b="1" dirty="0">
                <a:latin typeface="Calibri Light" panose="020F0302020204030204" pitchFamily="34" charset="0"/>
              </a:rPr>
              <a:t>écrit</a:t>
            </a:r>
            <a:r>
              <a:rPr lang="fr-FR" sz="3200" dirty="0">
                <a:latin typeface="Calibri Light" panose="020F0302020204030204" pitchFamily="34" charset="0"/>
              </a:rPr>
              <a:t> : lire, analyser, écrire ; </a:t>
            </a:r>
          </a:p>
          <a:p>
            <a:pPr marL="0" indent="0">
              <a:buNone/>
            </a:pPr>
            <a:r>
              <a:rPr lang="fr-FR" sz="3200" dirty="0">
                <a:latin typeface="Calibri Light" panose="020F0302020204030204" pitchFamily="34" charset="0"/>
              </a:rPr>
              <a:t>- devenir un </a:t>
            </a:r>
            <a:r>
              <a:rPr lang="fr-FR" sz="3200" b="1" dirty="0">
                <a:latin typeface="Calibri Light" panose="020F0302020204030204" pitchFamily="34" charset="0"/>
              </a:rPr>
              <a:t>lecteur compétent et critique </a:t>
            </a:r>
            <a:r>
              <a:rPr lang="fr-FR" sz="3200" dirty="0">
                <a:latin typeface="Calibri Light" panose="020F0302020204030204" pitchFamily="34" charset="0"/>
              </a:rPr>
              <a:t>; </a:t>
            </a:r>
          </a:p>
          <a:p>
            <a:pPr marL="0" indent="0">
              <a:buNone/>
            </a:pPr>
            <a:r>
              <a:rPr lang="fr-FR" sz="3200" dirty="0">
                <a:latin typeface="Calibri Light" panose="020F0302020204030204" pitchFamily="34" charset="0"/>
              </a:rPr>
              <a:t>- confronter des savoirs et des valeurs pour construire son </a:t>
            </a:r>
            <a:r>
              <a:rPr lang="fr-FR" sz="3200" b="1" dirty="0">
                <a:latin typeface="Calibri Light" panose="020F0302020204030204" pitchFamily="34" charset="0"/>
              </a:rPr>
              <a:t>identité culturelle. </a:t>
            </a:r>
          </a:p>
        </p:txBody>
      </p:sp>
    </p:spTree>
    <p:extLst>
      <p:ext uri="{BB962C8B-B14F-4D97-AF65-F5344CB8AC3E}">
        <p14:creationId xmlns:p14="http://schemas.microsoft.com/office/powerpoint/2010/main" val="3461690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532552"/>
            <a:ext cx="10515600" cy="742457"/>
          </a:xfrm>
        </p:spPr>
        <p:txBody>
          <a:bodyPr/>
          <a:lstStyle/>
          <a:p>
            <a:pPr algn="ctr"/>
            <a:r>
              <a:rPr lang="fr-FR" b="1" dirty="0" smtClean="0"/>
              <a:t>Construction du programme de français : </a:t>
            </a:r>
            <a:endParaRPr lang="fr-FR" b="1" dirty="0"/>
          </a:p>
        </p:txBody>
      </p:sp>
      <p:sp>
        <p:nvSpPr>
          <p:cNvPr id="3" name="Espace réservé du contenu 2"/>
          <p:cNvSpPr>
            <a:spLocks noGrp="1"/>
          </p:cNvSpPr>
          <p:nvPr>
            <p:ph idx="1"/>
          </p:nvPr>
        </p:nvSpPr>
        <p:spPr>
          <a:xfrm>
            <a:off x="450761" y="1455314"/>
            <a:ext cx="11307650" cy="5087154"/>
          </a:xfrm>
        </p:spPr>
        <p:txBody>
          <a:bodyPr>
            <a:normAutofit lnSpcReduction="10000"/>
          </a:bodyPr>
          <a:lstStyle/>
          <a:p>
            <a:pPr marL="0" indent="0">
              <a:buNone/>
            </a:pPr>
            <a:r>
              <a:rPr lang="fr-FR" sz="1900" b="1" dirty="0" smtClean="0"/>
              <a:t>									1ère </a:t>
            </a:r>
            <a:r>
              <a:rPr lang="fr-FR" sz="1900" b="1" dirty="0"/>
              <a:t>année </a:t>
            </a:r>
            <a:r>
              <a:rPr lang="fr-FR" sz="1900" b="1" dirty="0" smtClean="0"/>
              <a:t>:</a:t>
            </a:r>
            <a:endParaRPr lang="fr-FR" sz="1900" dirty="0"/>
          </a:p>
          <a:p>
            <a:r>
              <a:rPr lang="fr-FR" sz="3200" b="1" dirty="0">
                <a:latin typeface="Calibri Light" panose="020F0302020204030204" pitchFamily="34" charset="0"/>
              </a:rPr>
              <a:t>Comment s’assurer du bien-fondé d’une information ? </a:t>
            </a:r>
          </a:p>
          <a:p>
            <a:r>
              <a:rPr lang="fr-FR" sz="3200" b="1" dirty="0">
                <a:latin typeface="Calibri Light" panose="020F0302020204030204" pitchFamily="34" charset="0"/>
              </a:rPr>
              <a:t>Les héros littéraires d’hier sont-ils les héros d’aujourd’hui ? </a:t>
            </a:r>
          </a:p>
          <a:p>
            <a:r>
              <a:rPr lang="fr-FR" sz="3200" b="1" dirty="0">
                <a:latin typeface="Calibri Light" panose="020F0302020204030204" pitchFamily="34" charset="0"/>
              </a:rPr>
              <a:t>En quoi les avancées scientifiques et techniques nécessitent-elles une réflexion individuelle et collective ? </a:t>
            </a:r>
          </a:p>
          <a:p>
            <a:pPr marL="0" indent="0">
              <a:buNone/>
            </a:pPr>
            <a:r>
              <a:rPr lang="fr-FR" sz="3200" b="1" dirty="0">
                <a:latin typeface="Calibri Light" panose="020F0302020204030204" pitchFamily="34" charset="0"/>
              </a:rPr>
              <a:t>	</a:t>
            </a:r>
            <a:r>
              <a:rPr lang="fr-FR" sz="3200" b="1" dirty="0" smtClean="0">
                <a:latin typeface="Calibri Light" panose="020F0302020204030204" pitchFamily="34" charset="0"/>
              </a:rPr>
              <a:t>								</a:t>
            </a:r>
            <a:r>
              <a:rPr lang="fr-FR" sz="1900" b="1" dirty="0" smtClean="0">
                <a:latin typeface="Calibri Light" panose="020F0302020204030204" pitchFamily="34" charset="0"/>
              </a:rPr>
              <a:t>2ème </a:t>
            </a:r>
            <a:r>
              <a:rPr lang="fr-FR" sz="1900" b="1" dirty="0">
                <a:latin typeface="Calibri Light" panose="020F0302020204030204" pitchFamily="34" charset="0"/>
              </a:rPr>
              <a:t>année </a:t>
            </a:r>
            <a:r>
              <a:rPr lang="fr-FR" sz="1900" b="1" dirty="0" smtClean="0">
                <a:latin typeface="Calibri Light" panose="020F0302020204030204" pitchFamily="34" charset="0"/>
              </a:rPr>
              <a:t>:</a:t>
            </a:r>
            <a:endParaRPr lang="fr-FR" sz="1900" b="1" dirty="0">
              <a:latin typeface="Calibri Light" panose="020F0302020204030204" pitchFamily="34" charset="0"/>
            </a:endParaRPr>
          </a:p>
          <a:p>
            <a:r>
              <a:rPr lang="fr-FR" sz="3200" b="1" dirty="0">
                <a:latin typeface="Calibri Light" panose="020F0302020204030204" pitchFamily="34" charset="0"/>
              </a:rPr>
              <a:t>Peut-on vivre sans s’informer ? </a:t>
            </a:r>
          </a:p>
          <a:p>
            <a:r>
              <a:rPr lang="fr-FR" sz="3200" b="1" dirty="0">
                <a:latin typeface="Calibri Light" panose="020F0302020204030204" pitchFamily="34" charset="0"/>
              </a:rPr>
              <a:t>En quoi le XXe siècle </a:t>
            </a:r>
            <a:r>
              <a:rPr lang="fr-FR" sz="3200" b="1" dirty="0" err="1">
                <a:latin typeface="Calibri Light" panose="020F0302020204030204" pitchFamily="34" charset="0"/>
              </a:rPr>
              <a:t>a-t-il</a:t>
            </a:r>
            <a:r>
              <a:rPr lang="fr-FR" sz="3200" b="1" dirty="0">
                <a:latin typeface="Calibri Light" panose="020F0302020204030204" pitchFamily="34" charset="0"/>
              </a:rPr>
              <a:t> modelé l’homme moderne ? </a:t>
            </a:r>
          </a:p>
          <a:p>
            <a:r>
              <a:rPr lang="fr-FR" sz="3200" b="1" dirty="0">
                <a:latin typeface="Calibri Light" panose="020F0302020204030204" pitchFamily="34" charset="0"/>
              </a:rPr>
              <a:t>En quoi l’autre est-il semblable et différent ? </a:t>
            </a:r>
          </a:p>
        </p:txBody>
      </p:sp>
    </p:spTree>
    <p:extLst>
      <p:ext uri="{BB962C8B-B14F-4D97-AF65-F5344CB8AC3E}">
        <p14:creationId xmlns:p14="http://schemas.microsoft.com/office/powerpoint/2010/main" val="3046954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571188"/>
            <a:ext cx="10515600" cy="665184"/>
          </a:xfrm>
        </p:spPr>
        <p:txBody>
          <a:bodyPr/>
          <a:lstStyle/>
          <a:p>
            <a:r>
              <a:rPr lang="fr-FR" b="1" dirty="0" smtClean="0"/>
              <a:t>Construction du programme de français :</a:t>
            </a:r>
            <a:endParaRPr lang="fr-FR" b="1" dirty="0"/>
          </a:p>
        </p:txBody>
      </p:sp>
      <p:sp>
        <p:nvSpPr>
          <p:cNvPr id="3" name="Espace réservé du contenu 2"/>
          <p:cNvSpPr>
            <a:spLocks noGrp="1"/>
          </p:cNvSpPr>
          <p:nvPr>
            <p:ph idx="1"/>
          </p:nvPr>
        </p:nvSpPr>
        <p:spPr>
          <a:xfrm>
            <a:off x="540913" y="1571223"/>
            <a:ext cx="11140225" cy="4842456"/>
          </a:xfrm>
        </p:spPr>
        <p:txBody>
          <a:bodyPr>
            <a:normAutofit lnSpcReduction="10000"/>
          </a:bodyPr>
          <a:lstStyle/>
          <a:p>
            <a:pPr marL="0" indent="0" algn="ctr">
              <a:buNone/>
            </a:pPr>
            <a:r>
              <a:rPr lang="fr-FR" sz="3600" b="1" dirty="0" smtClean="0">
                <a:latin typeface="Calibri Light" panose="020F0302020204030204" pitchFamily="34" charset="0"/>
              </a:rPr>
              <a:t>Articulation </a:t>
            </a:r>
            <a:r>
              <a:rPr lang="fr-FR" sz="3600" dirty="0" smtClean="0">
                <a:latin typeface="Calibri Light" panose="020F0302020204030204" pitchFamily="34" charset="0"/>
              </a:rPr>
              <a:t>entre des </a:t>
            </a:r>
            <a:r>
              <a:rPr lang="fr-FR" sz="3600" b="1" dirty="0" smtClean="0">
                <a:latin typeface="Calibri Light" panose="020F0302020204030204" pitchFamily="34" charset="0"/>
              </a:rPr>
              <a:t>questionnements </a:t>
            </a:r>
            <a:r>
              <a:rPr lang="fr-FR" sz="3600" dirty="0" smtClean="0">
                <a:latin typeface="Calibri Light" panose="020F0302020204030204" pitchFamily="34" charset="0"/>
              </a:rPr>
              <a:t>et des :</a:t>
            </a:r>
          </a:p>
          <a:p>
            <a:pPr marL="0" indent="0" algn="ctr">
              <a:buNone/>
            </a:pPr>
            <a:endParaRPr lang="fr-FR" sz="1200" b="1" dirty="0" smtClean="0">
              <a:latin typeface="Calibri Light" panose="020F0302020204030204" pitchFamily="34" charset="0"/>
            </a:endParaRPr>
          </a:p>
          <a:p>
            <a:pPr>
              <a:buFontTx/>
              <a:buChar char="-"/>
            </a:pPr>
            <a:r>
              <a:rPr lang="fr-FR" sz="3600" b="1" dirty="0" smtClean="0">
                <a:latin typeface="Calibri Light" panose="020F0302020204030204" pitchFamily="34" charset="0"/>
              </a:rPr>
              <a:t>Capacités </a:t>
            </a:r>
            <a:r>
              <a:rPr lang="fr-FR" sz="3600" dirty="0" smtClean="0">
                <a:latin typeface="Calibri Light" panose="020F0302020204030204" pitchFamily="34" charset="0"/>
              </a:rPr>
              <a:t>(déclinaison des compétences visées)</a:t>
            </a:r>
          </a:p>
          <a:p>
            <a:pPr marL="0" indent="0">
              <a:buNone/>
            </a:pPr>
            <a:r>
              <a:rPr lang="fr-FR" sz="3600" dirty="0" smtClean="0">
                <a:latin typeface="Calibri Light" panose="020F0302020204030204" pitchFamily="34" charset="0"/>
              </a:rPr>
              <a:t> </a:t>
            </a:r>
          </a:p>
          <a:p>
            <a:pPr>
              <a:buFontTx/>
              <a:buChar char="-"/>
            </a:pPr>
            <a:r>
              <a:rPr lang="fr-FR" sz="3600" b="1" dirty="0">
                <a:latin typeface="Calibri Light" panose="020F0302020204030204" pitchFamily="34" charset="0"/>
              </a:rPr>
              <a:t>Connaissances </a:t>
            </a:r>
            <a:r>
              <a:rPr lang="fr-FR" sz="3600" dirty="0" smtClean="0">
                <a:latin typeface="Calibri Light" panose="020F0302020204030204" pitchFamily="34" charset="0"/>
              </a:rPr>
              <a:t>(caractéristiques, codes, structures, genres, notions, etc.)</a:t>
            </a:r>
          </a:p>
          <a:p>
            <a:pPr marL="0" indent="0">
              <a:buNone/>
            </a:pPr>
            <a:endParaRPr lang="fr-FR" sz="3600" dirty="0">
              <a:latin typeface="Calibri Light" panose="020F0302020204030204" pitchFamily="34" charset="0"/>
            </a:endParaRPr>
          </a:p>
          <a:p>
            <a:pPr>
              <a:buFontTx/>
              <a:buChar char="-"/>
            </a:pPr>
            <a:r>
              <a:rPr lang="fr-FR" sz="3600" b="1" dirty="0">
                <a:latin typeface="Calibri Light" panose="020F0302020204030204" pitchFamily="34" charset="0"/>
              </a:rPr>
              <a:t>Démarches </a:t>
            </a:r>
            <a:r>
              <a:rPr lang="fr-FR" sz="3600" dirty="0" smtClean="0">
                <a:latin typeface="Calibri Light" panose="020F0302020204030204" pitchFamily="34" charset="0"/>
              </a:rPr>
              <a:t>(pédagogiques et didactiques</a:t>
            </a:r>
            <a:r>
              <a:rPr lang="fr-FR" sz="3600" dirty="0" smtClean="0"/>
              <a:t>) </a:t>
            </a:r>
            <a:r>
              <a:rPr lang="fr-FR" sz="3600" dirty="0"/>
              <a:t>	</a:t>
            </a:r>
          </a:p>
          <a:p>
            <a:pPr>
              <a:buFontTx/>
              <a:buChar char="-"/>
            </a:pPr>
            <a:endParaRPr lang="fr-FR" dirty="0"/>
          </a:p>
          <a:p>
            <a:pPr marL="0" indent="0">
              <a:buNone/>
            </a:pPr>
            <a:endParaRPr lang="fr-FR" dirty="0"/>
          </a:p>
        </p:txBody>
      </p:sp>
    </p:spTree>
    <p:extLst>
      <p:ext uri="{BB962C8B-B14F-4D97-AF65-F5344CB8AC3E}">
        <p14:creationId xmlns:p14="http://schemas.microsoft.com/office/powerpoint/2010/main" val="795811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Construction du programme </a:t>
            </a:r>
            <a:r>
              <a:rPr lang="fr-FR" dirty="0" smtClean="0"/>
              <a:t>:</a:t>
            </a:r>
            <a:endParaRPr lang="fr-FR" dirty="0"/>
          </a:p>
        </p:txBody>
      </p:sp>
      <p:sp>
        <p:nvSpPr>
          <p:cNvPr id="3" name="Espace réservé du contenu 2"/>
          <p:cNvSpPr>
            <a:spLocks noGrp="1"/>
          </p:cNvSpPr>
          <p:nvPr>
            <p:ph idx="1"/>
          </p:nvPr>
        </p:nvSpPr>
        <p:spPr>
          <a:xfrm>
            <a:off x="824248" y="1905000"/>
            <a:ext cx="10680364" cy="4495800"/>
          </a:xfrm>
        </p:spPr>
        <p:txBody>
          <a:bodyPr>
            <a:normAutofit/>
          </a:bodyPr>
          <a:lstStyle/>
          <a:p>
            <a:pPr algn="just"/>
            <a:r>
              <a:rPr lang="fr-FR" sz="3200" b="1" dirty="0" smtClean="0"/>
              <a:t>FAIRE DES CHOIX </a:t>
            </a:r>
            <a:r>
              <a:rPr lang="fr-FR" sz="3200" dirty="0" smtClean="0"/>
              <a:t>: entre les capacités, les connaissances et les attitudes impossible de tout faire et de tout traiter en même temps ! Selon le support choisi, selon la problématique posée, selon les objectifs pédagogiques visés, </a:t>
            </a:r>
            <a:r>
              <a:rPr lang="fr-FR" sz="3200" b="1" dirty="0" smtClean="0"/>
              <a:t>l’enseignant se positionne sur certaines capacités, connaissances et attitudes</a:t>
            </a:r>
            <a:r>
              <a:rPr lang="fr-FR" sz="3200" dirty="0" smtClean="0"/>
              <a:t>.</a:t>
            </a:r>
            <a:endParaRPr lang="fr-FR" sz="3200" dirty="0"/>
          </a:p>
        </p:txBody>
      </p:sp>
    </p:spTree>
    <p:extLst>
      <p:ext uri="{BB962C8B-B14F-4D97-AF65-F5344CB8AC3E}">
        <p14:creationId xmlns:p14="http://schemas.microsoft.com/office/powerpoint/2010/main" val="395532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4711" y="624110"/>
            <a:ext cx="9559902" cy="753929"/>
          </a:xfrm>
        </p:spPr>
        <p:txBody>
          <a:bodyPr>
            <a:normAutofit/>
          </a:bodyPr>
          <a:lstStyle/>
          <a:p>
            <a:r>
              <a:rPr lang="fr-FR" sz="4000" b="1" dirty="0" smtClean="0"/>
              <a:t>Une logique…</a:t>
            </a:r>
            <a:endParaRPr lang="fr-FR" sz="4000" b="1" dirty="0"/>
          </a:p>
        </p:txBody>
      </p:sp>
      <p:sp>
        <p:nvSpPr>
          <p:cNvPr id="3" name="Espace réservé du contenu 2"/>
          <p:cNvSpPr>
            <a:spLocks noGrp="1"/>
          </p:cNvSpPr>
          <p:nvPr>
            <p:ph idx="1"/>
          </p:nvPr>
        </p:nvSpPr>
        <p:spPr>
          <a:xfrm>
            <a:off x="1571223" y="1584101"/>
            <a:ext cx="9933389" cy="4855335"/>
          </a:xfrm>
        </p:spPr>
        <p:txBody>
          <a:bodyPr>
            <a:normAutofit lnSpcReduction="10000"/>
          </a:bodyPr>
          <a:lstStyle/>
          <a:p>
            <a:pPr algn="just"/>
            <a:r>
              <a:rPr lang="fr-FR" sz="3200" dirty="0" smtClean="0"/>
              <a:t>La finalité première du programme est de </a:t>
            </a:r>
            <a:r>
              <a:rPr lang="fr-FR" sz="3200" b="1" dirty="0" smtClean="0"/>
              <a:t>faire réfléchir </a:t>
            </a:r>
            <a:r>
              <a:rPr lang="fr-FR" sz="3200" dirty="0" smtClean="0"/>
              <a:t>les apprentis sur le monde qui les entoure, dans lequel ils évoluent et où ils évolueront demain.</a:t>
            </a:r>
          </a:p>
          <a:p>
            <a:pPr algn="just"/>
            <a:r>
              <a:rPr lang="fr-FR" sz="3200" dirty="0" smtClean="0"/>
              <a:t>Un fil conducteur : </a:t>
            </a:r>
            <a:r>
              <a:rPr lang="fr-FR" sz="3600" b="1" i="1" u="sng" dirty="0" smtClean="0"/>
              <a:t>l’argumentation</a:t>
            </a:r>
          </a:p>
          <a:p>
            <a:pPr algn="just"/>
            <a:r>
              <a:rPr lang="fr-FR" sz="3200" dirty="0" smtClean="0"/>
              <a:t>Les questionnements sont </a:t>
            </a:r>
            <a:r>
              <a:rPr lang="fr-FR" sz="3200" b="1" dirty="0" smtClean="0"/>
              <a:t>binaires</a:t>
            </a:r>
            <a:r>
              <a:rPr lang="fr-FR" sz="3200" dirty="0" smtClean="0"/>
              <a:t> : ouvrent à la réflexion, à la prise de position (</a:t>
            </a:r>
            <a:r>
              <a:rPr lang="fr-FR" sz="3200" b="1" dirty="0" smtClean="0"/>
              <a:t>oui et non</a:t>
            </a:r>
            <a:r>
              <a:rPr lang="fr-FR" sz="3200" dirty="0" smtClean="0"/>
              <a:t>). </a:t>
            </a:r>
            <a:r>
              <a:rPr lang="fr-FR" sz="3200" b="1" dirty="0" smtClean="0"/>
              <a:t>La réflexion se construit </a:t>
            </a:r>
            <a:r>
              <a:rPr lang="fr-FR" sz="3200" dirty="0" smtClean="0"/>
              <a:t>au fur-et-mesure des séances à partir d’une problématique de séquence.</a:t>
            </a:r>
            <a:endParaRPr lang="fr-FR" sz="3200" dirty="0"/>
          </a:p>
        </p:txBody>
      </p:sp>
    </p:spTree>
    <p:extLst>
      <p:ext uri="{BB962C8B-B14F-4D97-AF65-F5344CB8AC3E}">
        <p14:creationId xmlns:p14="http://schemas.microsoft.com/office/powerpoint/2010/main" val="288644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2899" y="558309"/>
            <a:ext cx="10515600" cy="793974"/>
          </a:xfrm>
        </p:spPr>
        <p:txBody>
          <a:bodyPr/>
          <a:lstStyle/>
          <a:p>
            <a:pPr algn="ctr"/>
            <a:r>
              <a:rPr lang="fr-FR" b="1" dirty="0" smtClean="0"/>
              <a:t>La mise en œuvre du programme : </a:t>
            </a:r>
            <a:endParaRPr lang="fr-FR" b="1" dirty="0"/>
          </a:p>
        </p:txBody>
      </p:sp>
      <p:sp>
        <p:nvSpPr>
          <p:cNvPr id="3" name="Espace réservé du contenu 2"/>
          <p:cNvSpPr>
            <a:spLocks noGrp="1"/>
          </p:cNvSpPr>
          <p:nvPr>
            <p:ph idx="1"/>
          </p:nvPr>
        </p:nvSpPr>
        <p:spPr>
          <a:xfrm>
            <a:off x="502276" y="1493949"/>
            <a:ext cx="11191741" cy="4984124"/>
          </a:xfrm>
        </p:spPr>
        <p:txBody>
          <a:bodyPr>
            <a:normAutofit lnSpcReduction="10000"/>
          </a:bodyPr>
          <a:lstStyle/>
          <a:p>
            <a:pPr>
              <a:buFontTx/>
              <a:buChar char="-"/>
            </a:pPr>
            <a:r>
              <a:rPr lang="fr-FR" sz="3200" dirty="0" smtClean="0">
                <a:latin typeface="Calibri Light" panose="020F0302020204030204" pitchFamily="34" charset="0"/>
              </a:rPr>
              <a:t>Des</a:t>
            </a:r>
            <a:r>
              <a:rPr lang="fr-FR" sz="3200" dirty="0" smtClean="0"/>
              <a:t> </a:t>
            </a:r>
            <a:r>
              <a:rPr lang="fr-FR" sz="3200" dirty="0">
                <a:solidFill>
                  <a:srgbClr val="FF0000"/>
                </a:solidFill>
                <a:latin typeface="Calibri Light" panose="020F0302020204030204" pitchFamily="34" charset="0"/>
              </a:rPr>
              <a:t>lectures</a:t>
            </a:r>
            <a:r>
              <a:rPr lang="fr-FR" sz="3200" dirty="0">
                <a:latin typeface="Calibri Light" panose="020F0302020204030204" pitchFamily="34" charset="0"/>
              </a:rPr>
              <a:t>, accompagnées </a:t>
            </a:r>
            <a:r>
              <a:rPr lang="fr-FR" sz="3200" dirty="0" smtClean="0">
                <a:solidFill>
                  <a:srgbClr val="FF0000"/>
                </a:solidFill>
                <a:latin typeface="Calibri Light" panose="020F0302020204030204" pitchFamily="34" charset="0"/>
              </a:rPr>
              <a:t>d’analyses </a:t>
            </a:r>
            <a:r>
              <a:rPr lang="fr-FR" sz="3200" dirty="0">
                <a:solidFill>
                  <a:srgbClr val="FF0000"/>
                </a:solidFill>
                <a:latin typeface="Calibri Light" panose="020F0302020204030204" pitchFamily="34" charset="0"/>
              </a:rPr>
              <a:t>de documents de toutes sortes </a:t>
            </a:r>
            <a:r>
              <a:rPr lang="fr-FR" sz="3200" dirty="0">
                <a:latin typeface="Calibri Light" panose="020F0302020204030204" pitchFamily="34" charset="0"/>
              </a:rPr>
              <a:t>(extraits de films, </a:t>
            </a:r>
            <a:r>
              <a:rPr lang="fr-FR" sz="3200" dirty="0" err="1">
                <a:latin typeface="Calibri Light" panose="020F0302020204030204" pitchFamily="34" charset="0"/>
              </a:rPr>
              <a:t>oeuvres</a:t>
            </a:r>
            <a:r>
              <a:rPr lang="fr-FR" sz="3200" dirty="0">
                <a:latin typeface="Calibri Light" panose="020F0302020204030204" pitchFamily="34" charset="0"/>
              </a:rPr>
              <a:t> iconographiques, articles de presse…). </a:t>
            </a:r>
            <a:endParaRPr lang="fr-FR" sz="3200" dirty="0" smtClean="0">
              <a:latin typeface="Calibri Light" panose="020F0302020204030204" pitchFamily="34" charset="0"/>
            </a:endParaRPr>
          </a:p>
          <a:p>
            <a:pPr>
              <a:buFontTx/>
              <a:buChar char="-"/>
            </a:pPr>
            <a:r>
              <a:rPr lang="fr-FR" sz="3200" dirty="0" smtClean="0">
                <a:solidFill>
                  <a:srgbClr val="FF0000"/>
                </a:solidFill>
                <a:latin typeface="Calibri Light" panose="020F0302020204030204" pitchFamily="34" charset="0"/>
              </a:rPr>
              <a:t>Deux </a:t>
            </a:r>
            <a:r>
              <a:rPr lang="fr-FR" sz="3200" dirty="0">
                <a:solidFill>
                  <a:srgbClr val="FF0000"/>
                </a:solidFill>
                <a:latin typeface="Calibri Light" panose="020F0302020204030204" pitchFamily="34" charset="0"/>
              </a:rPr>
              <a:t>questions</a:t>
            </a:r>
            <a:r>
              <a:rPr lang="fr-FR" sz="3200" dirty="0">
                <a:latin typeface="Calibri Light" panose="020F0302020204030204" pitchFamily="34" charset="0"/>
              </a:rPr>
              <a:t> donnent lieu à la lecture d’une </a:t>
            </a:r>
            <a:r>
              <a:rPr lang="fr-FR" sz="3200" dirty="0" err="1">
                <a:solidFill>
                  <a:srgbClr val="FF0000"/>
                </a:solidFill>
                <a:latin typeface="Calibri Light" panose="020F0302020204030204" pitchFamily="34" charset="0"/>
              </a:rPr>
              <a:t>oeuvre</a:t>
            </a:r>
            <a:r>
              <a:rPr lang="fr-FR" sz="3200" dirty="0">
                <a:solidFill>
                  <a:srgbClr val="FF0000"/>
                </a:solidFill>
                <a:latin typeface="Calibri Light" panose="020F0302020204030204" pitchFamily="34" charset="0"/>
              </a:rPr>
              <a:t> </a:t>
            </a:r>
            <a:r>
              <a:rPr lang="fr-FR" sz="3200" dirty="0" smtClean="0">
                <a:solidFill>
                  <a:srgbClr val="FF0000"/>
                </a:solidFill>
                <a:latin typeface="Calibri Light" panose="020F0302020204030204" pitchFamily="34" charset="0"/>
              </a:rPr>
              <a:t>complète</a:t>
            </a:r>
            <a:r>
              <a:rPr lang="fr-FR" sz="3200" dirty="0" smtClean="0">
                <a:latin typeface="Calibri Light" panose="020F0302020204030204" pitchFamily="34" charset="0"/>
              </a:rPr>
              <a:t>.</a:t>
            </a:r>
          </a:p>
          <a:p>
            <a:pPr>
              <a:buFontTx/>
              <a:buChar char="-"/>
            </a:pPr>
            <a:r>
              <a:rPr lang="fr-FR" sz="3200" dirty="0" smtClean="0">
                <a:latin typeface="Calibri Light" panose="020F0302020204030204" pitchFamily="34" charset="0"/>
              </a:rPr>
              <a:t>La </a:t>
            </a:r>
            <a:r>
              <a:rPr lang="fr-FR" sz="3200" dirty="0">
                <a:solidFill>
                  <a:srgbClr val="FF0000"/>
                </a:solidFill>
                <a:latin typeface="Calibri Light" panose="020F0302020204030204" pitchFamily="34" charset="0"/>
              </a:rPr>
              <a:t>troisième</a:t>
            </a:r>
            <a:r>
              <a:rPr lang="fr-FR" sz="3200" dirty="0">
                <a:latin typeface="Calibri Light" panose="020F0302020204030204" pitchFamily="34" charset="0"/>
              </a:rPr>
              <a:t> à un </a:t>
            </a:r>
            <a:r>
              <a:rPr lang="fr-FR" sz="3200" dirty="0">
                <a:solidFill>
                  <a:srgbClr val="FF0000"/>
                </a:solidFill>
                <a:latin typeface="Calibri Light" panose="020F0302020204030204" pitchFamily="34" charset="0"/>
              </a:rPr>
              <a:t>groupement de textes</a:t>
            </a:r>
            <a:r>
              <a:rPr lang="fr-FR" sz="3200" dirty="0">
                <a:latin typeface="Calibri Light" panose="020F0302020204030204" pitchFamily="34" charset="0"/>
              </a:rPr>
              <a:t>. </a:t>
            </a:r>
            <a:endParaRPr lang="fr-FR" sz="3200" dirty="0" smtClean="0">
              <a:latin typeface="Calibri Light" panose="020F0302020204030204" pitchFamily="34" charset="0"/>
            </a:endParaRPr>
          </a:p>
          <a:p>
            <a:pPr marL="0" indent="0">
              <a:buNone/>
            </a:pPr>
            <a:endParaRPr lang="fr-FR" dirty="0">
              <a:latin typeface="Calibri Light" panose="020F0302020204030204" pitchFamily="34" charset="0"/>
            </a:endParaRPr>
          </a:p>
          <a:p>
            <a:pPr lvl="1">
              <a:buFont typeface="Wingdings" panose="05000000000000000000" pitchFamily="2" charset="2"/>
              <a:buChar char="Ø"/>
            </a:pPr>
            <a:r>
              <a:rPr lang="fr-FR" sz="3200" b="1" dirty="0" smtClean="0">
                <a:latin typeface="Calibri Light" panose="020F0302020204030204" pitchFamily="34" charset="0"/>
              </a:rPr>
              <a:t>Confronter </a:t>
            </a:r>
            <a:r>
              <a:rPr lang="fr-FR" sz="3200" b="1" dirty="0">
                <a:latin typeface="Calibri Light" panose="020F0302020204030204" pitchFamily="34" charset="0"/>
              </a:rPr>
              <a:t>les élèves à des textes longs, </a:t>
            </a:r>
          </a:p>
          <a:p>
            <a:pPr lvl="1">
              <a:buFont typeface="Wingdings" panose="05000000000000000000" pitchFamily="2" charset="2"/>
              <a:buChar char="Ø"/>
            </a:pPr>
            <a:r>
              <a:rPr lang="fr-FR" sz="3200" b="1" dirty="0" smtClean="0">
                <a:latin typeface="Calibri Light" panose="020F0302020204030204" pitchFamily="34" charset="0"/>
              </a:rPr>
              <a:t>Produire </a:t>
            </a:r>
            <a:r>
              <a:rPr lang="fr-FR" sz="3200" b="1" dirty="0">
                <a:latin typeface="Calibri Light" panose="020F0302020204030204" pitchFamily="34" charset="0"/>
              </a:rPr>
              <a:t>une réflexion soutenue par un corpus précis, </a:t>
            </a:r>
          </a:p>
          <a:p>
            <a:pPr lvl="1">
              <a:buFont typeface="Wingdings" panose="05000000000000000000" pitchFamily="2" charset="2"/>
              <a:buChar char="Ø"/>
            </a:pPr>
            <a:r>
              <a:rPr lang="fr-FR" sz="3200" b="1" dirty="0">
                <a:latin typeface="Calibri Light" panose="020F0302020204030204" pitchFamily="34" charset="0"/>
              </a:rPr>
              <a:t>A</a:t>
            </a:r>
            <a:r>
              <a:rPr lang="fr-FR" sz="3200" b="1" dirty="0" smtClean="0">
                <a:latin typeface="Calibri Light" panose="020F0302020204030204" pitchFamily="34" charset="0"/>
              </a:rPr>
              <a:t>pprendre </a:t>
            </a:r>
            <a:r>
              <a:rPr lang="fr-FR" sz="3200" b="1" dirty="0">
                <a:latin typeface="Calibri Light" panose="020F0302020204030204" pitchFamily="34" charset="0"/>
              </a:rPr>
              <a:t>à analyser et à interpréter. </a:t>
            </a:r>
          </a:p>
        </p:txBody>
      </p:sp>
    </p:spTree>
    <p:extLst>
      <p:ext uri="{BB962C8B-B14F-4D97-AF65-F5344CB8AC3E}">
        <p14:creationId xmlns:p14="http://schemas.microsoft.com/office/powerpoint/2010/main" val="1237605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274974"/>
            <a:ext cx="10515600" cy="613669"/>
          </a:xfrm>
        </p:spPr>
        <p:txBody>
          <a:bodyPr>
            <a:normAutofit fontScale="90000"/>
          </a:bodyPr>
          <a:lstStyle/>
          <a:p>
            <a:pPr algn="ctr"/>
            <a:r>
              <a:rPr lang="fr-FR" b="1" dirty="0" smtClean="0"/>
              <a:t>La mise en œuvre du programme </a:t>
            </a:r>
            <a:endParaRPr lang="fr-FR" b="1" dirty="0"/>
          </a:p>
        </p:txBody>
      </p:sp>
      <p:sp>
        <p:nvSpPr>
          <p:cNvPr id="3" name="Espace réservé du contenu 2"/>
          <p:cNvSpPr>
            <a:spLocks noGrp="1"/>
          </p:cNvSpPr>
          <p:nvPr>
            <p:ph idx="1"/>
          </p:nvPr>
        </p:nvSpPr>
        <p:spPr>
          <a:xfrm>
            <a:off x="656822" y="1287888"/>
            <a:ext cx="11410682" cy="5383367"/>
          </a:xfrm>
        </p:spPr>
        <p:txBody>
          <a:bodyPr>
            <a:normAutofit fontScale="92500" lnSpcReduction="10000"/>
          </a:bodyPr>
          <a:lstStyle/>
          <a:p>
            <a:pPr>
              <a:buFont typeface="Wingdings" panose="05000000000000000000" pitchFamily="2" charset="2"/>
              <a:buChar char="Ø"/>
            </a:pPr>
            <a:r>
              <a:rPr lang="fr-FR" dirty="0"/>
              <a:t> </a:t>
            </a:r>
            <a:r>
              <a:rPr lang="fr-FR" sz="3500" dirty="0" smtClean="0">
                <a:latin typeface="Calibri Light" panose="020F0302020204030204" pitchFamily="34" charset="0"/>
              </a:rPr>
              <a:t>Choisir </a:t>
            </a:r>
            <a:r>
              <a:rPr lang="fr-FR" sz="3500" dirty="0">
                <a:latin typeface="Calibri Light" panose="020F0302020204030204" pitchFamily="34" charset="0"/>
              </a:rPr>
              <a:t>de préférence des </a:t>
            </a:r>
            <a:r>
              <a:rPr lang="fr-FR" sz="3500" b="1" dirty="0" err="1">
                <a:latin typeface="Calibri Light" panose="020F0302020204030204" pitchFamily="34" charset="0"/>
              </a:rPr>
              <a:t>oeuvres</a:t>
            </a:r>
            <a:r>
              <a:rPr lang="fr-FR" sz="3500" b="1" dirty="0">
                <a:latin typeface="Calibri Light" panose="020F0302020204030204" pitchFamily="34" charset="0"/>
              </a:rPr>
              <a:t> appartenant aux </a:t>
            </a:r>
            <a:r>
              <a:rPr lang="fr-FR" sz="3500" b="1" dirty="0">
                <a:solidFill>
                  <a:srgbClr val="FF0000"/>
                </a:solidFill>
                <a:latin typeface="Calibri Light" panose="020F0302020204030204" pitchFamily="34" charset="0"/>
              </a:rPr>
              <a:t>XIXe et XXe siècles</a:t>
            </a:r>
            <a:r>
              <a:rPr lang="fr-FR" sz="3500" dirty="0">
                <a:latin typeface="Calibri Light" panose="020F0302020204030204" pitchFamily="34" charset="0"/>
              </a:rPr>
              <a:t>. </a:t>
            </a:r>
            <a:endParaRPr lang="fr-FR" sz="3500" dirty="0" smtClean="0">
              <a:latin typeface="Calibri Light" panose="020F0302020204030204" pitchFamily="34" charset="0"/>
            </a:endParaRPr>
          </a:p>
          <a:p>
            <a:pPr marL="0" indent="0">
              <a:buNone/>
            </a:pPr>
            <a:endParaRPr lang="fr-FR" sz="1300" dirty="0">
              <a:latin typeface="Calibri Light" panose="020F0302020204030204" pitchFamily="34" charset="0"/>
            </a:endParaRPr>
          </a:p>
          <a:p>
            <a:pPr>
              <a:buFont typeface="Wingdings" panose="05000000000000000000" pitchFamily="2" charset="2"/>
              <a:buChar char="Ø"/>
            </a:pPr>
            <a:r>
              <a:rPr lang="fr-FR" sz="3500" dirty="0" smtClean="0">
                <a:latin typeface="Calibri Light" panose="020F0302020204030204" pitchFamily="34" charset="0"/>
              </a:rPr>
              <a:t> </a:t>
            </a:r>
            <a:r>
              <a:rPr lang="fr-FR" sz="3500" b="1" dirty="0" smtClean="0">
                <a:latin typeface="Calibri Light" panose="020F0302020204030204" pitchFamily="34" charset="0"/>
              </a:rPr>
              <a:t>Varier </a:t>
            </a:r>
            <a:r>
              <a:rPr lang="fr-FR" sz="3500" b="1" dirty="0">
                <a:latin typeface="Calibri Light" panose="020F0302020204030204" pitchFamily="34" charset="0"/>
              </a:rPr>
              <a:t>les </a:t>
            </a:r>
            <a:r>
              <a:rPr lang="fr-FR" sz="3500" b="1" dirty="0" smtClean="0">
                <a:latin typeface="Calibri Light" panose="020F0302020204030204" pitchFamily="34" charset="0"/>
              </a:rPr>
              <a:t>genres</a:t>
            </a:r>
            <a:r>
              <a:rPr lang="fr-FR" sz="3500" dirty="0" smtClean="0">
                <a:latin typeface="Calibri Light" panose="020F0302020204030204" pitchFamily="34" charset="0"/>
              </a:rPr>
              <a:t>,</a:t>
            </a:r>
          </a:p>
          <a:p>
            <a:pPr marL="0" indent="0">
              <a:buNone/>
            </a:pPr>
            <a:endParaRPr lang="fr-FR" sz="1300" dirty="0" smtClean="0">
              <a:latin typeface="Calibri Light" panose="020F0302020204030204" pitchFamily="34" charset="0"/>
            </a:endParaRPr>
          </a:p>
          <a:p>
            <a:pPr>
              <a:buFont typeface="Wingdings" panose="05000000000000000000" pitchFamily="2" charset="2"/>
              <a:buChar char="Ø"/>
            </a:pPr>
            <a:r>
              <a:rPr lang="fr-FR" sz="3500" dirty="0">
                <a:latin typeface="Calibri Light" panose="020F0302020204030204" pitchFamily="34" charset="0"/>
              </a:rPr>
              <a:t> </a:t>
            </a:r>
            <a:r>
              <a:rPr lang="fr-FR" sz="3500" dirty="0" smtClean="0">
                <a:latin typeface="Calibri Light" panose="020F0302020204030204" pitchFamily="34" charset="0"/>
              </a:rPr>
              <a:t>Proposer</a:t>
            </a:r>
            <a:r>
              <a:rPr lang="fr-FR" sz="3500" dirty="0">
                <a:latin typeface="Calibri Light" panose="020F0302020204030204" pitchFamily="34" charset="0"/>
              </a:rPr>
              <a:t>, pour chaque année du cursus, </a:t>
            </a:r>
            <a:r>
              <a:rPr lang="fr-FR" sz="3500" b="1" dirty="0">
                <a:latin typeface="Calibri Light" panose="020F0302020204030204" pitchFamily="34" charset="0"/>
              </a:rPr>
              <a:t>un texte fictionnel </a:t>
            </a:r>
            <a:r>
              <a:rPr lang="fr-FR" sz="3500" dirty="0">
                <a:latin typeface="Calibri Light" panose="020F0302020204030204" pitchFamily="34" charset="0"/>
              </a:rPr>
              <a:t>d’une ampleur suffisante et </a:t>
            </a:r>
            <a:r>
              <a:rPr lang="fr-FR" sz="3500" b="1" dirty="0">
                <a:latin typeface="Calibri Light" panose="020F0302020204030204" pitchFamily="34" charset="0"/>
              </a:rPr>
              <a:t>un essai </a:t>
            </a:r>
            <a:r>
              <a:rPr lang="fr-FR" sz="3500" dirty="0" smtClean="0">
                <a:latin typeface="Calibri Light" panose="020F0302020204030204" pitchFamily="34" charset="0"/>
              </a:rPr>
              <a:t>accessible, </a:t>
            </a:r>
          </a:p>
          <a:p>
            <a:pPr marL="0" indent="0">
              <a:buNone/>
            </a:pPr>
            <a:endParaRPr lang="fr-FR" sz="1200" dirty="0">
              <a:latin typeface="Calibri Light" panose="020F0302020204030204" pitchFamily="34" charset="0"/>
            </a:endParaRPr>
          </a:p>
          <a:p>
            <a:pPr>
              <a:buFont typeface="Wingdings" panose="05000000000000000000" pitchFamily="2" charset="2"/>
              <a:buChar char="Ø"/>
            </a:pPr>
            <a:r>
              <a:rPr lang="fr-FR" sz="3500" dirty="0" smtClean="0">
                <a:latin typeface="Calibri Light" panose="020F0302020204030204" pitchFamily="34" charset="0"/>
              </a:rPr>
              <a:t>Lire, étudier des </a:t>
            </a:r>
            <a:r>
              <a:rPr lang="fr-FR" sz="3500" dirty="0">
                <a:latin typeface="Calibri Light" panose="020F0302020204030204" pitchFamily="34" charset="0"/>
              </a:rPr>
              <a:t>textes et documents </a:t>
            </a:r>
            <a:r>
              <a:rPr lang="fr-FR" sz="3500" dirty="0" smtClean="0">
                <a:latin typeface="Calibri Light" panose="020F0302020204030204" pitchFamily="34" charset="0"/>
              </a:rPr>
              <a:t>qui apportent des </a:t>
            </a:r>
            <a:r>
              <a:rPr lang="fr-FR" sz="3500" b="1" dirty="0" smtClean="0">
                <a:latin typeface="Calibri Light" panose="020F0302020204030204" pitchFamily="34" charset="0"/>
              </a:rPr>
              <a:t>idées, </a:t>
            </a:r>
            <a:r>
              <a:rPr lang="fr-FR" sz="3500" b="1" dirty="0">
                <a:latin typeface="Calibri Light" panose="020F0302020204030204" pitchFamily="34" charset="0"/>
              </a:rPr>
              <a:t>arguments, </a:t>
            </a:r>
            <a:r>
              <a:rPr lang="fr-FR" sz="3500" b="1" dirty="0" smtClean="0">
                <a:latin typeface="Calibri Light" panose="020F0302020204030204" pitchFamily="34" charset="0"/>
              </a:rPr>
              <a:t>éléments </a:t>
            </a:r>
            <a:r>
              <a:rPr lang="fr-FR" sz="3500" b="1" dirty="0">
                <a:latin typeface="Calibri Light" panose="020F0302020204030204" pitchFamily="34" charset="0"/>
              </a:rPr>
              <a:t>de réponses plus </a:t>
            </a:r>
            <a:r>
              <a:rPr lang="fr-FR" sz="3500" b="1" dirty="0" smtClean="0">
                <a:latin typeface="Calibri Light" panose="020F0302020204030204" pitchFamily="34" charset="0"/>
              </a:rPr>
              <a:t>approfondies</a:t>
            </a:r>
            <a:r>
              <a:rPr lang="fr-FR" sz="3500" dirty="0" smtClean="0">
                <a:latin typeface="Calibri Light" panose="020F0302020204030204" pitchFamily="34" charset="0"/>
              </a:rPr>
              <a:t>.</a:t>
            </a:r>
          </a:p>
          <a:p>
            <a:pPr marL="0" indent="0">
              <a:buNone/>
            </a:pPr>
            <a:endParaRPr lang="fr-FR" sz="1200" dirty="0" smtClean="0">
              <a:latin typeface="Calibri Light" panose="020F0302020204030204" pitchFamily="34" charset="0"/>
            </a:endParaRPr>
          </a:p>
          <a:p>
            <a:pPr>
              <a:buFont typeface="Wingdings" panose="05000000000000000000" pitchFamily="2" charset="2"/>
              <a:buChar char="Ø"/>
            </a:pPr>
            <a:r>
              <a:rPr lang="fr-FR" sz="3500" dirty="0">
                <a:latin typeface="Calibri Light" panose="020F0302020204030204" pitchFamily="34" charset="0"/>
              </a:rPr>
              <a:t> </a:t>
            </a:r>
            <a:r>
              <a:rPr lang="fr-FR" sz="3500" dirty="0" smtClean="0">
                <a:latin typeface="Calibri Light" panose="020F0302020204030204" pitchFamily="34" charset="0"/>
              </a:rPr>
              <a:t>Multiplier </a:t>
            </a:r>
            <a:r>
              <a:rPr lang="fr-FR" sz="3500" dirty="0">
                <a:latin typeface="Calibri Light" panose="020F0302020204030204" pitchFamily="34" charset="0"/>
              </a:rPr>
              <a:t>les </a:t>
            </a:r>
            <a:r>
              <a:rPr lang="fr-FR" sz="3500" b="1" dirty="0">
                <a:latin typeface="Calibri Light" panose="020F0302020204030204" pitchFamily="34" charset="0"/>
              </a:rPr>
              <a:t>occasions d’écriture </a:t>
            </a:r>
            <a:r>
              <a:rPr lang="fr-FR" sz="3500" dirty="0" smtClean="0">
                <a:latin typeface="Calibri Light" panose="020F0302020204030204" pitchFamily="34" charset="0"/>
              </a:rPr>
              <a:t>: enrichir la pensée</a:t>
            </a:r>
            <a:endParaRPr lang="fr-FR" sz="3500" dirty="0">
              <a:latin typeface="Calibri Light" panose="020F0302020204030204" pitchFamily="34" charset="0"/>
            </a:endParaRPr>
          </a:p>
        </p:txBody>
      </p:sp>
    </p:spTree>
    <p:extLst>
      <p:ext uri="{BB962C8B-B14F-4D97-AF65-F5344CB8AC3E}">
        <p14:creationId xmlns:p14="http://schemas.microsoft.com/office/powerpoint/2010/main" val="1238703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94</TotalTime>
  <Words>929</Words>
  <Application>Microsoft Office PowerPoint</Application>
  <PresentationFormat>Grand écran</PresentationFormat>
  <Paragraphs>100</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 Light</vt:lpstr>
      <vt:lpstr>Century Gothic</vt:lpstr>
      <vt:lpstr>Wingdings</vt:lpstr>
      <vt:lpstr>Wingdings 3</vt:lpstr>
      <vt:lpstr>Brin</vt:lpstr>
      <vt:lpstr>    Réunion information Brevet Professionnel   IEN Lettres-HG : Partie français</vt:lpstr>
      <vt:lpstr>Les textes officiels :</vt:lpstr>
      <vt:lpstr>L’entrée par le programme</vt:lpstr>
      <vt:lpstr>Construction du programme de français : </vt:lpstr>
      <vt:lpstr>Construction du programme de français :</vt:lpstr>
      <vt:lpstr>Construction du programme :</vt:lpstr>
      <vt:lpstr>Une logique…</vt:lpstr>
      <vt:lpstr>La mise en œuvre du programme : </vt:lpstr>
      <vt:lpstr>La mise en œuvre du programme </vt:lpstr>
      <vt:lpstr>La mise en œuvre du programme : </vt:lpstr>
      <vt:lpstr>Les ressources :</vt:lpstr>
      <vt:lpstr>Présentation PowerPoint</vt:lpstr>
      <vt:lpstr>Présentation PowerPoint</vt:lpstr>
      <vt:lpstr>L’entrée par l’épreuve à l’examen</vt:lpstr>
      <vt:lpstr>L’épreuve de français à l’examen :</vt:lpstr>
    </vt:vector>
  </TitlesOfParts>
  <Company>Rectorat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information Brevet Professionnel IEN Lettres-HG Partie français</dc:title>
  <dc:creator>vfuchs</dc:creator>
  <cp:lastModifiedBy>vfuchs</cp:lastModifiedBy>
  <cp:revision>16</cp:revision>
  <dcterms:created xsi:type="dcterms:W3CDTF">2017-12-12T13:49:04Z</dcterms:created>
  <dcterms:modified xsi:type="dcterms:W3CDTF">2017-12-14T09:33:45Z</dcterms:modified>
</cp:coreProperties>
</file>