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326C2-FACF-4211-8B06-2BFAE8EE5658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419B-3B62-48B8-A82F-92DA547AFB8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map.openstreetmap.fr/fr" TargetMode="External"/><Relationship Id="rId7" Type="http://schemas.openxmlformats.org/officeDocument/2006/relationships/hyperlink" Target="http://www.agam.org/" TargetMode="External"/><Relationship Id="rId2" Type="http://schemas.openxmlformats.org/officeDocument/2006/relationships/hyperlink" Target="http://urbanicites.hypotheses.org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observatoireterritorial.regionpaca.fr/" TargetMode="External"/><Relationship Id="rId5" Type="http://schemas.openxmlformats.org/officeDocument/2006/relationships/hyperlink" Target="http://www.regionpaca.fr/connaissance-du-territoire" TargetMode="External"/><Relationship Id="rId4" Type="http://schemas.openxmlformats.org/officeDocument/2006/relationships/hyperlink" Target="http://www.regionpaca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Expérimenter le projet « Graphite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6984776" cy="252028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chemeClr val="tx1"/>
                </a:solidFill>
              </a:rPr>
              <a:t>4</a:t>
            </a:r>
            <a:r>
              <a:rPr lang="fr-FR" sz="3000" b="1" baseline="30000" dirty="0" smtClean="0">
                <a:solidFill>
                  <a:schemeClr val="tx1"/>
                </a:solidFill>
              </a:rPr>
              <a:t>ème</a:t>
            </a:r>
            <a:r>
              <a:rPr lang="fr-FR" sz="3000" b="1" dirty="0" smtClean="0">
                <a:solidFill>
                  <a:schemeClr val="tx1"/>
                </a:solidFill>
              </a:rPr>
              <a:t> étape</a:t>
            </a:r>
            <a:r>
              <a:rPr lang="fr-FR" sz="30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3000" b="1" dirty="0" smtClean="0">
                <a:solidFill>
                  <a:schemeClr val="tx1"/>
                </a:solidFill>
              </a:rPr>
              <a:t>«  </a:t>
            </a:r>
            <a:r>
              <a:rPr lang="fr-FR" sz="3000" b="1" dirty="0" smtClean="0">
                <a:solidFill>
                  <a:schemeClr val="tx1"/>
                </a:solidFill>
              </a:rPr>
              <a:t>La restitution orale »</a:t>
            </a:r>
            <a:endParaRPr lang="fr-FR" sz="3000" b="1" dirty="0" smtClean="0">
              <a:solidFill>
                <a:schemeClr val="tx1"/>
              </a:solidFill>
            </a:endParaRPr>
          </a:p>
          <a:p>
            <a:pPr algn="l"/>
            <a:r>
              <a:rPr lang="fr-FR" sz="2500" dirty="0" smtClean="0">
                <a:solidFill>
                  <a:schemeClr val="tx1"/>
                </a:solidFill>
              </a:rPr>
              <a:t>1 / La sortie de terrain avec des professionnels</a:t>
            </a:r>
          </a:p>
          <a:p>
            <a:pPr algn="l"/>
            <a:r>
              <a:rPr lang="fr-FR" sz="2500" dirty="0" smtClean="0">
                <a:solidFill>
                  <a:schemeClr val="tx1"/>
                </a:solidFill>
              </a:rPr>
              <a:t>2 / La rencontre inter-lycées</a:t>
            </a:r>
            <a:endParaRPr lang="fr-FR" dirty="0" smtClean="0">
              <a:solidFill>
                <a:schemeClr val="tx1"/>
              </a:solidFill>
            </a:endParaRPr>
          </a:p>
          <a:p>
            <a:pPr algn="just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03232" cy="1499766"/>
          </a:xfrm>
        </p:spPr>
        <p:txBody>
          <a:bodyPr>
            <a:noAutofit/>
          </a:bodyPr>
          <a:lstStyle/>
          <a:p>
            <a:pPr algn="ctr"/>
            <a:r>
              <a:rPr lang="fr-FR" sz="2800" u="sng" dirty="0" smtClean="0"/>
              <a:t>IV / La restitution orale</a:t>
            </a:r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sz="1800" i="1" dirty="0" smtClean="0">
                <a:solidFill>
                  <a:srgbClr val="FF0000"/>
                </a:solidFill>
              </a:rPr>
              <a:t>Objectif : Permettre aux élèves de se confronter à une situation d’oral en diffusant leur travail</a:t>
            </a:r>
            <a:endParaRPr lang="fr-FR" sz="1800" dirty="0">
              <a:solidFill>
                <a:srgbClr val="FF0000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7544" y="1988840"/>
            <a:ext cx="8280920" cy="4536504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1 / La sortie de terrain avec des professionnels</a:t>
            </a:r>
            <a:endParaRPr lang="fr-FR" sz="2400" dirty="0" smtClean="0"/>
          </a:p>
          <a:p>
            <a:r>
              <a:rPr lang="fr-FR" sz="1800" dirty="0" smtClean="0"/>
              <a:t>- Présentation orale des projets in situ</a:t>
            </a:r>
          </a:p>
          <a:p>
            <a:r>
              <a:rPr lang="fr-FR" sz="1800" dirty="0" smtClean="0"/>
              <a:t>- Questions-réponses avec des professionnels (</a:t>
            </a:r>
            <a:r>
              <a:rPr lang="fr-FR" sz="1800" b="1" dirty="0" smtClean="0">
                <a:solidFill>
                  <a:srgbClr val="00B050"/>
                </a:solidFill>
              </a:rPr>
              <a:t>acteurs spatiaux</a:t>
            </a:r>
            <a:r>
              <a:rPr lang="fr-FR" sz="1800" dirty="0" smtClean="0"/>
              <a:t>)</a:t>
            </a:r>
          </a:p>
          <a:p>
            <a:pPr algn="just"/>
            <a:endParaRPr lang="fr-FR" sz="1800" dirty="0" smtClean="0"/>
          </a:p>
          <a:p>
            <a:pPr algn="just"/>
            <a:endParaRPr lang="fr-FR" sz="1800" dirty="0" smtClean="0"/>
          </a:p>
          <a:p>
            <a:pPr algn="just"/>
            <a:endParaRPr lang="fr-FR" sz="1800" dirty="0" smtClean="0"/>
          </a:p>
          <a:p>
            <a:pPr algn="just"/>
            <a:endParaRPr lang="fr-FR" sz="1800" dirty="0" smtClean="0"/>
          </a:p>
          <a:p>
            <a:pPr algn="just"/>
            <a:endParaRPr lang="fr-FR" sz="1800" dirty="0" smtClean="0"/>
          </a:p>
          <a:p>
            <a:pPr marL="342900" lvl="0" indent="-342900" algn="just">
              <a:defRPr/>
            </a:pPr>
            <a:r>
              <a:rPr lang="fr-FR" sz="1800" b="1" i="1" dirty="0" smtClean="0">
                <a:solidFill>
                  <a:srgbClr val="0070C0"/>
                </a:solidFill>
              </a:rPr>
              <a:t>Capacités et méthodes, compétences :</a:t>
            </a:r>
          </a:p>
          <a:p>
            <a:pPr algn="just">
              <a:buFontTx/>
              <a:buChar char="-"/>
            </a:pPr>
            <a:r>
              <a:rPr lang="fr-FR" sz="1800" b="1" i="1" dirty="0" smtClean="0">
                <a:solidFill>
                  <a:srgbClr val="0070C0"/>
                </a:solidFill>
              </a:rPr>
              <a:t> présenter à l'oral un exposé construit et argumenté en utilisant le vocabulaire géographique spécifique,</a:t>
            </a:r>
          </a:p>
          <a:p>
            <a:pPr algn="just">
              <a:buFontTx/>
              <a:buChar char="-"/>
            </a:pPr>
            <a:r>
              <a:rPr lang="fr-FR" sz="1800" b="1" i="1" dirty="0" smtClean="0">
                <a:solidFill>
                  <a:srgbClr val="0070C0"/>
                </a:solidFill>
              </a:rPr>
              <a:t> développer un discours oral construit et argumenté, le confronter à d'autres points de vue</a:t>
            </a:r>
          </a:p>
          <a:p>
            <a:pPr algn="just"/>
            <a:endParaRPr lang="fr-FR" sz="1800" b="1" dirty="0" smtClean="0">
              <a:solidFill>
                <a:srgbClr val="0070C0"/>
              </a:solidFill>
            </a:endParaRPr>
          </a:p>
        </p:txBody>
      </p:sp>
      <p:sp>
        <p:nvSpPr>
          <p:cNvPr id="9" name="Bulle ronde 8"/>
          <p:cNvSpPr/>
          <p:nvPr/>
        </p:nvSpPr>
        <p:spPr>
          <a:xfrm>
            <a:off x="539552" y="3140968"/>
            <a:ext cx="7920880" cy="1584176"/>
          </a:xfrm>
          <a:prstGeom prst="wedgeEllipseCallout">
            <a:avLst>
              <a:gd name="adj1" fmla="val -38414"/>
              <a:gd name="adj2" fmla="val -530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187624" y="3501008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Présentation orale </a:t>
            </a:r>
            <a:r>
              <a:rPr lang="fr-FR" dirty="0" smtClean="0"/>
              <a:t>du site, du diagnostic et du projet par les élèves face au </a:t>
            </a:r>
            <a:r>
              <a:rPr lang="fr-FR" b="1" dirty="0" smtClean="0"/>
              <a:t>regard critique</a:t>
            </a:r>
            <a:r>
              <a:rPr lang="fr-FR" dirty="0" smtClean="0"/>
              <a:t> de professionnels (réflexion sur les limites de leurs projets), </a:t>
            </a:r>
            <a:r>
              <a:rPr lang="fr-FR" b="1" dirty="0" smtClean="0"/>
              <a:t>rencontre et discussion avec des habitants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48478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Elaboration du parcours de la sortie de terrain </a:t>
            </a:r>
            <a:r>
              <a:rPr lang="fr-FR" dirty="0" smtClean="0"/>
              <a:t>par le LPED et les enseignants.</a:t>
            </a:r>
          </a:p>
          <a:p>
            <a:pPr algn="ctr"/>
            <a:r>
              <a:rPr lang="fr-FR" b="1" dirty="0" smtClean="0"/>
              <a:t>Invitation de professionnels </a:t>
            </a:r>
            <a:r>
              <a:rPr lang="fr-FR" dirty="0" smtClean="0"/>
              <a:t>de l’aménagement par le LPED.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321297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Durant la sortie, les élèves étaient équipés d’un micro et d’un ampli portatifs.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450912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Chaque groupe a présenté son terrain d’étude et son projet devant des professionnels (Région PACA et AGAM).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03232" cy="864096"/>
          </a:xfrm>
        </p:spPr>
        <p:txBody>
          <a:bodyPr>
            <a:noAutofit/>
          </a:bodyPr>
          <a:lstStyle/>
          <a:p>
            <a:pPr algn="ctr"/>
            <a:r>
              <a:rPr lang="fr-FR" sz="2800" u="sng" dirty="0" smtClean="0"/>
              <a:t>IV / La restitution orale</a:t>
            </a:r>
            <a:r>
              <a:rPr lang="fr-FR" u="sng" dirty="0" smtClean="0"/>
              <a:t/>
            </a:r>
            <a:br>
              <a:rPr lang="fr-FR" u="sng" dirty="0" smtClean="0"/>
            </a:br>
            <a:endParaRPr lang="fr-FR" sz="1800" dirty="0">
              <a:solidFill>
                <a:srgbClr val="FF0000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9552" y="2060848"/>
            <a:ext cx="8280920" cy="3096344"/>
          </a:xfrm>
        </p:spPr>
        <p:txBody>
          <a:bodyPr>
            <a:normAutofit lnSpcReduction="10000"/>
          </a:bodyPr>
          <a:lstStyle/>
          <a:p>
            <a:r>
              <a:rPr lang="fr-FR" sz="2400" b="1" dirty="0" smtClean="0"/>
              <a:t>2 / La rencontre inter-lycées</a:t>
            </a:r>
            <a:endParaRPr lang="fr-FR" sz="2400" dirty="0" smtClean="0"/>
          </a:p>
          <a:p>
            <a:r>
              <a:rPr lang="fr-FR" sz="1800" dirty="0" smtClean="0"/>
              <a:t>- Présentation orale des projets à l’aide de panneaux</a:t>
            </a:r>
          </a:p>
          <a:p>
            <a:r>
              <a:rPr lang="fr-FR" sz="1800" dirty="0" smtClean="0"/>
              <a:t>- Présentation orale originale des projets sur scène en temps réduit</a:t>
            </a:r>
          </a:p>
          <a:p>
            <a:pPr algn="just"/>
            <a:endParaRPr lang="fr-FR" sz="1800" dirty="0" smtClean="0"/>
          </a:p>
          <a:p>
            <a:pPr marL="342900" lvl="0" indent="-342900" algn="just">
              <a:defRPr/>
            </a:pPr>
            <a:r>
              <a:rPr lang="fr-FR" sz="1800" b="1" i="1" dirty="0" smtClean="0">
                <a:solidFill>
                  <a:srgbClr val="0070C0"/>
                </a:solidFill>
              </a:rPr>
              <a:t>Capacités et méthodes, compétences :</a:t>
            </a:r>
          </a:p>
          <a:p>
            <a:pPr algn="just">
              <a:buFontTx/>
              <a:buChar char="-"/>
            </a:pPr>
            <a:r>
              <a:rPr lang="fr-FR" sz="1800" b="1" i="1" dirty="0" smtClean="0">
                <a:solidFill>
                  <a:srgbClr val="0070C0"/>
                </a:solidFill>
              </a:rPr>
              <a:t> utiliser les Tic </a:t>
            </a:r>
            <a:r>
              <a:rPr lang="fr-FR" sz="1800" i="1" dirty="0" smtClean="0">
                <a:solidFill>
                  <a:srgbClr val="0070C0"/>
                </a:solidFill>
              </a:rPr>
              <a:t>(réaliser un diaporama)</a:t>
            </a:r>
            <a:r>
              <a:rPr lang="fr-FR" sz="1800" b="1" i="1" dirty="0" smtClean="0">
                <a:solidFill>
                  <a:srgbClr val="0070C0"/>
                </a:solidFill>
              </a:rPr>
              <a:t>,</a:t>
            </a:r>
          </a:p>
          <a:p>
            <a:pPr algn="just">
              <a:buFontTx/>
              <a:buChar char="-"/>
            </a:pPr>
            <a:r>
              <a:rPr lang="fr-FR" sz="1800" b="1" i="1" dirty="0" smtClean="0">
                <a:solidFill>
                  <a:srgbClr val="0070C0"/>
                </a:solidFill>
              </a:rPr>
              <a:t> présenter à l'oral un exposé construit et argumenté en utilisant le vocabulaire géographique spécifique </a:t>
            </a:r>
            <a:r>
              <a:rPr lang="fr-FR" sz="1800" i="1" dirty="0" smtClean="0">
                <a:solidFill>
                  <a:srgbClr val="0070C0"/>
                </a:solidFill>
              </a:rPr>
              <a:t>(mise en scène de l’oral)</a:t>
            </a:r>
            <a:r>
              <a:rPr lang="fr-FR" sz="1800" b="1" i="1" dirty="0" smtClean="0">
                <a:solidFill>
                  <a:srgbClr val="0070C0"/>
                </a:solidFill>
              </a:rPr>
              <a:t>,</a:t>
            </a:r>
          </a:p>
          <a:p>
            <a:pPr algn="just">
              <a:buFontTx/>
              <a:buChar char="-"/>
            </a:pPr>
            <a:r>
              <a:rPr lang="fr-FR" sz="1800" b="1" i="1" dirty="0" smtClean="0">
                <a:solidFill>
                  <a:srgbClr val="0070C0"/>
                </a:solidFill>
              </a:rPr>
              <a:t> développer un discours oral construit et argumenté, le confronter à d'autres points de vue</a:t>
            </a:r>
            <a:endParaRPr lang="fr-FR" sz="1800" b="1" dirty="0" smtClean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3608" y="1124744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Objectif : Permettre aux élèves de se confronter à une situation d’oral en diffusant leur travail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268760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/>
              <a:t>Réalisation des panneaux </a:t>
            </a:r>
            <a:r>
              <a:rPr lang="fr-FR" dirty="0" smtClean="0"/>
              <a:t>par le LPED à partir des diaporamas des élèves.</a:t>
            </a:r>
          </a:p>
          <a:p>
            <a:pPr algn="just"/>
            <a:endParaRPr lang="fr-FR" dirty="0" smtClean="0"/>
          </a:p>
          <a:p>
            <a:pPr algn="just"/>
            <a:r>
              <a:rPr lang="fr-FR" b="1" dirty="0" smtClean="0"/>
              <a:t>Exposition </a:t>
            </a:r>
            <a:r>
              <a:rPr lang="fr-FR" dirty="0" smtClean="0"/>
              <a:t>des panneaux </a:t>
            </a:r>
            <a:r>
              <a:rPr lang="fr-FR" b="1" dirty="0" smtClean="0"/>
              <a:t>à la Villa Méditerranée</a:t>
            </a:r>
            <a:r>
              <a:rPr lang="fr-FR" dirty="0" smtClean="0"/>
              <a:t> mise à disposition par la Région PACA en 2016.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Diversité des formes de présentation orale en 2016 :</a:t>
            </a:r>
          </a:p>
          <a:p>
            <a:pPr algn="just">
              <a:buFontTx/>
              <a:buChar char="-"/>
            </a:pPr>
            <a:r>
              <a:rPr lang="fr-FR" dirty="0" smtClean="0"/>
              <a:t> </a:t>
            </a:r>
            <a:r>
              <a:rPr lang="fr-FR" b="1" dirty="0" smtClean="0"/>
              <a:t>tenue de stands,</a:t>
            </a:r>
          </a:p>
          <a:p>
            <a:pPr algn="just">
              <a:buFontTx/>
              <a:buChar char="-"/>
            </a:pPr>
            <a:r>
              <a:rPr lang="fr-FR" b="1" dirty="0" smtClean="0"/>
              <a:t> sur scène</a:t>
            </a:r>
            <a:r>
              <a:rPr lang="fr-FR" dirty="0" smtClean="0"/>
              <a:t>.</a:t>
            </a:r>
          </a:p>
          <a:p>
            <a:pPr algn="just">
              <a:buFontTx/>
              <a:buChar char="-"/>
            </a:pPr>
            <a:endParaRPr lang="fr-FR" dirty="0" smtClean="0"/>
          </a:p>
          <a:p>
            <a:pPr algn="just"/>
            <a:r>
              <a:rPr lang="fr-FR" b="1" dirty="0" smtClean="0"/>
              <a:t>Echanges entre les élèves sur leurs projets et présentation à des représentants officiels de la Région PACA</a:t>
            </a:r>
            <a:r>
              <a:rPr lang="fr-FR" dirty="0" smtClean="0"/>
              <a:t> en 2016.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Bilan du projet GRAPHITE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196752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● Un projet qui prend </a:t>
            </a:r>
            <a:r>
              <a:rPr lang="fr-FR" b="1" dirty="0" smtClean="0"/>
              <a:t>du temps </a:t>
            </a:r>
            <a:r>
              <a:rPr lang="fr-FR" dirty="0" smtClean="0"/>
              <a:t>et qui doit </a:t>
            </a:r>
            <a:r>
              <a:rPr lang="fr-FR" b="1" dirty="0" smtClean="0"/>
              <a:t>s’inscrire dans l’année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● Un projet qui </a:t>
            </a:r>
            <a:r>
              <a:rPr lang="fr-FR" b="1" dirty="0" smtClean="0"/>
              <a:t>mobilise, fédère et ouvre les élèves </a:t>
            </a:r>
            <a:r>
              <a:rPr lang="fr-FR" dirty="0" smtClean="0"/>
              <a:t>au monde extérieur:</a:t>
            </a:r>
          </a:p>
          <a:p>
            <a:r>
              <a:rPr lang="fr-FR" dirty="0" smtClean="0"/>
              <a:t>	- très </a:t>
            </a:r>
            <a:r>
              <a:rPr lang="fr-FR" b="1" dirty="0" smtClean="0"/>
              <a:t>grand investissement </a:t>
            </a:r>
            <a:r>
              <a:rPr lang="fr-FR" dirty="0" smtClean="0"/>
              <a:t>personnel des élèves même les moins scolaires</a:t>
            </a:r>
          </a:p>
          <a:p>
            <a:r>
              <a:rPr lang="fr-FR" dirty="0" smtClean="0"/>
              <a:t>	- amélioration du </a:t>
            </a:r>
            <a:r>
              <a:rPr lang="fr-FR" b="1" dirty="0" smtClean="0"/>
              <a:t>comportement</a:t>
            </a:r>
            <a:r>
              <a:rPr lang="fr-FR" dirty="0" smtClean="0"/>
              <a:t> des élèves</a:t>
            </a:r>
          </a:p>
          <a:p>
            <a:r>
              <a:rPr lang="fr-FR" dirty="0" smtClean="0"/>
              <a:t>	- amélioration des </a:t>
            </a:r>
            <a:r>
              <a:rPr lang="fr-FR" b="1" dirty="0" smtClean="0"/>
              <a:t>relations enseignants-élèves</a:t>
            </a:r>
          </a:p>
          <a:p>
            <a:r>
              <a:rPr lang="fr-FR" b="1" dirty="0" smtClean="0"/>
              <a:t>	</a:t>
            </a:r>
            <a:r>
              <a:rPr lang="fr-FR" dirty="0" smtClean="0"/>
              <a:t>- </a:t>
            </a:r>
            <a:r>
              <a:rPr lang="fr-FR" b="1" dirty="0" smtClean="0"/>
              <a:t>ouverture sur autrui </a:t>
            </a:r>
            <a:r>
              <a:rPr lang="fr-FR" dirty="0" smtClean="0"/>
              <a:t>(les autres élèves de la classe, les autres élèves des différents établissements)</a:t>
            </a:r>
          </a:p>
          <a:p>
            <a:r>
              <a:rPr lang="fr-FR" dirty="0" smtClean="0"/>
              <a:t>	- </a:t>
            </a:r>
            <a:r>
              <a:rPr lang="fr-FR" b="1" dirty="0" smtClean="0"/>
              <a:t>découverte des territoires </a:t>
            </a:r>
            <a:r>
              <a:rPr lang="fr-FR" dirty="0" smtClean="0"/>
              <a:t>qui les entourent sous un angle scientifique</a:t>
            </a:r>
          </a:p>
          <a:p>
            <a:r>
              <a:rPr lang="fr-FR" dirty="0" smtClean="0"/>
              <a:t>	- </a:t>
            </a:r>
            <a:r>
              <a:rPr lang="fr-FR" b="1" dirty="0" smtClean="0"/>
              <a:t>découverte du monde de la recherche.</a:t>
            </a:r>
          </a:p>
          <a:p>
            <a:endParaRPr lang="fr-FR" dirty="0" smtClean="0"/>
          </a:p>
          <a:p>
            <a:r>
              <a:rPr lang="fr-FR" dirty="0" smtClean="0"/>
              <a:t>● Un projet qui a de </a:t>
            </a:r>
            <a:r>
              <a:rPr lang="fr-FR" b="1" dirty="0" smtClean="0"/>
              <a:t>nombreux apports pédagogiques</a:t>
            </a:r>
            <a:r>
              <a:rPr lang="fr-FR" dirty="0" smtClean="0"/>
              <a:t>:</a:t>
            </a:r>
          </a:p>
          <a:p>
            <a:r>
              <a:rPr lang="fr-FR" dirty="0" smtClean="0"/>
              <a:t>	- réalisation d’une </a:t>
            </a:r>
            <a:r>
              <a:rPr lang="fr-FR" b="1" dirty="0" smtClean="0"/>
              <a:t>étude de cas </a:t>
            </a:r>
            <a:r>
              <a:rPr lang="fr-FR" dirty="0" smtClean="0"/>
              <a:t>du programme et qui permet de gagner du temps dans la mise en œuvre du thème étudié</a:t>
            </a:r>
          </a:p>
          <a:p>
            <a:r>
              <a:rPr lang="fr-FR" dirty="0" smtClean="0"/>
              <a:t>	- travail de groupe qui permet de </a:t>
            </a:r>
            <a:r>
              <a:rPr lang="fr-FR" b="1" dirty="0" smtClean="0"/>
              <a:t>gérer l’hétérogénéité </a:t>
            </a:r>
            <a:r>
              <a:rPr lang="fr-FR" dirty="0" smtClean="0"/>
              <a:t>de la classe</a:t>
            </a:r>
          </a:p>
          <a:p>
            <a:r>
              <a:rPr lang="fr-FR" dirty="0" smtClean="0"/>
              <a:t>	- acquisition de </a:t>
            </a:r>
            <a:r>
              <a:rPr lang="fr-FR" b="1" dirty="0" smtClean="0"/>
              <a:t>notions</a:t>
            </a:r>
            <a:r>
              <a:rPr lang="fr-FR" dirty="0" smtClean="0"/>
              <a:t> et de </a:t>
            </a:r>
            <a:r>
              <a:rPr lang="fr-FR" b="1" dirty="0" smtClean="0"/>
              <a:t>compétences,</a:t>
            </a:r>
            <a:r>
              <a:rPr lang="fr-FR" dirty="0" smtClean="0"/>
              <a:t> même pour </a:t>
            </a:r>
            <a:r>
              <a:rPr lang="fr-FR" b="1" dirty="0" smtClean="0"/>
              <a:t>les élèves les plus en difficulté, </a:t>
            </a:r>
            <a:r>
              <a:rPr lang="fr-FR" dirty="0" smtClean="0"/>
              <a:t>et sur le </a:t>
            </a:r>
            <a:r>
              <a:rPr lang="fr-FR" b="1" dirty="0" smtClean="0"/>
              <a:t>long terme </a:t>
            </a:r>
            <a:r>
              <a:rPr lang="fr-FR" dirty="0" smtClean="0"/>
              <a:t>(réinvestissement l’année suivante).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Liens utiles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3568" y="1484784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● Site </a:t>
            </a:r>
            <a:r>
              <a:rPr lang="fr-FR" b="1" dirty="0" smtClean="0"/>
              <a:t>UrbaniCités</a:t>
            </a:r>
            <a:r>
              <a:rPr lang="fr-FR" dirty="0" smtClean="0"/>
              <a:t> (</a:t>
            </a:r>
            <a:r>
              <a:rPr lang="fr-FR" dirty="0" smtClean="0">
                <a:hlinkClick r:id="rId2"/>
              </a:rPr>
              <a:t>http://urbanicites.hypotheses.org</a:t>
            </a:r>
            <a:r>
              <a:rPr lang="fr-FR" dirty="0" smtClean="0"/>
              <a:t>) / onglet « les jeunes et la ville » : pour une présentation du projet Graphite par les chercheurs du LPED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● Site uMap – OpenStreetMap (</a:t>
            </a:r>
            <a:r>
              <a:rPr lang="fr-FR" dirty="0" smtClean="0">
                <a:hlinkClick r:id="rId3"/>
              </a:rPr>
              <a:t>https://umap.openstreetmap.fr/fr</a:t>
            </a:r>
            <a:r>
              <a:rPr lang="fr-FR" dirty="0" smtClean="0"/>
              <a:t>) : pour réaliser des cartes collaboratives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● Site Région PACA (</a:t>
            </a:r>
            <a:r>
              <a:rPr lang="fr-FR" dirty="0" smtClean="0">
                <a:hlinkClick r:id="rId4"/>
              </a:rPr>
              <a:t>http://www.regionpaca.fr</a:t>
            </a:r>
            <a:r>
              <a:rPr lang="fr-FR" dirty="0" smtClean="0"/>
              <a:t>) / rubrique « connaissance du territoire » (</a:t>
            </a:r>
            <a:r>
              <a:rPr lang="fr-FR" dirty="0" smtClean="0">
                <a:hlinkClick r:id="rId5"/>
              </a:rPr>
              <a:t>http://www.regionpaca.fr/connaissance-du-territoire</a:t>
            </a:r>
            <a:r>
              <a:rPr lang="fr-FR" dirty="0" smtClean="0"/>
              <a:t>) / rubrique « observatoire territorial » (</a:t>
            </a:r>
            <a:r>
              <a:rPr lang="fr-FR" dirty="0" smtClean="0">
                <a:hlinkClick r:id="rId6"/>
              </a:rPr>
              <a:t>https://observatoireterritorial.regionpaca.fr</a:t>
            </a:r>
            <a:r>
              <a:rPr lang="fr-FR" dirty="0" smtClean="0"/>
              <a:t>) : pour réaliser des cartes à partir de données statistiques INSEE sur la région PACA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● Sites des agences d’urbanisme / l’AGAM pour Marseille (</a:t>
            </a:r>
            <a:r>
              <a:rPr lang="fr-FR" dirty="0" smtClean="0">
                <a:hlinkClick r:id="rId7"/>
              </a:rPr>
              <a:t>http://www.agam.org</a:t>
            </a:r>
            <a:r>
              <a:rPr lang="fr-FR" dirty="0" smtClean="0"/>
              <a:t>) : pour accéder à des données et des cartes sur l’agglomération marseillaise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286</Words>
  <Application>Microsoft Office PowerPoint</Application>
  <PresentationFormat>Affichage à l'écran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Expérimenter le projet « Graphite »</vt:lpstr>
      <vt:lpstr>IV / La restitution orale  Objectif : Permettre aux élèves de se confronter à une situation d’oral en diffusant leur travail</vt:lpstr>
      <vt:lpstr>Diapositive 3</vt:lpstr>
      <vt:lpstr>IV / La restitution orale </vt:lpstr>
      <vt:lpstr>Diapositive 5</vt:lpstr>
      <vt:lpstr>Bilan du projet GRAPHITE</vt:lpstr>
      <vt:lpstr>Liens utiles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Expérimenter le projet « Graphite »</dc:title>
  <dc:creator>Jéromine</dc:creator>
  <cp:lastModifiedBy>Jéromine</cp:lastModifiedBy>
  <cp:revision>2</cp:revision>
  <dcterms:created xsi:type="dcterms:W3CDTF">2017-07-10T11:47:31Z</dcterms:created>
  <dcterms:modified xsi:type="dcterms:W3CDTF">2017-07-10T11:51:42Z</dcterms:modified>
</cp:coreProperties>
</file>