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7" r:id="rId1"/>
  </p:sldMasterIdLst>
  <p:sldIdLst>
    <p:sldId id="256" r:id="rId2"/>
    <p:sldId id="279" r:id="rId3"/>
    <p:sldId id="280" r:id="rId4"/>
    <p:sldId id="281" r:id="rId5"/>
    <p:sldId id="282" r:id="rId6"/>
    <p:sldId id="283" r:id="rId7"/>
    <p:sldId id="257" r:id="rId8"/>
    <p:sldId id="263" r:id="rId9"/>
    <p:sldId id="258" r:id="rId10"/>
    <p:sldId id="259" r:id="rId11"/>
    <p:sldId id="260" r:id="rId12"/>
    <p:sldId id="262" r:id="rId13"/>
    <p:sldId id="264" r:id="rId14"/>
    <p:sldId id="265" r:id="rId15"/>
    <p:sldId id="266" r:id="rId16"/>
    <p:sldId id="269" r:id="rId17"/>
    <p:sldId id="270" r:id="rId18"/>
    <p:sldId id="271" r:id="rId19"/>
    <p:sldId id="285" r:id="rId20"/>
    <p:sldId id="275" r:id="rId21"/>
    <p:sldId id="274" r:id="rId22"/>
    <p:sldId id="272" r:id="rId23"/>
    <p:sldId id="273" r:id="rId24"/>
    <p:sldId id="276" r:id="rId25"/>
    <p:sldId id="286" r:id="rId26"/>
    <p:sldId id="28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C6857352-DEE7-4366-B615-8E12E52CAF3F}" type="datetimeFigureOut">
              <a:rPr lang="fr-FR" smtClean="0"/>
              <a:pPr/>
              <a:t>13/05/2018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CF3D29F-00BD-4B38-9C2A-844782F490CF}" type="slidenum">
              <a:rPr lang="fr-FR" smtClean="0"/>
              <a:pPr/>
              <a:t>‹N°›</a:t>
            </a:fld>
            <a:endParaRPr lang="fr-FR"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1"/>
            <a:ext cx="9144000" cy="4572001"/>
          </a:xfrm>
          <a:prstGeom prst="rect">
            <a:avLst/>
          </a:prstGeom>
          <a:blipFill dpi="0" rotWithShape="1">
            <a:blip r:embed="rId2" cstate="print">
              <a:duotone>
                <a:schemeClr val="accent1">
                  <a:shade val="45000"/>
                  <a:satMod val="135000"/>
                </a:schemeClr>
                <a:prstClr val="white"/>
              </a:duotone>
            </a:blip>
            <a:srcRect/>
            <a:tile tx="-64135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4653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CF3D29F-00BD-4B38-9C2A-844782F490CF}" type="slidenum">
              <a:rPr lang="fr-FR" smtClean="0"/>
              <a:pPr/>
              <a:t>‹N°›</a:t>
            </a:fld>
            <a:endParaRPr lang="fr-FR" dirty="0"/>
          </a:p>
        </p:txBody>
      </p:sp>
    </p:spTree>
    <p:extLst>
      <p:ext uri="{BB962C8B-B14F-4D97-AF65-F5344CB8AC3E}">
        <p14:creationId xmlns:p14="http://schemas.microsoft.com/office/powerpoint/2010/main" xmlns="" val="774247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CF3D29F-00BD-4B38-9C2A-844782F490CF}" type="slidenum">
              <a:rPr lang="fr-FR" smtClean="0"/>
              <a:pPr/>
              <a:t>‹N°›</a:t>
            </a:fld>
            <a:endParaRPr lang="fr-FR"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6403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CF3D29F-00BD-4B38-9C2A-844782F490CF}" type="slidenum">
              <a:rPr lang="fr-FR" smtClean="0"/>
              <a:pPr/>
              <a:t>‹N°›</a:t>
            </a:fld>
            <a:endParaRPr lang="fr-FR" dirty="0"/>
          </a:p>
        </p:txBody>
      </p:sp>
    </p:spTree>
    <p:extLst>
      <p:ext uri="{BB962C8B-B14F-4D97-AF65-F5344CB8AC3E}">
        <p14:creationId xmlns:p14="http://schemas.microsoft.com/office/powerpoint/2010/main" xmlns="" val="381310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fr-FR"/>
              <a:t>Modifiez le style du titre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CF3D29F-00BD-4B38-9C2A-844782F490CF}" type="slidenum">
              <a:rPr lang="fr-FR" smtClean="0"/>
              <a:pPr/>
              <a:t>‹N°›</a:t>
            </a:fld>
            <a:endParaRPr lang="fr-FR" dirty="0"/>
          </a:p>
        </p:txBody>
      </p:sp>
      <p:sp>
        <p:nvSpPr>
          <p:cNvPr id="10" name="Rectangle 9"/>
          <p:cNvSpPr/>
          <p:nvPr/>
        </p:nvSpPr>
        <p:spPr>
          <a:xfrm>
            <a:off x="0" y="-1"/>
            <a:ext cx="9144000" cy="4572000"/>
          </a:xfrm>
          <a:prstGeom prst="rect">
            <a:avLst/>
          </a:prstGeom>
          <a:blipFill dpi="0" rotWithShape="1">
            <a:blip r:embed="rId2" cstate="print">
              <a:duotone>
                <a:schemeClr val="accent3">
                  <a:shade val="45000"/>
                  <a:satMod val="135000"/>
                </a:schemeClr>
                <a:prstClr val="white"/>
              </a:duotone>
            </a:blip>
            <a:srcRect/>
            <a:tile tx="-64135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19069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CF3D29F-00BD-4B38-9C2A-844782F490CF}" type="slidenum">
              <a:rPr lang="fr-FR" smtClean="0"/>
              <a:pPr/>
              <a:t>‹N°›</a:t>
            </a:fld>
            <a:endParaRPr lang="fr-FR" dirty="0"/>
          </a:p>
        </p:txBody>
      </p:sp>
    </p:spTree>
    <p:extLst>
      <p:ext uri="{BB962C8B-B14F-4D97-AF65-F5344CB8AC3E}">
        <p14:creationId xmlns:p14="http://schemas.microsoft.com/office/powerpoint/2010/main" xmlns="" val="241333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fr-FR"/>
              <a:t>Modifiez le style du titre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768096" y="2967788"/>
            <a:ext cx="356616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4491990" y="2967788"/>
            <a:ext cx="356616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4CF3D29F-00BD-4B38-9C2A-844782F490CF}" type="slidenum">
              <a:rPr lang="fr-FR" smtClean="0"/>
              <a:pPr/>
              <a:t>‹N°›</a:t>
            </a:fld>
            <a:endParaRPr lang="fr-FR" dirty="0"/>
          </a:p>
        </p:txBody>
      </p:sp>
    </p:spTree>
    <p:extLst>
      <p:ext uri="{BB962C8B-B14F-4D97-AF65-F5344CB8AC3E}">
        <p14:creationId xmlns:p14="http://schemas.microsoft.com/office/powerpoint/2010/main" xmlns="" val="268168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4CF3D29F-00BD-4B38-9C2A-844782F490CF}" type="slidenum">
              <a:rPr lang="fr-FR" smtClean="0"/>
              <a:pPr/>
              <a:t>‹N°›</a:t>
            </a:fld>
            <a:endParaRPr lang="fr-FR" dirty="0"/>
          </a:p>
        </p:txBody>
      </p:sp>
    </p:spTree>
    <p:extLst>
      <p:ext uri="{BB962C8B-B14F-4D97-AF65-F5344CB8AC3E}">
        <p14:creationId xmlns:p14="http://schemas.microsoft.com/office/powerpoint/2010/main" xmlns="" val="72831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4CF3D29F-00BD-4B38-9C2A-844782F490CF}" type="slidenum">
              <a:rPr lang="fr-FR" smtClean="0"/>
              <a:pPr/>
              <a:t>‹N°›</a:t>
            </a:fld>
            <a:endParaRPr lang="fr-FR" dirty="0"/>
          </a:p>
        </p:txBody>
      </p:sp>
    </p:spTree>
    <p:extLst>
      <p:ext uri="{BB962C8B-B14F-4D97-AF65-F5344CB8AC3E}">
        <p14:creationId xmlns:p14="http://schemas.microsoft.com/office/powerpoint/2010/main" xmlns="" val="406375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fr-FR"/>
              <a:t>Modifiez le style du titre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CF3D29F-00BD-4B38-9C2A-844782F490CF}" type="slidenum">
              <a:rPr lang="fr-FR" smtClean="0"/>
              <a:pPr/>
              <a:t>‹N°›</a:t>
            </a:fld>
            <a:endParaRPr lang="fr-FR" dirty="0"/>
          </a:p>
        </p:txBody>
      </p:sp>
    </p:spTree>
    <p:extLst>
      <p:ext uri="{BB962C8B-B14F-4D97-AF65-F5344CB8AC3E}">
        <p14:creationId xmlns:p14="http://schemas.microsoft.com/office/powerpoint/2010/main" xmlns="" val="176023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9141714" cy="4572000"/>
          </a:xfrm>
          <a:solidFill>
            <a:schemeClr val="accent1"/>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857352-DEE7-4366-B615-8E12E52CAF3F}" type="datetimeFigureOut">
              <a:rPr lang="fr-FR" smtClean="0"/>
              <a:pPr/>
              <a:t>13/05/2018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CF3D29F-00BD-4B38-9C2A-844782F490CF}" type="slidenum">
              <a:rPr lang="fr-FR" smtClean="0"/>
              <a:pPr/>
              <a:t>‹N°›</a:t>
            </a:fld>
            <a:endParaRPr lang="fr-FR"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3897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6857352-DEE7-4366-B615-8E12E52CAF3F}" type="datetimeFigureOut">
              <a:rPr lang="fr-FR" smtClean="0"/>
              <a:pPr/>
              <a:t>13/05/2018</a:t>
            </a:fld>
            <a:endParaRPr lang="fr-FR"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CF3D29F-00BD-4B38-9C2A-844782F490CF}" type="slidenum">
              <a:rPr lang="fr-FR" smtClean="0"/>
              <a:pPr/>
              <a:t>‹N°›</a:t>
            </a:fld>
            <a:endParaRPr lang="fr-FR"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28699337"/>
      </p:ext>
    </p:extLst>
  </p:cSld>
  <p:clrMap bg1="lt1" tx1="dk1" bg2="lt2" tx2="dk2" accent1="accent1" accent2="accent2" accent3="accent3" accent4="accent4" accent5="accent5" accent6="accent6" hlink="hlink" folHlink="folHlink"/>
  <p:sldLayoutIdLst>
    <p:sldLayoutId id="2147484168" r:id="rId1"/>
    <p:sldLayoutId id="2147484169" r:id="rId2"/>
    <p:sldLayoutId id="2147484170" r:id="rId3"/>
    <p:sldLayoutId id="2147484171" r:id="rId4"/>
    <p:sldLayoutId id="2147484172" r:id="rId5"/>
    <p:sldLayoutId id="2147484173" r:id="rId6"/>
    <p:sldLayoutId id="2147484174" r:id="rId7"/>
    <p:sldLayoutId id="2147484175" r:id="rId8"/>
    <p:sldLayoutId id="2147484176" r:id="rId9"/>
    <p:sldLayoutId id="2147484177" r:id="rId10"/>
    <p:sldLayoutId id="2147484178"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DB9CF08-233A-4D1C-9A5E-A9D128A922A4}"/>
              </a:ext>
            </a:extLst>
          </p:cNvPr>
          <p:cNvSpPr>
            <a:spLocks noGrp="1"/>
          </p:cNvSpPr>
          <p:nvPr>
            <p:ph type="ctrTitle"/>
          </p:nvPr>
        </p:nvSpPr>
        <p:spPr/>
        <p:txBody>
          <a:bodyPr>
            <a:normAutofit/>
          </a:bodyPr>
          <a:lstStyle/>
          <a:p>
            <a:r>
              <a:rPr lang="fr-FR" sz="3200" dirty="0">
                <a:latin typeface="Bookman Old Style" panose="02050604050505020204" pitchFamily="18" charset="0"/>
              </a:rPr>
              <a:t>Construire un corpus trilingue sur le groupe sujet</a:t>
            </a:r>
          </a:p>
        </p:txBody>
      </p:sp>
      <p:sp>
        <p:nvSpPr>
          <p:cNvPr id="3" name="Sous-titre 2">
            <a:extLst>
              <a:ext uri="{FF2B5EF4-FFF2-40B4-BE49-F238E27FC236}">
                <a16:creationId xmlns:a16="http://schemas.microsoft.com/office/drawing/2014/main" xmlns="" id="{6203E69B-5F8C-4087-AFAB-748504E0A517}"/>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xmlns="" val="4221274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F81B53-959C-4050-8B87-3EA1F5E069C9}"/>
              </a:ext>
            </a:extLst>
          </p:cNvPr>
          <p:cNvSpPr>
            <a:spLocks noGrp="1"/>
          </p:cNvSpPr>
          <p:nvPr>
            <p:ph type="title"/>
          </p:nvPr>
        </p:nvSpPr>
        <p:spPr/>
        <p:txBody>
          <a:bodyPr/>
          <a:lstStyle/>
          <a:p>
            <a:r>
              <a:rPr lang="fr-FR" dirty="0">
                <a:latin typeface="Bookman Old Style" panose="02050604050505020204" pitchFamily="18" charset="0"/>
              </a:rPr>
              <a:t>Démarche utilisée</a:t>
            </a:r>
          </a:p>
        </p:txBody>
      </p:sp>
      <p:sp>
        <p:nvSpPr>
          <p:cNvPr id="3" name="Espace réservé du contenu 2">
            <a:extLst>
              <a:ext uri="{FF2B5EF4-FFF2-40B4-BE49-F238E27FC236}">
                <a16:creationId xmlns:a16="http://schemas.microsoft.com/office/drawing/2014/main" xmlns="" id="{72CB4BA0-8256-428D-9239-3BADBF081DB9}"/>
              </a:ext>
            </a:extLst>
          </p:cNvPr>
          <p:cNvSpPr>
            <a:spLocks noGrp="1"/>
          </p:cNvSpPr>
          <p:nvPr>
            <p:ph idx="1"/>
          </p:nvPr>
        </p:nvSpPr>
        <p:spPr/>
        <p:txBody>
          <a:bodyPr/>
          <a:lstStyle/>
          <a:p>
            <a:pPr algn="just">
              <a:buFont typeface="Arial" panose="020B0604020202020204" pitchFamily="34" charset="0"/>
              <a:buChar char="•"/>
            </a:pPr>
            <a:r>
              <a:rPr lang="fr-FR" dirty="0">
                <a:latin typeface="Bookman Old Style" panose="02050604050505020204" pitchFamily="18" charset="0"/>
              </a:rPr>
              <a:t> Le corpus est trilingue</a:t>
            </a:r>
          </a:p>
          <a:p>
            <a:pPr algn="just">
              <a:buFont typeface="Arial" panose="020B0604020202020204" pitchFamily="34" charset="0"/>
              <a:buChar char="•"/>
            </a:pPr>
            <a:r>
              <a:rPr lang="fr-FR" dirty="0">
                <a:latin typeface="Bookman Old Style" panose="02050604050505020204" pitchFamily="18" charset="0"/>
              </a:rPr>
              <a:t> Les phrases en français sont à analyser avec le code couleur pour réinvestir les démarches utilisées en cours de français</a:t>
            </a:r>
          </a:p>
          <a:p>
            <a:pPr algn="just">
              <a:buFont typeface="Arial" panose="020B0604020202020204" pitchFamily="34" charset="0"/>
              <a:buChar char="•"/>
            </a:pPr>
            <a:r>
              <a:rPr lang="fr-FR" dirty="0">
                <a:latin typeface="Bookman Old Style" panose="02050604050505020204" pitchFamily="18" charset="0"/>
              </a:rPr>
              <a:t> Les phrases latines et grecques sont des traductions des phrases en français. </a:t>
            </a:r>
          </a:p>
          <a:p>
            <a:pPr algn="just">
              <a:buFont typeface="Arial" panose="020B0604020202020204" pitchFamily="34" charset="0"/>
              <a:buChar char="•"/>
            </a:pPr>
            <a:r>
              <a:rPr lang="fr-FR" dirty="0">
                <a:latin typeface="Bookman Old Style" panose="02050604050505020204" pitchFamily="18" charset="0"/>
              </a:rPr>
              <a:t> Avec les phrases latines et grecques, nous ne pouvons pas nous appuyer sur les formules d’extraction. Les élèves travaillent donc sur des phrases appareillées en latin et en grec, c’est-à-dire qu’elles sont vidéoprojetées avec le code couleur. </a:t>
            </a:r>
          </a:p>
          <a:p>
            <a:pPr>
              <a:buFont typeface="Arial" panose="020B0604020202020204" pitchFamily="34" charset="0"/>
              <a:buChar char="•"/>
            </a:pPr>
            <a:endParaRPr lang="fr-FR" dirty="0">
              <a:latin typeface="Bookman Old Style" panose="02050604050505020204" pitchFamily="18" charset="0"/>
            </a:endParaRPr>
          </a:p>
          <a:p>
            <a:endParaRPr lang="fr-FR" dirty="0"/>
          </a:p>
        </p:txBody>
      </p:sp>
    </p:spTree>
    <p:extLst>
      <p:ext uri="{BB962C8B-B14F-4D97-AF65-F5344CB8AC3E}">
        <p14:creationId xmlns:p14="http://schemas.microsoft.com/office/powerpoint/2010/main" xmlns="" val="1024304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3C68DEC-99ED-4E08-8B59-24B61EDAE1EA}"/>
              </a:ext>
            </a:extLst>
          </p:cNvPr>
          <p:cNvSpPr>
            <a:spLocks noGrp="1"/>
          </p:cNvSpPr>
          <p:nvPr>
            <p:ph type="title"/>
          </p:nvPr>
        </p:nvSpPr>
        <p:spPr/>
        <p:txBody>
          <a:bodyPr/>
          <a:lstStyle/>
          <a:p>
            <a:r>
              <a:rPr lang="fr-FR" dirty="0">
                <a:latin typeface="Bookman Old Style" panose="02050604050505020204" pitchFamily="18" charset="0"/>
              </a:rPr>
              <a:t>Mise en activité</a:t>
            </a:r>
          </a:p>
        </p:txBody>
      </p:sp>
      <p:sp>
        <p:nvSpPr>
          <p:cNvPr id="3" name="Espace réservé du contenu 2">
            <a:extLst>
              <a:ext uri="{FF2B5EF4-FFF2-40B4-BE49-F238E27FC236}">
                <a16:creationId xmlns:a16="http://schemas.microsoft.com/office/drawing/2014/main" xmlns="" id="{8AAEB904-1716-4168-B650-A7C880D1410E}"/>
              </a:ext>
            </a:extLst>
          </p:cNvPr>
          <p:cNvSpPr>
            <a:spLocks noGrp="1"/>
          </p:cNvSpPr>
          <p:nvPr>
            <p:ph idx="1"/>
          </p:nvPr>
        </p:nvSpPr>
        <p:spPr/>
        <p:txBody>
          <a:bodyPr/>
          <a:lstStyle/>
          <a:p>
            <a:pPr>
              <a:buFont typeface="Arial" panose="020B0604020202020204" pitchFamily="34" charset="0"/>
              <a:buChar char="•"/>
            </a:pPr>
            <a:r>
              <a:rPr lang="fr-FR" dirty="0">
                <a:latin typeface="Bookman Old Style" panose="02050604050505020204" pitchFamily="18" charset="0"/>
              </a:rPr>
              <a:t> Relever tous les groupes sujets du corpus</a:t>
            </a:r>
          </a:p>
          <a:p>
            <a:pPr>
              <a:buFont typeface="Arial" panose="020B0604020202020204" pitchFamily="34" charset="0"/>
              <a:buChar char="•"/>
            </a:pPr>
            <a:r>
              <a:rPr lang="fr-FR" dirty="0">
                <a:latin typeface="Bookman Old Style" panose="02050604050505020204" pitchFamily="18" charset="0"/>
              </a:rPr>
              <a:t> Tenter de proposer un classement</a:t>
            </a:r>
          </a:p>
          <a:p>
            <a:pPr>
              <a:buFont typeface="Arial" panose="020B0604020202020204" pitchFamily="34" charset="0"/>
              <a:buChar char="•"/>
            </a:pPr>
            <a:r>
              <a:rPr lang="fr-FR" dirty="0">
                <a:latin typeface="Bookman Old Style" panose="02050604050505020204" pitchFamily="18" charset="0"/>
              </a:rPr>
              <a:t> établir un tableau bilan de toutes les terminaisons rencontrées </a:t>
            </a:r>
          </a:p>
          <a:p>
            <a:pPr>
              <a:buFont typeface="Arial" panose="020B0604020202020204" pitchFamily="34" charset="0"/>
              <a:buChar char="•"/>
            </a:pPr>
            <a:endParaRPr lang="fr-FR" dirty="0">
              <a:latin typeface="Bookman Old Style" panose="02050604050505020204" pitchFamily="18" charset="0"/>
            </a:endParaRPr>
          </a:p>
        </p:txBody>
      </p:sp>
    </p:spTree>
    <p:extLst>
      <p:ext uri="{BB962C8B-B14F-4D97-AF65-F5344CB8AC3E}">
        <p14:creationId xmlns:p14="http://schemas.microsoft.com/office/powerpoint/2010/main" xmlns="" val="3201826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xmlns="" id="{A80C25A6-877A-4713-908E-8B4A271834CC}"/>
              </a:ext>
            </a:extLst>
          </p:cNvPr>
          <p:cNvSpPr>
            <a:spLocks noGrp="1"/>
          </p:cNvSpPr>
          <p:nvPr>
            <p:ph type="title"/>
          </p:nvPr>
        </p:nvSpPr>
        <p:spPr/>
        <p:txBody>
          <a:bodyPr>
            <a:normAutofit/>
          </a:bodyPr>
          <a:lstStyle/>
          <a:p>
            <a:r>
              <a:rPr lang="fr-FR" sz="3200" dirty="0">
                <a:latin typeface="Bookman Old Style" panose="02050604050505020204" pitchFamily="18" charset="0"/>
              </a:rPr>
              <a:t>Analyse du corpus phrase par phrase</a:t>
            </a:r>
          </a:p>
        </p:txBody>
      </p:sp>
      <p:sp>
        <p:nvSpPr>
          <p:cNvPr id="7" name="Espace réservé du texte 6">
            <a:extLst>
              <a:ext uri="{FF2B5EF4-FFF2-40B4-BE49-F238E27FC236}">
                <a16:creationId xmlns:a16="http://schemas.microsoft.com/office/drawing/2014/main" xmlns="" id="{9EDB20BC-1F42-45DA-BB6A-126E614757D0}"/>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xmlns="" val="3601344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F87F3CC9-8E5C-453B-9D16-4D6F8A00388D}"/>
              </a:ext>
            </a:extLst>
          </p:cNvPr>
          <p:cNvSpPr>
            <a:spLocks noGrp="1"/>
          </p:cNvSpPr>
          <p:nvPr>
            <p:ph type="title"/>
          </p:nvPr>
        </p:nvSpPr>
        <p:spPr/>
        <p:txBody>
          <a:bodyPr/>
          <a:lstStyle/>
          <a:p>
            <a:pPr algn="just"/>
            <a:r>
              <a:rPr lang="fr-FR" sz="2400" u="sng" dirty="0">
                <a:solidFill>
                  <a:srgbClr val="FF0000"/>
                </a:solidFill>
                <a:latin typeface="Bookman Old Style" panose="02050604050505020204" pitchFamily="18" charset="0"/>
              </a:rPr>
              <a:t>Phrase 1</a:t>
            </a:r>
            <a:r>
              <a:rPr lang="fr-FR" sz="2400" dirty="0">
                <a:solidFill>
                  <a:srgbClr val="FF0000"/>
                </a:solidFill>
                <a:latin typeface="Bookman Old Style" panose="02050604050505020204" pitchFamily="18" charset="0"/>
              </a:rPr>
              <a:t>: </a:t>
            </a:r>
            <a:r>
              <a:rPr lang="fr-FR" sz="2400" cap="none" dirty="0">
                <a:solidFill>
                  <a:srgbClr val="FF0000"/>
                </a:solidFill>
                <a:latin typeface="Bookman Old Style" panose="02050604050505020204" pitchFamily="18" charset="0"/>
              </a:rPr>
              <a:t>Déjà connue des élèves car apprise par cœur après la lecture analytique de l’entrée du cheval dans le livre 2 de </a:t>
            </a:r>
            <a:r>
              <a:rPr lang="fr-FR" sz="2400" i="1" cap="none" dirty="0">
                <a:solidFill>
                  <a:srgbClr val="FF0000"/>
                </a:solidFill>
                <a:latin typeface="Bookman Old Style" panose="02050604050505020204" pitchFamily="18" charset="0"/>
              </a:rPr>
              <a:t>l’Énéide</a:t>
            </a:r>
            <a:endParaRPr lang="fr-FR" i="1" dirty="0">
              <a:solidFill>
                <a:srgbClr val="FF0000"/>
              </a:solidFill>
              <a:latin typeface="Bookman Old Style" panose="02050604050505020204" pitchFamily="18" charset="0"/>
            </a:endParaRPr>
          </a:p>
        </p:txBody>
      </p:sp>
      <p:sp>
        <p:nvSpPr>
          <p:cNvPr id="5" name="Espace réservé du contenu 4">
            <a:extLst>
              <a:ext uri="{FF2B5EF4-FFF2-40B4-BE49-F238E27FC236}">
                <a16:creationId xmlns:a16="http://schemas.microsoft.com/office/drawing/2014/main" xmlns="" id="{8C807625-C69D-4CB0-BCF7-33D5D0C2EFDB}"/>
              </a:ext>
            </a:extLst>
          </p:cNvPr>
          <p:cNvSpPr>
            <a:spLocks noGrp="1"/>
          </p:cNvSpPr>
          <p:nvPr>
            <p:ph idx="1"/>
          </p:nvPr>
        </p:nvSpPr>
        <p:spPr/>
        <p:txBody>
          <a:bodyPr/>
          <a:lstStyle/>
          <a:p>
            <a:pPr>
              <a:buFont typeface="Arial" panose="020B0604020202020204" pitchFamily="34" charset="0"/>
              <a:buChar char="•"/>
            </a:pPr>
            <a:r>
              <a:rPr lang="fr-FR" dirty="0">
                <a:latin typeface="Bookman Old Style" panose="02050604050505020204" pitchFamily="18" charset="0"/>
              </a:rPr>
              <a:t> </a:t>
            </a:r>
            <a:r>
              <a:rPr lang="fr-FR" sz="2800" b="1" dirty="0">
                <a:solidFill>
                  <a:srgbClr val="FF0000"/>
                </a:solidFill>
                <a:effectLst>
                  <a:outerShdw blurRad="38100" dist="38100" dir="2700000" algn="tl">
                    <a:srgbClr val="000000">
                      <a:alpha val="43137"/>
                    </a:srgbClr>
                  </a:outerShdw>
                </a:effectLst>
                <a:latin typeface="Bookman Old Style" panose="02050604050505020204" pitchFamily="18" charset="0"/>
              </a:rPr>
              <a:t>[</a:t>
            </a:r>
            <a:r>
              <a:rPr lang="fr-FR" sz="2800" dirty="0">
                <a:latin typeface="Bookman Old Style" panose="02050604050505020204" pitchFamily="18" charset="0"/>
              </a:rPr>
              <a:t>La machine de mort</a:t>
            </a:r>
            <a:r>
              <a:rPr lang="fr-FR" sz="2800" b="1" dirty="0">
                <a:solidFill>
                  <a:srgbClr val="FF0000"/>
                </a:solidFill>
                <a:effectLst>
                  <a:outerShdw blurRad="38100" dist="38100" dir="2700000" algn="tl">
                    <a:srgbClr val="000000">
                      <a:alpha val="43137"/>
                    </a:srgbClr>
                  </a:outerShdw>
                </a:effectLst>
                <a:latin typeface="Bookman Old Style" panose="02050604050505020204" pitchFamily="18" charset="0"/>
              </a:rPr>
              <a:t>]</a:t>
            </a:r>
            <a:r>
              <a:rPr lang="fr-FR" sz="2800" dirty="0">
                <a:latin typeface="Bookman Old Style" panose="02050604050505020204" pitchFamily="18" charset="0"/>
              </a:rPr>
              <a:t> </a:t>
            </a:r>
            <a:r>
              <a:rPr lang="fr-FR" sz="2800" b="1" dirty="0">
                <a:solidFill>
                  <a:srgbClr val="FF0000"/>
                </a:solidFill>
                <a:latin typeface="Bookman Old Style" panose="02050604050505020204" pitchFamily="18" charset="0"/>
              </a:rPr>
              <a:t>gravit</a:t>
            </a:r>
            <a:r>
              <a:rPr lang="fr-FR" sz="2800" dirty="0">
                <a:latin typeface="Bookman Old Style" panose="02050604050505020204" pitchFamily="18" charset="0"/>
              </a:rPr>
              <a:t> </a:t>
            </a:r>
            <a:r>
              <a:rPr lang="fr-FR" sz="2800" dirty="0">
                <a:solidFill>
                  <a:srgbClr val="00B0F0"/>
                </a:solidFill>
                <a:latin typeface="Bookman Old Style" panose="02050604050505020204" pitchFamily="18" charset="0"/>
              </a:rPr>
              <a:t>[les murailles.] </a:t>
            </a:r>
          </a:p>
          <a:p>
            <a:pPr marL="0" indent="0">
              <a:buNone/>
            </a:pPr>
            <a:endParaRPr lang="fr-FR" dirty="0">
              <a:latin typeface="Bookman Old Style" panose="02050604050505020204" pitchFamily="18" charset="0"/>
            </a:endParaRPr>
          </a:p>
          <a:p>
            <a:pPr>
              <a:buFont typeface="Arial" panose="020B0604020202020204" pitchFamily="34" charset="0"/>
              <a:buChar char="•"/>
            </a:pPr>
            <a:r>
              <a:rPr lang="fr-FR" sz="2400" dirty="0">
                <a:latin typeface="Bookman Old Style" panose="02050604050505020204" pitchFamily="18" charset="0"/>
              </a:rPr>
              <a:t>Utilisation de la formule d’extraction « c’est …qui »</a:t>
            </a:r>
          </a:p>
          <a:p>
            <a:pPr>
              <a:buFont typeface="Arial" panose="020B0604020202020204" pitchFamily="34" charset="0"/>
              <a:buChar char="•"/>
            </a:pPr>
            <a:r>
              <a:rPr lang="fr-FR" sz="2400" dirty="0">
                <a:solidFill>
                  <a:srgbClr val="FF0000"/>
                </a:solidFill>
                <a:latin typeface="Bookman Old Style" panose="02050604050505020204" pitchFamily="18" charset="0"/>
              </a:rPr>
              <a:t>C’EST</a:t>
            </a:r>
            <a:r>
              <a:rPr lang="fr-FR" sz="2400" dirty="0">
                <a:latin typeface="Bookman Old Style" panose="02050604050505020204" pitchFamily="18" charset="0"/>
              </a:rPr>
              <a:t> la machine de mort </a:t>
            </a:r>
            <a:r>
              <a:rPr lang="fr-FR" sz="2400" dirty="0">
                <a:solidFill>
                  <a:srgbClr val="FF0000"/>
                </a:solidFill>
                <a:latin typeface="Bookman Old Style" panose="02050604050505020204" pitchFamily="18" charset="0"/>
              </a:rPr>
              <a:t>QUI</a:t>
            </a:r>
            <a:r>
              <a:rPr lang="fr-FR" sz="2400" dirty="0">
                <a:latin typeface="Bookman Old Style" panose="02050604050505020204" pitchFamily="18" charset="0"/>
              </a:rPr>
              <a:t> </a:t>
            </a:r>
            <a:r>
              <a:rPr lang="fr-FR" sz="2400" b="1" u="sng" dirty="0">
                <a:solidFill>
                  <a:srgbClr val="FF0000"/>
                </a:solidFill>
                <a:latin typeface="Bookman Old Style" panose="02050604050505020204" pitchFamily="18" charset="0"/>
              </a:rPr>
              <a:t>gravit</a:t>
            </a:r>
            <a:r>
              <a:rPr lang="fr-FR" sz="2400" dirty="0">
                <a:latin typeface="Bookman Old Style" panose="02050604050505020204" pitchFamily="18" charset="0"/>
              </a:rPr>
              <a:t> les murailles. </a:t>
            </a:r>
          </a:p>
          <a:p>
            <a:pPr>
              <a:buFont typeface="Arial" panose="020B0604020202020204" pitchFamily="34" charset="0"/>
              <a:buChar char="•"/>
            </a:pPr>
            <a:r>
              <a:rPr lang="fr-FR" sz="2400" dirty="0">
                <a:latin typeface="Bookman Old Style" panose="02050604050505020204" pitchFamily="18" charset="0"/>
              </a:rPr>
              <a:t>Pronominalisation du sujet : Elle </a:t>
            </a:r>
            <a:r>
              <a:rPr lang="fr-FR" sz="2400" b="1" u="sng" dirty="0">
                <a:solidFill>
                  <a:srgbClr val="FF0000"/>
                </a:solidFill>
                <a:latin typeface="Bookman Old Style" panose="02050604050505020204" pitchFamily="18" charset="0"/>
              </a:rPr>
              <a:t>gravit</a:t>
            </a:r>
            <a:r>
              <a:rPr lang="fr-FR" sz="2400" dirty="0">
                <a:latin typeface="Bookman Old Style" panose="02050604050505020204" pitchFamily="18" charset="0"/>
              </a:rPr>
              <a:t> les murailles. </a:t>
            </a:r>
          </a:p>
        </p:txBody>
      </p:sp>
    </p:spTree>
    <p:extLst>
      <p:ext uri="{BB962C8B-B14F-4D97-AF65-F5344CB8AC3E}">
        <p14:creationId xmlns:p14="http://schemas.microsoft.com/office/powerpoint/2010/main" xmlns="" val="839938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CEC8D18-E4D6-4295-A712-64584C0F292F}"/>
              </a:ext>
            </a:extLst>
          </p:cNvPr>
          <p:cNvSpPr>
            <a:spLocks noGrp="1"/>
          </p:cNvSpPr>
          <p:nvPr>
            <p:ph type="title"/>
          </p:nvPr>
        </p:nvSpPr>
        <p:spPr/>
        <p:txBody>
          <a:bodyPr>
            <a:normAutofit/>
          </a:bodyPr>
          <a:lstStyle/>
          <a:p>
            <a:pPr algn="just"/>
            <a:r>
              <a:rPr lang="fr-FR" sz="3200" cap="none" dirty="0">
                <a:solidFill>
                  <a:srgbClr val="FF0000"/>
                </a:solidFill>
                <a:latin typeface="Bookman Old Style" panose="02050604050505020204" pitchFamily="18" charset="0"/>
              </a:rPr>
              <a:t>Découverte du nominatif </a:t>
            </a:r>
            <a:r>
              <a:rPr lang="fr-FR" sz="3200" cap="none" dirty="0" err="1">
                <a:solidFill>
                  <a:srgbClr val="FF0000"/>
                </a:solidFill>
                <a:latin typeface="Bookman Old Style" panose="02050604050505020204" pitchFamily="18" charset="0"/>
              </a:rPr>
              <a:t>sg</a:t>
            </a:r>
            <a:r>
              <a:rPr lang="fr-FR" sz="3200" cap="none" dirty="0">
                <a:solidFill>
                  <a:srgbClr val="FF0000"/>
                </a:solidFill>
                <a:latin typeface="Bookman Old Style" panose="02050604050505020204" pitchFamily="18" charset="0"/>
              </a:rPr>
              <a:t> des 1ères déclinaisons, mise en valeur de l’article grec</a:t>
            </a:r>
            <a:r>
              <a:rPr lang="fr-FR" sz="3600" cap="none" dirty="0">
                <a:latin typeface="Bookman Old Style" panose="02050604050505020204" pitchFamily="18" charset="0"/>
              </a:rPr>
              <a:t>.</a:t>
            </a:r>
          </a:p>
        </p:txBody>
      </p:sp>
      <p:sp>
        <p:nvSpPr>
          <p:cNvPr id="6" name="Espace réservé du contenu 5">
            <a:extLst>
              <a:ext uri="{FF2B5EF4-FFF2-40B4-BE49-F238E27FC236}">
                <a16:creationId xmlns:a16="http://schemas.microsoft.com/office/drawing/2014/main" xmlns="" id="{0D994037-31CB-4FB0-998F-293114FEB3EC}"/>
              </a:ext>
            </a:extLst>
          </p:cNvPr>
          <p:cNvSpPr>
            <a:spLocks noGrp="1"/>
          </p:cNvSpPr>
          <p:nvPr>
            <p:ph idx="1"/>
          </p:nvPr>
        </p:nvSpPr>
        <p:spPr/>
        <p:txBody>
          <a:bodyPr>
            <a:normAutofit fontScale="92500" lnSpcReduction="20000"/>
          </a:bodyPr>
          <a:lstStyle/>
          <a:p>
            <a:pPr>
              <a:lnSpc>
                <a:spcPct val="107000"/>
              </a:lnSpc>
              <a:spcAft>
                <a:spcPts val="800"/>
              </a:spcAft>
            </a:pPr>
            <a:r>
              <a:rPr lang="el-G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l-GR" sz="3200" dirty="0">
                <a:latin typeface="Times New Roman" panose="02020603050405020304" pitchFamily="18" charset="0"/>
                <a:ea typeface="Calibri" panose="020F0502020204030204" pitchFamily="34" charset="0"/>
                <a:cs typeface="Times New Roman" panose="02020603050405020304" pitchFamily="18" charset="0"/>
              </a:rPr>
              <a:t>La machine</a:t>
            </a:r>
            <a:r>
              <a:rPr lang="el-G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l-GR"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l-GR" sz="32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gravit</a:t>
            </a:r>
            <a:r>
              <a:rPr lang="el-GR"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l-GR"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[les murailles.]</a:t>
            </a:r>
            <a:endParaRPr lang="fr-FR" sz="3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l-G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dirty="0">
                <a:latin typeface="Times New Roman" panose="02020603050405020304" pitchFamily="18" charset="0"/>
                <a:ea typeface="Calibri" panose="020F0502020204030204" pitchFamily="34" charset="0"/>
                <a:cs typeface="Times New Roman" panose="02020603050405020304" pitchFamily="18" charset="0"/>
              </a:rPr>
              <a:t>machina</a:t>
            </a:r>
            <a:r>
              <a:rPr lang="el-G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l-GR" sz="3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l-GR"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r>
              <a:rPr lang="fr-FR"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muros]</a:t>
            </a:r>
            <a:r>
              <a:rPr lang="fr-FR" sz="32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fr-FR" sz="32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ascendit</a:t>
            </a: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fr-FR" sz="3200" noProof="1">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l-G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l-GR" sz="3200" u="sng" dirty="0">
                <a:latin typeface="Times New Roman" panose="02020603050405020304" pitchFamily="18" charset="0"/>
                <a:ea typeface="Calibri" panose="020F0502020204030204" pitchFamily="34" charset="0"/>
                <a:cs typeface="Times New Roman" panose="02020603050405020304" pitchFamily="18" charset="0"/>
              </a:rPr>
              <a:t>Ἡ</a:t>
            </a:r>
            <a:r>
              <a:rPr lang="el-GR" sz="3200" dirty="0">
                <a:latin typeface="Times New Roman" panose="02020603050405020304" pitchFamily="18" charset="0"/>
                <a:ea typeface="Calibri" panose="020F0502020204030204" pitchFamily="34" charset="0"/>
                <a:cs typeface="Times New Roman" panose="02020603050405020304" pitchFamily="18" charset="0"/>
              </a:rPr>
              <a:t> τέχν</a:t>
            </a:r>
            <a:r>
              <a:rPr lang="el-GR" sz="3200" b="1" dirty="0">
                <a:latin typeface="Times New Roman" panose="02020603050405020304" pitchFamily="18" charset="0"/>
                <a:ea typeface="Calibri" panose="020F0502020204030204" pitchFamily="34" charset="0"/>
                <a:cs typeface="Times New Roman" panose="02020603050405020304" pitchFamily="18" charset="0"/>
              </a:rPr>
              <a:t>η</a:t>
            </a:r>
            <a:r>
              <a:rPr lang="el-G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l-GR" sz="3200" dirty="0">
                <a:latin typeface="Times New Roman" panose="02020603050405020304" pitchFamily="18" charset="0"/>
                <a:ea typeface="Calibri" panose="020F0502020204030204" pitchFamily="34" charset="0"/>
                <a:cs typeface="Times New Roman" panose="02020603050405020304" pitchFamily="18" charset="0"/>
              </a:rPr>
              <a:t> </a:t>
            </a:r>
            <a:r>
              <a:rPr lang="el-GR"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[τὰ τείχη</a:t>
            </a:r>
            <a:r>
              <a:rPr lang="fr-FR" sz="3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el-GR" sz="32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ἀναβαίνει</a:t>
            </a:r>
            <a:r>
              <a:rPr lang="fr-F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endParaRPr lang="fr-FR"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800" i="1" dirty="0">
                <a:latin typeface="Bookman Old Style" panose="02050604050505020204" pitchFamily="18" charset="0"/>
                <a:ea typeface="Calibri" panose="020F0502020204030204" pitchFamily="34" charset="0"/>
                <a:cs typeface="Times New Roman" panose="02020603050405020304" pitchFamily="18" charset="0"/>
              </a:rPr>
              <a:t>Les élèves repèrent la similitude entre la terminaison Nominatif  </a:t>
            </a:r>
            <a:r>
              <a:rPr lang="fr-FR" sz="2800" i="1" dirty="0" err="1">
                <a:latin typeface="Bookman Old Style" panose="02050604050505020204" pitchFamily="18" charset="0"/>
                <a:ea typeface="Calibri" panose="020F0502020204030204" pitchFamily="34" charset="0"/>
                <a:cs typeface="Times New Roman" panose="02020603050405020304" pitchFamily="18" charset="0"/>
              </a:rPr>
              <a:t>sg</a:t>
            </a:r>
            <a:r>
              <a:rPr lang="fr-FR" sz="2800" i="1" dirty="0">
                <a:latin typeface="Bookman Old Style" panose="02050604050505020204" pitchFamily="18" charset="0"/>
                <a:ea typeface="Calibri" panose="020F0502020204030204" pitchFamily="34" charset="0"/>
                <a:cs typeface="Times New Roman" panose="02020603050405020304" pitchFamily="18" charset="0"/>
              </a:rPr>
              <a:t> au féminin et la forme de l’article féminin </a:t>
            </a:r>
            <a:r>
              <a:rPr lang="fr-FR" sz="2800" i="1" dirty="0" err="1">
                <a:latin typeface="Bookman Old Style" panose="02050604050505020204" pitchFamily="18" charset="0"/>
                <a:ea typeface="Calibri" panose="020F0502020204030204" pitchFamily="34" charset="0"/>
                <a:cs typeface="Times New Roman" panose="02020603050405020304" pitchFamily="18" charset="0"/>
              </a:rPr>
              <a:t>sg</a:t>
            </a:r>
            <a:r>
              <a:rPr lang="fr-FR" sz="2800" i="1" dirty="0">
                <a:latin typeface="Bookman Old Style" panose="02050604050505020204" pitchFamily="18" charset="0"/>
                <a:ea typeface="Calibri" panose="020F0502020204030204" pitchFamily="34" charset="0"/>
                <a:cs typeface="Times New Roman" panose="02020603050405020304" pitchFamily="18" charset="0"/>
              </a:rPr>
              <a:t> au Nominatif. </a:t>
            </a:r>
          </a:p>
          <a:p>
            <a:pPr>
              <a:lnSpc>
                <a:spcPct val="107000"/>
              </a:lnSpc>
              <a:spcAft>
                <a:spcPts val="800"/>
              </a:spcAft>
            </a:pPr>
            <a:endParaRPr lang="fr-FR" sz="3200" dirty="0">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xmlns="" val="248435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CEC8D18-E4D6-4295-A712-64584C0F292F}"/>
              </a:ext>
            </a:extLst>
          </p:cNvPr>
          <p:cNvSpPr>
            <a:spLocks noGrp="1"/>
          </p:cNvSpPr>
          <p:nvPr>
            <p:ph type="title"/>
          </p:nvPr>
        </p:nvSpPr>
        <p:spPr/>
        <p:txBody>
          <a:bodyPr>
            <a:normAutofit/>
          </a:bodyPr>
          <a:lstStyle/>
          <a:p>
            <a:r>
              <a:rPr lang="fr-FR" sz="3200" cap="none" dirty="0">
                <a:solidFill>
                  <a:srgbClr val="FF0000"/>
                </a:solidFill>
                <a:latin typeface="Bookman Old Style" panose="02050604050505020204" pitchFamily="18" charset="0"/>
              </a:rPr>
              <a:t>Découverte du nominatif </a:t>
            </a:r>
            <a:r>
              <a:rPr lang="fr-FR" sz="3200" cap="none" dirty="0" err="1">
                <a:solidFill>
                  <a:srgbClr val="FF0000"/>
                </a:solidFill>
                <a:latin typeface="Bookman Old Style" panose="02050604050505020204" pitchFamily="18" charset="0"/>
              </a:rPr>
              <a:t>sg</a:t>
            </a:r>
            <a:r>
              <a:rPr lang="fr-FR" sz="3200" cap="none" dirty="0">
                <a:solidFill>
                  <a:srgbClr val="FF0000"/>
                </a:solidFill>
                <a:latin typeface="Bookman Old Style" panose="02050604050505020204" pitchFamily="18" charset="0"/>
              </a:rPr>
              <a:t> de la 2ème déclinaison</a:t>
            </a:r>
            <a:endParaRPr lang="fr-FR" sz="3200" dirty="0">
              <a:solidFill>
                <a:srgbClr val="FF0000"/>
              </a:solidFill>
            </a:endParaRPr>
          </a:p>
        </p:txBody>
      </p:sp>
      <p:sp>
        <p:nvSpPr>
          <p:cNvPr id="5" name="Espace réservé du contenu 4">
            <a:extLst>
              <a:ext uri="{FF2B5EF4-FFF2-40B4-BE49-F238E27FC236}">
                <a16:creationId xmlns:a16="http://schemas.microsoft.com/office/drawing/2014/main" xmlns="" id="{45951C57-DA4A-450C-893D-7E06F465E63E}"/>
              </a:ext>
            </a:extLst>
          </p:cNvPr>
          <p:cNvSpPr>
            <a:spLocks noGrp="1"/>
          </p:cNvSpPr>
          <p:nvPr>
            <p:ph idx="1"/>
          </p:nvPr>
        </p:nvSpPr>
        <p:spPr>
          <a:xfrm>
            <a:off x="768096" y="1817370"/>
            <a:ext cx="7290055" cy="5040630"/>
          </a:xfrm>
        </p:spPr>
        <p:txBody>
          <a:bodyPr>
            <a:normAutofit fontScale="92500" lnSpcReduction="20000"/>
          </a:bodyPr>
          <a:lstStyle/>
          <a:p>
            <a:pPr>
              <a:lnSpc>
                <a:spcPct val="107000"/>
              </a:lnSpc>
              <a:spcAft>
                <a:spcPts val="800"/>
              </a:spcAft>
            </a:pPr>
            <a:r>
              <a:rPr lang="fr-FR" sz="3200" noProof="1">
                <a:latin typeface="Times New Roman" panose="02020603050405020304" pitchFamily="18" charset="0"/>
                <a:ea typeface="Calibri" panose="020F0502020204030204" pitchFamily="34" charset="0"/>
                <a:cs typeface="Times New Roman" panose="02020603050405020304" pitchFamily="18" charset="0"/>
              </a:rPr>
              <a:t>Epeios construit le piège avec Athéna.</a:t>
            </a:r>
          </a:p>
          <a:p>
            <a:pPr>
              <a:lnSpc>
                <a:spcPct val="107000"/>
              </a:lnSpc>
              <a:spcAft>
                <a:spcPts val="800"/>
              </a:spcAft>
            </a:pP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noProof="1">
                <a:latin typeface="Times New Roman" panose="02020603050405020304" pitchFamily="18" charset="0"/>
                <a:ea typeface="Calibri" panose="020F0502020204030204" pitchFamily="34" charset="0"/>
                <a:cs typeface="Times New Roman" panose="02020603050405020304" pitchFamily="18" charset="0"/>
              </a:rPr>
              <a:t>Epei</a:t>
            </a:r>
            <a:r>
              <a:rPr lang="fr-FR" sz="3200" b="1" noProof="1">
                <a:latin typeface="Times New Roman" panose="02020603050405020304" pitchFamily="18" charset="0"/>
                <a:ea typeface="Calibri" panose="020F0502020204030204" pitchFamily="34" charset="0"/>
                <a:cs typeface="Times New Roman" panose="02020603050405020304" pitchFamily="18" charset="0"/>
              </a:rPr>
              <a:t>us</a:t>
            </a: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r>
              <a:rPr lang="fr-FR" sz="32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[dolum] </a:t>
            </a:r>
            <a:r>
              <a:rPr lang="fr-FR" sz="32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cum Minerva </a:t>
            </a:r>
            <a:r>
              <a:rPr lang="fr-FR" sz="32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facit</a:t>
            </a:r>
            <a:r>
              <a:rPr lang="fr-FR" sz="3200" noProof="1">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noProof="1">
                <a:latin typeface="Times New Roman" panose="02020603050405020304" pitchFamily="18" charset="0"/>
                <a:ea typeface="Calibri" panose="020F0502020204030204" pitchFamily="34" charset="0"/>
                <a:cs typeface="Times New Roman" panose="02020603050405020304" pitchFamily="18" charset="0"/>
              </a:rPr>
              <a:t>Ἐπει</a:t>
            </a:r>
            <a:r>
              <a:rPr lang="fr-FR" sz="3200" b="1" noProof="1">
                <a:latin typeface="Times New Roman" panose="02020603050405020304" pitchFamily="18" charset="0"/>
                <a:ea typeface="Calibri" panose="020F0502020204030204" pitchFamily="34" charset="0"/>
                <a:cs typeface="Times New Roman" panose="02020603050405020304" pitchFamily="18" charset="0"/>
              </a:rPr>
              <a:t>ὸς</a:t>
            </a: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r>
              <a:rPr lang="fr-FR" sz="32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[τὸν δόλον]</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r>
              <a:rPr lang="fr-FR" sz="32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σὺν Ἀθηνᾷ </a:t>
            </a:r>
            <a:r>
              <a:rPr lang="fr-FR" sz="32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ποιεῖ</a:t>
            </a: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fr-FR" sz="2400" i="1"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i="1" dirty="0">
                <a:latin typeface="Bookman Old Style" panose="02050604050505020204" pitchFamily="18" charset="0"/>
                <a:ea typeface="Calibri" panose="020F0502020204030204" pitchFamily="34" charset="0"/>
                <a:cs typeface="Times New Roman" panose="02020603050405020304" pitchFamily="18" charset="0"/>
              </a:rPr>
              <a:t>On ne pronominalise pas le sujet puisque nous avons remarqué l’absence de pronom personnel sujet dans les deux langues. On pourrait cependant utiliser un pronom démonstratif, mais s’il est pertinent pour le grec, il le serait moins au masculin en latin. </a:t>
            </a:r>
          </a:p>
          <a:p>
            <a:pPr algn="just">
              <a:lnSpc>
                <a:spcPct val="107000"/>
              </a:lnSpc>
              <a:spcAft>
                <a:spcPts val="800"/>
              </a:spcAft>
            </a:pPr>
            <a:r>
              <a:rPr lang="fr-FR" sz="2400" i="1" dirty="0">
                <a:latin typeface="Bookman Old Style" panose="02050604050505020204" pitchFamily="18" charset="0"/>
                <a:ea typeface="Calibri" panose="020F0502020204030204" pitchFamily="34" charset="0"/>
                <a:cs typeface="Times New Roman" panose="02020603050405020304" pitchFamily="18" charset="0"/>
              </a:rPr>
              <a:t>A réserver pour un autre moment dans l’année</a:t>
            </a:r>
          </a:p>
          <a:p>
            <a:endParaRPr lang="fr-FR" dirty="0"/>
          </a:p>
        </p:txBody>
      </p:sp>
    </p:spTree>
    <p:extLst>
      <p:ext uri="{BB962C8B-B14F-4D97-AF65-F5344CB8AC3E}">
        <p14:creationId xmlns:p14="http://schemas.microsoft.com/office/powerpoint/2010/main" xmlns="" val="3971622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4A1F95-EA0D-4561-9B37-E3265B8564CF}"/>
              </a:ext>
            </a:extLst>
          </p:cNvPr>
          <p:cNvSpPr>
            <a:spLocks noGrp="1"/>
          </p:cNvSpPr>
          <p:nvPr>
            <p:ph type="title"/>
          </p:nvPr>
        </p:nvSpPr>
        <p:spPr/>
        <p:txBody>
          <a:bodyPr>
            <a:normAutofit/>
          </a:bodyPr>
          <a:lstStyle/>
          <a:p>
            <a:pPr algn="just"/>
            <a:r>
              <a:rPr lang="fr-FR" sz="3200" cap="none" dirty="0">
                <a:solidFill>
                  <a:srgbClr val="FF0000"/>
                </a:solidFill>
                <a:latin typeface="Bookman Old Style" panose="02050604050505020204" pitchFamily="18" charset="0"/>
              </a:rPr>
              <a:t>Découverte d’une autre forme de nominatif </a:t>
            </a:r>
            <a:r>
              <a:rPr lang="fr-FR" sz="3200" cap="none" dirty="0" err="1">
                <a:solidFill>
                  <a:srgbClr val="FF0000"/>
                </a:solidFill>
                <a:latin typeface="Bookman Old Style" panose="02050604050505020204" pitchFamily="18" charset="0"/>
              </a:rPr>
              <a:t>sg</a:t>
            </a:r>
            <a:r>
              <a:rPr lang="fr-FR" sz="3200" cap="none" dirty="0">
                <a:solidFill>
                  <a:srgbClr val="FF0000"/>
                </a:solidFill>
                <a:latin typeface="Bookman Old Style" panose="02050604050505020204" pitchFamily="18" charset="0"/>
              </a:rPr>
              <a:t> en grec. </a:t>
            </a:r>
            <a:endParaRPr lang="fr-FR" sz="3200" dirty="0">
              <a:solidFill>
                <a:srgbClr val="FF0000"/>
              </a:solidFill>
            </a:endParaRPr>
          </a:p>
        </p:txBody>
      </p:sp>
      <p:sp>
        <p:nvSpPr>
          <p:cNvPr id="5" name="Espace réservé du contenu 4">
            <a:extLst>
              <a:ext uri="{FF2B5EF4-FFF2-40B4-BE49-F238E27FC236}">
                <a16:creationId xmlns:a16="http://schemas.microsoft.com/office/drawing/2014/main" xmlns="" id="{C9227D1B-3CC9-4F91-8E42-4B8CCD20D77E}"/>
              </a:ext>
            </a:extLst>
          </p:cNvPr>
          <p:cNvSpPr>
            <a:spLocks noGrp="1"/>
          </p:cNvSpPr>
          <p:nvPr>
            <p:ph idx="1"/>
          </p:nvPr>
        </p:nvSpPr>
        <p:spPr/>
        <p:txBody>
          <a:bodyPr/>
          <a:lstStyle/>
          <a:p>
            <a:pPr>
              <a:lnSpc>
                <a:spcPct val="107000"/>
              </a:lnSpc>
              <a:spcAft>
                <a:spcPts val="800"/>
              </a:spcAft>
            </a:pPr>
            <a:r>
              <a:rPr lang="fr-FR" sz="3200" noProof="1">
                <a:latin typeface="Times New Roman" panose="02020603050405020304" pitchFamily="18" charset="0"/>
                <a:ea typeface="Calibri" panose="020F0502020204030204" pitchFamily="34" charset="0"/>
                <a:cs typeface="Times New Roman" panose="02020603050405020304" pitchFamily="18" charset="0"/>
              </a:rPr>
              <a:t>La déesse assiste Epéios.</a:t>
            </a:r>
          </a:p>
          <a:p>
            <a:pPr>
              <a:lnSpc>
                <a:spcPct val="107000"/>
              </a:lnSpc>
              <a:spcAft>
                <a:spcPts val="800"/>
              </a:spcAft>
            </a:pP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u="sng" noProof="1">
                <a:latin typeface="Times New Roman" panose="02020603050405020304" pitchFamily="18" charset="0"/>
                <a:ea typeface="Calibri" panose="020F0502020204030204" pitchFamily="34" charset="0"/>
                <a:cs typeface="Times New Roman" panose="02020603050405020304" pitchFamily="18" charset="0"/>
              </a:rPr>
              <a:t>Ἡ</a:t>
            </a:r>
            <a:r>
              <a:rPr lang="fr-FR" sz="3200" noProof="1">
                <a:latin typeface="Times New Roman" panose="02020603050405020304" pitchFamily="18" charset="0"/>
                <a:ea typeface="Calibri" panose="020F0502020204030204" pitchFamily="34" charset="0"/>
                <a:cs typeface="Times New Roman" panose="02020603050405020304" pitchFamily="18" charset="0"/>
              </a:rPr>
              <a:t> θέ</a:t>
            </a:r>
            <a:r>
              <a:rPr lang="fr-FR" sz="3200" b="1" noProof="1">
                <a:latin typeface="Times New Roman" panose="02020603050405020304" pitchFamily="18" charset="0"/>
                <a:ea typeface="Calibri" panose="020F0502020204030204" pitchFamily="34" charset="0"/>
                <a:cs typeface="Times New Roman" panose="02020603050405020304" pitchFamily="18" charset="0"/>
              </a:rPr>
              <a:t>α</a:t>
            </a: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r>
              <a:rPr lang="fr-FR" sz="32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[Ἐπειῷ]</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r>
              <a:rPr lang="fr-FR" sz="32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παρεστιν</a:t>
            </a:r>
            <a:r>
              <a:rPr lang="fr-FR" sz="3200" noProof="1">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noProof="1">
                <a:latin typeface="Times New Roman" panose="02020603050405020304" pitchFamily="18" charset="0"/>
                <a:ea typeface="Calibri" panose="020F0502020204030204" pitchFamily="34" charset="0"/>
                <a:cs typeface="Times New Roman" panose="02020603050405020304" pitchFamily="18" charset="0"/>
              </a:rPr>
              <a:t>De</a:t>
            </a:r>
            <a:r>
              <a:rPr lang="fr-FR" sz="3200" b="1" noProof="1">
                <a:latin typeface="Times New Roman" panose="02020603050405020304" pitchFamily="18" charset="0"/>
                <a:ea typeface="Calibri" panose="020F0502020204030204" pitchFamily="34" charset="0"/>
                <a:cs typeface="Times New Roman" panose="02020603050405020304" pitchFamily="18" charset="0"/>
              </a:rPr>
              <a:t>a</a:t>
            </a:r>
            <a:r>
              <a:rPr lang="fr-FR" sz="32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r>
              <a:rPr lang="fr-FR" sz="32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[Epeium]</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r>
              <a:rPr lang="fr-FR" sz="32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adjuvat</a:t>
            </a:r>
            <a:r>
              <a:rPr lang="fr-FR" sz="3200" noProof="1">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fr-FR" dirty="0">
                <a:latin typeface="Bookman Old Style" panose="02050604050505020204" pitchFamily="18" charset="0"/>
                <a:ea typeface="Calibri" panose="020F0502020204030204" pitchFamily="34" charset="0"/>
                <a:cs typeface="Times New Roman" panose="02020603050405020304" pitchFamily="18" charset="0"/>
              </a:rPr>
              <a:t>On se pose la question de notre tableau bilan, les élèves commencent à évoquer le nombre de cases nécessaires…</a:t>
            </a:r>
          </a:p>
          <a:p>
            <a:endParaRPr lang="fr-FR" dirty="0">
              <a:latin typeface="Bookman Old Style" panose="02050604050505020204" pitchFamily="18" charset="0"/>
            </a:endParaRPr>
          </a:p>
        </p:txBody>
      </p:sp>
    </p:spTree>
    <p:extLst>
      <p:ext uri="{BB962C8B-B14F-4D97-AF65-F5344CB8AC3E}">
        <p14:creationId xmlns:p14="http://schemas.microsoft.com/office/powerpoint/2010/main" xmlns="" val="3254927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xmlns="" id="{2131ADDC-30BC-4BAD-8300-00C6AE110022}"/>
              </a:ext>
            </a:extLst>
          </p:cNvPr>
          <p:cNvSpPr>
            <a:spLocks noGrp="1"/>
          </p:cNvSpPr>
          <p:nvPr>
            <p:ph type="title"/>
          </p:nvPr>
        </p:nvSpPr>
        <p:spPr/>
        <p:txBody>
          <a:bodyPr/>
          <a:lstStyle/>
          <a:p>
            <a:endParaRPr lang="fr-FR"/>
          </a:p>
        </p:txBody>
      </p:sp>
      <p:sp>
        <p:nvSpPr>
          <p:cNvPr id="7" name="Espace réservé du contenu 6">
            <a:extLst>
              <a:ext uri="{FF2B5EF4-FFF2-40B4-BE49-F238E27FC236}">
                <a16:creationId xmlns:a16="http://schemas.microsoft.com/office/drawing/2014/main" xmlns="" id="{AED55B32-9B2D-43CC-B3BB-D9528BF9CF03}"/>
              </a:ext>
            </a:extLst>
          </p:cNvPr>
          <p:cNvSpPr>
            <a:spLocks noGrp="1"/>
          </p:cNvSpPr>
          <p:nvPr>
            <p:ph idx="1"/>
          </p:nvPr>
        </p:nvSpPr>
        <p:spPr/>
        <p:txBody>
          <a:bodyPr>
            <a:normAutofit/>
          </a:bodyPr>
          <a:lstStyle/>
          <a:p>
            <a:pPr>
              <a:lnSpc>
                <a:spcPct val="107000"/>
              </a:lnSpc>
              <a:spcAft>
                <a:spcPts val="800"/>
              </a:spcAft>
            </a:pPr>
            <a:r>
              <a:rPr lang="fr-FR" sz="2800" noProof="1">
                <a:latin typeface="Times New Roman" panose="02020603050405020304" pitchFamily="18" charset="0"/>
                <a:ea typeface="Calibri" panose="020F0502020204030204" pitchFamily="34" charset="0"/>
                <a:cs typeface="Times New Roman" panose="02020603050405020304" pitchFamily="18" charset="0"/>
              </a:rPr>
              <a:t>Athéna et Héra n’aiment pas les Troyens. </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Minerv</a:t>
            </a:r>
            <a:r>
              <a:rPr lang="fr-FR" sz="2800" b="1" noProof="1">
                <a:latin typeface="Times New Roman" panose="02020603050405020304" pitchFamily="18" charset="0"/>
                <a:ea typeface="Calibri" panose="020F0502020204030204" pitchFamily="34" charset="0"/>
                <a:cs typeface="Times New Roman" panose="02020603050405020304" pitchFamily="18" charset="0"/>
              </a:rPr>
              <a:t>a</a:t>
            </a:r>
            <a:r>
              <a:rPr lang="fr-FR" sz="2800" noProof="1">
                <a:latin typeface="Times New Roman" panose="02020603050405020304" pitchFamily="18" charset="0"/>
                <a:ea typeface="Calibri" panose="020F0502020204030204" pitchFamily="34" charset="0"/>
                <a:cs typeface="Times New Roman" panose="02020603050405020304" pitchFamily="18" charset="0"/>
              </a:rPr>
              <a:t> Junoque</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[Trojanos]</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non amant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Ἀθην</a:t>
            </a:r>
            <a:r>
              <a:rPr lang="fr-FR" sz="2800" b="1" noProof="1">
                <a:latin typeface="Times New Roman" panose="02020603050405020304" pitchFamily="18" charset="0"/>
                <a:ea typeface="Calibri" panose="020F0502020204030204" pitchFamily="34" charset="0"/>
                <a:cs typeface="Times New Roman" panose="02020603050405020304" pitchFamily="18" charset="0"/>
              </a:rPr>
              <a:t>ᾶ</a:t>
            </a:r>
            <a:r>
              <a:rPr lang="fr-FR" sz="2800" noProof="1">
                <a:latin typeface="Times New Roman" panose="02020603050405020304" pitchFamily="18" charset="0"/>
                <a:ea typeface="Calibri" panose="020F0502020204030204" pitchFamily="34" charset="0"/>
                <a:cs typeface="Times New Roman" panose="02020603050405020304" pitchFamily="18" charset="0"/>
              </a:rPr>
              <a:t> καὶ Ἥρ</a:t>
            </a:r>
            <a:r>
              <a:rPr lang="fr-FR" sz="2800" b="1" noProof="1">
                <a:latin typeface="Times New Roman" panose="02020603050405020304" pitchFamily="18" charset="0"/>
                <a:ea typeface="Calibri" panose="020F0502020204030204" pitchFamily="34" charset="0"/>
                <a:cs typeface="Times New Roman" panose="02020603050405020304" pitchFamily="18" charset="0"/>
              </a:rPr>
              <a:t>α</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[τοὺς  Τρῶες]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οὐ φιλοῦσιν</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pPr algn="just"/>
            <a:r>
              <a:rPr lang="fr-FR" i="1" dirty="0">
                <a:latin typeface="Bookman Old Style" panose="02050604050505020204" pitchFamily="18" charset="0"/>
              </a:rPr>
              <a:t>La phrase a été proposée sans code. Les élèves ont reconnu des terminaisons déjà croisées et se sont interrogés sur la forme du nom « Juno », c’est l’occasion de dire qu’il existe des « familles de noms », expression périphrastique pour désigner les déclinaisons.</a:t>
            </a:r>
          </a:p>
        </p:txBody>
      </p:sp>
    </p:spTree>
    <p:extLst>
      <p:ext uri="{BB962C8B-B14F-4D97-AF65-F5344CB8AC3E}">
        <p14:creationId xmlns:p14="http://schemas.microsoft.com/office/powerpoint/2010/main" xmlns="" val="1766757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8CFDA32-6521-427D-AF74-ABF32AA3CC60}"/>
              </a:ext>
            </a:extLst>
          </p:cNvPr>
          <p:cNvSpPr>
            <a:spLocks noGrp="1"/>
          </p:cNvSpPr>
          <p:nvPr>
            <p:ph type="title"/>
          </p:nvPr>
        </p:nvSpPr>
        <p:spPr/>
        <p:txBody>
          <a:bodyPr>
            <a:normAutofit/>
          </a:bodyPr>
          <a:lstStyle/>
          <a:p>
            <a:r>
              <a:rPr lang="fr-FR" sz="3600" cap="none" dirty="0">
                <a:latin typeface="Bookman Old Style" panose="02050604050505020204" pitchFamily="18" charset="0"/>
              </a:rPr>
              <a:t>Découverte des terminaisons du pluriel : le féminin </a:t>
            </a:r>
          </a:p>
        </p:txBody>
      </p:sp>
      <p:sp>
        <p:nvSpPr>
          <p:cNvPr id="3" name="Espace réservé du contenu 2">
            <a:extLst>
              <a:ext uri="{FF2B5EF4-FFF2-40B4-BE49-F238E27FC236}">
                <a16:creationId xmlns:a16="http://schemas.microsoft.com/office/drawing/2014/main" xmlns="" id="{65B0F600-91CB-48F7-8D86-965DE7D3DEB3}"/>
              </a:ext>
            </a:extLst>
          </p:cNvPr>
          <p:cNvSpPr>
            <a:spLocks noGrp="1"/>
          </p:cNvSpPr>
          <p:nvPr>
            <p:ph idx="1"/>
          </p:nvPr>
        </p:nvSpPr>
        <p:spPr/>
        <p:txBody>
          <a:bodyPr/>
          <a:lstStyle/>
          <a:p>
            <a:pPr>
              <a:lnSpc>
                <a:spcPct val="107000"/>
              </a:lnSpc>
              <a:spcAft>
                <a:spcPts val="800"/>
              </a:spcAft>
            </a:pPr>
            <a:r>
              <a:rPr lang="fr-FR" sz="2800" dirty="0">
                <a:latin typeface="Times New Roman" panose="02020603050405020304" pitchFamily="18" charset="0"/>
                <a:ea typeface="Calibri" panose="020F0502020204030204" pitchFamily="34" charset="0"/>
                <a:cs typeface="Times New Roman" panose="02020603050405020304" pitchFamily="18" charset="0"/>
              </a:rPr>
              <a:t>Les déesses haïssent les Troyens. </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De</a:t>
            </a:r>
            <a:r>
              <a:rPr lang="fr-FR" sz="2800" b="1" noProof="1">
                <a:latin typeface="Times New Roman" panose="02020603050405020304" pitchFamily="18" charset="0"/>
                <a:ea typeface="Calibri" panose="020F0502020204030204" pitchFamily="34" charset="0"/>
                <a:cs typeface="Times New Roman" panose="02020603050405020304" pitchFamily="18" charset="0"/>
              </a:rPr>
              <a:t>ae</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[Trojanos]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odiunt</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u="sng" noProof="1">
                <a:latin typeface="Times New Roman" panose="02020603050405020304" pitchFamily="18" charset="0"/>
                <a:ea typeface="Calibri" panose="020F0502020204030204" pitchFamily="34" charset="0"/>
                <a:cs typeface="Times New Roman" panose="02020603050405020304" pitchFamily="18" charset="0"/>
              </a:rPr>
              <a:t>Αἱ</a:t>
            </a:r>
            <a:r>
              <a:rPr lang="fr-FR" sz="2800" noProof="1">
                <a:latin typeface="Times New Roman" panose="02020603050405020304" pitchFamily="18" charset="0"/>
                <a:ea typeface="Calibri" panose="020F0502020204030204" pitchFamily="34" charset="0"/>
                <a:cs typeface="Times New Roman" panose="02020603050405020304" pitchFamily="18" charset="0"/>
              </a:rPr>
              <a:t> θέ</a:t>
            </a:r>
            <a:r>
              <a:rPr lang="fr-FR" sz="2800" b="1" noProof="1">
                <a:latin typeface="Times New Roman" panose="02020603050405020304" pitchFamily="18" charset="0"/>
                <a:ea typeface="Calibri" panose="020F0502020204030204" pitchFamily="34" charset="0"/>
                <a:cs typeface="Times New Roman" panose="02020603050405020304" pitchFamily="18" charset="0"/>
              </a:rPr>
              <a:t>αι</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[τοὺς  Τρῶες]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μισοῦσιν</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endParaRPr lang="fr-FR" sz="3200" dirty="0"/>
          </a:p>
        </p:txBody>
      </p:sp>
    </p:spTree>
    <p:extLst>
      <p:ext uri="{BB962C8B-B14F-4D97-AF65-F5344CB8AC3E}">
        <p14:creationId xmlns:p14="http://schemas.microsoft.com/office/powerpoint/2010/main" xmlns="" val="3685921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8CFDA32-6521-427D-AF74-ABF32AA3CC60}"/>
              </a:ext>
            </a:extLst>
          </p:cNvPr>
          <p:cNvSpPr>
            <a:spLocks noGrp="1"/>
          </p:cNvSpPr>
          <p:nvPr>
            <p:ph type="title"/>
          </p:nvPr>
        </p:nvSpPr>
        <p:spPr/>
        <p:txBody>
          <a:bodyPr>
            <a:normAutofit/>
          </a:bodyPr>
          <a:lstStyle/>
          <a:p>
            <a:r>
              <a:rPr lang="fr-FR" sz="3600" cap="none" dirty="0">
                <a:latin typeface="Bookman Old Style" panose="02050604050505020204" pitchFamily="18" charset="0"/>
              </a:rPr>
              <a:t>Découverte des terminaisons du pluriel : le féminin </a:t>
            </a:r>
          </a:p>
        </p:txBody>
      </p:sp>
      <p:sp>
        <p:nvSpPr>
          <p:cNvPr id="3" name="Espace réservé du contenu 2">
            <a:extLst>
              <a:ext uri="{FF2B5EF4-FFF2-40B4-BE49-F238E27FC236}">
                <a16:creationId xmlns:a16="http://schemas.microsoft.com/office/drawing/2014/main" xmlns="" id="{65B0F600-91CB-48F7-8D86-965DE7D3DEB3}"/>
              </a:ext>
            </a:extLst>
          </p:cNvPr>
          <p:cNvSpPr>
            <a:spLocks noGrp="1"/>
          </p:cNvSpPr>
          <p:nvPr>
            <p:ph idx="1"/>
          </p:nvPr>
        </p:nvSpPr>
        <p:spPr/>
        <p:txBody>
          <a:bodyPr/>
          <a:lstStyle/>
          <a:p>
            <a:pPr>
              <a:lnSpc>
                <a:spcPct val="107000"/>
              </a:lnSpc>
              <a:spcAft>
                <a:spcPts val="800"/>
              </a:spcAft>
            </a:pPr>
            <a:r>
              <a:rPr lang="el-GR"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Les machines</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gravissent</a:t>
            </a:r>
            <a:r>
              <a:rPr lang="fr-FR" sz="2800"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[les murailles.]</a:t>
            </a:r>
            <a:endParaRPr lang="fr-FR" sz="2800" noProof="1">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Machin</a:t>
            </a:r>
            <a:r>
              <a:rPr lang="fr-FR" sz="2800" b="1" noProof="1">
                <a:latin typeface="Times New Roman" panose="02020603050405020304" pitchFamily="18" charset="0"/>
                <a:ea typeface="Calibri" panose="020F0502020204030204" pitchFamily="34" charset="0"/>
                <a:cs typeface="Times New Roman" panose="02020603050405020304" pitchFamily="18" charset="0"/>
              </a:rPr>
              <a:t>ae</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[muros]</a:t>
            </a:r>
            <a:r>
              <a:rPr lang="fr-FR" sz="2800" noProof="1">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ascendunt</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fr-FR" sz="2800" noProof="1">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u="sng" noProof="1">
                <a:latin typeface="Times New Roman" panose="02020603050405020304" pitchFamily="18" charset="0"/>
                <a:ea typeface="Calibri" panose="020F0502020204030204" pitchFamily="34" charset="0"/>
                <a:cs typeface="Times New Roman" panose="02020603050405020304" pitchFamily="18" charset="0"/>
              </a:rPr>
              <a:t>Αἱ</a:t>
            </a:r>
            <a:r>
              <a:rPr lang="fr-FR" sz="2800" noProof="1">
                <a:latin typeface="Times New Roman" panose="02020603050405020304" pitchFamily="18" charset="0"/>
                <a:ea typeface="Calibri" panose="020F0502020204030204" pitchFamily="34" charset="0"/>
                <a:cs typeface="Times New Roman" panose="02020603050405020304" pitchFamily="18" charset="0"/>
              </a:rPr>
              <a:t> τέχν</a:t>
            </a:r>
            <a:r>
              <a:rPr lang="fr-FR" sz="2800" b="1" noProof="1">
                <a:latin typeface="Times New Roman" panose="02020603050405020304" pitchFamily="18" charset="0"/>
                <a:ea typeface="Calibri" panose="020F0502020204030204" pitchFamily="34" charset="0"/>
                <a:cs typeface="Times New Roman" panose="02020603050405020304" pitchFamily="18" charset="0"/>
              </a:rPr>
              <a:t>αι</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[τὰ τείχη]</a:t>
            </a:r>
            <a:r>
              <a:rPr lang="fr-FR" sz="2800" noProof="1">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ἀναβαίνουσιν</a:t>
            </a:r>
            <a:r>
              <a:rPr lang="fr-FR"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l-GR" sz="2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endParaRPr lang="fr-FR" sz="3200" dirty="0"/>
          </a:p>
        </p:txBody>
      </p:sp>
    </p:spTree>
    <p:extLst>
      <p:ext uri="{BB962C8B-B14F-4D97-AF65-F5344CB8AC3E}">
        <p14:creationId xmlns:p14="http://schemas.microsoft.com/office/powerpoint/2010/main" xmlns="" val="2690252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4B2860C-6CF5-404F-9045-B955775D7CA9}"/>
              </a:ext>
            </a:extLst>
          </p:cNvPr>
          <p:cNvSpPr>
            <a:spLocks noGrp="1"/>
          </p:cNvSpPr>
          <p:nvPr>
            <p:ph type="title"/>
          </p:nvPr>
        </p:nvSpPr>
        <p:spPr/>
        <p:txBody>
          <a:bodyPr/>
          <a:lstStyle/>
          <a:p>
            <a:r>
              <a:rPr lang="fr-FR" dirty="0">
                <a:latin typeface="Bookman Old Style" panose="02050604050505020204" pitchFamily="18" charset="0"/>
              </a:rPr>
              <a:t>Insertion dans la séquence</a:t>
            </a:r>
          </a:p>
        </p:txBody>
      </p:sp>
      <p:sp>
        <p:nvSpPr>
          <p:cNvPr id="3" name="Espace réservé du contenu 2">
            <a:extLst>
              <a:ext uri="{FF2B5EF4-FFF2-40B4-BE49-F238E27FC236}">
                <a16:creationId xmlns:a16="http://schemas.microsoft.com/office/drawing/2014/main" xmlns="" id="{9068943A-9292-46CC-AAE8-0FEB011F6C0E}"/>
              </a:ext>
            </a:extLst>
          </p:cNvPr>
          <p:cNvSpPr>
            <a:spLocks noGrp="1"/>
          </p:cNvSpPr>
          <p:nvPr>
            <p:ph idx="1"/>
          </p:nvPr>
        </p:nvSpPr>
        <p:spPr/>
        <p:txBody>
          <a:bodyPr/>
          <a:lstStyle/>
          <a:p>
            <a:pPr>
              <a:buFont typeface="Arial" panose="020B0604020202020204" pitchFamily="34" charset="0"/>
              <a:buChar char="•"/>
            </a:pPr>
            <a:r>
              <a:rPr lang="fr-FR" dirty="0">
                <a:latin typeface="Bookman Old Style" panose="02050604050505020204" pitchFamily="18" charset="0"/>
              </a:rPr>
              <a:t> le corpus est construit à partir de deux textes étudiés précédemment en lecture analytique </a:t>
            </a:r>
          </a:p>
        </p:txBody>
      </p:sp>
    </p:spTree>
    <p:extLst>
      <p:ext uri="{BB962C8B-B14F-4D97-AF65-F5344CB8AC3E}">
        <p14:creationId xmlns:p14="http://schemas.microsoft.com/office/powerpoint/2010/main" xmlns="" val="837111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94D8833-2749-4844-B31E-DAE8ABC246ED}"/>
              </a:ext>
            </a:extLst>
          </p:cNvPr>
          <p:cNvSpPr>
            <a:spLocks noGrp="1"/>
          </p:cNvSpPr>
          <p:nvPr>
            <p:ph type="title"/>
          </p:nvPr>
        </p:nvSpPr>
        <p:spPr/>
        <p:txBody>
          <a:bodyPr>
            <a:normAutofit/>
          </a:bodyPr>
          <a:lstStyle/>
          <a:p>
            <a:r>
              <a:rPr lang="fr-FR" sz="3600" cap="none" dirty="0">
                <a:latin typeface="Bookman Old Style" panose="02050604050505020204" pitchFamily="18" charset="0"/>
              </a:rPr>
              <a:t>Découverte des terminaisons du pluriel : le  masculin</a:t>
            </a:r>
            <a:endParaRPr lang="fr-FR" sz="3600" dirty="0"/>
          </a:p>
        </p:txBody>
      </p:sp>
      <p:sp>
        <p:nvSpPr>
          <p:cNvPr id="3" name="Espace réservé du contenu 2">
            <a:extLst>
              <a:ext uri="{FF2B5EF4-FFF2-40B4-BE49-F238E27FC236}">
                <a16:creationId xmlns:a16="http://schemas.microsoft.com/office/drawing/2014/main" xmlns="" id="{A3627A28-7B77-4BDC-9DBA-6292CDBB7804}"/>
              </a:ext>
            </a:extLst>
          </p:cNvPr>
          <p:cNvSpPr>
            <a:spLocks noGrp="1"/>
          </p:cNvSpPr>
          <p:nvPr>
            <p:ph idx="1"/>
          </p:nvPr>
        </p:nvSpPr>
        <p:spPr>
          <a:xfrm>
            <a:off x="768096" y="2286000"/>
            <a:ext cx="7872984" cy="4023360"/>
          </a:xfrm>
        </p:spPr>
        <p:txBody>
          <a:bodyPr/>
          <a:lstStyle/>
          <a:p>
            <a:pPr>
              <a:lnSpc>
                <a:spcPct val="107000"/>
              </a:lnSpc>
              <a:spcAft>
                <a:spcPts val="800"/>
              </a:spcAft>
            </a:pPr>
            <a:r>
              <a:rPr lang="fr-FR" sz="2800" dirty="0">
                <a:latin typeface="Times New Roman" panose="02020603050405020304" pitchFamily="18" charset="0"/>
                <a:ea typeface="Calibri" panose="020F0502020204030204" pitchFamily="34" charset="0"/>
                <a:cs typeface="Times New Roman" panose="02020603050405020304" pitchFamily="18" charset="0"/>
              </a:rPr>
              <a:t>Les Achéens ne font pas entrer le cheval dans la ville.</a:t>
            </a:r>
          </a:p>
          <a:p>
            <a:pPr>
              <a:lnSpc>
                <a:spcPct val="107000"/>
              </a:lnSpc>
              <a:spcAft>
                <a:spcPts val="800"/>
              </a:spcAft>
            </a:pPr>
            <a:r>
              <a:rPr lang="el-GR"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Graec</a:t>
            </a:r>
            <a:r>
              <a:rPr lang="fr-FR" sz="2800" b="1" noProof="1">
                <a:latin typeface="Times New Roman" panose="02020603050405020304" pitchFamily="18" charset="0"/>
                <a:ea typeface="Calibri" panose="020F0502020204030204" pitchFamily="34" charset="0"/>
                <a:cs typeface="Times New Roman" panose="02020603050405020304" pitchFamily="18" charset="0"/>
              </a:rPr>
              <a:t>i</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equum</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in arcem</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non agunt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u="sng" noProof="1">
                <a:latin typeface="Times New Roman" panose="02020603050405020304" pitchFamily="18" charset="0"/>
                <a:ea typeface="Calibri" panose="020F0502020204030204" pitchFamily="34" charset="0"/>
                <a:cs typeface="Times New Roman" panose="02020603050405020304" pitchFamily="18" charset="0"/>
              </a:rPr>
              <a:t>Οἱ</a:t>
            </a:r>
            <a:r>
              <a:rPr lang="fr-FR" sz="2800" noProof="1">
                <a:latin typeface="Times New Roman" panose="02020603050405020304" pitchFamily="18" charset="0"/>
                <a:ea typeface="Calibri" panose="020F0502020204030204" pitchFamily="34" charset="0"/>
                <a:cs typeface="Times New Roman" panose="02020603050405020304" pitchFamily="18" charset="0"/>
              </a:rPr>
              <a:t> Ἀχαι</a:t>
            </a:r>
            <a:r>
              <a:rPr lang="fr-FR" sz="2800" b="1" noProof="1">
                <a:latin typeface="Times New Roman" panose="02020603050405020304" pitchFamily="18" charset="0"/>
                <a:ea typeface="Calibri" panose="020F0502020204030204" pitchFamily="34" charset="0"/>
                <a:cs typeface="Times New Roman" panose="02020603050405020304" pitchFamily="18" charset="0"/>
              </a:rPr>
              <a:t>οι</a:t>
            </a:r>
            <a:r>
              <a:rPr lang="fr-FR" sz="2800"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[τὸν ἵππον]</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[εἰς Τροίαν] </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εἰσαγουσιν</a:t>
            </a:r>
            <a:r>
              <a:rPr lang="el-GR" sz="2800" dirty="0">
                <a:latin typeface="Times New Roman" panose="02020603050405020304" pitchFamily="18" charset="0"/>
                <a:ea typeface="Calibri" panose="020F0502020204030204" pitchFamily="34" charset="0"/>
                <a:cs typeface="Times New Roman" panose="02020603050405020304" pitchFamily="18" charset="0"/>
              </a:rPr>
              <a:t>.</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xmlns="" val="2985850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6AC27E-8626-42B0-9928-44E43B7E1CA3}"/>
              </a:ext>
            </a:extLst>
          </p:cNvPr>
          <p:cNvSpPr>
            <a:spLocks noGrp="1"/>
          </p:cNvSpPr>
          <p:nvPr>
            <p:ph type="title"/>
          </p:nvPr>
        </p:nvSpPr>
        <p:spPr/>
        <p:txBody>
          <a:bodyPr>
            <a:normAutofit/>
          </a:bodyPr>
          <a:lstStyle/>
          <a:p>
            <a:r>
              <a:rPr lang="fr-FR" sz="2800" cap="none" dirty="0">
                <a:latin typeface="Bookman Old Style" panose="02050604050505020204" pitchFamily="18" charset="0"/>
              </a:rPr>
              <a:t>Les phrases ne sont pas appareillées, il est demandé d’identifier le verbe et le sujet. </a:t>
            </a:r>
          </a:p>
        </p:txBody>
      </p:sp>
      <p:sp>
        <p:nvSpPr>
          <p:cNvPr id="3" name="Espace réservé du contenu 2">
            <a:extLst>
              <a:ext uri="{FF2B5EF4-FFF2-40B4-BE49-F238E27FC236}">
                <a16:creationId xmlns:a16="http://schemas.microsoft.com/office/drawing/2014/main" xmlns="" id="{12FEC0CD-1C37-4D28-AE02-59D70F4E9B25}"/>
              </a:ext>
            </a:extLst>
          </p:cNvPr>
          <p:cNvSpPr>
            <a:spLocks noGrp="1"/>
          </p:cNvSpPr>
          <p:nvPr>
            <p:ph idx="1"/>
          </p:nvPr>
        </p:nvSpPr>
        <p:spPr/>
        <p:txBody>
          <a:bodyPr/>
          <a:lstStyle/>
          <a:p>
            <a:pPr>
              <a:lnSpc>
                <a:spcPct val="107000"/>
              </a:lnSpc>
              <a:spcAft>
                <a:spcPts val="800"/>
              </a:spcAft>
            </a:pPr>
            <a:r>
              <a:rPr lang="fr-FR" sz="2800" noProof="1">
                <a:latin typeface="Times New Roman" panose="02020603050405020304" pitchFamily="18" charset="0"/>
                <a:ea typeface="Calibri" panose="020F0502020204030204" pitchFamily="34" charset="0"/>
                <a:cs typeface="Times New Roman" panose="02020603050405020304" pitchFamily="18" charset="0"/>
              </a:rPr>
              <a:t>Les Troyens font entrer le cheval dans la ville</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Trojan</a:t>
            </a:r>
            <a:r>
              <a:rPr lang="fr-FR" sz="2800" b="1" noProof="1">
                <a:latin typeface="Times New Roman" panose="02020603050405020304" pitchFamily="18" charset="0"/>
                <a:ea typeface="Calibri" panose="020F0502020204030204" pitchFamily="34" charset="0"/>
                <a:cs typeface="Times New Roman" panose="02020603050405020304" pitchFamily="18" charset="0"/>
              </a:rPr>
              <a:t>i</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equum</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in arcem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agunt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u="sng" noProof="1">
                <a:latin typeface="Times New Roman" panose="02020603050405020304" pitchFamily="18" charset="0"/>
                <a:ea typeface="Calibri" panose="020F0502020204030204" pitchFamily="34" charset="0"/>
                <a:cs typeface="Times New Roman" panose="02020603050405020304" pitchFamily="18" charset="0"/>
              </a:rPr>
              <a:t>Οἱ</a:t>
            </a:r>
            <a:r>
              <a:rPr lang="fr-FR" sz="2800" noProof="1">
                <a:latin typeface="Times New Roman" panose="02020603050405020304" pitchFamily="18" charset="0"/>
                <a:ea typeface="Calibri" panose="020F0502020204030204" pitchFamily="34" charset="0"/>
                <a:cs typeface="Times New Roman" panose="02020603050405020304" pitchFamily="18" charset="0"/>
              </a:rPr>
              <a:t> Τρῶ</a:t>
            </a:r>
            <a:r>
              <a:rPr lang="fr-FR" sz="2800" b="1" noProof="1">
                <a:latin typeface="Times New Roman" panose="02020603050405020304" pitchFamily="18" charset="0"/>
                <a:ea typeface="Calibri" panose="020F0502020204030204" pitchFamily="34" charset="0"/>
                <a:cs typeface="Times New Roman" panose="02020603050405020304" pitchFamily="18" charset="0"/>
              </a:rPr>
              <a:t>ες</a:t>
            </a:r>
            <a:r>
              <a:rPr lang="fr-FR" sz="2800"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[τὸν ἵππον]</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[εἰς Τροίαν]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εἰσαγουσιν</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endParaRPr lang="fr-FR" dirty="0"/>
          </a:p>
          <a:p>
            <a:r>
              <a:rPr lang="fr-FR" i="1" dirty="0">
                <a:latin typeface="Bookman Old Style" panose="02050604050505020204" pitchFamily="18" charset="0"/>
              </a:rPr>
              <a:t>Les élèves identifient le sujet de la phrase grecque par transparence et s’appuient sur l’article. </a:t>
            </a:r>
          </a:p>
        </p:txBody>
      </p:sp>
    </p:spTree>
    <p:extLst>
      <p:ext uri="{BB962C8B-B14F-4D97-AF65-F5344CB8AC3E}">
        <p14:creationId xmlns:p14="http://schemas.microsoft.com/office/powerpoint/2010/main" xmlns="" val="1246677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A83C7E1-21D0-428D-8853-D4CD0C1DECEE}"/>
              </a:ext>
            </a:extLst>
          </p:cNvPr>
          <p:cNvSpPr>
            <a:spLocks noGrp="1"/>
          </p:cNvSpPr>
          <p:nvPr>
            <p:ph type="title"/>
          </p:nvPr>
        </p:nvSpPr>
        <p:spPr/>
        <p:txBody>
          <a:bodyPr>
            <a:normAutofit/>
          </a:bodyPr>
          <a:lstStyle/>
          <a:p>
            <a:pPr algn="just"/>
            <a:r>
              <a:rPr lang="fr-FR" sz="2800" cap="none" dirty="0">
                <a:solidFill>
                  <a:schemeClr val="tx1"/>
                </a:solidFill>
                <a:latin typeface="Bookman Old Style" panose="02050604050505020204" pitchFamily="18" charset="0"/>
              </a:rPr>
              <a:t>Les dernières phrases permettent de réinvestir, fixer les terminaisons rencontrées.     </a:t>
            </a:r>
          </a:p>
        </p:txBody>
      </p:sp>
      <p:sp>
        <p:nvSpPr>
          <p:cNvPr id="3" name="Espace réservé du contenu 2">
            <a:extLst>
              <a:ext uri="{FF2B5EF4-FFF2-40B4-BE49-F238E27FC236}">
                <a16:creationId xmlns:a16="http://schemas.microsoft.com/office/drawing/2014/main" xmlns="" id="{BCD7E820-227D-49A5-9B34-7D6A2B4A0B5D}"/>
              </a:ext>
            </a:extLst>
          </p:cNvPr>
          <p:cNvSpPr>
            <a:spLocks noGrp="1"/>
          </p:cNvSpPr>
          <p:nvPr>
            <p:ph idx="1"/>
          </p:nvPr>
        </p:nvSpPr>
        <p:spPr/>
        <p:txBody>
          <a:bodyPr/>
          <a:lstStyle/>
          <a:p>
            <a:pPr>
              <a:lnSpc>
                <a:spcPct val="107000"/>
              </a:lnSpc>
              <a:spcAft>
                <a:spcPts val="800"/>
              </a:spcAft>
            </a:pPr>
            <a:r>
              <a:rPr lang="fr-FR" sz="2800" dirty="0">
                <a:latin typeface="Times New Roman" panose="02020603050405020304" pitchFamily="18" charset="0"/>
                <a:ea typeface="Calibri" panose="020F0502020204030204" pitchFamily="34" charset="0"/>
                <a:cs typeface="Times New Roman" panose="02020603050405020304" pitchFamily="18" charset="0"/>
              </a:rPr>
              <a:t>Le cheval est introduit dans la citadelle. </a:t>
            </a:r>
          </a:p>
          <a:p>
            <a:pPr>
              <a:lnSpc>
                <a:spcPct val="107000"/>
              </a:lnSpc>
              <a:spcAft>
                <a:spcPts val="800"/>
              </a:spcAft>
            </a:pPr>
            <a:r>
              <a:rPr lang="el-GR"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Equ</a:t>
            </a:r>
            <a:r>
              <a:rPr lang="fr-FR" sz="2800" b="1" noProof="1">
                <a:latin typeface="Times New Roman" panose="02020603050405020304" pitchFamily="18" charset="0"/>
                <a:ea typeface="Calibri" panose="020F0502020204030204" pitchFamily="34" charset="0"/>
                <a:cs typeface="Times New Roman" panose="02020603050405020304" pitchFamily="18" charset="0"/>
              </a:rPr>
              <a:t>us</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in arcem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agitur</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u="sng" noProof="1">
                <a:latin typeface="Times New Roman" panose="02020603050405020304" pitchFamily="18" charset="0"/>
                <a:ea typeface="Calibri" panose="020F0502020204030204" pitchFamily="34" charset="0"/>
                <a:cs typeface="Times New Roman" panose="02020603050405020304" pitchFamily="18" charset="0"/>
              </a:rPr>
              <a:t>Ὁ</a:t>
            </a:r>
            <a:r>
              <a:rPr lang="fr-FR" sz="2800" noProof="1">
                <a:latin typeface="Times New Roman" panose="02020603050405020304" pitchFamily="18" charset="0"/>
                <a:ea typeface="Calibri" panose="020F0502020204030204" pitchFamily="34" charset="0"/>
                <a:cs typeface="Times New Roman" panose="02020603050405020304" pitchFamily="18" charset="0"/>
              </a:rPr>
              <a:t> ἵππ</a:t>
            </a:r>
            <a:r>
              <a:rPr lang="fr-FR" sz="2800" b="1" noProof="1">
                <a:latin typeface="Times New Roman" panose="02020603050405020304" pitchFamily="18" charset="0"/>
                <a:ea typeface="Calibri" panose="020F0502020204030204" pitchFamily="34" charset="0"/>
                <a:cs typeface="Times New Roman" panose="02020603050405020304" pitchFamily="18" charset="0"/>
              </a:rPr>
              <a:t>ος</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εἰς ἀκροπολιν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εἰσαγέται</a:t>
            </a:r>
            <a:r>
              <a:rPr lang="fr-FR"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xmlns="" val="3374396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5FD035-D3C0-458C-B47C-6AFF83E297F1}"/>
              </a:ext>
            </a:extLst>
          </p:cNvPr>
          <p:cNvSpPr>
            <a:spLocks noGrp="1"/>
          </p:cNvSpPr>
          <p:nvPr>
            <p:ph type="title"/>
          </p:nvPr>
        </p:nvSpPr>
        <p:spPr/>
        <p:txBody>
          <a:bodyPr>
            <a:normAutofit/>
          </a:bodyPr>
          <a:lstStyle/>
          <a:p>
            <a:r>
              <a:rPr lang="fr-FR" sz="2800" cap="none" dirty="0">
                <a:latin typeface="Bookman Old Style" panose="02050604050505020204" pitchFamily="18" charset="0"/>
              </a:rPr>
              <a:t>On peut même ajouter des expansions comme l’adjectif. </a:t>
            </a:r>
          </a:p>
        </p:txBody>
      </p:sp>
      <p:sp>
        <p:nvSpPr>
          <p:cNvPr id="3" name="Espace réservé du contenu 2">
            <a:extLst>
              <a:ext uri="{FF2B5EF4-FFF2-40B4-BE49-F238E27FC236}">
                <a16:creationId xmlns:a16="http://schemas.microsoft.com/office/drawing/2014/main" xmlns="" id="{F444EC80-834D-419C-8F89-73644C7DB05F}"/>
              </a:ext>
            </a:extLst>
          </p:cNvPr>
          <p:cNvSpPr>
            <a:spLocks noGrp="1"/>
          </p:cNvSpPr>
          <p:nvPr>
            <p:ph idx="1"/>
          </p:nvPr>
        </p:nvSpPr>
        <p:spPr/>
        <p:txBody>
          <a:bodyPr/>
          <a:lstStyle/>
          <a:p>
            <a:pPr>
              <a:lnSpc>
                <a:spcPct val="107000"/>
              </a:lnSpc>
              <a:spcAft>
                <a:spcPts val="800"/>
              </a:spcAft>
            </a:pPr>
            <a:r>
              <a:rPr lang="fr-FR" sz="2800" noProof="1">
                <a:latin typeface="Times New Roman" panose="02020603050405020304" pitchFamily="18" charset="0"/>
                <a:ea typeface="Calibri" panose="020F0502020204030204" pitchFamily="34" charset="0"/>
                <a:cs typeface="Times New Roman" panose="02020603050405020304" pitchFamily="18" charset="0"/>
              </a:rPr>
              <a:t>Le cheval de bois est introduit dans la citadelle. </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u="sng" noProof="1">
                <a:latin typeface="Times New Roman" panose="02020603050405020304" pitchFamily="18" charset="0"/>
                <a:ea typeface="Calibri" panose="020F0502020204030204" pitchFamily="34" charset="0"/>
                <a:cs typeface="Times New Roman" panose="02020603050405020304" pitchFamily="18" charset="0"/>
              </a:rPr>
              <a:t>Ὁ</a:t>
            </a:r>
            <a:r>
              <a:rPr lang="fr-FR" sz="2800" noProof="1">
                <a:latin typeface="Times New Roman" panose="02020603050405020304" pitchFamily="18" charset="0"/>
                <a:ea typeface="Calibri" panose="020F0502020204030204" pitchFamily="34" charset="0"/>
                <a:cs typeface="Times New Roman" panose="02020603050405020304" pitchFamily="18" charset="0"/>
              </a:rPr>
              <a:t> δουρατε</a:t>
            </a:r>
            <a:r>
              <a:rPr lang="fr-FR" sz="2800" b="1" noProof="1">
                <a:latin typeface="Times New Roman" panose="02020603050405020304" pitchFamily="18" charset="0"/>
                <a:ea typeface="Calibri" panose="020F0502020204030204" pitchFamily="34" charset="0"/>
                <a:cs typeface="Times New Roman" panose="02020603050405020304" pitchFamily="18" charset="0"/>
              </a:rPr>
              <a:t>ος</a:t>
            </a:r>
            <a:r>
              <a:rPr lang="fr-FR" sz="2800" noProof="1">
                <a:latin typeface="Times New Roman" panose="02020603050405020304" pitchFamily="18" charset="0"/>
                <a:ea typeface="Calibri" panose="020F0502020204030204" pitchFamily="34" charset="0"/>
                <a:cs typeface="Times New Roman" panose="02020603050405020304" pitchFamily="18" charset="0"/>
              </a:rPr>
              <a:t> ἵππ</a:t>
            </a:r>
            <a:r>
              <a:rPr lang="fr-FR" sz="2800" b="1" noProof="1">
                <a:latin typeface="Times New Roman" panose="02020603050405020304" pitchFamily="18" charset="0"/>
                <a:ea typeface="Calibri" panose="020F0502020204030204" pitchFamily="34" charset="0"/>
                <a:cs typeface="Times New Roman" panose="02020603050405020304" pitchFamily="18" charset="0"/>
              </a:rPr>
              <a:t>ος</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εἰς ἀκροπολιν</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εἰσαγέται</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Ligneus equus</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B050"/>
                </a:solidFill>
                <a:latin typeface="Times New Roman" panose="02020603050405020304" pitchFamily="18" charset="0"/>
                <a:ea typeface="Calibri" panose="020F0502020204030204" pitchFamily="34" charset="0"/>
                <a:cs typeface="Times New Roman" panose="02020603050405020304" pitchFamily="18" charset="0"/>
              </a:rPr>
              <a:t>in arcem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agitur</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endParaRPr lang="fr-FR" dirty="0"/>
          </a:p>
        </p:txBody>
      </p:sp>
    </p:spTree>
    <p:extLst>
      <p:ext uri="{BB962C8B-B14F-4D97-AF65-F5344CB8AC3E}">
        <p14:creationId xmlns:p14="http://schemas.microsoft.com/office/powerpoint/2010/main" xmlns="" val="1292670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392953-17C8-413F-838E-0599ADFAE144}"/>
              </a:ext>
            </a:extLst>
          </p:cNvPr>
          <p:cNvSpPr>
            <a:spLocks noGrp="1"/>
          </p:cNvSpPr>
          <p:nvPr>
            <p:ph type="title"/>
          </p:nvPr>
        </p:nvSpPr>
        <p:spPr/>
        <p:txBody>
          <a:bodyPr>
            <a:normAutofit/>
          </a:bodyPr>
          <a:lstStyle/>
          <a:p>
            <a:pPr algn="just"/>
            <a:r>
              <a:rPr lang="fr-FR" sz="2800" cap="none" dirty="0">
                <a:latin typeface="Bookman Old Style" panose="02050604050505020204" pitchFamily="18" charset="0"/>
              </a:rPr>
              <a:t>Proposition d’une phrase où le GNS n’appartient pas aux déclinaisons présentées. </a:t>
            </a:r>
            <a:endParaRPr lang="fr-FR" sz="2800" dirty="0"/>
          </a:p>
        </p:txBody>
      </p:sp>
      <p:sp>
        <p:nvSpPr>
          <p:cNvPr id="3" name="Espace réservé du contenu 2">
            <a:extLst>
              <a:ext uri="{FF2B5EF4-FFF2-40B4-BE49-F238E27FC236}">
                <a16:creationId xmlns:a16="http://schemas.microsoft.com/office/drawing/2014/main" xmlns="" id="{563D2C9D-8DD8-46E9-84BF-6C466453CADF}"/>
              </a:ext>
            </a:extLst>
          </p:cNvPr>
          <p:cNvSpPr>
            <a:spLocks noGrp="1"/>
          </p:cNvSpPr>
          <p:nvPr>
            <p:ph idx="1"/>
          </p:nvPr>
        </p:nvSpPr>
        <p:spPr>
          <a:xfrm>
            <a:off x="768096" y="2286000"/>
            <a:ext cx="7781544" cy="4023360"/>
          </a:xfrm>
        </p:spPr>
        <p:txBody>
          <a:bodyPr/>
          <a:lstStyle/>
          <a:p>
            <a:pPr>
              <a:lnSpc>
                <a:spcPct val="107000"/>
              </a:lnSpc>
              <a:spcAft>
                <a:spcPts val="800"/>
              </a:spcAft>
            </a:pPr>
            <a:r>
              <a:rPr lang="fr-FR" sz="2800" noProof="1">
                <a:latin typeface="Times New Roman" panose="02020603050405020304" pitchFamily="18" charset="0"/>
                <a:ea typeface="Calibri" panose="020F0502020204030204" pitchFamily="34" charset="0"/>
                <a:cs typeface="Times New Roman" panose="02020603050405020304" pitchFamily="18" charset="0"/>
              </a:rPr>
              <a:t>La ville abrite le grand cheval de bois. </a:t>
            </a:r>
          </a:p>
          <a:p>
            <a:pPr>
              <a:lnSpc>
                <a:spcPct val="107000"/>
              </a:lnSpc>
              <a:spcAft>
                <a:spcPts val="800"/>
              </a:spcAft>
            </a:pPr>
            <a:r>
              <a:rPr lang="fr-FR" sz="2800"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u="sng" noProof="1">
                <a:solidFill>
                  <a:srgbClr val="000000"/>
                </a:solidFill>
                <a:latin typeface="Times New Roman" panose="02020603050405020304" pitchFamily="18" charset="0"/>
                <a:ea typeface="Calibri" panose="020F0502020204030204" pitchFamily="34" charset="0"/>
                <a:cs typeface="Times New Roman" panose="02020603050405020304" pitchFamily="18" charset="0"/>
              </a:rPr>
              <a:t>Ἡ</a:t>
            </a:r>
            <a:r>
              <a:rPr lang="fr-FR" sz="2800" noProof="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πόλις</a:t>
            </a:r>
            <a:r>
              <a:rPr lang="fr-FR" sz="2800"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ἀμφικαλύπτει</a:t>
            </a:r>
            <a:r>
              <a:rPr lang="fr-FR" sz="2800" u="sng" noProof="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[τὸν δουράτεον μέγαν ἵππον.]</a:t>
            </a:r>
            <a:endParaRPr lang="fr-FR" sz="2800" noProof="1">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Urbs</a:t>
            </a:r>
            <a:r>
              <a:rPr lang="fr-FR" sz="2800" b="1"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fr-FR" sz="2800" noProof="1">
                <a:latin typeface="Times New Roman" panose="02020603050405020304" pitchFamily="18" charset="0"/>
                <a:ea typeface="Calibri" panose="020F0502020204030204" pitchFamily="34" charset="0"/>
                <a:cs typeface="Times New Roman" panose="02020603050405020304" pitchFamily="18" charset="0"/>
              </a:rPr>
              <a:t> </a:t>
            </a:r>
            <a:r>
              <a:rPr lang="fr-FR" sz="2800" noProof="1">
                <a:solidFill>
                  <a:srgbClr val="0000FF"/>
                </a:solidFill>
                <a:latin typeface="Times New Roman" panose="02020603050405020304" pitchFamily="18" charset="0"/>
                <a:ea typeface="Calibri" panose="020F0502020204030204" pitchFamily="34" charset="0"/>
                <a:cs typeface="Times New Roman" panose="02020603050405020304" pitchFamily="18" charset="0"/>
              </a:rPr>
              <a:t>[magnum ligneum equum] </a:t>
            </a:r>
            <a:r>
              <a:rPr lang="fr-FR" sz="2800" b="1" u="sng" noProof="1">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recipit</a:t>
            </a:r>
            <a:r>
              <a:rPr lang="fr-FR" sz="2800" noProof="1">
                <a:latin typeface="Times New Roman" panose="02020603050405020304" pitchFamily="18" charset="0"/>
                <a:ea typeface="Calibri" panose="020F0502020204030204" pitchFamily="34" charset="0"/>
                <a:cs typeface="Times New Roman" panose="02020603050405020304" pitchFamily="18" charset="0"/>
              </a:rPr>
              <a:t>.</a:t>
            </a:r>
          </a:p>
          <a:p>
            <a:pPr algn="just"/>
            <a:r>
              <a:rPr lang="fr-FR" i="1" dirty="0">
                <a:latin typeface="Bookman Old Style" panose="02050604050505020204" pitchFamily="18" charset="0"/>
              </a:rPr>
              <a:t>Les élèves s’appuient sur l’article grec, en latin c’est la transparence du mot qui les aide. Après discussion, ils apprécient l’indice fourni par l’article grec. </a:t>
            </a:r>
          </a:p>
        </p:txBody>
      </p:sp>
    </p:spTree>
    <p:extLst>
      <p:ext uri="{BB962C8B-B14F-4D97-AF65-F5344CB8AC3E}">
        <p14:creationId xmlns:p14="http://schemas.microsoft.com/office/powerpoint/2010/main" xmlns="" val="640619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105F16D-DDD6-4C68-BFC6-0CCC4F98D610}"/>
              </a:ext>
            </a:extLst>
          </p:cNvPr>
          <p:cNvSpPr>
            <a:spLocks noGrp="1"/>
          </p:cNvSpPr>
          <p:nvPr>
            <p:ph type="title"/>
          </p:nvPr>
        </p:nvSpPr>
        <p:spPr/>
        <p:txBody>
          <a:bodyPr>
            <a:normAutofit/>
          </a:bodyPr>
          <a:lstStyle/>
          <a:p>
            <a:r>
              <a:rPr lang="fr-FR" sz="3200" cap="none" dirty="0">
                <a:latin typeface="Bookman Old Style" panose="02050604050505020204" pitchFamily="18" charset="0"/>
              </a:rPr>
              <a:t>Tableau récapitulatif des terminaisons rencontrées. </a:t>
            </a:r>
            <a:endParaRPr lang="fr-FR" sz="3200" dirty="0"/>
          </a:p>
        </p:txBody>
      </p:sp>
      <p:pic>
        <p:nvPicPr>
          <p:cNvPr id="5" name="Espace réservé du contenu 4">
            <a:extLst>
              <a:ext uri="{FF2B5EF4-FFF2-40B4-BE49-F238E27FC236}">
                <a16:creationId xmlns:a16="http://schemas.microsoft.com/office/drawing/2014/main" xmlns="" id="{F388608D-7ADA-4BFC-8C2B-D61B0AFB250B}"/>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696844" y="2264518"/>
            <a:ext cx="4001135" cy="4593482"/>
          </a:xfrm>
        </p:spPr>
      </p:pic>
    </p:spTree>
    <p:extLst>
      <p:ext uri="{BB962C8B-B14F-4D97-AF65-F5344CB8AC3E}">
        <p14:creationId xmlns:p14="http://schemas.microsoft.com/office/powerpoint/2010/main" xmlns="" val="2093863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105F16D-DDD6-4C68-BFC6-0CCC4F98D610}"/>
              </a:ext>
            </a:extLst>
          </p:cNvPr>
          <p:cNvSpPr>
            <a:spLocks noGrp="1"/>
          </p:cNvSpPr>
          <p:nvPr>
            <p:ph type="title"/>
          </p:nvPr>
        </p:nvSpPr>
        <p:spPr/>
        <p:txBody>
          <a:bodyPr>
            <a:normAutofit/>
          </a:bodyPr>
          <a:lstStyle/>
          <a:p>
            <a:r>
              <a:rPr lang="fr-FR" sz="3200" cap="none" dirty="0">
                <a:latin typeface="Bookman Old Style" panose="02050604050505020204" pitchFamily="18" charset="0"/>
              </a:rPr>
              <a:t>Tableau récapitulatif des terminaisons rencontrées. </a:t>
            </a:r>
            <a:endParaRPr lang="fr-FR" sz="3200" dirty="0"/>
          </a:p>
        </p:txBody>
      </p:sp>
      <p:pic>
        <p:nvPicPr>
          <p:cNvPr id="7" name="Espace réservé du contenu 6">
            <a:extLst>
              <a:ext uri="{FF2B5EF4-FFF2-40B4-BE49-F238E27FC236}">
                <a16:creationId xmlns:a16="http://schemas.microsoft.com/office/drawing/2014/main" xmlns="" id="{E67732AD-750C-44FE-BDD6-88F6D7754E8B}"/>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623310" y="1773628"/>
            <a:ext cx="3383280" cy="5084372"/>
          </a:xfrm>
        </p:spPr>
      </p:pic>
    </p:spTree>
    <p:extLst>
      <p:ext uri="{BB962C8B-B14F-4D97-AF65-F5344CB8AC3E}">
        <p14:creationId xmlns:p14="http://schemas.microsoft.com/office/powerpoint/2010/main" xmlns="" val="3947475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CCCA5F7F-0EFC-4DAE-9E70-749A807D8B0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318127"/>
            <a:ext cx="9144000" cy="4221745"/>
          </a:xfrm>
          <a:prstGeom prst="rect">
            <a:avLst/>
          </a:prstGeom>
        </p:spPr>
      </p:pic>
    </p:spTree>
    <p:extLst>
      <p:ext uri="{BB962C8B-B14F-4D97-AF65-F5344CB8AC3E}">
        <p14:creationId xmlns:p14="http://schemas.microsoft.com/office/powerpoint/2010/main" xmlns="" val="93348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xmlns="" id="{CE9CFB53-2562-472D-A448-5355CC237F8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55012"/>
            <a:ext cx="9144000" cy="6347976"/>
          </a:xfrm>
          <a:prstGeom prst="rect">
            <a:avLst/>
          </a:prstGeom>
        </p:spPr>
      </p:pic>
    </p:spTree>
    <p:extLst>
      <p:ext uri="{BB962C8B-B14F-4D97-AF65-F5344CB8AC3E}">
        <p14:creationId xmlns:p14="http://schemas.microsoft.com/office/powerpoint/2010/main" xmlns="" val="1109610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xmlns="" id="{49C6C9C4-4432-4659-8F71-A639690B938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8367" y="1384815"/>
            <a:ext cx="8907267" cy="4088371"/>
          </a:xfrm>
          <a:prstGeom prst="rect">
            <a:avLst/>
          </a:prstGeom>
        </p:spPr>
      </p:pic>
    </p:spTree>
    <p:extLst>
      <p:ext uri="{BB962C8B-B14F-4D97-AF65-F5344CB8AC3E}">
        <p14:creationId xmlns:p14="http://schemas.microsoft.com/office/powerpoint/2010/main" xmlns="" val="220300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BF8F496-0007-4714-91E2-66FDFFB3CAFD}"/>
              </a:ext>
            </a:extLst>
          </p:cNvPr>
          <p:cNvSpPr>
            <a:spLocks noGrp="1"/>
          </p:cNvSpPr>
          <p:nvPr>
            <p:ph type="title"/>
          </p:nvPr>
        </p:nvSpPr>
        <p:spPr/>
        <p:txBody>
          <a:bodyPr>
            <a:normAutofit/>
          </a:bodyPr>
          <a:lstStyle/>
          <a:p>
            <a:r>
              <a:rPr lang="fr-FR" cap="none" dirty="0">
                <a:latin typeface="Bookman Old Style" panose="02050604050505020204" pitchFamily="18" charset="0"/>
              </a:rPr>
              <a:t>Description des activités préalables</a:t>
            </a:r>
          </a:p>
        </p:txBody>
      </p:sp>
      <p:sp>
        <p:nvSpPr>
          <p:cNvPr id="3" name="Espace réservé du contenu 2">
            <a:extLst>
              <a:ext uri="{FF2B5EF4-FFF2-40B4-BE49-F238E27FC236}">
                <a16:creationId xmlns:a16="http://schemas.microsoft.com/office/drawing/2014/main" xmlns="" id="{2677E282-4BDF-4707-94C2-7DCF7851A706}"/>
              </a:ext>
            </a:extLst>
          </p:cNvPr>
          <p:cNvSpPr>
            <a:spLocks noGrp="1"/>
          </p:cNvSpPr>
          <p:nvPr>
            <p:ph idx="1"/>
          </p:nvPr>
        </p:nvSpPr>
        <p:spPr/>
        <p:txBody>
          <a:bodyPr/>
          <a:lstStyle/>
          <a:p>
            <a:pPr algn="just">
              <a:buFont typeface="Arial" panose="020B0604020202020204" pitchFamily="34" charset="0"/>
              <a:buChar char="•"/>
            </a:pPr>
            <a:r>
              <a:rPr lang="fr-FR" dirty="0">
                <a:latin typeface="Bookman Old Style" panose="02050604050505020204" pitchFamily="18" charset="0"/>
              </a:rPr>
              <a:t> une lecture analytique du récit d’Enée avait été réalisée</a:t>
            </a:r>
          </a:p>
          <a:p>
            <a:pPr algn="just">
              <a:buFont typeface="Arial" panose="020B0604020202020204" pitchFamily="34" charset="0"/>
              <a:buChar char="•"/>
            </a:pPr>
            <a:r>
              <a:rPr lang="fr-FR" dirty="0">
                <a:latin typeface="Bookman Old Style" panose="02050604050505020204" pitchFamily="18" charset="0"/>
              </a:rPr>
              <a:t> une comparaison avec le récit de </a:t>
            </a:r>
            <a:r>
              <a:rPr lang="fr-FR" dirty="0" err="1">
                <a:latin typeface="Bookman Old Style" panose="02050604050505020204" pitchFamily="18" charset="0"/>
              </a:rPr>
              <a:t>Démodocos</a:t>
            </a:r>
            <a:r>
              <a:rPr lang="fr-FR" dirty="0">
                <a:latin typeface="Bookman Old Style" panose="02050604050505020204" pitchFamily="18" charset="0"/>
              </a:rPr>
              <a:t> dans le chant VIII de l’Odyssée (rappel du titre de la séquence : récits de vaincus, récits de vainqueurs)</a:t>
            </a:r>
          </a:p>
          <a:p>
            <a:pPr algn="just">
              <a:buFont typeface="Arial" panose="020B0604020202020204" pitchFamily="34" charset="0"/>
              <a:buChar char="•"/>
            </a:pPr>
            <a:r>
              <a:rPr lang="fr-FR" dirty="0">
                <a:latin typeface="Bookman Old Style" panose="02050604050505020204" pitchFamily="18" charset="0"/>
              </a:rPr>
              <a:t>Un travail de traduction avait déjà été mené à partir du texte de Virgile et d’un choix de phrases simplifiées. </a:t>
            </a:r>
          </a:p>
          <a:p>
            <a:pPr algn="just">
              <a:buFont typeface="Arial" panose="020B0604020202020204" pitchFamily="34" charset="0"/>
              <a:buChar char="•"/>
            </a:pPr>
            <a:r>
              <a:rPr lang="fr-FR" dirty="0">
                <a:latin typeface="Bookman Old Style" panose="02050604050505020204" pitchFamily="18" charset="0"/>
              </a:rPr>
              <a:t> Les élèves, à partir d’un texte appareillé, avaient classé des groupes sujets, des groupes compléments de verbes directs et des groupes compléments de phrase. </a:t>
            </a:r>
          </a:p>
          <a:p>
            <a:pPr algn="just">
              <a:buFont typeface="Arial" panose="020B0604020202020204" pitchFamily="34" charset="0"/>
              <a:buChar char="•"/>
            </a:pPr>
            <a:r>
              <a:rPr lang="fr-FR" dirty="0">
                <a:latin typeface="Bookman Old Style" panose="02050604050505020204" pitchFamily="18" charset="0"/>
              </a:rPr>
              <a:t> Il s’agit à présent de fixer un certain nombre de ces terminaisons. </a:t>
            </a:r>
          </a:p>
          <a:p>
            <a:pPr>
              <a:buFont typeface="Arial" panose="020B0604020202020204" pitchFamily="34" charset="0"/>
              <a:buChar char="•"/>
            </a:pPr>
            <a:endParaRPr lang="fr-FR" dirty="0">
              <a:latin typeface="Bookman Old Style" panose="02050604050505020204" pitchFamily="18" charset="0"/>
            </a:endParaRPr>
          </a:p>
        </p:txBody>
      </p:sp>
    </p:spTree>
    <p:extLst>
      <p:ext uri="{BB962C8B-B14F-4D97-AF65-F5344CB8AC3E}">
        <p14:creationId xmlns:p14="http://schemas.microsoft.com/office/powerpoint/2010/main" xmlns="" val="842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D35E0F1-9511-41B0-BC31-D096062F22D3}"/>
              </a:ext>
            </a:extLst>
          </p:cNvPr>
          <p:cNvSpPr>
            <a:spLocks noGrp="1"/>
          </p:cNvSpPr>
          <p:nvPr>
            <p:ph type="title"/>
          </p:nvPr>
        </p:nvSpPr>
        <p:spPr/>
        <p:txBody>
          <a:bodyPr/>
          <a:lstStyle/>
          <a:p>
            <a:r>
              <a:rPr lang="fr-FR" dirty="0">
                <a:latin typeface="Bookman Old Style" panose="02050604050505020204" pitchFamily="18" charset="0"/>
              </a:rPr>
              <a:t>objectifs</a:t>
            </a:r>
          </a:p>
        </p:txBody>
      </p:sp>
      <p:sp>
        <p:nvSpPr>
          <p:cNvPr id="3" name="Espace réservé du contenu 2">
            <a:extLst>
              <a:ext uri="{FF2B5EF4-FFF2-40B4-BE49-F238E27FC236}">
                <a16:creationId xmlns:a16="http://schemas.microsoft.com/office/drawing/2014/main" xmlns="" id="{25DEFBBB-70FD-40D9-A7CC-7F46F09ED2A0}"/>
              </a:ext>
            </a:extLst>
          </p:cNvPr>
          <p:cNvSpPr>
            <a:spLocks noGrp="1"/>
          </p:cNvSpPr>
          <p:nvPr>
            <p:ph idx="1"/>
          </p:nvPr>
        </p:nvSpPr>
        <p:spPr/>
        <p:txBody>
          <a:bodyPr/>
          <a:lstStyle/>
          <a:p>
            <a:pPr algn="just">
              <a:buFont typeface="Arial" panose="020B0604020202020204" pitchFamily="34" charset="0"/>
              <a:buChar char="•"/>
            </a:pPr>
            <a:r>
              <a:rPr lang="fr-FR" dirty="0">
                <a:latin typeface="Bookman Old Style" panose="02050604050505020204" pitchFamily="18" charset="0"/>
              </a:rPr>
              <a:t> Utiliser dans le cours de LCA la formule d’extraction « c’est…qui » + </a:t>
            </a:r>
            <a:r>
              <a:rPr lang="fr-FR" b="1" u="sng" dirty="0">
                <a:solidFill>
                  <a:srgbClr val="FF0000"/>
                </a:solidFill>
                <a:latin typeface="Bookman Old Style" panose="02050604050505020204" pitchFamily="18" charset="0"/>
              </a:rPr>
              <a:t>verbe principal </a:t>
            </a:r>
            <a:r>
              <a:rPr lang="fr-FR" dirty="0">
                <a:latin typeface="Bookman Old Style" panose="02050604050505020204" pitchFamily="18" charset="0"/>
              </a:rPr>
              <a:t>+ reste de la phrase permettant la délimitation du groupe sujet</a:t>
            </a:r>
          </a:p>
          <a:p>
            <a:pPr algn="just">
              <a:buFont typeface="Arial" panose="020B0604020202020204" pitchFamily="34" charset="0"/>
              <a:buChar char="•"/>
            </a:pPr>
            <a:r>
              <a:rPr lang="fr-FR" dirty="0">
                <a:latin typeface="Bookman Old Style" panose="02050604050505020204" pitchFamily="18" charset="0"/>
              </a:rPr>
              <a:t> Faire observer les terminaisons du NOMINATIF</a:t>
            </a:r>
          </a:p>
          <a:p>
            <a:pPr algn="just">
              <a:buFont typeface="Arial" panose="020B0604020202020204" pitchFamily="34" charset="0"/>
              <a:buChar char="•"/>
            </a:pPr>
            <a:r>
              <a:rPr lang="fr-FR" dirty="0">
                <a:latin typeface="Bookman Old Style" panose="02050604050505020204" pitchFamily="18" charset="0"/>
              </a:rPr>
              <a:t> Faire mémoriser les terminaisons du NOMINATIF des 1ères et 2èmes déclinaisons grecque et latine</a:t>
            </a:r>
          </a:p>
          <a:p>
            <a:pPr algn="just">
              <a:buFont typeface="Arial" panose="020B0604020202020204" pitchFamily="34" charset="0"/>
              <a:buChar char="•"/>
            </a:pPr>
            <a:r>
              <a:rPr lang="fr-FR" dirty="0">
                <a:latin typeface="Bookman Old Style" panose="02050604050505020204" pitchFamily="18" charset="0"/>
              </a:rPr>
              <a:t> Donner des astuces pour identifier un nominatif autre qu’à ces deux déclinaisons</a:t>
            </a:r>
          </a:p>
          <a:p>
            <a:pPr>
              <a:buFont typeface="Arial" panose="020B0604020202020204" pitchFamily="34" charset="0"/>
              <a:buChar char="•"/>
            </a:pPr>
            <a:endParaRPr lang="fr-FR" dirty="0">
              <a:latin typeface="Bookman Old Style" panose="02050604050505020204" pitchFamily="18" charset="0"/>
            </a:endParaRPr>
          </a:p>
        </p:txBody>
      </p:sp>
    </p:spTree>
    <p:extLst>
      <p:ext uri="{BB962C8B-B14F-4D97-AF65-F5344CB8AC3E}">
        <p14:creationId xmlns:p14="http://schemas.microsoft.com/office/powerpoint/2010/main" xmlns="" val="1453339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DF85844-5495-4020-B109-43F957C75959}"/>
              </a:ext>
            </a:extLst>
          </p:cNvPr>
          <p:cNvSpPr>
            <a:spLocks noGrp="1"/>
          </p:cNvSpPr>
          <p:nvPr>
            <p:ph type="title"/>
          </p:nvPr>
        </p:nvSpPr>
        <p:spPr/>
        <p:txBody>
          <a:bodyPr>
            <a:normAutofit fontScale="90000"/>
          </a:bodyPr>
          <a:lstStyle/>
          <a:p>
            <a:r>
              <a:rPr lang="fr-FR" dirty="0">
                <a:latin typeface="Bookman Old Style" panose="02050604050505020204" pitchFamily="18" charset="0"/>
              </a:rPr>
              <a:t>Se Fixer les propriétés a faire découvrir</a:t>
            </a:r>
          </a:p>
        </p:txBody>
      </p:sp>
      <p:sp>
        <p:nvSpPr>
          <p:cNvPr id="3" name="Espace réservé du contenu 2">
            <a:extLst>
              <a:ext uri="{FF2B5EF4-FFF2-40B4-BE49-F238E27FC236}">
                <a16:creationId xmlns:a16="http://schemas.microsoft.com/office/drawing/2014/main" xmlns="" id="{083BDA58-146A-498C-AC1A-1A43474CD48A}"/>
              </a:ext>
            </a:extLst>
          </p:cNvPr>
          <p:cNvSpPr>
            <a:spLocks noGrp="1"/>
          </p:cNvSpPr>
          <p:nvPr>
            <p:ph idx="1"/>
          </p:nvPr>
        </p:nvSpPr>
        <p:spPr/>
        <p:txBody>
          <a:bodyPr>
            <a:normAutofit/>
          </a:bodyPr>
          <a:lstStyle/>
          <a:p>
            <a:pPr algn="ctr"/>
            <a:r>
              <a:rPr lang="fr-FR" sz="2800" dirty="0">
                <a:latin typeface="Bookman Old Style" panose="02050604050505020204" pitchFamily="18" charset="0"/>
              </a:rPr>
              <a:t>Le maître-mot : on travaille sur les </a:t>
            </a:r>
          </a:p>
          <a:p>
            <a:pPr algn="ctr"/>
            <a:r>
              <a:rPr lang="fr-FR" sz="2800" b="1" dirty="0">
                <a:solidFill>
                  <a:srgbClr val="FF0000"/>
                </a:solidFill>
                <a:latin typeface="Bookman Old Style" panose="02050604050505020204" pitchFamily="18" charset="0"/>
              </a:rPr>
              <a:t>régularités</a:t>
            </a:r>
            <a:r>
              <a:rPr lang="fr-FR" sz="2800" dirty="0">
                <a:latin typeface="Bookman Old Style" panose="02050604050505020204" pitchFamily="18" charset="0"/>
              </a:rPr>
              <a:t> </a:t>
            </a:r>
            <a:r>
              <a:rPr lang="fr-FR" sz="2800" b="1" dirty="0">
                <a:solidFill>
                  <a:srgbClr val="FF0000"/>
                </a:solidFill>
                <a:latin typeface="Bookman Old Style" panose="02050604050505020204" pitchFamily="18" charset="0"/>
              </a:rPr>
              <a:t>!</a:t>
            </a:r>
          </a:p>
          <a:p>
            <a:pPr algn="just">
              <a:buFont typeface="Arial" panose="020B0604020202020204" pitchFamily="34" charset="0"/>
              <a:buChar char="•"/>
            </a:pPr>
            <a:r>
              <a:rPr lang="fr-FR" dirty="0">
                <a:solidFill>
                  <a:srgbClr val="FF0000"/>
                </a:solidFill>
                <a:latin typeface="Bookman Old Style" panose="02050604050505020204" pitchFamily="18" charset="0"/>
              </a:rPr>
              <a:t> </a:t>
            </a:r>
            <a:r>
              <a:rPr lang="fr-FR" dirty="0">
                <a:latin typeface="Bookman Old Style" panose="02050604050505020204" pitchFamily="18" charset="0"/>
              </a:rPr>
              <a:t>pour un premier corpus, on prend des noms féminins en </a:t>
            </a:r>
            <a:r>
              <a:rPr lang="fr-FR" b="1" dirty="0">
                <a:solidFill>
                  <a:srgbClr val="FF0000"/>
                </a:solidFill>
                <a:latin typeface="Bookman Old Style" panose="02050604050505020204" pitchFamily="18" charset="0"/>
              </a:rPr>
              <a:t>a, </a:t>
            </a:r>
            <a:r>
              <a:rPr lang="fr-FR" b="1" dirty="0" err="1">
                <a:solidFill>
                  <a:srgbClr val="FF0000"/>
                </a:solidFill>
                <a:latin typeface="Bookman Old Style" panose="02050604050505020204" pitchFamily="18" charset="0"/>
              </a:rPr>
              <a:t>ae</a:t>
            </a:r>
            <a:endParaRPr lang="fr-FR" b="1" dirty="0">
              <a:solidFill>
                <a:srgbClr val="FF0000"/>
              </a:solidFill>
              <a:latin typeface="Bookman Old Style" panose="02050604050505020204" pitchFamily="18" charset="0"/>
            </a:endParaRPr>
          </a:p>
          <a:p>
            <a:pPr algn="just">
              <a:buFont typeface="Arial" panose="020B0604020202020204" pitchFamily="34" charset="0"/>
              <a:buChar char="•"/>
            </a:pPr>
            <a:r>
              <a:rPr lang="fr-FR" dirty="0">
                <a:latin typeface="Bookman Old Style" panose="02050604050505020204" pitchFamily="18" charset="0"/>
              </a:rPr>
              <a:t> on introduit progressivement les noms grecs en </a:t>
            </a:r>
            <a:r>
              <a:rPr lang="el-GR" sz="2800" dirty="0">
                <a:solidFill>
                  <a:srgbClr val="FF0000"/>
                </a:solidFill>
                <a:latin typeface="Times New Roman" panose="02020603050405020304" pitchFamily="18" charset="0"/>
                <a:cs typeface="Times New Roman" panose="02020603050405020304" pitchFamily="18" charset="0"/>
              </a:rPr>
              <a:t>α/η</a:t>
            </a:r>
          </a:p>
          <a:p>
            <a:pPr algn="just">
              <a:buFont typeface="Arial" panose="020B0604020202020204" pitchFamily="34" charset="0"/>
              <a:buChar char="•"/>
            </a:pPr>
            <a:r>
              <a:rPr lang="fr-FR" dirty="0">
                <a:latin typeface="Bookman Old Style" panose="02050604050505020204" pitchFamily="18" charset="0"/>
                <a:cs typeface="Times New Roman" panose="02020603050405020304" pitchFamily="18" charset="0"/>
              </a:rPr>
              <a:t> on choisit des noms masculins en </a:t>
            </a:r>
            <a:r>
              <a:rPr lang="fr-FR" b="1" dirty="0">
                <a:solidFill>
                  <a:srgbClr val="FF0000"/>
                </a:solidFill>
                <a:latin typeface="Bookman Old Style" panose="02050604050505020204" pitchFamily="18" charset="0"/>
                <a:cs typeface="Times New Roman" panose="02020603050405020304" pitchFamily="18" charset="0"/>
              </a:rPr>
              <a:t>us, i </a:t>
            </a:r>
            <a:r>
              <a:rPr lang="fr-FR" dirty="0">
                <a:latin typeface="Bookman Old Style" panose="02050604050505020204" pitchFamily="18" charset="0"/>
                <a:cs typeface="Times New Roman" panose="02020603050405020304" pitchFamily="18" charset="0"/>
              </a:rPr>
              <a:t>, en</a:t>
            </a:r>
            <a:r>
              <a:rPr lang="el-GR" dirty="0">
                <a:latin typeface="Bookman Old Style" panose="02050604050505020204" pitchFamily="18" charset="0"/>
                <a:cs typeface="Times New Roman" panose="02020603050405020304" pitchFamily="18" charset="0"/>
              </a:rPr>
              <a:t> </a:t>
            </a:r>
            <a:r>
              <a:rPr lang="el-GR" sz="2800" dirty="0">
                <a:solidFill>
                  <a:srgbClr val="FF0000"/>
                </a:solidFill>
                <a:latin typeface="Times New Roman" panose="02020603050405020304" pitchFamily="18" charset="0"/>
                <a:cs typeface="Times New Roman" panose="02020603050405020304" pitchFamily="18" charset="0"/>
              </a:rPr>
              <a:t>ος  / ου</a:t>
            </a:r>
            <a:endParaRPr lang="fr-FR" sz="2800" dirty="0">
              <a:solidFill>
                <a:srgbClr val="FF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fr-FR" dirty="0">
                <a:latin typeface="Bookman Old Style" panose="02050604050505020204" pitchFamily="18" charset="0"/>
                <a:cs typeface="Times New Roman" panose="02020603050405020304" pitchFamily="18" charset="0"/>
              </a:rPr>
              <a:t> on met en évidence le rôle si pratique de l’article en grec qui nous donne des indices précieux. </a:t>
            </a:r>
          </a:p>
        </p:txBody>
      </p:sp>
    </p:spTree>
    <p:extLst>
      <p:ext uri="{BB962C8B-B14F-4D97-AF65-F5344CB8AC3E}">
        <p14:creationId xmlns:p14="http://schemas.microsoft.com/office/powerpoint/2010/main" xmlns="" val="74962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666B884-0E91-4166-92C7-AE094C580D4E}"/>
              </a:ext>
            </a:extLst>
          </p:cNvPr>
          <p:cNvSpPr>
            <a:spLocks noGrp="1"/>
          </p:cNvSpPr>
          <p:nvPr>
            <p:ph type="title"/>
          </p:nvPr>
        </p:nvSpPr>
        <p:spPr/>
        <p:txBody>
          <a:bodyPr/>
          <a:lstStyle/>
          <a:p>
            <a:r>
              <a:rPr lang="fr-FR" dirty="0">
                <a:latin typeface="Bookman Old Style" panose="02050604050505020204" pitchFamily="18" charset="0"/>
              </a:rPr>
              <a:t>Prérequis</a:t>
            </a:r>
          </a:p>
        </p:txBody>
      </p:sp>
      <p:sp>
        <p:nvSpPr>
          <p:cNvPr id="3" name="Espace réservé du contenu 2">
            <a:extLst>
              <a:ext uri="{FF2B5EF4-FFF2-40B4-BE49-F238E27FC236}">
                <a16:creationId xmlns:a16="http://schemas.microsoft.com/office/drawing/2014/main" xmlns="" id="{E5625EA7-3739-4501-B669-385CF8D9F196}"/>
              </a:ext>
            </a:extLst>
          </p:cNvPr>
          <p:cNvSpPr>
            <a:spLocks noGrp="1"/>
          </p:cNvSpPr>
          <p:nvPr>
            <p:ph idx="1"/>
          </p:nvPr>
        </p:nvSpPr>
        <p:spPr/>
        <p:txBody>
          <a:bodyPr/>
          <a:lstStyle/>
          <a:p>
            <a:pPr algn="just">
              <a:buFont typeface="Arial" panose="020B0604020202020204" pitchFamily="34" charset="0"/>
              <a:buChar char="•"/>
            </a:pPr>
            <a:r>
              <a:rPr lang="fr-FR" dirty="0">
                <a:latin typeface="Bookman Old Style" panose="02050604050505020204" pitchFamily="18" charset="0"/>
              </a:rPr>
              <a:t> Connaissance du code couleur utilisé en français, à savoir verbe encadré en rouge, groupe sujet placé entre crochets rouges, groupe complément de verbe placé entre crochets bleus, groupe complément de verbe placé entre crochets verts.</a:t>
            </a:r>
          </a:p>
          <a:p>
            <a:pPr algn="just">
              <a:buFont typeface="Arial" panose="020B0604020202020204" pitchFamily="34" charset="0"/>
              <a:buChar char="•"/>
            </a:pPr>
            <a:r>
              <a:rPr lang="fr-FR" dirty="0">
                <a:latin typeface="Bookman Old Style" panose="02050604050505020204" pitchFamily="18" charset="0"/>
              </a:rPr>
              <a:t> Connaissance des terminaisons verbales des 1</a:t>
            </a:r>
            <a:r>
              <a:rPr lang="fr-FR" baseline="30000" dirty="0">
                <a:latin typeface="Bookman Old Style" panose="02050604050505020204" pitchFamily="18" charset="0"/>
              </a:rPr>
              <a:t>ère</a:t>
            </a:r>
            <a:r>
              <a:rPr lang="fr-FR" dirty="0">
                <a:latin typeface="Bookman Old Style" panose="02050604050505020204" pitchFamily="18" charset="0"/>
              </a:rPr>
              <a:t> pers et 3</a:t>
            </a:r>
            <a:r>
              <a:rPr lang="fr-FR" baseline="30000" dirty="0">
                <a:latin typeface="Bookman Old Style" panose="02050604050505020204" pitchFamily="18" charset="0"/>
              </a:rPr>
              <a:t>ème</a:t>
            </a:r>
            <a:r>
              <a:rPr lang="fr-FR" dirty="0">
                <a:latin typeface="Bookman Old Style" panose="02050604050505020204" pitchFamily="18" charset="0"/>
              </a:rPr>
              <a:t> pers au singulier et au pluriel. </a:t>
            </a:r>
          </a:p>
          <a:p>
            <a:pPr algn="just">
              <a:buFont typeface="Arial" panose="020B0604020202020204" pitchFamily="34" charset="0"/>
              <a:buChar char="•"/>
            </a:pPr>
            <a:r>
              <a:rPr lang="fr-FR" dirty="0">
                <a:latin typeface="Bookman Old Style" panose="02050604050505020204" pitchFamily="18" charset="0"/>
              </a:rPr>
              <a:t> Conjugaison du présent du verbe être en latin et en grec. </a:t>
            </a:r>
          </a:p>
          <a:p>
            <a:pPr algn="just">
              <a:buFont typeface="Arial" panose="020B0604020202020204" pitchFamily="34" charset="0"/>
              <a:buChar char="•"/>
            </a:pPr>
            <a:r>
              <a:rPr lang="fr-FR" dirty="0">
                <a:latin typeface="Bookman Old Style" panose="02050604050505020204" pitchFamily="18" charset="0"/>
              </a:rPr>
              <a:t> phénomène de déclinaison en cours d’acquisition à partir de la différence Nominatif / Accusatif</a:t>
            </a:r>
          </a:p>
          <a:p>
            <a:pPr>
              <a:buFont typeface="Arial" panose="020B0604020202020204" pitchFamily="34" charset="0"/>
              <a:buChar char="•"/>
            </a:pPr>
            <a:endParaRPr lang="fr-FR" dirty="0"/>
          </a:p>
          <a:p>
            <a:pPr marL="0" indent="0">
              <a:buNone/>
            </a:pPr>
            <a:endParaRPr lang="fr-FR" dirty="0"/>
          </a:p>
        </p:txBody>
      </p:sp>
    </p:spTree>
    <p:extLst>
      <p:ext uri="{BB962C8B-B14F-4D97-AF65-F5344CB8AC3E}">
        <p14:creationId xmlns:p14="http://schemas.microsoft.com/office/powerpoint/2010/main" xmlns="" val="1689656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Rouge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Inté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779</TotalTime>
  <Words>1061</Words>
  <Application>Microsoft Office PowerPoint</Application>
  <PresentationFormat>Affichage à l'écran (4:3)</PresentationFormat>
  <Paragraphs>97</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Intégral</vt:lpstr>
      <vt:lpstr>Construire un corpus trilingue sur le groupe sujet</vt:lpstr>
      <vt:lpstr>Insertion dans la séquence</vt:lpstr>
      <vt:lpstr>Diapositive 3</vt:lpstr>
      <vt:lpstr>Diapositive 4</vt:lpstr>
      <vt:lpstr>Diapositive 5</vt:lpstr>
      <vt:lpstr>Description des activités préalables</vt:lpstr>
      <vt:lpstr>objectifs</vt:lpstr>
      <vt:lpstr>Se Fixer les propriétés a faire découvrir</vt:lpstr>
      <vt:lpstr>Prérequis</vt:lpstr>
      <vt:lpstr>Démarche utilisée</vt:lpstr>
      <vt:lpstr>Mise en activité</vt:lpstr>
      <vt:lpstr>Analyse du corpus phrase par phrase</vt:lpstr>
      <vt:lpstr>Phrase 1: Déjà connue des élèves car apprise par cœur après la lecture analytique de l’entrée du cheval dans le livre 2 de l’Énéide</vt:lpstr>
      <vt:lpstr>Découverte du nominatif sg des 1ères déclinaisons, mise en valeur de l’article grec.</vt:lpstr>
      <vt:lpstr>Découverte du nominatif sg de la 2ème déclinaison</vt:lpstr>
      <vt:lpstr>Découverte d’une autre forme de nominatif sg en grec. </vt:lpstr>
      <vt:lpstr>Diapositive 17</vt:lpstr>
      <vt:lpstr>Découverte des terminaisons du pluriel : le féminin </vt:lpstr>
      <vt:lpstr>Découverte des terminaisons du pluriel : le féminin </vt:lpstr>
      <vt:lpstr>Découverte des terminaisons du pluriel : le  masculin</vt:lpstr>
      <vt:lpstr>Les phrases ne sont pas appareillées, il est demandé d’identifier le verbe et le sujet. </vt:lpstr>
      <vt:lpstr>Les dernières phrases permettent de réinvestir, fixer les terminaisons rencontrées.     </vt:lpstr>
      <vt:lpstr>On peut même ajouter des expansions comme l’adjectif. </vt:lpstr>
      <vt:lpstr>Proposition d’une phrase où le GNS n’appartient pas aux déclinaisons présentées. </vt:lpstr>
      <vt:lpstr>Tableau récapitulatif des terminaisons rencontrées. </vt:lpstr>
      <vt:lpstr>Tableau récapitulatif des terminaisons rencontrées.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AG</cp:lastModifiedBy>
  <cp:revision>46</cp:revision>
  <dcterms:created xsi:type="dcterms:W3CDTF">2018-05-12T08:23:45Z</dcterms:created>
  <dcterms:modified xsi:type="dcterms:W3CDTF">2018-05-13T14:57:37Z</dcterms:modified>
</cp:coreProperties>
</file>