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1" r:id="rId2"/>
    <p:sldId id="256" r:id="rId3"/>
    <p:sldId id="262" r:id="rId4"/>
    <p:sldId id="257" r:id="rId5"/>
    <p:sldId id="259" r:id="rId6"/>
    <p:sldId id="263" r:id="rId7"/>
    <p:sldId id="264" r:id="rId8"/>
    <p:sldId id="269" r:id="rId9"/>
    <p:sldId id="267" r:id="rId10"/>
    <p:sldId id="266" r:id="rId11"/>
    <p:sldId id="261" r:id="rId12"/>
    <p:sldId id="270" r:id="rId13"/>
    <p:sldId id="282" r:id="rId14"/>
    <p:sldId id="284" r:id="rId15"/>
    <p:sldId id="271" r:id="rId16"/>
    <p:sldId id="280" r:id="rId17"/>
    <p:sldId id="281" r:id="rId18"/>
    <p:sldId id="273" r:id="rId19"/>
    <p:sldId id="285" r:id="rId20"/>
    <p:sldId id="276" r:id="rId21"/>
    <p:sldId id="277" r:id="rId22"/>
    <p:sldId id="298" r:id="rId23"/>
    <p:sldId id="287" r:id="rId24"/>
    <p:sldId id="275" r:id="rId25"/>
    <p:sldId id="278" r:id="rId26"/>
    <p:sldId id="288" r:id="rId27"/>
    <p:sldId id="300" r:id="rId28"/>
    <p:sldId id="290" r:id="rId29"/>
    <p:sldId id="292" r:id="rId30"/>
    <p:sldId id="296" r:id="rId31"/>
    <p:sldId id="294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6368" autoAdjust="0"/>
  </p:normalViewPr>
  <p:slideViewPr>
    <p:cSldViewPr>
      <p:cViewPr>
        <p:scale>
          <a:sx n="80" d="100"/>
          <a:sy n="80" d="100"/>
        </p:scale>
        <p:origin x="-251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046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9F731-DFF4-41C0-8E0A-2BD37A0E38AB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2F4F4-5120-4E20-A9E9-5A8AB4F4B7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12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recherche le </a:t>
            </a:r>
            <a:r>
              <a:rPr lang="fr-FR" smtClean="0"/>
              <a:t>verbe principal.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Observation</a:t>
            </a:r>
            <a:r>
              <a:rPr lang="fr-FR" baseline="0" dirty="0" smtClean="0"/>
              <a:t> de la colonne de droite : à chaque fois qu’on a cherché le GS avec qui est-ce-qui, on a placé ce sujet entre c’est et qui en écrivant une phrase complète. Que pourrait-on donc aussi utiliser quand on cherche </a:t>
            </a:r>
            <a:r>
              <a:rPr lang="fr-FR" baseline="0" smtClean="0"/>
              <a:t>le GS </a:t>
            </a:r>
            <a:r>
              <a:rPr lang="fr-FR" baseline="0" dirty="0" smtClean="0"/>
              <a:t>du verbe principal d’une phrase? C’est … qui + quoi? et + quoi encore? =&gt; diapo suivante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a trouvé aussi un autre procédé pour vérifier qu’on a trouvé le bon GS. Lequel? Sa</a:t>
            </a:r>
            <a:r>
              <a:rPr lang="fr-FR" baseline="0" dirty="0" smtClean="0"/>
              <a:t> pronominalisation. On pourrait alors </a:t>
            </a:r>
            <a:r>
              <a:rPr lang="fr-FR" baseline="0" dirty="0" err="1" smtClean="0"/>
              <a:t>complétéer</a:t>
            </a:r>
            <a:r>
              <a:rPr lang="fr-FR" baseline="0" dirty="0" smtClean="0"/>
              <a:t> ce qu’on a découvert :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va maintenant tester à</a:t>
            </a:r>
            <a:r>
              <a:rPr lang="fr-FR" baseline="0" dirty="0" smtClean="0"/>
              <a:t> l’ordinateur sur un nouveau corpus de phrases les démarches qu’on a trouvées pour trouver le GS du verbe principal.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Lecture des 3 phrases par le professeur.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corriger la phrase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Mise en évidence du verbe principal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Réponse à la question qui est-ce qui? Pronominalisation.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Travail sur la phrase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Verbe principal. Recherche du</a:t>
            </a:r>
            <a:r>
              <a:rPr lang="fr-FR" baseline="0" dirty="0" smtClean="0"/>
              <a:t> sujet avec qui est-ce qui? = l’enfant. On fait entendre la phrase complète???? On pronominalise l’enfant ???? Alors on utilise la formule. Puis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va devoir corriger le tableau qui récapitule</a:t>
            </a:r>
            <a:r>
              <a:rPr lang="fr-FR" baseline="0" dirty="0" smtClean="0"/>
              <a:t> nos découvertes.</a:t>
            </a:r>
            <a:r>
              <a:rPr lang="fr-FR" dirty="0" smtClean="0"/>
              <a:t> On le projette à nouveau.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passe à cette diapo quand les élèves ont identifié le verbe principal. Comment trouver le sujet de ce verbe? Avec la question qui est-ce qui? Oui, mais </a:t>
            </a:r>
            <a:r>
              <a:rPr lang="fr-FR" b="1" dirty="0" smtClean="0">
                <a:solidFill>
                  <a:srgbClr val="FF0000"/>
                </a:solidFill>
              </a:rPr>
              <a:t>on répond par une phrase complète </a:t>
            </a:r>
            <a:r>
              <a:rPr lang="fr-FR" dirty="0" smtClean="0"/>
              <a:t>et on peut faire apparaître la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Qu’est-ce qu’on va devoir enlever parce qu’on vient de voir que c’est une démarche qui ne fonctionne pas toujours? En revanche, qu’est-ce qui fonctionne toujours? Et on projette diapo suivante.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voit bien que la</a:t>
            </a:r>
            <a:r>
              <a:rPr lang="fr-FR" baseline="0" dirty="0" smtClean="0"/>
              <a:t> formule fonctionne bien sur nos deux phrases.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continue avec une dernière phrase. Recherche du verbe principal.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Verbe principal. Recherche du GS avec la</a:t>
            </a:r>
            <a:r>
              <a:rPr lang="fr-FR" baseline="0" dirty="0" smtClean="0"/>
              <a:t> formule et pronominalisation.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commente la phrase produite avec c’est … qui. On fait observer le pluriel du GS et on voit</a:t>
            </a:r>
            <a:r>
              <a:rPr lang="fr-FR" baseline="0" dirty="0" smtClean="0"/>
              <a:t> que c’est … qui ne fonctionne pas correctement. Diapo suivante.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remplace dans ce cas c’est … qui par ce sont … qui.</a:t>
            </a:r>
            <a:r>
              <a:rPr lang="fr-FR" baseline="0" dirty="0" smtClean="0"/>
              <a:t> Diapo suivante.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va donc encore rectifier notre tableau de découvertes : comment? Projection du tableau</a:t>
            </a:r>
            <a:r>
              <a:rPr lang="fr-FR" baseline="0" dirty="0" smtClean="0"/>
              <a:t> sur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 doit-on ajouter? Diapo suivante.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Voilà tout ce qu’on a trouvé ensemble aujourd’hui pour identifier le GS d’un verbe</a:t>
            </a:r>
            <a:r>
              <a:rPr lang="fr-FR" baseline="0" dirty="0" smtClean="0"/>
              <a:t> principal</a:t>
            </a:r>
            <a:r>
              <a:rPr lang="fr-FR" dirty="0" smtClean="0"/>
              <a:t>, en manipulant nos phrases.</a:t>
            </a:r>
            <a:r>
              <a:rPr lang="fr-FR" baseline="0" dirty="0" smtClean="0"/>
              <a:t> Ce dernier tableau est à retenir et à apprendre. Peut-être prévoir de le distribuer polycopié aux élèves.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peut toujours remplacer le GS par un pronom de la liste je,</a:t>
            </a:r>
            <a:r>
              <a:rPr lang="fr-FR" baseline="0" dirty="0" smtClean="0"/>
              <a:t> tu, il, elle, nous, vous, ils, elles. On le fait sur cette phrase et on affiche la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peut passer à une seconde phrase. Diapo</a:t>
            </a:r>
            <a:r>
              <a:rPr lang="fr-FR" baseline="0" dirty="0" smtClean="0"/>
              <a:t> suivante.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recherche le verbe principal. Puis</a:t>
            </a:r>
            <a:r>
              <a:rPr lang="fr-FR" baseline="0" dirty="0" smtClean="0"/>
              <a:t> vignette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cherche</a:t>
            </a:r>
            <a:r>
              <a:rPr lang="fr-FR" baseline="0" dirty="0" smtClean="0"/>
              <a:t> le sujet avec qui est-ce qui? On fait une phrase complète. On affiche la diapo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Qu’ a-t-on fait sur la phrase</a:t>
            </a:r>
            <a:r>
              <a:rPr lang="fr-FR" baseline="0" dirty="0" smtClean="0"/>
              <a:t> 1 pour valider le sujet?  On l’a pronominalisé par un pronom de la liste…. On le fait sur la phrase 2 et on passe à la diapo suivante.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Diapo suivante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2F4F4-5120-4E20-A9E9-5A8AB4F4B78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CF9FB-532B-4160-8FC4-7E1319D68E5D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89FA-ACD3-4717-979F-5A920C72C6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Comment identifier et délimiter le GS du verbe principal?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par Loïc </a:t>
            </a:r>
            <a:r>
              <a:rPr lang="fr-FR" sz="2700" dirty="0" err="1" smtClean="0"/>
              <a:t>Pastor</a:t>
            </a:r>
            <a:r>
              <a:rPr lang="fr-FR" sz="2700" dirty="0" smtClean="0"/>
              <a:t>, professeur au collège Jean Jaurès à La Ciotat et formateur pour l’Etude de la langue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b="1" dirty="0" smtClean="0">
                <a:solidFill>
                  <a:schemeClr val="accent2"/>
                </a:solidFill>
              </a:rPr>
              <a:t>Il s’agit, par le travail avec les élèves sur le corpus proposé à partir de la lecture du </a:t>
            </a:r>
            <a:r>
              <a:rPr lang="fr-FR" b="1" i="1" dirty="0" smtClean="0">
                <a:solidFill>
                  <a:schemeClr val="accent2"/>
                </a:solidFill>
              </a:rPr>
              <a:t>Livre de la jungle, </a:t>
            </a:r>
            <a:r>
              <a:rPr lang="fr-FR" b="1" dirty="0" smtClean="0">
                <a:solidFill>
                  <a:schemeClr val="accent2"/>
                </a:solidFill>
              </a:rPr>
              <a:t>de progressivement disqualifier la question « qui est-ce qui ? » pour légitimer la formule d’encadrement « c’est … qui » afin de délimiter la totalité du GS.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qui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3900" b="1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la jungle</a:t>
            </a:r>
            <a:r>
              <a:rPr lang="fr-FR" b="1" dirty="0" smtClean="0">
                <a:solidFill>
                  <a:srgbClr val="FF0000"/>
                </a:solidFill>
              </a:rPr>
              <a:t>] </a:t>
            </a:r>
            <a:r>
              <a:rPr lang="fr-FR" b="1" dirty="0" smtClean="0"/>
              <a:t>qui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3900" b="1" dirty="0" smtClean="0"/>
              <a:t>Elle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endParaRPr lang="fr-FR" b="1" dirty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pPr>
              <a:buNone/>
            </a:pP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qui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la jungle</a:t>
            </a:r>
            <a:r>
              <a:rPr lang="fr-FR" b="1" dirty="0" smtClean="0">
                <a:solidFill>
                  <a:srgbClr val="FF0000"/>
                </a:solidFill>
              </a:rPr>
              <a:t>] </a:t>
            </a:r>
            <a:r>
              <a:rPr lang="fr-FR" b="1" dirty="0" smtClean="0"/>
              <a:t>qui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pPr algn="just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endParaRPr lang="fr-FR" b="1" dirty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pPr>
              <a:buNone/>
            </a:pP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just"/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/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la jungle</a:t>
            </a:r>
            <a:r>
              <a:rPr lang="fr-FR" b="1" dirty="0" smtClean="0">
                <a:solidFill>
                  <a:srgbClr val="FF0000"/>
                </a:solidFill>
              </a:rPr>
              <a:t>] </a:t>
            </a:r>
            <a:r>
              <a:rPr lang="fr-FR" sz="3600" b="1" dirty="0" smtClean="0"/>
              <a:t>qui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pPr algn="just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b="1" dirty="0" smtClean="0"/>
              <a:t>La question  </a:t>
            </a:r>
          </a:p>
          <a:p>
            <a:pPr algn="ctr">
              <a:buNone/>
            </a:pPr>
            <a:r>
              <a:rPr lang="fr-FR" sz="4000" b="1" dirty="0" smtClean="0"/>
              <a:t>qui est-ce qui? </a:t>
            </a:r>
          </a:p>
          <a:p>
            <a:pPr algn="ctr">
              <a:buNone/>
            </a:pPr>
            <a:r>
              <a:rPr lang="fr-FR" b="1" dirty="0" smtClean="0"/>
              <a:t>ou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La formule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4293096"/>
            <a:ext cx="72728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C’est</a:t>
            </a:r>
            <a:r>
              <a:rPr lang="fr-FR" sz="44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[ </a:t>
            </a:r>
            <a:r>
              <a:rPr lang="fr-FR" sz="3600" b="1" dirty="0" smtClean="0"/>
              <a:t>GS  </a:t>
            </a:r>
            <a:r>
              <a:rPr lang="fr-FR" sz="3600" b="1" dirty="0" smtClean="0">
                <a:solidFill>
                  <a:srgbClr val="FF0000"/>
                </a:solidFill>
              </a:rPr>
              <a:t>] </a:t>
            </a:r>
            <a:r>
              <a:rPr lang="fr-FR" sz="5400" b="1" dirty="0" smtClean="0"/>
              <a:t>qui </a:t>
            </a:r>
          </a:p>
          <a:p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La question  </a:t>
            </a:r>
          </a:p>
          <a:p>
            <a:pPr algn="ctr">
              <a:buNone/>
            </a:pPr>
            <a:r>
              <a:rPr lang="fr-FR" sz="4000" b="1" dirty="0" smtClean="0"/>
              <a:t>qui est-ce qui? </a:t>
            </a:r>
          </a:p>
          <a:p>
            <a:pPr algn="ctr">
              <a:buNone/>
            </a:pPr>
            <a:r>
              <a:rPr lang="fr-FR" b="1" dirty="0" smtClean="0"/>
              <a:t>ou </a:t>
            </a:r>
          </a:p>
          <a:p>
            <a:r>
              <a:rPr lang="fr-FR" b="1" dirty="0" smtClean="0"/>
              <a:t>La formule 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On peut pronominaliser le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GS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par un pronom de la liste je, tu, il, elle, nous, vous, ils, elles.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4005064"/>
            <a:ext cx="72728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C’est</a:t>
            </a:r>
            <a:r>
              <a:rPr lang="fr-FR" sz="44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[ </a:t>
            </a:r>
            <a:r>
              <a:rPr lang="fr-FR" sz="3600" b="1" dirty="0" smtClean="0"/>
              <a:t>GS  </a:t>
            </a:r>
            <a:r>
              <a:rPr lang="fr-FR" sz="3600" b="1" dirty="0" smtClean="0">
                <a:solidFill>
                  <a:srgbClr val="FF0000"/>
                </a:solidFill>
              </a:rPr>
              <a:t>] </a:t>
            </a:r>
            <a:r>
              <a:rPr lang="fr-FR" sz="5400" b="1" dirty="0" smtClean="0"/>
              <a:t>qui </a:t>
            </a:r>
          </a:p>
          <a:p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Mère Louve considérait Mowgli comme son enfant.</a:t>
            </a:r>
          </a:p>
          <a:p>
            <a:endParaRPr lang="fr-FR" b="1" dirty="0" smtClean="0"/>
          </a:p>
          <a:p>
            <a:r>
              <a:rPr lang="fr-FR" b="1" dirty="0" smtClean="0"/>
              <a:t>L’enfant que recueillirent les loups grandit parmi eux.</a:t>
            </a:r>
          </a:p>
          <a:p>
            <a:endParaRPr lang="fr-FR" b="1" dirty="0" smtClean="0"/>
          </a:p>
          <a:p>
            <a:r>
              <a:rPr lang="fr-FR" b="1" dirty="0" smtClean="0"/>
              <a:t>Les animaux enseignent à Mowgli les règles à respecter.</a:t>
            </a:r>
          </a:p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pPr>
              <a:lnSpc>
                <a:spcPct val="200000"/>
              </a:lnSpc>
            </a:pPr>
            <a:r>
              <a:rPr lang="fr-FR" b="1" dirty="0" smtClean="0"/>
              <a:t>Mère Louve considérait Mowgli comme son enfant.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pPr>
              <a:lnSpc>
                <a:spcPct val="200000"/>
              </a:lnSpc>
            </a:pPr>
            <a:r>
              <a:rPr lang="fr-FR" b="1" dirty="0" smtClean="0"/>
              <a:t>Mère Louve </a:t>
            </a:r>
            <a:r>
              <a:rPr lang="fr-FR" b="1" dirty="0" smtClean="0">
                <a:solidFill>
                  <a:srgbClr val="FF0000"/>
                </a:solidFill>
              </a:rPr>
              <a:t>considérait</a:t>
            </a:r>
            <a:r>
              <a:rPr lang="fr-FR" b="1" dirty="0" smtClean="0"/>
              <a:t> Mowgli comme son enfant.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Mère Louve </a:t>
            </a:r>
            <a:r>
              <a:rPr lang="fr-FR" b="1" dirty="0" smtClean="0">
                <a:solidFill>
                  <a:srgbClr val="FF0000"/>
                </a:solidFill>
              </a:rPr>
              <a:t>considérait</a:t>
            </a:r>
            <a:r>
              <a:rPr lang="fr-FR" b="1" dirty="0" smtClean="0"/>
              <a:t> Mowgli comme son enfant.</a:t>
            </a:r>
          </a:p>
          <a:p>
            <a:endParaRPr lang="fr-FR" b="1" dirty="0"/>
          </a:p>
          <a:p>
            <a:endParaRPr lang="fr-FR" b="1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Mère Louve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considérait</a:t>
            </a:r>
            <a:r>
              <a:rPr lang="fr-FR" sz="2400" b="1" dirty="0" smtClean="0"/>
              <a:t> Mowgli comme son enfant.</a:t>
            </a:r>
          </a:p>
          <a:p>
            <a:endParaRPr lang="fr-FR" sz="2400" b="1" dirty="0"/>
          </a:p>
          <a:p>
            <a:endParaRPr lang="fr-FR" sz="2400" b="1" dirty="0" smtClean="0"/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3600" b="1" dirty="0" smtClean="0"/>
              <a:t>Elle</a:t>
            </a:r>
            <a:r>
              <a:rPr lang="fr-FR" sz="2400" b="1" dirty="0" smtClean="0">
                <a:solidFill>
                  <a:srgbClr val="FF0000"/>
                </a:solidFill>
              </a:rPr>
              <a:t>] considérait</a:t>
            </a:r>
            <a:r>
              <a:rPr lang="fr-FR" sz="2400" b="1" dirty="0" smtClean="0"/>
              <a:t> Mowgli comme son enfant.</a:t>
            </a:r>
          </a:p>
          <a:p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L’enfant que recueillirent les loups grandit parmi eux.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250000"/>
              </a:lnSpc>
            </a:pPr>
            <a:endParaRPr lang="fr-FR" b="1" dirty="0" smtClean="0"/>
          </a:p>
          <a:p>
            <a:pPr>
              <a:lnSpc>
                <a:spcPct val="250000"/>
              </a:lnSpc>
            </a:pPr>
            <a:r>
              <a:rPr lang="fr-FR" b="1" dirty="0" smtClean="0"/>
              <a:t>Mowgli marche dans la forêt en se sentant nu et vulnérable.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 smtClean="0"/>
              <a:t>L’enfant que recueillirent les loups </a:t>
            </a:r>
            <a:r>
              <a:rPr lang="fr-FR" b="1" dirty="0" smtClean="0">
                <a:solidFill>
                  <a:srgbClr val="FF0000"/>
                </a:solidFill>
              </a:rPr>
              <a:t>grandit</a:t>
            </a:r>
            <a:r>
              <a:rPr lang="fr-FR" b="1" dirty="0" smtClean="0"/>
              <a:t> parmi eux.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L’enfant que recueillirent les loups </a:t>
            </a:r>
            <a:r>
              <a:rPr lang="fr-FR" b="1" dirty="0" smtClean="0">
                <a:solidFill>
                  <a:srgbClr val="FF0000"/>
                </a:solidFill>
              </a:rPr>
              <a:t>grandit</a:t>
            </a:r>
            <a:r>
              <a:rPr lang="fr-FR" b="1" dirty="0" smtClean="0"/>
              <a:t> parmi eux.</a:t>
            </a:r>
          </a:p>
          <a:p>
            <a:endParaRPr lang="fr-FR" b="1" dirty="0"/>
          </a:p>
          <a:p>
            <a:endParaRPr lang="fr-FR" b="1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l’enfant que recueillirent les loups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grandit</a:t>
            </a:r>
            <a:r>
              <a:rPr lang="fr-FR" sz="2400" b="1" dirty="0" smtClean="0"/>
              <a:t> parmi eux.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 grandit</a:t>
            </a:r>
            <a:r>
              <a:rPr lang="fr-FR" b="1" dirty="0" smtClean="0"/>
              <a:t> parmi eux.</a:t>
            </a:r>
          </a:p>
          <a:p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La question  </a:t>
            </a:r>
          </a:p>
          <a:p>
            <a:pPr algn="ctr">
              <a:buNone/>
            </a:pPr>
            <a:r>
              <a:rPr lang="fr-FR" sz="4000" b="1" dirty="0" smtClean="0"/>
              <a:t>qui est-ce qui? </a:t>
            </a:r>
          </a:p>
          <a:p>
            <a:pPr algn="ctr">
              <a:buNone/>
            </a:pPr>
            <a:r>
              <a:rPr lang="fr-FR" b="1" dirty="0" smtClean="0"/>
              <a:t>ou </a:t>
            </a:r>
          </a:p>
          <a:p>
            <a:r>
              <a:rPr lang="fr-FR" b="1" dirty="0" smtClean="0"/>
              <a:t>La formule 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On peut pronominaliser le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GS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par un pronom de la liste je, tu, il, elle, nous, vous, ils, elles.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4005064"/>
            <a:ext cx="72728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C’est</a:t>
            </a:r>
            <a:r>
              <a:rPr lang="fr-FR" sz="44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[ </a:t>
            </a:r>
            <a:r>
              <a:rPr lang="fr-FR" sz="3600" b="1" dirty="0" smtClean="0"/>
              <a:t>GS  </a:t>
            </a:r>
            <a:r>
              <a:rPr lang="fr-FR" sz="3600" b="1" dirty="0" smtClean="0">
                <a:solidFill>
                  <a:srgbClr val="FF0000"/>
                </a:solidFill>
              </a:rPr>
              <a:t>] </a:t>
            </a:r>
            <a:r>
              <a:rPr lang="fr-FR" sz="5400" b="1" dirty="0" smtClean="0"/>
              <a:t>qui </a:t>
            </a:r>
          </a:p>
          <a:p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 </a:t>
            </a:r>
            <a:r>
              <a:rPr lang="fr-FR" sz="4900" b="1" dirty="0" smtClean="0">
                <a:solidFill>
                  <a:schemeClr val="accent2"/>
                </a:solidFill>
              </a:rPr>
              <a:t>uniquement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b="1" dirty="0" smtClean="0"/>
              <a:t>La formule 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On peut pronominaliser le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GS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par un pronom de la liste je, tu, il, elle, nous, vous, ils, elles.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2132856"/>
            <a:ext cx="727280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C’est</a:t>
            </a:r>
            <a:r>
              <a:rPr lang="fr-FR" sz="44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[ </a:t>
            </a:r>
            <a:r>
              <a:rPr lang="fr-FR" sz="3600" b="1" dirty="0" smtClean="0"/>
              <a:t>GS  </a:t>
            </a:r>
            <a:r>
              <a:rPr lang="fr-FR" sz="3600" b="1" dirty="0" smtClean="0">
                <a:solidFill>
                  <a:srgbClr val="FF0000"/>
                </a:solidFill>
              </a:rPr>
              <a:t>] </a:t>
            </a:r>
            <a:r>
              <a:rPr lang="fr-FR" sz="5400" b="1" dirty="0" smtClean="0"/>
              <a:t>qui </a:t>
            </a:r>
          </a:p>
          <a:p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fr-FR" b="1" dirty="0" smtClean="0"/>
              <a:t>Mère Louve </a:t>
            </a:r>
            <a:r>
              <a:rPr lang="fr-FR" b="1" dirty="0" smtClean="0">
                <a:solidFill>
                  <a:srgbClr val="FF0000"/>
                </a:solidFill>
              </a:rPr>
              <a:t>considérait</a:t>
            </a:r>
            <a:r>
              <a:rPr lang="fr-FR" b="1" dirty="0" smtClean="0"/>
              <a:t> Mowgli comme son enfant.</a:t>
            </a:r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 smtClean="0"/>
              <a:t>L’enfant que recueillirent les loups </a:t>
            </a:r>
            <a:r>
              <a:rPr lang="fr-FR" b="1" dirty="0" smtClean="0">
                <a:solidFill>
                  <a:srgbClr val="FF0000"/>
                </a:solidFill>
              </a:rPr>
              <a:t>grandit</a:t>
            </a:r>
            <a:r>
              <a:rPr lang="fr-FR" b="1" dirty="0" smtClean="0"/>
              <a:t> parmi eux.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Mère Louve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considérait</a:t>
            </a:r>
            <a:r>
              <a:rPr lang="fr-FR" sz="2400" b="1" dirty="0" smtClean="0"/>
              <a:t> Mowgli comme son enfant.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Elle</a:t>
            </a:r>
            <a:r>
              <a:rPr lang="fr-FR" sz="2400" b="1" dirty="0" smtClean="0">
                <a:solidFill>
                  <a:srgbClr val="FF0000"/>
                </a:solidFill>
              </a:rPr>
              <a:t>] considérait</a:t>
            </a:r>
            <a:r>
              <a:rPr lang="fr-FR" sz="2400" b="1" dirty="0" smtClean="0"/>
              <a:t> Mowgli comme son enfant.</a:t>
            </a:r>
          </a:p>
          <a:p>
            <a:endParaRPr lang="fr-FR" sz="2400" b="1" dirty="0"/>
          </a:p>
          <a:p>
            <a:r>
              <a:rPr lang="fr-FR" sz="3600" b="1" dirty="0" smtClean="0"/>
              <a:t>C’est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l’enfant que recueillirent les loups</a:t>
            </a:r>
            <a:r>
              <a:rPr lang="fr-FR" sz="2400" b="1" dirty="0" smtClean="0">
                <a:solidFill>
                  <a:srgbClr val="FF0000"/>
                </a:solidFill>
              </a:rPr>
              <a:t>]</a:t>
            </a:r>
            <a:r>
              <a:rPr lang="fr-FR" sz="2400" b="1" dirty="0" smtClean="0"/>
              <a:t> </a:t>
            </a:r>
            <a:r>
              <a:rPr lang="fr-FR" sz="3600" b="1" dirty="0" smtClean="0"/>
              <a:t>qui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grandit</a:t>
            </a:r>
            <a:r>
              <a:rPr lang="fr-FR" sz="2400" b="1" dirty="0" smtClean="0"/>
              <a:t> parmi eux.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Il</a:t>
            </a:r>
            <a:r>
              <a:rPr lang="fr-FR" sz="2400" b="1" dirty="0" smtClean="0">
                <a:solidFill>
                  <a:srgbClr val="FF0000"/>
                </a:solidFill>
              </a:rPr>
              <a:t>] grandit</a:t>
            </a:r>
            <a:r>
              <a:rPr lang="fr-FR" sz="2400" b="1" dirty="0" smtClean="0"/>
              <a:t> parmi eux.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 smtClean="0"/>
              <a:t>Les animaux enseignent à Mowgli les règles à respecter.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 smtClean="0"/>
              <a:t>Les animaux </a:t>
            </a:r>
            <a:r>
              <a:rPr lang="fr-FR" b="1" dirty="0" smtClean="0">
                <a:solidFill>
                  <a:srgbClr val="FF0000"/>
                </a:solidFill>
              </a:rPr>
              <a:t>enseignent</a:t>
            </a:r>
            <a:r>
              <a:rPr lang="fr-FR" b="1" dirty="0" smtClean="0"/>
              <a:t> à Mowgli les règles à respecter.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fr-FR" b="1" dirty="0" smtClean="0"/>
              <a:t>Les animaux </a:t>
            </a:r>
            <a:r>
              <a:rPr lang="fr-FR" b="1" dirty="0" smtClean="0">
                <a:solidFill>
                  <a:srgbClr val="FF0000"/>
                </a:solidFill>
              </a:rPr>
              <a:t>enseignent</a:t>
            </a:r>
            <a:r>
              <a:rPr lang="fr-FR" b="1" dirty="0" smtClean="0"/>
              <a:t> à Mowgli les règles à respecter.</a:t>
            </a:r>
          </a:p>
          <a:p>
            <a:pPr>
              <a:buNone/>
            </a:pPr>
            <a:endParaRPr lang="fr-FR" b="1" dirty="0"/>
          </a:p>
          <a:p>
            <a:endParaRPr lang="fr-FR" b="1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b="1" dirty="0" smtClean="0"/>
              <a:t>* 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les animaux 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sz="3600" b="1" dirty="0" smtClean="0">
                <a:solidFill>
                  <a:srgbClr val="FF0000"/>
                </a:solidFill>
              </a:rPr>
              <a:t> enseignent</a:t>
            </a:r>
            <a:r>
              <a:rPr lang="fr-FR" sz="3600" b="1" dirty="0" smtClean="0"/>
              <a:t> à Mowgli les règles à respecter.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</a:t>
            </a: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Ils</a:t>
            </a:r>
            <a:r>
              <a:rPr lang="fr-FR" b="1" dirty="0" smtClean="0">
                <a:solidFill>
                  <a:srgbClr val="FF0000"/>
                </a:solidFill>
              </a:rPr>
              <a:t>] enseignent</a:t>
            </a:r>
            <a:r>
              <a:rPr lang="fr-FR" b="1" dirty="0" smtClean="0"/>
              <a:t> à Mowgli les règles à respecter. </a:t>
            </a:r>
          </a:p>
          <a:p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fr-FR" b="1" dirty="0" smtClean="0"/>
              <a:t>Les animaux </a:t>
            </a:r>
            <a:r>
              <a:rPr lang="fr-FR" b="1" dirty="0" smtClean="0">
                <a:solidFill>
                  <a:srgbClr val="FF0000"/>
                </a:solidFill>
              </a:rPr>
              <a:t>enseignent</a:t>
            </a:r>
            <a:r>
              <a:rPr lang="fr-FR" b="1" dirty="0" smtClean="0"/>
              <a:t> à Mowgli les règles à respecter.</a:t>
            </a:r>
          </a:p>
          <a:p>
            <a:pPr>
              <a:buNone/>
            </a:pPr>
            <a:endParaRPr lang="fr-FR" b="1" dirty="0"/>
          </a:p>
          <a:p>
            <a:endParaRPr lang="fr-FR" b="1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fr-FR" sz="3600" b="1" dirty="0" smtClean="0"/>
              <a:t>C</a:t>
            </a:r>
            <a:r>
              <a:rPr lang="fr-FR" sz="3600" b="1" strike="sngStrike" dirty="0" smtClean="0"/>
              <a:t>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les animaux 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sz="3600" b="1" dirty="0" smtClean="0">
                <a:solidFill>
                  <a:srgbClr val="FF0000"/>
                </a:solidFill>
              </a:rPr>
              <a:t> enseignent</a:t>
            </a:r>
            <a:r>
              <a:rPr lang="fr-FR" sz="3600" b="1" dirty="0" smtClean="0"/>
              <a:t> à Mowgli les règles à respecter.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</a:t>
            </a: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Ils</a:t>
            </a:r>
            <a:r>
              <a:rPr lang="fr-FR" b="1" dirty="0" smtClean="0">
                <a:solidFill>
                  <a:srgbClr val="FF0000"/>
                </a:solidFill>
              </a:rPr>
              <a:t>] enseignent</a:t>
            </a:r>
            <a:r>
              <a:rPr lang="fr-FR" b="1" dirty="0" smtClean="0"/>
              <a:t> à Mowgli les règles à respecter. </a:t>
            </a:r>
          </a:p>
          <a:p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endParaRPr lang="fr-FR" b="1" dirty="0" smtClean="0"/>
          </a:p>
          <a:p>
            <a:r>
              <a:rPr lang="fr-FR" b="1" dirty="0" smtClean="0"/>
              <a:t>Mère Louve </a:t>
            </a:r>
            <a:r>
              <a:rPr lang="fr-FR" b="1" dirty="0" smtClean="0">
                <a:solidFill>
                  <a:srgbClr val="FF0000"/>
                </a:solidFill>
              </a:rPr>
              <a:t>considérait</a:t>
            </a:r>
            <a:r>
              <a:rPr lang="fr-FR" b="1" dirty="0" smtClean="0"/>
              <a:t> Mowgli comme son enfant.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L’enfant que recueillirent les loups </a:t>
            </a:r>
            <a:r>
              <a:rPr lang="fr-FR" b="1" dirty="0" smtClean="0">
                <a:solidFill>
                  <a:srgbClr val="FF0000"/>
                </a:solidFill>
              </a:rPr>
              <a:t>grandit</a:t>
            </a:r>
            <a:r>
              <a:rPr lang="fr-FR" b="1" dirty="0" smtClean="0"/>
              <a:t> parmi eux.</a:t>
            </a:r>
          </a:p>
          <a:p>
            <a:endParaRPr lang="fr-FR" b="1" dirty="0"/>
          </a:p>
          <a:p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Les animaux enseignent</a:t>
            </a:r>
            <a:r>
              <a:rPr lang="fr-FR" b="1" dirty="0" smtClean="0"/>
              <a:t> à Mowgli les règles à respecter.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endParaRPr lang="fr-FR" sz="3600" b="1" dirty="0" smtClean="0"/>
          </a:p>
          <a:p>
            <a:r>
              <a:rPr lang="fr-FR" sz="3600" b="1" dirty="0" smtClean="0"/>
              <a:t>C’est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Mère Louve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sz="3600" b="1" dirty="0" smtClean="0"/>
              <a:t>qui</a:t>
            </a:r>
            <a:r>
              <a:rPr lang="fr-FR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considérait</a:t>
            </a:r>
            <a:r>
              <a:rPr lang="fr-FR" sz="2400" b="1" dirty="0" smtClean="0"/>
              <a:t> Mowgli comme son enfant.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Elle</a:t>
            </a:r>
            <a:r>
              <a:rPr lang="fr-FR" sz="2400" b="1" dirty="0" smtClean="0">
                <a:solidFill>
                  <a:srgbClr val="FF0000"/>
                </a:solidFill>
              </a:rPr>
              <a:t>] considérait</a:t>
            </a:r>
            <a:r>
              <a:rPr lang="fr-FR" sz="2400" b="1" dirty="0" smtClean="0"/>
              <a:t> Mowgli comme son enfant.</a:t>
            </a:r>
          </a:p>
          <a:p>
            <a:endParaRPr lang="fr-FR" sz="2400" b="1" dirty="0"/>
          </a:p>
          <a:p>
            <a:r>
              <a:rPr lang="fr-FR" sz="3600" b="1" dirty="0" smtClean="0"/>
              <a:t>C’est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l’enfant que recueillirent les loups</a:t>
            </a:r>
            <a:r>
              <a:rPr lang="fr-FR" sz="2400" b="1" dirty="0" smtClean="0">
                <a:solidFill>
                  <a:srgbClr val="FF0000"/>
                </a:solidFill>
              </a:rPr>
              <a:t>]</a:t>
            </a:r>
            <a:r>
              <a:rPr lang="fr-FR" sz="2400" b="1" dirty="0" smtClean="0"/>
              <a:t> </a:t>
            </a:r>
            <a:r>
              <a:rPr lang="fr-FR" sz="3600" b="1" dirty="0" smtClean="0"/>
              <a:t>qui</a:t>
            </a:r>
            <a:r>
              <a:rPr lang="fr-FR" sz="2400" b="1" dirty="0" smtClean="0">
                <a:solidFill>
                  <a:srgbClr val="FF0000"/>
                </a:solidFill>
              </a:rPr>
              <a:t>     grandit</a:t>
            </a:r>
            <a:r>
              <a:rPr lang="fr-FR" sz="2400" b="1" dirty="0" smtClean="0"/>
              <a:t> parmi eux.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Il</a:t>
            </a:r>
            <a:r>
              <a:rPr lang="fr-FR" sz="2400" b="1" dirty="0" smtClean="0">
                <a:solidFill>
                  <a:srgbClr val="FF0000"/>
                </a:solidFill>
              </a:rPr>
              <a:t>] grandit</a:t>
            </a:r>
            <a:r>
              <a:rPr lang="fr-FR" sz="2400" b="1" dirty="0" smtClean="0"/>
              <a:t> parmi eux.</a:t>
            </a:r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3600" b="1" dirty="0" smtClean="0"/>
              <a:t>Ce sont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000" b="1" dirty="0"/>
              <a:t>l</a:t>
            </a:r>
            <a:r>
              <a:rPr lang="fr-FR" sz="2000" b="1" dirty="0" smtClean="0"/>
              <a:t>es animaux</a:t>
            </a:r>
            <a:r>
              <a:rPr lang="fr-FR" sz="2400" b="1" dirty="0" smtClean="0">
                <a:solidFill>
                  <a:srgbClr val="FF0000"/>
                </a:solidFill>
              </a:rPr>
              <a:t>]</a:t>
            </a:r>
            <a:r>
              <a:rPr lang="fr-FR" sz="2400" b="1" dirty="0" smtClean="0"/>
              <a:t> </a:t>
            </a:r>
            <a:r>
              <a:rPr lang="fr-FR" sz="3600" b="1" dirty="0" err="1" smtClean="0"/>
              <a:t>qui</a:t>
            </a:r>
            <a:r>
              <a:rPr lang="fr-FR" sz="3200" b="1" dirty="0" err="1" smtClean="0">
                <a:solidFill>
                  <a:srgbClr val="FF0000"/>
                </a:solidFill>
              </a:rPr>
              <a:t>enseignent</a:t>
            </a:r>
            <a:r>
              <a:rPr lang="fr-FR" sz="3200" b="1" dirty="0" smtClean="0"/>
              <a:t> à Mowgli les règles à respecter.</a:t>
            </a:r>
            <a:endParaRPr lang="fr-FR" sz="3600" b="1" dirty="0" smtClean="0"/>
          </a:p>
          <a:p>
            <a:pPr>
              <a:buNone/>
            </a:pPr>
            <a:r>
              <a:rPr lang="fr-FR" sz="2400" b="1" dirty="0" smtClean="0"/>
              <a:t>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[</a:t>
            </a:r>
            <a:r>
              <a:rPr lang="fr-FR" sz="2400" b="1" dirty="0" smtClean="0"/>
              <a:t>Ils</a:t>
            </a:r>
            <a:r>
              <a:rPr lang="fr-FR" sz="2400" b="1" dirty="0" smtClean="0">
                <a:solidFill>
                  <a:srgbClr val="FF0000"/>
                </a:solidFill>
              </a:rPr>
              <a:t>]</a:t>
            </a:r>
            <a:r>
              <a:rPr lang="fr-FR" sz="1800" b="1" dirty="0" smtClean="0">
                <a:solidFill>
                  <a:srgbClr val="FF0000"/>
                </a:solidFill>
              </a:rPr>
              <a:t> enseignent</a:t>
            </a:r>
            <a:r>
              <a:rPr lang="fr-FR" sz="1800" b="1" dirty="0" smtClean="0"/>
              <a:t> à Mowgli les règles à respecter.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250000"/>
              </a:lnSpc>
            </a:pPr>
            <a:endParaRPr lang="fr-FR" b="1" dirty="0" smtClean="0"/>
          </a:p>
          <a:p>
            <a:pPr>
              <a:lnSpc>
                <a:spcPct val="250000"/>
              </a:lnSpc>
            </a:pPr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 </a:t>
            </a:r>
            <a:r>
              <a:rPr lang="fr-FR" sz="4900" b="1" dirty="0" smtClean="0">
                <a:solidFill>
                  <a:schemeClr val="accent2"/>
                </a:solidFill>
              </a:rPr>
              <a:t>uniquement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b="1" dirty="0" smtClean="0"/>
              <a:t>La formule 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On peut pronominaliser le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GS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par un pronom de la liste je, tu, il, elle, nous, vous, ils, elles.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2132856"/>
            <a:ext cx="727280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C’est</a:t>
            </a:r>
            <a:r>
              <a:rPr lang="fr-FR" sz="44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[ </a:t>
            </a:r>
            <a:r>
              <a:rPr lang="fr-FR" sz="3600" b="1" dirty="0" smtClean="0"/>
              <a:t>GS  </a:t>
            </a:r>
            <a:r>
              <a:rPr lang="fr-FR" sz="3600" b="1" dirty="0" smtClean="0">
                <a:solidFill>
                  <a:srgbClr val="FF0000"/>
                </a:solidFill>
              </a:rPr>
              <a:t>] </a:t>
            </a:r>
            <a:r>
              <a:rPr lang="fr-FR" sz="5400" b="1" dirty="0" smtClean="0"/>
              <a:t>qui </a:t>
            </a:r>
          </a:p>
          <a:p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Pour trouver le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 smtClean="0"/>
              <a:t>Groupe sujet</a:t>
            </a:r>
            <a:r>
              <a:rPr lang="fr-FR" sz="4000" b="1" dirty="0" smtClean="0">
                <a:solidFill>
                  <a:srgbClr val="FF0000"/>
                </a:solidFill>
              </a:rPr>
              <a:t>]</a:t>
            </a:r>
            <a:r>
              <a:rPr lang="fr-FR" sz="4000" b="1" dirty="0" smtClean="0"/>
              <a:t>, </a:t>
            </a:r>
            <a:br>
              <a:rPr lang="fr-FR" sz="4000" b="1" dirty="0" smtClean="0"/>
            </a:br>
            <a:r>
              <a:rPr lang="fr-FR" sz="4000" b="1" dirty="0" smtClean="0"/>
              <a:t>on utilise uniquement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fr-FR" b="1" dirty="0" smtClean="0"/>
              <a:t>La formule 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On peut pronominaliser le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GS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par un pronom de la liste je, tu, il, elle, nous, vous, ils, elles.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2132856"/>
            <a:ext cx="727280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5400" b="1" dirty="0" smtClean="0"/>
              <a:t>C’est </a:t>
            </a:r>
          </a:p>
          <a:p>
            <a:r>
              <a:rPr lang="fr-FR" sz="5400" b="1" dirty="0" smtClean="0"/>
              <a:t>Ce sont</a:t>
            </a:r>
          </a:p>
          <a:p>
            <a:pPr algn="ctr"/>
            <a:r>
              <a:rPr lang="fr-FR" sz="3600" b="1" dirty="0" smtClean="0"/>
              <a:t>+ </a:t>
            </a:r>
            <a:r>
              <a:rPr lang="fr-FR" sz="3600" b="1" dirty="0" smtClean="0">
                <a:solidFill>
                  <a:srgbClr val="FF0000"/>
                </a:solidFill>
              </a:rPr>
              <a:t>V principal </a:t>
            </a:r>
            <a:r>
              <a:rPr lang="fr-FR" sz="3600" b="1" dirty="0" smtClean="0"/>
              <a:t>+ Reste de la phrase</a:t>
            </a:r>
          </a:p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419872" y="2492896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</a:rPr>
              <a:t>[ </a:t>
            </a:r>
            <a:r>
              <a:rPr lang="fr-FR" sz="5400" b="1" dirty="0" smtClean="0"/>
              <a:t>GS  </a:t>
            </a:r>
            <a:r>
              <a:rPr lang="fr-FR" sz="5400" b="1" dirty="0" smtClean="0">
                <a:solidFill>
                  <a:srgbClr val="FF0000"/>
                </a:solidFill>
              </a:rPr>
              <a:t>] </a:t>
            </a:r>
            <a:endParaRPr lang="fr-FR" sz="5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0192" y="249289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/>
              <a:t>qui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qui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qui marche dans la forêt en se sentant nu et vulnérable.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sz="3600" b="1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marche dans la forêt en se sentant nu et vulnérable.</a:t>
            </a:r>
            <a:endParaRPr lang="fr-FR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La jungle comporte des lois très strictes.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b="1" dirty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la jungle</a:t>
            </a:r>
            <a:r>
              <a:rPr lang="fr-FR" b="1" dirty="0" smtClean="0">
                <a:solidFill>
                  <a:srgbClr val="FF0000"/>
                </a:solidFill>
              </a:rPr>
              <a:t>] </a:t>
            </a:r>
            <a:r>
              <a:rPr lang="fr-FR" b="1" dirty="0" smtClean="0"/>
              <a:t>qui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048672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Mowgli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endParaRPr lang="fr-FR" b="1" dirty="0"/>
          </a:p>
          <a:p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b="1" dirty="0"/>
          </a:p>
          <a:p>
            <a:r>
              <a:rPr lang="fr-FR" b="1" dirty="0" smtClean="0"/>
              <a:t>La jungle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048672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/>
            <a:endParaRPr lang="fr-FR" b="1" dirty="0" smtClean="0"/>
          </a:p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Mowgli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qui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marche</a:t>
            </a:r>
            <a:r>
              <a:rPr lang="fr-FR" b="1" dirty="0" smtClean="0"/>
              <a:t> dans la forêt en se sentant nu et vulnérable.</a:t>
            </a:r>
          </a:p>
          <a:p>
            <a:pPr algn="just">
              <a:buNone/>
            </a:pPr>
            <a:endParaRPr lang="fr-FR" b="1" dirty="0" smtClean="0"/>
          </a:p>
          <a:p>
            <a:pPr algn="just"/>
            <a:r>
              <a:rPr lang="fr-FR" b="1" dirty="0" smtClean="0"/>
              <a:t>C’est </a:t>
            </a:r>
            <a:r>
              <a:rPr lang="fr-FR" b="1" dirty="0" smtClean="0">
                <a:solidFill>
                  <a:srgbClr val="FF0000"/>
                </a:solidFill>
              </a:rPr>
              <a:t>[</a:t>
            </a:r>
            <a:r>
              <a:rPr lang="fr-FR" b="1" dirty="0" smtClean="0"/>
              <a:t>la jungle</a:t>
            </a:r>
            <a:r>
              <a:rPr lang="fr-FR" b="1" dirty="0" smtClean="0">
                <a:solidFill>
                  <a:srgbClr val="FF0000"/>
                </a:solidFill>
              </a:rPr>
              <a:t>] </a:t>
            </a:r>
            <a:r>
              <a:rPr lang="fr-FR" b="1" dirty="0" smtClean="0"/>
              <a:t>qui </a:t>
            </a:r>
            <a:r>
              <a:rPr lang="fr-FR" b="1" dirty="0" smtClean="0">
                <a:solidFill>
                  <a:srgbClr val="FF0000"/>
                </a:solidFill>
              </a:rPr>
              <a:t>comporte</a:t>
            </a:r>
            <a:r>
              <a:rPr lang="fr-FR" b="1" dirty="0" smtClean="0"/>
              <a:t> des lois très strictes.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1579</Words>
  <Application>Microsoft Office PowerPoint</Application>
  <PresentationFormat>Affichage à l'écran (4:3)</PresentationFormat>
  <Paragraphs>258</Paragraphs>
  <Slides>31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 Comment identifier et délimiter le GS du verbe principal? par Loïc Pastor, professeur au collège Jean Jaurès à La Ciotat et formateur pour l’Etude de la langue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Pour trouver le [Groupe sujet],  on utilise </vt:lpstr>
      <vt:lpstr> Pour trouver le [Groupe sujet],  on utilise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Pour trouver le [Groupe sujet],  on utilise </vt:lpstr>
      <vt:lpstr> Pour trouver le [Groupe sujet],  on utilise uniquement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Pour trouver le [Groupe sujet],  on utilise uniquement </vt:lpstr>
      <vt:lpstr> Pour trouver le [Groupe sujet],  on utilise uniquement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</dc:creator>
  <cp:lastModifiedBy>dahaouid</cp:lastModifiedBy>
  <cp:revision>36</cp:revision>
  <dcterms:created xsi:type="dcterms:W3CDTF">2017-01-15T09:47:59Z</dcterms:created>
  <dcterms:modified xsi:type="dcterms:W3CDTF">2018-08-31T15:53:35Z</dcterms:modified>
</cp:coreProperties>
</file>