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60" r:id="rId4"/>
    <p:sldId id="262" r:id="rId5"/>
    <p:sldId id="263" r:id="rId6"/>
    <p:sldId id="264" r:id="rId7"/>
    <p:sldId id="299" r:id="rId8"/>
    <p:sldId id="265" r:id="rId9"/>
    <p:sldId id="266" r:id="rId10"/>
    <p:sldId id="267" r:id="rId11"/>
    <p:sldId id="268" r:id="rId12"/>
    <p:sldId id="269" r:id="rId13"/>
    <p:sldId id="270" r:id="rId14"/>
    <p:sldId id="271" r:id="rId15"/>
    <p:sldId id="272" r:id="rId16"/>
    <p:sldId id="273" r:id="rId17"/>
    <p:sldId id="274" r:id="rId18"/>
    <p:sldId id="275" r:id="rId19"/>
    <p:sldId id="277" r:id="rId20"/>
    <p:sldId id="278" r:id="rId21"/>
    <p:sldId id="279" r:id="rId22"/>
    <p:sldId id="280" r:id="rId23"/>
    <p:sldId id="284" r:id="rId24"/>
    <p:sldId id="292" r:id="rId25"/>
    <p:sldId id="285" r:id="rId26"/>
    <p:sldId id="287" r:id="rId27"/>
    <p:sldId id="289" r:id="rId28"/>
    <p:sldId id="291" r:id="rId29"/>
    <p:sldId id="294" r:id="rId30"/>
    <p:sldId id="296" r:id="rId31"/>
    <p:sldId id="297" r:id="rId3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0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0" d="100"/>
          <a:sy n="120" d="100"/>
        </p:scale>
        <p:origin x="-1312" y="-1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77EE67-C396-1A48-81EB-E1394CD0349C}" type="datetimeFigureOut">
              <a:rPr lang="fr-FR" smtClean="0"/>
              <a:t>11/10/18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9DEF64-F7C9-254A-8AE8-B4342DA8E34F}" type="slidenum">
              <a:rPr lang="fr-FR" smtClean="0"/>
              <a:t>‹#›</a:t>
            </a:fld>
            <a:endParaRPr lang="fr-FR"/>
          </a:p>
        </p:txBody>
      </p:sp>
    </p:spTree>
    <p:extLst>
      <p:ext uri="{BB962C8B-B14F-4D97-AF65-F5344CB8AC3E}">
        <p14:creationId xmlns:p14="http://schemas.microsoft.com/office/powerpoint/2010/main" val="126680319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903E60D-8A00-4E4F-9BAB-6E16302874D8}" type="slidenum">
              <a:rPr lang="fr-FR" smtClean="0"/>
              <a:t>8</a:t>
            </a:fld>
            <a:endParaRPr lang="fr-FR"/>
          </a:p>
        </p:txBody>
      </p:sp>
    </p:spTree>
    <p:extLst>
      <p:ext uri="{BB962C8B-B14F-4D97-AF65-F5344CB8AC3E}">
        <p14:creationId xmlns:p14="http://schemas.microsoft.com/office/powerpoint/2010/main" val="611419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27D2F965-0B49-4490-A6F0-4FD43C8213FA}" type="datetimeFigureOut">
              <a:rPr lang="fr-FR" smtClean="0"/>
              <a:t>11/10/18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F76FF8-D6F8-486A-BF86-0441F052A5B8}" type="slidenum">
              <a:rPr lang="fr-FR" smtClean="0"/>
              <a:t>‹#›</a:t>
            </a:fld>
            <a:endParaRPr lang="fr-FR"/>
          </a:p>
        </p:txBody>
      </p:sp>
    </p:spTree>
    <p:extLst>
      <p:ext uri="{BB962C8B-B14F-4D97-AF65-F5344CB8AC3E}">
        <p14:creationId xmlns:p14="http://schemas.microsoft.com/office/powerpoint/2010/main" val="1338396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7D2F965-0B49-4490-A6F0-4FD43C8213FA}" type="datetimeFigureOut">
              <a:rPr lang="fr-FR" smtClean="0"/>
              <a:t>11/10/18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F76FF8-D6F8-486A-BF86-0441F052A5B8}" type="slidenum">
              <a:rPr lang="fr-FR" smtClean="0"/>
              <a:t>‹#›</a:t>
            </a:fld>
            <a:endParaRPr lang="fr-FR"/>
          </a:p>
        </p:txBody>
      </p:sp>
    </p:spTree>
    <p:extLst>
      <p:ext uri="{BB962C8B-B14F-4D97-AF65-F5344CB8AC3E}">
        <p14:creationId xmlns:p14="http://schemas.microsoft.com/office/powerpoint/2010/main" val="2182475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7D2F965-0B49-4490-A6F0-4FD43C8213FA}" type="datetimeFigureOut">
              <a:rPr lang="fr-FR" smtClean="0"/>
              <a:t>11/10/18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F76FF8-D6F8-486A-BF86-0441F052A5B8}" type="slidenum">
              <a:rPr lang="fr-FR" smtClean="0"/>
              <a:t>‹#›</a:t>
            </a:fld>
            <a:endParaRPr lang="fr-FR"/>
          </a:p>
        </p:txBody>
      </p:sp>
    </p:spTree>
    <p:extLst>
      <p:ext uri="{BB962C8B-B14F-4D97-AF65-F5344CB8AC3E}">
        <p14:creationId xmlns:p14="http://schemas.microsoft.com/office/powerpoint/2010/main" val="2295633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7D2F965-0B49-4490-A6F0-4FD43C8213FA}" type="datetimeFigureOut">
              <a:rPr lang="fr-FR" smtClean="0"/>
              <a:t>11/10/18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F76FF8-D6F8-486A-BF86-0441F052A5B8}" type="slidenum">
              <a:rPr lang="fr-FR" smtClean="0"/>
              <a:t>‹#›</a:t>
            </a:fld>
            <a:endParaRPr lang="fr-FR"/>
          </a:p>
        </p:txBody>
      </p:sp>
    </p:spTree>
    <p:extLst>
      <p:ext uri="{BB962C8B-B14F-4D97-AF65-F5344CB8AC3E}">
        <p14:creationId xmlns:p14="http://schemas.microsoft.com/office/powerpoint/2010/main" val="1450877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7D2F965-0B49-4490-A6F0-4FD43C8213FA}" type="datetimeFigureOut">
              <a:rPr lang="fr-FR" smtClean="0"/>
              <a:t>11/10/18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F76FF8-D6F8-486A-BF86-0441F052A5B8}" type="slidenum">
              <a:rPr lang="fr-FR" smtClean="0"/>
              <a:t>‹#›</a:t>
            </a:fld>
            <a:endParaRPr lang="fr-FR"/>
          </a:p>
        </p:txBody>
      </p:sp>
    </p:spTree>
    <p:extLst>
      <p:ext uri="{BB962C8B-B14F-4D97-AF65-F5344CB8AC3E}">
        <p14:creationId xmlns:p14="http://schemas.microsoft.com/office/powerpoint/2010/main" val="1359419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7D2F965-0B49-4490-A6F0-4FD43C8213FA}" type="datetimeFigureOut">
              <a:rPr lang="fr-FR" smtClean="0"/>
              <a:t>11/10/18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3F76FF8-D6F8-486A-BF86-0441F052A5B8}" type="slidenum">
              <a:rPr lang="fr-FR" smtClean="0"/>
              <a:t>‹#›</a:t>
            </a:fld>
            <a:endParaRPr lang="fr-FR"/>
          </a:p>
        </p:txBody>
      </p:sp>
    </p:spTree>
    <p:extLst>
      <p:ext uri="{BB962C8B-B14F-4D97-AF65-F5344CB8AC3E}">
        <p14:creationId xmlns:p14="http://schemas.microsoft.com/office/powerpoint/2010/main" val="1488559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7D2F965-0B49-4490-A6F0-4FD43C8213FA}" type="datetimeFigureOut">
              <a:rPr lang="fr-FR" smtClean="0"/>
              <a:t>11/10/18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3F76FF8-D6F8-486A-BF86-0441F052A5B8}" type="slidenum">
              <a:rPr lang="fr-FR" smtClean="0"/>
              <a:t>‹#›</a:t>
            </a:fld>
            <a:endParaRPr lang="fr-FR"/>
          </a:p>
        </p:txBody>
      </p:sp>
    </p:spTree>
    <p:extLst>
      <p:ext uri="{BB962C8B-B14F-4D97-AF65-F5344CB8AC3E}">
        <p14:creationId xmlns:p14="http://schemas.microsoft.com/office/powerpoint/2010/main" val="3819449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27D2F965-0B49-4490-A6F0-4FD43C8213FA}" type="datetimeFigureOut">
              <a:rPr lang="fr-FR" smtClean="0"/>
              <a:t>11/10/18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3F76FF8-D6F8-486A-BF86-0441F052A5B8}" type="slidenum">
              <a:rPr lang="fr-FR" smtClean="0"/>
              <a:t>‹#›</a:t>
            </a:fld>
            <a:endParaRPr lang="fr-FR"/>
          </a:p>
        </p:txBody>
      </p:sp>
    </p:spTree>
    <p:extLst>
      <p:ext uri="{BB962C8B-B14F-4D97-AF65-F5344CB8AC3E}">
        <p14:creationId xmlns:p14="http://schemas.microsoft.com/office/powerpoint/2010/main" val="1902636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7D2F965-0B49-4490-A6F0-4FD43C8213FA}" type="datetimeFigureOut">
              <a:rPr lang="fr-FR" smtClean="0"/>
              <a:t>11/10/18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3F76FF8-D6F8-486A-BF86-0441F052A5B8}" type="slidenum">
              <a:rPr lang="fr-FR" smtClean="0"/>
              <a:t>‹#›</a:t>
            </a:fld>
            <a:endParaRPr lang="fr-FR"/>
          </a:p>
        </p:txBody>
      </p:sp>
    </p:spTree>
    <p:extLst>
      <p:ext uri="{BB962C8B-B14F-4D97-AF65-F5344CB8AC3E}">
        <p14:creationId xmlns:p14="http://schemas.microsoft.com/office/powerpoint/2010/main" val="1907055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7D2F965-0B49-4490-A6F0-4FD43C8213FA}" type="datetimeFigureOut">
              <a:rPr lang="fr-FR" smtClean="0"/>
              <a:t>11/10/18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3F76FF8-D6F8-486A-BF86-0441F052A5B8}" type="slidenum">
              <a:rPr lang="fr-FR" smtClean="0"/>
              <a:t>‹#›</a:t>
            </a:fld>
            <a:endParaRPr lang="fr-FR"/>
          </a:p>
        </p:txBody>
      </p:sp>
    </p:spTree>
    <p:extLst>
      <p:ext uri="{BB962C8B-B14F-4D97-AF65-F5344CB8AC3E}">
        <p14:creationId xmlns:p14="http://schemas.microsoft.com/office/powerpoint/2010/main" val="3499304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7D2F965-0B49-4490-A6F0-4FD43C8213FA}" type="datetimeFigureOut">
              <a:rPr lang="fr-FR" smtClean="0"/>
              <a:t>11/10/18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3F76FF8-D6F8-486A-BF86-0441F052A5B8}" type="slidenum">
              <a:rPr lang="fr-FR" smtClean="0"/>
              <a:t>‹#›</a:t>
            </a:fld>
            <a:endParaRPr lang="fr-FR"/>
          </a:p>
        </p:txBody>
      </p:sp>
    </p:spTree>
    <p:extLst>
      <p:ext uri="{BB962C8B-B14F-4D97-AF65-F5344CB8AC3E}">
        <p14:creationId xmlns:p14="http://schemas.microsoft.com/office/powerpoint/2010/main" val="19931276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D2F965-0B49-4490-A6F0-4FD43C8213FA}" type="datetimeFigureOut">
              <a:rPr lang="fr-FR" smtClean="0"/>
              <a:t>11/10/18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F76FF8-D6F8-486A-BF86-0441F052A5B8}" type="slidenum">
              <a:rPr lang="fr-FR" smtClean="0"/>
              <a:t>‹#›</a:t>
            </a:fld>
            <a:endParaRPr lang="fr-FR"/>
          </a:p>
        </p:txBody>
      </p:sp>
    </p:spTree>
    <p:extLst>
      <p:ext uri="{BB962C8B-B14F-4D97-AF65-F5344CB8AC3E}">
        <p14:creationId xmlns:p14="http://schemas.microsoft.com/office/powerpoint/2010/main" val="481952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actu-histoireantique.com/article-marseille-exposition-du-12-01-13-au-15-04-2013-le-tresor-des-marseillais-dans-le-sanctuaire-a-114449245.html%2328974542" TargetMode="External"/><Relationship Id="rId4" Type="http://schemas.openxmlformats.org/officeDocument/2006/relationships/image" Target="../media/image7.png"/><Relationship Id="rId5" Type="http://schemas.openxmlformats.org/officeDocument/2006/relationships/hyperlink" Target="http://fr.wikipedia.org/wiki/Ionie" TargetMode="External"/><Relationship Id="rId6" Type="http://schemas.openxmlformats.org/officeDocument/2006/relationships/hyperlink" Target="http://fr.wikipedia.org/wiki/Carthage" TargetMode="External"/><Relationship Id="rId7" Type="http://schemas.openxmlformats.org/officeDocument/2006/relationships/hyperlink" Target="http://fr.wikipedia.org/wiki/Bronze" TargetMode="External"/><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pedagogie.ac-aix-marseille.fr/jcms/c_334656/fr/les-mots-dans-les-discipline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840929" y="91575"/>
            <a:ext cx="988540" cy="584775"/>
          </a:xfrm>
          <a:prstGeom prst="rect">
            <a:avLst/>
          </a:prstGeom>
          <a:noFill/>
        </p:spPr>
        <p:txBody>
          <a:bodyPr wrap="none" rtlCol="0">
            <a:spAutoFit/>
          </a:bodyPr>
          <a:lstStyle/>
          <a:p>
            <a:r>
              <a:rPr lang="fr-FR" sz="3200" dirty="0" smtClean="0">
                <a:solidFill>
                  <a:schemeClr val="tx2">
                    <a:lumMod val="60000"/>
                    <a:lumOff val="40000"/>
                  </a:schemeClr>
                </a:solidFill>
                <a:latin typeface="Arial" panose="020B0604020202020204" pitchFamily="34" charset="0"/>
                <a:cs typeface="Arial" panose="020B0604020202020204" pitchFamily="34" charset="0"/>
              </a:rPr>
              <a:t>Titre</a:t>
            </a:r>
            <a:endParaRPr lang="fr-FR" sz="32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3" name="ZoneTexte 12"/>
          <p:cNvSpPr txBox="1"/>
          <p:nvPr/>
        </p:nvSpPr>
        <p:spPr>
          <a:xfrm>
            <a:off x="539552" y="764704"/>
            <a:ext cx="8431062" cy="4647426"/>
          </a:xfrm>
          <a:prstGeom prst="rect">
            <a:avLst/>
          </a:prstGeom>
          <a:noFill/>
        </p:spPr>
        <p:txBody>
          <a:bodyPr wrap="square" rtlCol="0">
            <a:spAutoFit/>
          </a:bodyPr>
          <a:lstStyle/>
          <a:p>
            <a:pPr algn="ctr"/>
            <a:r>
              <a:rPr lang="fr-FR" sz="3200" dirty="0"/>
              <a:t>L’Histoire-Géographie en cycle 3: </a:t>
            </a:r>
            <a:r>
              <a:rPr lang="fr-FR" sz="3200" dirty="0" smtClean="0"/>
              <a:t>Quelles démarches pour la mise en œuvre des programmes? </a:t>
            </a:r>
            <a:endParaRPr lang="fr-FR" sz="3200" b="1" dirty="0" smtClean="0">
              <a:latin typeface="Arial" panose="020B0604020202020204" pitchFamily="34" charset="0"/>
              <a:cs typeface="Arial" panose="020B0604020202020204" pitchFamily="34" charset="0"/>
            </a:endParaRPr>
          </a:p>
          <a:p>
            <a:r>
              <a:rPr lang="fr-FR" altLang="fr-FR" sz="2000" dirty="0" smtClean="0">
                <a:solidFill>
                  <a:srgbClr val="000000"/>
                </a:solidFill>
                <a:latin typeface="Arial" pitchFamily="34" charset="0"/>
                <a:cs typeface="Arial" pitchFamily="34" charset="0"/>
                <a:sym typeface="Arial" pitchFamily="34" charset="0"/>
              </a:rPr>
              <a:t>Niveau:CM1</a:t>
            </a:r>
          </a:p>
          <a:p>
            <a:r>
              <a:rPr lang="fr-FR" altLang="fr-FR" sz="2000" dirty="0" smtClean="0">
                <a:solidFill>
                  <a:srgbClr val="000000"/>
                </a:solidFill>
                <a:latin typeface="Arial" pitchFamily="34" charset="0"/>
                <a:cs typeface="Arial" pitchFamily="34" charset="0"/>
                <a:sym typeface="Arial" pitchFamily="34" charset="0"/>
              </a:rPr>
              <a:t>Thème: Et avant la France? </a:t>
            </a:r>
            <a:endParaRPr lang="fr-FR" altLang="fr-FR" sz="2000" dirty="0">
              <a:solidFill>
                <a:srgbClr val="000000"/>
              </a:solidFill>
              <a:latin typeface="Arial" pitchFamily="34" charset="0"/>
              <a:cs typeface="Arial" pitchFamily="34" charset="0"/>
              <a:sym typeface="Arial" pitchFamily="34" charset="0"/>
            </a:endParaRPr>
          </a:p>
          <a:p>
            <a:r>
              <a:rPr lang="fr-FR" altLang="fr-FR" sz="2000" dirty="0">
                <a:solidFill>
                  <a:srgbClr val="000000"/>
                </a:solidFill>
                <a:latin typeface="Arial" pitchFamily="34" charset="0"/>
                <a:cs typeface="Arial" pitchFamily="34" charset="0"/>
                <a:sym typeface="Arial" pitchFamily="34" charset="0"/>
              </a:rPr>
              <a:t>Sous-</a:t>
            </a:r>
            <a:r>
              <a:rPr lang="fr-FR" altLang="fr-FR" sz="2000" dirty="0" smtClean="0">
                <a:solidFill>
                  <a:srgbClr val="000000"/>
                </a:solidFill>
                <a:latin typeface="Arial" pitchFamily="34" charset="0"/>
                <a:cs typeface="Arial" pitchFamily="34" charset="0"/>
                <a:sym typeface="Arial" pitchFamily="34" charset="0"/>
              </a:rPr>
              <a:t>thème II :</a:t>
            </a:r>
            <a:r>
              <a:rPr lang="fr-FR" sz="2000" dirty="0" smtClean="0"/>
              <a:t>Celtes</a:t>
            </a:r>
            <a:r>
              <a:rPr lang="fr-FR" sz="2000" dirty="0"/>
              <a:t>, Gaulois, Grecs et Romains :  quels héritages des mondes anciens ? </a:t>
            </a:r>
            <a:endParaRPr lang="fr-FR" altLang="fr-FR" sz="2000" dirty="0">
              <a:solidFill>
                <a:srgbClr val="000000"/>
              </a:solidFill>
              <a:latin typeface="Arial" pitchFamily="34" charset="0"/>
              <a:cs typeface="Arial" pitchFamily="34" charset="0"/>
              <a:sym typeface="Arial" pitchFamily="34" charset="0"/>
            </a:endParaRPr>
          </a:p>
          <a:p>
            <a:r>
              <a:rPr lang="fr-FR" altLang="fr-FR" sz="2000" dirty="0">
                <a:solidFill>
                  <a:srgbClr val="000000"/>
                </a:solidFill>
                <a:latin typeface="Arial" pitchFamily="34" charset="0"/>
                <a:cs typeface="Arial" pitchFamily="34" charset="0"/>
                <a:sym typeface="Arial" pitchFamily="34" charset="0"/>
              </a:rPr>
              <a:t>Situation d’apprentissage</a:t>
            </a:r>
            <a:r>
              <a:rPr lang="fr-FR" altLang="fr-FR" sz="2000" dirty="0" smtClean="0">
                <a:solidFill>
                  <a:srgbClr val="000000"/>
                </a:solidFill>
                <a:latin typeface="Arial" pitchFamily="34" charset="0"/>
                <a:cs typeface="Arial" pitchFamily="34" charset="0"/>
                <a:sym typeface="Arial" pitchFamily="34" charset="0"/>
              </a:rPr>
              <a:t>: </a:t>
            </a:r>
            <a:r>
              <a:rPr lang="fr-FR" altLang="fr-FR" sz="2000" dirty="0" smtClean="0">
                <a:solidFill>
                  <a:srgbClr val="000000"/>
                </a:solidFill>
                <a:latin typeface="Arial" pitchFamily="34" charset="0"/>
                <a:cs typeface="Arial" pitchFamily="34" charset="0"/>
                <a:sym typeface="Arial" pitchFamily="34" charset="0"/>
              </a:rPr>
              <a:t>travail </a:t>
            </a:r>
            <a:r>
              <a:rPr lang="fr-FR" altLang="fr-FR" sz="2000" dirty="0" smtClean="0">
                <a:solidFill>
                  <a:srgbClr val="000000"/>
                </a:solidFill>
                <a:latin typeface="Arial" pitchFamily="34" charset="0"/>
                <a:cs typeface="Arial" pitchFamily="34" charset="0"/>
                <a:sym typeface="Arial" pitchFamily="34" charset="0"/>
              </a:rPr>
              <a:t>de groupe</a:t>
            </a:r>
            <a:endParaRPr lang="fr-FR" altLang="fr-FR" sz="2000" dirty="0">
              <a:solidFill>
                <a:srgbClr val="000000"/>
              </a:solidFill>
              <a:latin typeface="Arial" pitchFamily="34" charset="0"/>
              <a:cs typeface="Arial" pitchFamily="34" charset="0"/>
              <a:sym typeface="Arial" pitchFamily="34" charset="0"/>
            </a:endParaRPr>
          </a:p>
          <a:p>
            <a:r>
              <a:rPr lang="fr-FR" altLang="fr-FR" sz="2000" dirty="0" smtClean="0">
                <a:solidFill>
                  <a:srgbClr val="000000"/>
                </a:solidFill>
                <a:latin typeface="Arial" pitchFamily="34" charset="0"/>
                <a:cs typeface="Arial" pitchFamily="34" charset="0"/>
                <a:sym typeface="Arial" pitchFamily="34" charset="0"/>
              </a:rPr>
              <a:t>Mots </a:t>
            </a:r>
            <a:r>
              <a:rPr lang="fr-FR" altLang="fr-FR" sz="2000" dirty="0">
                <a:solidFill>
                  <a:srgbClr val="000000"/>
                </a:solidFill>
                <a:latin typeface="Arial" pitchFamily="34" charset="0"/>
                <a:cs typeface="Arial" pitchFamily="34" charset="0"/>
                <a:sym typeface="Arial" pitchFamily="34" charset="0"/>
              </a:rPr>
              <a:t>clefs</a:t>
            </a:r>
            <a:r>
              <a:rPr lang="fr-FR" altLang="fr-FR" sz="2000" dirty="0" smtClean="0">
                <a:solidFill>
                  <a:srgbClr val="000000"/>
                </a:solidFill>
                <a:latin typeface="Arial" pitchFamily="34" charset="0"/>
                <a:cs typeface="Arial" pitchFamily="34" charset="0"/>
                <a:sym typeface="Arial" pitchFamily="34" charset="0"/>
              </a:rPr>
              <a:t>: étude de cas, travail de groupe, comprendre un document, oral.</a:t>
            </a:r>
            <a:endParaRPr lang="fr-FR" altLang="fr-FR" sz="2000" dirty="0">
              <a:solidFill>
                <a:srgbClr val="000000"/>
              </a:solidFill>
              <a:latin typeface="Arial" pitchFamily="34" charset="0"/>
              <a:cs typeface="Arial" pitchFamily="34" charset="0"/>
              <a:sym typeface="Arial" pitchFamily="34" charset="0"/>
            </a:endParaRPr>
          </a:p>
          <a:p>
            <a:pPr algn="just"/>
            <a:r>
              <a:rPr lang="fr-FR" altLang="fr-FR" sz="2000" dirty="0">
                <a:solidFill>
                  <a:srgbClr val="000000"/>
                </a:solidFill>
                <a:latin typeface="Arial" pitchFamily="34" charset="0"/>
                <a:cs typeface="Arial" pitchFamily="34" charset="0"/>
                <a:sym typeface="Arial" pitchFamily="34" charset="0"/>
              </a:rPr>
              <a:t>Présentation de la </a:t>
            </a:r>
            <a:r>
              <a:rPr lang="fr-FR" altLang="fr-FR" sz="2000" dirty="0" smtClean="0">
                <a:solidFill>
                  <a:srgbClr val="000000"/>
                </a:solidFill>
                <a:latin typeface="Arial" pitchFamily="34" charset="0"/>
                <a:cs typeface="Arial" pitchFamily="34" charset="0"/>
                <a:sym typeface="Arial" pitchFamily="34" charset="0"/>
              </a:rPr>
              <a:t>ressource : </a:t>
            </a:r>
            <a:r>
              <a:rPr lang="fr-FR" altLang="fr-FR" sz="2000" dirty="0" smtClean="0">
                <a:solidFill>
                  <a:srgbClr val="000000"/>
                </a:solidFill>
                <a:latin typeface="Arial" pitchFamily="34" charset="0"/>
                <a:cs typeface="Arial" pitchFamily="34" charset="0"/>
                <a:sym typeface="Arial" pitchFamily="34" charset="0"/>
              </a:rPr>
              <a:t>à </a:t>
            </a:r>
            <a:r>
              <a:rPr lang="fr-FR" altLang="fr-FR" sz="2000" dirty="0" smtClean="0">
                <a:solidFill>
                  <a:srgbClr val="000000"/>
                </a:solidFill>
                <a:latin typeface="Arial" pitchFamily="34" charset="0"/>
                <a:cs typeface="Arial" pitchFamily="34" charset="0"/>
                <a:sym typeface="Arial" pitchFamily="34" charset="0"/>
              </a:rPr>
              <a:t>travers une étude cas, clarifier les démarches pour la mise en œuvre des programmes de cycle 3.</a:t>
            </a:r>
          </a:p>
          <a:p>
            <a:pPr algn="just"/>
            <a:r>
              <a:rPr lang="fr-FR" sz="2000" dirty="0" smtClean="0">
                <a:solidFill>
                  <a:srgbClr val="000000"/>
                </a:solidFill>
                <a:latin typeface="Arial" pitchFamily="34" charset="0"/>
                <a:cs typeface="Arial" pitchFamily="34" charset="0"/>
                <a:sym typeface="Arial" pitchFamily="34" charset="0"/>
              </a:rPr>
              <a:t>Présentation: Mohammed Marzouk</a:t>
            </a:r>
            <a:endParaRPr lang="fr-F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914035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2644" y="476672"/>
            <a:ext cx="8712968" cy="5201423"/>
          </a:xfrm>
          <a:prstGeom prst="rect">
            <a:avLst/>
          </a:prstGeom>
          <a:noFill/>
        </p:spPr>
        <p:txBody>
          <a:bodyPr wrap="square" rtlCol="0">
            <a:spAutoFit/>
          </a:bodyPr>
          <a:lstStyle/>
          <a:p>
            <a:pPr algn="ctr"/>
            <a:r>
              <a:rPr lang="fr-FR" sz="2800" b="1" dirty="0" smtClean="0"/>
              <a:t>Présentation de la situation</a:t>
            </a:r>
          </a:p>
          <a:p>
            <a:pPr algn="just"/>
            <a:endParaRPr lang="fr-FR" sz="2000" dirty="0" smtClean="0"/>
          </a:p>
          <a:p>
            <a:pPr marL="342900" indent="-342900" algn="just">
              <a:buFont typeface="Wingdings" panose="05000000000000000000" pitchFamily="2" charset="2"/>
              <a:buChar char="Ø"/>
            </a:pPr>
            <a:endParaRPr lang="fr-FR" sz="2000" dirty="0" smtClean="0"/>
          </a:p>
          <a:p>
            <a:pPr marL="285750" indent="-285750" algn="just">
              <a:buFont typeface="Wingdings" panose="05000000000000000000" pitchFamily="2" charset="2"/>
              <a:buChar char="Ø"/>
            </a:pPr>
            <a:r>
              <a:rPr lang="fr-FR" sz="2400" dirty="0" smtClean="0"/>
              <a:t>Les archéologues nous révèlent que ces bateaux appartiennent bien aux fondateurs de la cité. Cependant, Marseille demeure à ce jour un mystère...Grâce à votre perspicacité et l’enquête que vous allez mener, vous allez lever le voile. Le résultat de votre enquête devra impérativement être justifié sans quoi personne ne vous croira. </a:t>
            </a:r>
          </a:p>
          <a:p>
            <a:pPr marL="285750" indent="-285750" algn="just">
              <a:buFont typeface="Wingdings" panose="05000000000000000000" pitchFamily="2" charset="2"/>
              <a:buChar char="Ø"/>
            </a:pPr>
            <a:endParaRPr lang="fr-FR" sz="2400" dirty="0"/>
          </a:p>
          <a:p>
            <a:pPr marL="285750" indent="-285750" algn="just">
              <a:buFont typeface="Wingdings" panose="05000000000000000000" pitchFamily="2" charset="2"/>
              <a:buChar char="Ø"/>
            </a:pPr>
            <a:r>
              <a:rPr lang="fr-FR" sz="2400" dirty="0" smtClean="0"/>
              <a:t>Pour vous aider, quelques documents vous sont fournis</a:t>
            </a:r>
          </a:p>
          <a:p>
            <a:pPr algn="just"/>
            <a:endParaRPr lang="fr-FR" sz="2400" dirty="0"/>
          </a:p>
          <a:p>
            <a:pPr algn="just"/>
            <a:endParaRPr lang="fr-FR" sz="2400" dirty="0" smtClean="0"/>
          </a:p>
          <a:p>
            <a:endParaRPr lang="fr-FR" sz="2400" dirty="0" smtClean="0"/>
          </a:p>
        </p:txBody>
      </p:sp>
    </p:spTree>
    <p:extLst>
      <p:ext uri="{BB962C8B-B14F-4D97-AF65-F5344CB8AC3E}">
        <p14:creationId xmlns:p14="http://schemas.microsoft.com/office/powerpoint/2010/main" val="2864258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115616" y="2852936"/>
            <a:ext cx="7488832" cy="954107"/>
          </a:xfrm>
          <a:prstGeom prst="rect">
            <a:avLst/>
          </a:prstGeom>
          <a:noFill/>
        </p:spPr>
        <p:txBody>
          <a:bodyPr wrap="square" rtlCol="0">
            <a:spAutoFit/>
          </a:bodyPr>
          <a:lstStyle/>
          <a:p>
            <a:pPr marL="285750" indent="-285750" algn="just">
              <a:buFont typeface="Wingdings" panose="05000000000000000000" pitchFamily="2" charset="2"/>
              <a:buChar char="Ø"/>
            </a:pPr>
            <a:r>
              <a:rPr lang="fr-FR" sz="2800" i="1" dirty="0">
                <a:solidFill>
                  <a:srgbClr val="FF0000"/>
                </a:solidFill>
              </a:rPr>
              <a:t>Que sait-on </a:t>
            </a:r>
            <a:r>
              <a:rPr lang="fr-FR" sz="2800" i="1" dirty="0" smtClean="0">
                <a:solidFill>
                  <a:srgbClr val="FF0000"/>
                </a:solidFill>
              </a:rPr>
              <a:t>sur les origines de Marseille? </a:t>
            </a:r>
            <a:endParaRPr lang="fr-FR" sz="2800" i="1" dirty="0">
              <a:solidFill>
                <a:srgbClr val="FF0000"/>
              </a:solidFill>
            </a:endParaRPr>
          </a:p>
          <a:p>
            <a:pPr algn="just"/>
            <a:endParaRPr lang="fr-FR" sz="2800" dirty="0"/>
          </a:p>
        </p:txBody>
      </p:sp>
      <p:sp>
        <p:nvSpPr>
          <p:cNvPr id="5" name="ZoneTexte 4"/>
          <p:cNvSpPr txBox="1"/>
          <p:nvPr/>
        </p:nvSpPr>
        <p:spPr>
          <a:xfrm>
            <a:off x="827584" y="404664"/>
            <a:ext cx="7200800" cy="584775"/>
          </a:xfrm>
          <a:prstGeom prst="rect">
            <a:avLst/>
          </a:prstGeom>
          <a:solidFill>
            <a:srgbClr val="8EB4E3"/>
          </a:solidFill>
        </p:spPr>
        <p:txBody>
          <a:bodyPr wrap="square" rtlCol="0">
            <a:spAutoFit/>
          </a:bodyPr>
          <a:lstStyle/>
          <a:p>
            <a:pPr algn="ctr"/>
            <a:r>
              <a:rPr lang="fr-FR" sz="3200" dirty="0" smtClean="0"/>
              <a:t>Une problématique</a:t>
            </a:r>
            <a:endParaRPr lang="fr-FR" sz="3200" dirty="0"/>
          </a:p>
        </p:txBody>
      </p:sp>
    </p:spTree>
    <p:extLst>
      <p:ext uri="{BB962C8B-B14F-4D97-AF65-F5344CB8AC3E}">
        <p14:creationId xmlns:p14="http://schemas.microsoft.com/office/powerpoint/2010/main" val="1677383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548680"/>
            <a:ext cx="8532440" cy="5878532"/>
          </a:xfrm>
          <a:prstGeom prst="rect">
            <a:avLst/>
          </a:prstGeom>
        </p:spPr>
        <p:txBody>
          <a:bodyPr wrap="square">
            <a:spAutoFit/>
          </a:bodyPr>
          <a:lstStyle/>
          <a:p>
            <a:pPr algn="just">
              <a:spcAft>
                <a:spcPts val="0"/>
              </a:spcAft>
            </a:pPr>
            <a:r>
              <a:rPr lang="fr-FR" sz="2000" dirty="0">
                <a:latin typeface="Garamond" panose="02020404030301010803" pitchFamily="18" charset="0"/>
                <a:ea typeface="MS Mincho" panose="02020609040205080304" pitchFamily="49" charset="-128"/>
              </a:rPr>
              <a:t>« </a:t>
            </a:r>
            <a:r>
              <a:rPr lang="fr-FR" sz="2400" dirty="0">
                <a:latin typeface="Garamond" panose="02020404030301010803" pitchFamily="18" charset="0"/>
                <a:ea typeface="MS Mincho" panose="02020609040205080304" pitchFamily="49" charset="-128"/>
              </a:rPr>
              <a:t>Les habitants de Phocée étaient contraints par l’exiguïté et la maigreur de leur territoire à exploiter la mer plutôt que la terre. La pêche et le commerce leur fournissait de quoi vivre. Aussi ayant osé s’avancer jusqu’au dernier rivage de la mer méditerranée, ils arrivèrent dans un golfe gaulois à l’embouchure du </a:t>
            </a:r>
            <a:r>
              <a:rPr lang="fr-FR" sz="2400" dirty="0" err="1">
                <a:latin typeface="Garamond" panose="02020404030301010803" pitchFamily="18" charset="0"/>
                <a:ea typeface="MS Mincho" panose="02020609040205080304" pitchFamily="49" charset="-128"/>
              </a:rPr>
              <a:t>rhône</a:t>
            </a:r>
            <a:r>
              <a:rPr lang="fr-FR" sz="2400" dirty="0">
                <a:latin typeface="Garamond" panose="02020404030301010803" pitchFamily="18" charset="0"/>
                <a:ea typeface="MS Mincho" panose="02020609040205080304" pitchFamily="49" charset="-128"/>
              </a:rPr>
              <a:t>[…]</a:t>
            </a:r>
            <a:endParaRPr lang="fr-FR" sz="3600" dirty="0">
              <a:latin typeface="Times New Roman" panose="02020603050405020304" pitchFamily="18" charset="0"/>
              <a:ea typeface="MS Mincho" panose="02020609040205080304" pitchFamily="49" charset="-128"/>
            </a:endParaRPr>
          </a:p>
          <a:p>
            <a:pPr algn="just">
              <a:spcAft>
                <a:spcPts val="0"/>
              </a:spcAft>
            </a:pPr>
            <a:r>
              <a:rPr lang="fr-FR" sz="2400" dirty="0">
                <a:latin typeface="Garamond" panose="02020404030301010803" pitchFamily="18" charset="0"/>
                <a:ea typeface="MS Mincho" panose="02020609040205080304" pitchFamily="49" charset="-128"/>
              </a:rPr>
              <a:t> </a:t>
            </a:r>
            <a:endParaRPr lang="fr-FR" sz="3600" dirty="0">
              <a:latin typeface="Times New Roman" panose="02020603050405020304" pitchFamily="18" charset="0"/>
              <a:ea typeface="MS Mincho" panose="02020609040205080304" pitchFamily="49" charset="-128"/>
            </a:endParaRPr>
          </a:p>
          <a:p>
            <a:pPr algn="just">
              <a:spcAft>
                <a:spcPts val="0"/>
              </a:spcAft>
            </a:pPr>
            <a:r>
              <a:rPr lang="fr-FR" sz="2400" dirty="0">
                <a:latin typeface="Garamond" panose="02020404030301010803" pitchFamily="18" charset="0"/>
                <a:ea typeface="MS Mincho" panose="02020609040205080304" pitchFamily="49" charset="-128"/>
              </a:rPr>
              <a:t>Les chefs de la flotte, </a:t>
            </a:r>
            <a:r>
              <a:rPr lang="fr-FR" sz="2400" dirty="0" err="1">
                <a:latin typeface="Garamond" panose="02020404030301010803" pitchFamily="18" charset="0"/>
                <a:ea typeface="MS Mincho" panose="02020609040205080304" pitchFamily="49" charset="-128"/>
              </a:rPr>
              <a:t>Simos</a:t>
            </a:r>
            <a:r>
              <a:rPr lang="fr-FR" sz="2400" dirty="0">
                <a:latin typeface="Garamond" panose="02020404030301010803" pitchFamily="18" charset="0"/>
                <a:ea typeface="MS Mincho" panose="02020609040205080304" pitchFamily="49" charset="-128"/>
              </a:rPr>
              <a:t> et </a:t>
            </a:r>
            <a:r>
              <a:rPr lang="fr-FR" sz="2400" dirty="0" err="1">
                <a:latin typeface="Garamond" panose="02020404030301010803" pitchFamily="18" charset="0"/>
                <a:ea typeface="MS Mincho" panose="02020609040205080304" pitchFamily="49" charset="-128"/>
              </a:rPr>
              <a:t>Protis</a:t>
            </a:r>
            <a:r>
              <a:rPr lang="fr-FR" sz="2400" dirty="0">
                <a:latin typeface="Garamond" panose="02020404030301010803" pitchFamily="18" charset="0"/>
                <a:ea typeface="MS Mincho" panose="02020609040205080304" pitchFamily="49" charset="-128"/>
              </a:rPr>
              <a:t>, allèrent trouver le roi des </a:t>
            </a:r>
            <a:r>
              <a:rPr lang="fr-FR" sz="2400" dirty="0" err="1">
                <a:latin typeface="Garamond" panose="02020404030301010803" pitchFamily="18" charset="0"/>
                <a:ea typeface="MS Mincho" panose="02020609040205080304" pitchFamily="49" charset="-128"/>
              </a:rPr>
              <a:t>Ségobriges</a:t>
            </a:r>
            <a:r>
              <a:rPr lang="fr-FR" sz="2400" dirty="0">
                <a:latin typeface="Garamond" panose="02020404030301010803" pitchFamily="18" charset="0"/>
                <a:ea typeface="MS Mincho" panose="02020609040205080304" pitchFamily="49" charset="-128"/>
              </a:rPr>
              <a:t> sur le ter­ritoire duquel ils désiraient fonder une ville et lui deman­dèrent son amitié. Ce roi pré­parait alors les noces de sa fille </a:t>
            </a:r>
            <a:r>
              <a:rPr lang="fr-FR" sz="2400" dirty="0" err="1">
                <a:latin typeface="Garamond" panose="02020404030301010803" pitchFamily="18" charset="0"/>
                <a:ea typeface="MS Mincho" panose="02020609040205080304" pitchFamily="49" charset="-128"/>
              </a:rPr>
              <a:t>Gyptis</a:t>
            </a:r>
            <a:r>
              <a:rPr lang="fr-FR" sz="2400" dirty="0">
                <a:latin typeface="Garamond" panose="02020404030301010803" pitchFamily="18" charset="0"/>
                <a:ea typeface="MS Mincho" panose="02020609040205080304" pitchFamily="49" charset="-128"/>
              </a:rPr>
              <a:t>. Il devait la don­ner en mariage à celui qu'elle choisirait. Au cours du ban­quet, le roi ordonna à </a:t>
            </a:r>
            <a:r>
              <a:rPr lang="fr-FR" sz="2400" dirty="0" err="1" smtClean="0">
                <a:latin typeface="Garamond" panose="02020404030301010803" pitchFamily="18" charset="0"/>
                <a:ea typeface="MS Mincho" panose="02020609040205080304" pitchFamily="49" charset="-128"/>
              </a:rPr>
              <a:t>Gyptis</a:t>
            </a:r>
            <a:r>
              <a:rPr lang="fr-FR" sz="2400" dirty="0" smtClean="0">
                <a:latin typeface="Garamond" panose="02020404030301010803" pitchFamily="18" charset="0"/>
                <a:ea typeface="MS Mincho" panose="02020609040205080304" pitchFamily="49" charset="-128"/>
              </a:rPr>
              <a:t> </a:t>
            </a:r>
            <a:r>
              <a:rPr lang="fr-FR" sz="2400" dirty="0">
                <a:latin typeface="Garamond" panose="02020404030301010803" pitchFamily="18" charset="0"/>
                <a:ea typeface="MS Mincho" panose="02020609040205080304" pitchFamily="49" charset="-128"/>
              </a:rPr>
              <a:t>d'offrir de l'eau à son élu. Elle présenta l'eau à </a:t>
            </a:r>
            <a:r>
              <a:rPr lang="fr-FR" sz="2400" dirty="0" err="1">
                <a:latin typeface="Garamond" panose="02020404030301010803" pitchFamily="18" charset="0"/>
                <a:ea typeface="MS Mincho" panose="02020609040205080304" pitchFamily="49" charset="-128"/>
              </a:rPr>
              <a:t>Protis</a:t>
            </a:r>
            <a:r>
              <a:rPr lang="fr-FR" sz="2400" dirty="0">
                <a:latin typeface="Garamond" panose="02020404030301010803" pitchFamily="18" charset="0"/>
                <a:ea typeface="MS Mincho" panose="02020609040205080304" pitchFamily="49" charset="-128"/>
              </a:rPr>
              <a:t> qui devint donc gendre du roi et reçut de son beau-père le ter­rain ou il voulait bâtir une </a:t>
            </a:r>
            <a:r>
              <a:rPr lang="fr-FR" sz="2400" dirty="0" smtClean="0">
                <a:latin typeface="Garamond" panose="02020404030301010803" pitchFamily="18" charset="0"/>
                <a:ea typeface="MS Mincho" panose="02020609040205080304" pitchFamily="49" charset="-128"/>
              </a:rPr>
              <a:t>cité.</a:t>
            </a:r>
            <a:endParaRPr lang="fr-FR" sz="3600" dirty="0">
              <a:latin typeface="Times New Roman" panose="02020603050405020304" pitchFamily="18" charset="0"/>
              <a:ea typeface="MS Mincho" panose="02020609040205080304" pitchFamily="49" charset="-128"/>
            </a:endParaRPr>
          </a:p>
          <a:p>
            <a:pPr marR="69850" algn="just">
              <a:spcAft>
                <a:spcPts val="0"/>
              </a:spcAft>
            </a:pPr>
            <a:r>
              <a:rPr lang="fr-FR" sz="2400" dirty="0">
                <a:latin typeface="Garamond" panose="02020404030301010803" pitchFamily="18" charset="0"/>
                <a:ea typeface="MS Mincho" panose="02020609040205080304" pitchFamily="49" charset="-128"/>
              </a:rPr>
              <a:t>Marseille fut ainsi élevée près de l'embouchure du Rhône.</a:t>
            </a:r>
            <a:endParaRPr lang="fr-FR" sz="3600" dirty="0">
              <a:latin typeface="Times New Roman" panose="02020603050405020304" pitchFamily="18" charset="0"/>
              <a:ea typeface="MS Mincho" panose="02020609040205080304" pitchFamily="49" charset="-128"/>
            </a:endParaRPr>
          </a:p>
          <a:p>
            <a:pPr algn="r"/>
            <a:r>
              <a:rPr lang="fr-FR" sz="2000" dirty="0">
                <a:latin typeface="Comic Sans MS" panose="030F0702030302020204" pitchFamily="66" charset="0"/>
                <a:ea typeface="MS Mincho" panose="02020609040205080304" pitchFamily="49" charset="-128"/>
                <a:cs typeface="Times New Roman" panose="02020603050405020304" pitchFamily="18" charset="0"/>
              </a:rPr>
              <a:t>                                                                                                                                                                                                         D'après Justin, </a:t>
            </a:r>
            <a:r>
              <a:rPr lang="fr-FR" sz="2000" i="1" dirty="0">
                <a:latin typeface="Comic Sans MS" panose="030F0702030302020204" pitchFamily="66" charset="0"/>
                <a:ea typeface="MS Mincho" panose="02020609040205080304" pitchFamily="49" charset="-128"/>
                <a:cs typeface="Times New Roman" panose="02020603050405020304" pitchFamily="18" charset="0"/>
              </a:rPr>
              <a:t>Histoire universelle, </a:t>
            </a:r>
            <a:r>
              <a:rPr lang="fr-FR" sz="2000" dirty="0">
                <a:latin typeface="Comic Sans MS" panose="030F0702030302020204" pitchFamily="66" charset="0"/>
                <a:ea typeface="MS Mincho" panose="02020609040205080304" pitchFamily="49" charset="-128"/>
                <a:cs typeface="Times New Roman" panose="02020603050405020304" pitchFamily="18" charset="0"/>
              </a:rPr>
              <a:t>Ier s. après J.C</a:t>
            </a:r>
            <a:endParaRPr lang="fr-FR" sz="2400" dirty="0"/>
          </a:p>
        </p:txBody>
      </p:sp>
      <p:sp>
        <p:nvSpPr>
          <p:cNvPr id="6" name="ZoneTexte 5"/>
          <p:cNvSpPr txBox="1"/>
          <p:nvPr/>
        </p:nvSpPr>
        <p:spPr>
          <a:xfrm>
            <a:off x="251520" y="260648"/>
            <a:ext cx="3168352" cy="369332"/>
          </a:xfrm>
          <a:prstGeom prst="rect">
            <a:avLst/>
          </a:prstGeom>
          <a:noFill/>
        </p:spPr>
        <p:txBody>
          <a:bodyPr wrap="square" rtlCol="0">
            <a:spAutoFit/>
          </a:bodyPr>
          <a:lstStyle/>
          <a:p>
            <a:r>
              <a:rPr lang="fr-FR" b="1" dirty="0" smtClean="0"/>
              <a:t>Document 1</a:t>
            </a:r>
            <a:endParaRPr lang="fr-FR" b="1" dirty="0"/>
          </a:p>
        </p:txBody>
      </p:sp>
    </p:spTree>
    <p:extLst>
      <p:ext uri="{BB962C8B-B14F-4D97-AF65-F5344CB8AC3E}">
        <p14:creationId xmlns:p14="http://schemas.microsoft.com/office/powerpoint/2010/main" val="1497101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467544" y="478695"/>
            <a:ext cx="8352928" cy="6186309"/>
          </a:xfrm>
          <a:prstGeom prst="rect">
            <a:avLst/>
          </a:prstGeom>
          <a:noFill/>
        </p:spPr>
        <p:txBody>
          <a:bodyPr wrap="square" rtlCol="0">
            <a:spAutoFit/>
          </a:bodyPr>
          <a:lstStyle/>
          <a:p>
            <a:r>
              <a:rPr lang="fr-FR" b="1" dirty="0" smtClean="0"/>
              <a:t>Document 2: Les </a:t>
            </a:r>
            <a:r>
              <a:rPr lang="fr-FR" b="1" dirty="0"/>
              <a:t>épaves grecques archaïques (VIe s. av. J.-C.) de </a:t>
            </a:r>
            <a:r>
              <a:rPr lang="fr-FR" b="1" dirty="0" smtClean="0"/>
              <a:t>Marseille</a:t>
            </a:r>
          </a:p>
          <a:p>
            <a:endParaRPr lang="fr-FR" dirty="0" smtClean="0"/>
          </a:p>
          <a:p>
            <a:r>
              <a:rPr lang="fr-FR" dirty="0" smtClean="0"/>
              <a:t>« Découvertes </a:t>
            </a:r>
            <a:r>
              <a:rPr lang="fr-FR" dirty="0"/>
              <a:t>en 1992, place Jules-Verne à Marseille, à proximité du Vieux-Port, les deux épaves correspondent à des bateaux grecs abandonnés à la fin du VIe siècle av. J.-C. près du rivage du port antique, situé au pied de la ville phocéenne. Les deux bateaux ont été construits au début de la seconde moitié du VIe s. av. J.-C. par les descendants des colons grecs venus de Phocée, en Asie Mineure, pour fonder la ville de </a:t>
            </a:r>
            <a:r>
              <a:rPr lang="fr-FR" dirty="0" smtClean="0"/>
              <a:t>Massalia-Marseille […]</a:t>
            </a:r>
            <a:r>
              <a:rPr lang="fr-FR" b="1" dirty="0"/>
              <a:t> </a:t>
            </a:r>
            <a:endParaRPr lang="fr-FR" b="1" dirty="0" smtClean="0"/>
          </a:p>
          <a:p>
            <a:r>
              <a:rPr lang="fr-FR" b="1" dirty="0" smtClean="0"/>
              <a:t>L’Epave </a:t>
            </a:r>
            <a:r>
              <a:rPr lang="fr-FR" b="1" dirty="0"/>
              <a:t>Jules-Verne 9</a:t>
            </a:r>
          </a:p>
          <a:p>
            <a:r>
              <a:rPr lang="fr-FR" dirty="0"/>
              <a:t>Elle correspond à une grande barque côtière, propulsée à rames et dotée d’une petite voile auxiliaire. Elle fut utilisée pour la pêche et notamment la pêche au corail rouge ainsi qu’en témoignent de nombreux fragments retrouvés dans </a:t>
            </a:r>
            <a:r>
              <a:rPr lang="fr-FR" dirty="0" smtClean="0"/>
              <a:t>la coque[…]</a:t>
            </a:r>
          </a:p>
          <a:p>
            <a:r>
              <a:rPr lang="fr-FR" b="1" dirty="0" smtClean="0"/>
              <a:t>L’Epave </a:t>
            </a:r>
            <a:r>
              <a:rPr lang="fr-FR" b="1" dirty="0"/>
              <a:t>Jules-Verne 7</a:t>
            </a:r>
          </a:p>
          <a:p>
            <a:r>
              <a:rPr lang="fr-FR" dirty="0"/>
              <a:t>De plus grandes dimensions, elle correspond à un petit navire de commerce propulsé par une voile carrée (fig. 5, 6 et 7). Ce type de navire fut un des acteurs de l’expansion économique de Marseille à la fin du VIe s. av. J.-C</a:t>
            </a:r>
            <a:r>
              <a:rPr lang="fr-FR" dirty="0" smtClean="0"/>
              <a:t>.[…]</a:t>
            </a:r>
          </a:p>
          <a:p>
            <a:pPr algn="r"/>
            <a:endParaRPr lang="fr-FR" dirty="0" smtClean="0"/>
          </a:p>
          <a:p>
            <a:pPr algn="r"/>
            <a:r>
              <a:rPr lang="fr-FR" dirty="0" smtClean="0"/>
              <a:t>Compte rendu des fouilles archéologiques, Centre national de la recherche scientifique</a:t>
            </a:r>
            <a:endParaRPr lang="fr-FR" dirty="0"/>
          </a:p>
          <a:p>
            <a:endParaRPr lang="fr-FR" dirty="0"/>
          </a:p>
          <a:p>
            <a:endParaRPr lang="fr-FR" b="1" dirty="0"/>
          </a:p>
        </p:txBody>
      </p:sp>
    </p:spTree>
    <p:extLst>
      <p:ext uri="{BB962C8B-B14F-4D97-AF65-F5344CB8AC3E}">
        <p14:creationId xmlns:p14="http://schemas.microsoft.com/office/powerpoint/2010/main" val="1559031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611560" y="476672"/>
            <a:ext cx="6336704" cy="5544616"/>
          </a:xfrm>
          <a:prstGeom prst="rect">
            <a:avLst/>
          </a:prstGeom>
        </p:spPr>
      </p:pic>
      <p:sp>
        <p:nvSpPr>
          <p:cNvPr id="5" name="ZoneTexte 4"/>
          <p:cNvSpPr txBox="1"/>
          <p:nvPr/>
        </p:nvSpPr>
        <p:spPr>
          <a:xfrm>
            <a:off x="6948264" y="476672"/>
            <a:ext cx="2016224" cy="1754326"/>
          </a:xfrm>
          <a:prstGeom prst="rect">
            <a:avLst/>
          </a:prstGeom>
          <a:noFill/>
        </p:spPr>
        <p:txBody>
          <a:bodyPr wrap="square" rtlCol="0">
            <a:spAutoFit/>
          </a:bodyPr>
          <a:lstStyle/>
          <a:p>
            <a:r>
              <a:rPr lang="fr-FR" dirty="0" smtClean="0"/>
              <a:t>Maquette de la reconstitution des épaves de navires</a:t>
            </a:r>
          </a:p>
          <a:p>
            <a:endParaRPr lang="fr-FR" dirty="0"/>
          </a:p>
          <a:p>
            <a:r>
              <a:rPr lang="fr-FR" dirty="0" smtClean="0"/>
              <a:t>CNRS.fr</a:t>
            </a:r>
            <a:endParaRPr lang="fr-FR" dirty="0"/>
          </a:p>
        </p:txBody>
      </p:sp>
    </p:spTree>
    <p:extLst>
      <p:ext uri="{BB962C8B-B14F-4D97-AF65-F5344CB8AC3E}">
        <p14:creationId xmlns:p14="http://schemas.microsoft.com/office/powerpoint/2010/main" val="485142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620688"/>
            <a:ext cx="8640960" cy="6555640"/>
          </a:xfrm>
          <a:prstGeom prst="rect">
            <a:avLst/>
          </a:prstGeom>
        </p:spPr>
        <p:txBody>
          <a:bodyPr wrap="square">
            <a:spAutoFit/>
          </a:bodyPr>
          <a:lstStyle/>
          <a:p>
            <a:pPr algn="just">
              <a:spcAft>
                <a:spcPts val="0"/>
              </a:spcAft>
            </a:pPr>
            <a:r>
              <a:rPr lang="fr-FR" sz="2400" i="1" dirty="0">
                <a:latin typeface="Times New Roman" panose="02020603050405020304" pitchFamily="18" charset="0"/>
                <a:ea typeface="Times New Roman" panose="02020603050405020304" pitchFamily="18" charset="0"/>
              </a:rPr>
              <a:t>La ville de Massalia, d'origine phocéenne, est située sur un terrain pierreux ; son port s'étend au-dessous d'un rocher creusé en forme d'amphithéâtre, qui regarde le midi et qui se trouve, ainsi que la ville elle-même dans toutes les parties de sa vaste enceinte, défendu par de magnifiques remparts. L'Acropole contient deux temples, l'</a:t>
            </a:r>
            <a:r>
              <a:rPr lang="fr-FR" sz="2400" i="1" dirty="0" err="1">
                <a:latin typeface="Times New Roman" panose="02020603050405020304" pitchFamily="18" charset="0"/>
                <a:ea typeface="Times New Roman" panose="02020603050405020304" pitchFamily="18" charset="0"/>
              </a:rPr>
              <a:t>Ephesium</a:t>
            </a:r>
            <a:r>
              <a:rPr lang="fr-FR" sz="2400" i="1" dirty="0">
                <a:latin typeface="Times New Roman" panose="02020603050405020304" pitchFamily="18" charset="0"/>
                <a:ea typeface="Times New Roman" panose="02020603050405020304" pitchFamily="18" charset="0"/>
              </a:rPr>
              <a:t> et le temple d'Apollon </a:t>
            </a:r>
            <a:r>
              <a:rPr lang="fr-FR" sz="2400" i="1" dirty="0" err="1">
                <a:latin typeface="Times New Roman" panose="02020603050405020304" pitchFamily="18" charset="0"/>
                <a:ea typeface="Times New Roman" panose="02020603050405020304" pitchFamily="18" charset="0"/>
              </a:rPr>
              <a:t>Delphinien</a:t>
            </a:r>
            <a:r>
              <a:rPr lang="fr-FR" sz="2400" i="1" dirty="0">
                <a:latin typeface="Times New Roman" panose="02020603050405020304" pitchFamily="18" charset="0"/>
                <a:ea typeface="Times New Roman" panose="02020603050405020304" pitchFamily="18" charset="0"/>
              </a:rPr>
              <a:t> : ce dernier rappelle le culte commun à tous les Ioniens : quant à l'autre, il est spécialement consacré à Diane d'Ephèse. […] Les Phocéens […] bâtirent le temple, puis, pour honorer dignement celle qui leur avait servi de guide, ils lui décernèrent le titre de grande prêtresse. De leur côté, toutes les colonies de Massalia réservèrent leurs premiers honneurs à la même déesse, s'attachant, tant pour la disposition de sa statue que pour tous les autres rites de son culte, à observer exactement ce qui se pratiquait dans la métropole</a:t>
            </a:r>
            <a:r>
              <a:rPr lang="fr-FR" sz="2400" i="1" dirty="0" smtClean="0">
                <a:latin typeface="Times New Roman" panose="02020603050405020304" pitchFamily="18" charset="0"/>
                <a:ea typeface="Times New Roman" panose="02020603050405020304" pitchFamily="18" charset="0"/>
              </a:rPr>
              <a:t>.</a:t>
            </a:r>
          </a:p>
          <a:p>
            <a:r>
              <a:rPr lang="fr-FR" dirty="0" smtClean="0"/>
              <a:t>              D’après Strabon géographe du Ier s. av et Ier s </a:t>
            </a:r>
            <a:r>
              <a:rPr lang="fr-FR" dirty="0" err="1" smtClean="0"/>
              <a:t>ap</a:t>
            </a:r>
            <a:r>
              <a:rPr lang="fr-FR" dirty="0" smtClean="0"/>
              <a:t> JC, </a:t>
            </a:r>
            <a:r>
              <a:rPr lang="fr-FR" i="1" dirty="0"/>
              <a:t>Géographie</a:t>
            </a:r>
            <a:r>
              <a:rPr lang="fr-FR" dirty="0"/>
              <a:t>, livre 4, chapitre </a:t>
            </a:r>
            <a:r>
              <a:rPr lang="fr-FR" dirty="0" smtClean="0"/>
              <a:t>1</a:t>
            </a:r>
            <a:endParaRPr lang="fr-FR" dirty="0"/>
          </a:p>
          <a:p>
            <a:r>
              <a:rPr lang="fr-FR" dirty="0"/>
              <a:t> </a:t>
            </a:r>
          </a:p>
          <a:p>
            <a:pPr algn="just">
              <a:spcAft>
                <a:spcPts val="0"/>
              </a:spcAft>
            </a:pPr>
            <a:r>
              <a:rPr lang="fr-FR" sz="2400" i="1" dirty="0">
                <a:latin typeface="Times New Roman" panose="02020603050405020304" pitchFamily="18" charset="0"/>
                <a:ea typeface="Times New Roman" panose="02020603050405020304" pitchFamily="18" charset="0"/>
              </a:rPr>
              <a:t/>
            </a:r>
            <a:br>
              <a:rPr lang="fr-FR" sz="2400" i="1" dirty="0">
                <a:latin typeface="Times New Roman" panose="02020603050405020304" pitchFamily="18" charset="0"/>
                <a:ea typeface="Times New Roman" panose="02020603050405020304" pitchFamily="18" charset="0"/>
              </a:rPr>
            </a:br>
            <a:endParaRPr lang="fr-FR"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3374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467544" y="620688"/>
            <a:ext cx="5040560" cy="3600400"/>
          </a:xfrm>
          <a:prstGeom prst="rect">
            <a:avLst/>
          </a:prstGeom>
        </p:spPr>
      </p:pic>
      <p:sp>
        <p:nvSpPr>
          <p:cNvPr id="5" name="ZoneTexte 4"/>
          <p:cNvSpPr txBox="1"/>
          <p:nvPr/>
        </p:nvSpPr>
        <p:spPr>
          <a:xfrm>
            <a:off x="5508104" y="620688"/>
            <a:ext cx="3024336" cy="1200329"/>
          </a:xfrm>
          <a:prstGeom prst="rect">
            <a:avLst/>
          </a:prstGeom>
          <a:noFill/>
        </p:spPr>
        <p:txBody>
          <a:bodyPr wrap="square" rtlCol="0">
            <a:spAutoFit/>
          </a:bodyPr>
          <a:lstStyle/>
          <a:p>
            <a:r>
              <a:rPr lang="fr-FR" b="1" dirty="0" smtClean="0"/>
              <a:t>Vestiges du trésor des marseillais à Delphes en Grèce</a:t>
            </a:r>
          </a:p>
          <a:p>
            <a:endParaRPr lang="fr-FR" dirty="0"/>
          </a:p>
        </p:txBody>
      </p:sp>
      <p:sp>
        <p:nvSpPr>
          <p:cNvPr id="6" name="Rectangle 1"/>
          <p:cNvSpPr>
            <a:spLocks noChangeArrowheads="1"/>
          </p:cNvSpPr>
          <p:nvPr/>
        </p:nvSpPr>
        <p:spPr bwMode="auto">
          <a:xfrm flipH="1">
            <a:off x="5508104" y="1832050"/>
            <a:ext cx="3635896"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smtClean="0">
                <a:ln>
                  <a:noFill/>
                </a:ln>
                <a:solidFill>
                  <a:schemeClr val="tx1"/>
                </a:solidFill>
                <a:effectLst/>
                <a:latin typeface="Arial" panose="020B0604020202020204" pitchFamily="34" charset="0"/>
              </a:rPr>
              <a:t>Un "Trésor" chez les grecs  était un petit monument, sorte de "chapelle votive", construit à l'occasion d'un événement important ou une victoire . Ces monuments, richement orné,  renfermait les offrandes aux dieux. </a:t>
            </a:r>
            <a:r>
              <a:rPr kumimoji="0" lang="fr-FR" altLang="fr-FR" sz="1800" b="0" i="0" u="none" strike="noStrike" cap="none" normalizeH="0" baseline="0" dirty="0" smtClean="0">
                <a:ln>
                  <a:noFill/>
                </a:ln>
                <a:solidFill>
                  <a:schemeClr val="tx1"/>
                </a:solidFill>
                <a:effectLst/>
                <a:latin typeface="Arial" panose="020B0604020202020204" pitchFamily="34" charset="0"/>
              </a:rPr>
              <a:t> </a:t>
            </a:r>
          </a:p>
        </p:txBody>
      </p:sp>
      <p:pic>
        <p:nvPicPr>
          <p:cNvPr id="4098" name="Picture 2" descr="http://cdncache-a.akamaihd.net/items/it/img/arrow-10x10.png">
            <a:hlinkClick r:id="rId3" tooltip="Cliquez pour continuer par Couponz"/>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4375" y="-182563"/>
            <a:ext cx="95250" cy="952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54402" y="4509120"/>
            <a:ext cx="8554385" cy="2031325"/>
          </a:xfrm>
          <a:prstGeom prst="rect">
            <a:avLst/>
          </a:prstGeom>
        </p:spPr>
        <p:txBody>
          <a:bodyPr wrap="square">
            <a:spAutoFit/>
          </a:bodyPr>
          <a:lstStyle/>
          <a:p>
            <a:pPr algn="just"/>
            <a:r>
              <a:rPr lang="fr-FR" i="1" dirty="0" smtClean="0">
                <a:latin typeface="Times New Roman" panose="02020603050405020304" pitchFamily="18" charset="0"/>
                <a:ea typeface="Times New Roman" panose="02020603050405020304" pitchFamily="18" charset="0"/>
              </a:rPr>
              <a:t>« […]Les Massaliotes </a:t>
            </a:r>
            <a:r>
              <a:rPr lang="fr-FR" i="1" dirty="0">
                <a:latin typeface="Times New Roman" panose="02020603050405020304" pitchFamily="18" charset="0"/>
                <a:ea typeface="Times New Roman" panose="02020603050405020304" pitchFamily="18" charset="0"/>
              </a:rPr>
              <a:t>sont des colons de Phocée en </a:t>
            </a:r>
            <a:r>
              <a:rPr lang="fr-FR" i="1" dirty="0">
                <a:solidFill>
                  <a:srgbClr val="000099"/>
                </a:solidFill>
                <a:latin typeface="Times New Roman" panose="02020603050405020304" pitchFamily="18" charset="0"/>
                <a:ea typeface="Times New Roman" panose="02020603050405020304" pitchFamily="18" charset="0"/>
                <a:hlinkClick r:id="rId5" tooltip="Ionie"/>
              </a:rPr>
              <a:t>Ionie</a:t>
            </a:r>
            <a:r>
              <a:rPr lang="fr-FR" i="1" dirty="0">
                <a:latin typeface="Times New Roman" panose="02020603050405020304" pitchFamily="18" charset="0"/>
                <a:ea typeface="Times New Roman" panose="02020603050405020304" pitchFamily="18" charset="0"/>
              </a:rPr>
              <a:t> et faisaient partie de ceux qui s'enfuirent de cette ville devant le mède </a:t>
            </a:r>
            <a:r>
              <a:rPr lang="fr-FR" i="1" dirty="0" err="1">
                <a:latin typeface="Times New Roman" panose="02020603050405020304" pitchFamily="18" charset="0"/>
                <a:ea typeface="Times New Roman" panose="02020603050405020304" pitchFamily="18" charset="0"/>
              </a:rPr>
              <a:t>Arpage</a:t>
            </a:r>
            <a:r>
              <a:rPr lang="fr-FR" i="1" dirty="0">
                <a:latin typeface="Times New Roman" panose="02020603050405020304" pitchFamily="18" charset="0"/>
                <a:ea typeface="Times New Roman" panose="02020603050405020304" pitchFamily="18" charset="0"/>
              </a:rPr>
              <a:t> ; leur flotte l'ayant emporté sur celle des </a:t>
            </a:r>
            <a:r>
              <a:rPr lang="fr-FR" i="1" dirty="0">
                <a:solidFill>
                  <a:srgbClr val="000099"/>
                </a:solidFill>
                <a:latin typeface="Times New Roman" panose="02020603050405020304" pitchFamily="18" charset="0"/>
                <a:ea typeface="Times New Roman" panose="02020603050405020304" pitchFamily="18" charset="0"/>
                <a:hlinkClick r:id="rId6" tooltip="Carthage"/>
              </a:rPr>
              <a:t>Carthaginois</a:t>
            </a:r>
            <a:r>
              <a:rPr lang="fr-FR" i="1" dirty="0">
                <a:latin typeface="Times New Roman" panose="02020603050405020304" pitchFamily="18" charset="0"/>
                <a:ea typeface="Times New Roman" panose="02020603050405020304" pitchFamily="18" charset="0"/>
              </a:rPr>
              <a:t>, ils prirent possession du territoire qu'ils occupent aujourd'hui et arrivèrent à un haut degré de </a:t>
            </a:r>
            <a:r>
              <a:rPr lang="fr-FR" i="1" dirty="0" smtClean="0">
                <a:latin typeface="Times New Roman" panose="02020603050405020304" pitchFamily="18" charset="0"/>
                <a:ea typeface="Times New Roman" panose="02020603050405020304" pitchFamily="18" charset="0"/>
              </a:rPr>
              <a:t>prospérité. </a:t>
            </a:r>
            <a:r>
              <a:rPr lang="fr-FR" i="1" dirty="0">
                <a:latin typeface="Times New Roman" panose="02020603050405020304" pitchFamily="18" charset="0"/>
                <a:ea typeface="Times New Roman" panose="02020603050405020304" pitchFamily="18" charset="0"/>
              </a:rPr>
              <a:t>L'offrande </a:t>
            </a:r>
            <a:r>
              <a:rPr lang="fr-FR" i="1" dirty="0" smtClean="0">
                <a:latin typeface="Times New Roman" panose="02020603050405020304" pitchFamily="18" charset="0"/>
                <a:ea typeface="Times New Roman" panose="02020603050405020304" pitchFamily="18" charset="0"/>
              </a:rPr>
              <a:t>massaliote </a:t>
            </a:r>
            <a:r>
              <a:rPr lang="fr-FR" i="1" dirty="0">
                <a:latin typeface="Times New Roman" panose="02020603050405020304" pitchFamily="18" charset="0"/>
                <a:ea typeface="Times New Roman" panose="02020603050405020304" pitchFamily="18" charset="0"/>
              </a:rPr>
              <a:t>est de </a:t>
            </a:r>
            <a:r>
              <a:rPr lang="fr-FR" i="1" dirty="0">
                <a:solidFill>
                  <a:srgbClr val="000099"/>
                </a:solidFill>
                <a:latin typeface="Times New Roman" panose="02020603050405020304" pitchFamily="18" charset="0"/>
                <a:ea typeface="Times New Roman" panose="02020603050405020304" pitchFamily="18" charset="0"/>
                <a:hlinkClick r:id="rId7" tooltip="Bronze"/>
              </a:rPr>
              <a:t>bronze</a:t>
            </a:r>
            <a:r>
              <a:rPr lang="fr-FR" i="1" dirty="0">
                <a:latin typeface="Times New Roman" panose="02020603050405020304" pitchFamily="18" charset="0"/>
                <a:ea typeface="Times New Roman" panose="02020603050405020304" pitchFamily="18" charset="0"/>
              </a:rPr>
              <a:t>. </a:t>
            </a:r>
            <a:r>
              <a:rPr lang="fr-FR" i="1" dirty="0" smtClean="0">
                <a:latin typeface="Times New Roman" panose="02020603050405020304" pitchFamily="18" charset="0"/>
                <a:ea typeface="Times New Roman" panose="02020603050405020304" pitchFamily="18" charset="0"/>
              </a:rPr>
              <a:t>»</a:t>
            </a:r>
          </a:p>
          <a:p>
            <a:pPr algn="just"/>
            <a:endParaRPr lang="fr-FR" i="1" dirty="0">
              <a:latin typeface="Times New Roman" panose="02020603050405020304" pitchFamily="18" charset="0"/>
              <a:ea typeface="Times New Roman" panose="02020603050405020304" pitchFamily="18" charset="0"/>
            </a:endParaRPr>
          </a:p>
          <a:p>
            <a:pPr algn="r"/>
            <a:r>
              <a:rPr lang="fr-FR" dirty="0"/>
              <a:t>D</a:t>
            </a:r>
            <a:r>
              <a:rPr lang="fr-FR" dirty="0" smtClean="0"/>
              <a:t>escription </a:t>
            </a:r>
            <a:r>
              <a:rPr lang="fr-FR" dirty="0"/>
              <a:t>de Delphes faite par Pausanias, voyageur grec du II</a:t>
            </a:r>
            <a:r>
              <a:rPr lang="fr-FR" baseline="30000" dirty="0"/>
              <a:t>e</a:t>
            </a:r>
            <a:r>
              <a:rPr lang="fr-FR" dirty="0"/>
              <a:t> s. </a:t>
            </a:r>
            <a:r>
              <a:rPr lang="fr-FR" dirty="0" err="1"/>
              <a:t>ap</a:t>
            </a:r>
            <a:r>
              <a:rPr lang="fr-FR" dirty="0"/>
              <a:t>. J.-C. dans sa </a:t>
            </a:r>
            <a:r>
              <a:rPr lang="fr-FR" i="1" dirty="0"/>
              <a:t>Description de la Grèce </a:t>
            </a:r>
            <a:endParaRPr lang="fr-FR" dirty="0">
              <a:latin typeface="Times New Roman" panose="02020603050405020304" pitchFamily="18" charset="0"/>
              <a:ea typeface="Times New Roman" panose="02020603050405020304" pitchFamily="18" charset="0"/>
            </a:endParaRPr>
          </a:p>
        </p:txBody>
      </p:sp>
      <p:sp>
        <p:nvSpPr>
          <p:cNvPr id="9" name="ZoneTexte 8"/>
          <p:cNvSpPr txBox="1"/>
          <p:nvPr/>
        </p:nvSpPr>
        <p:spPr>
          <a:xfrm>
            <a:off x="323528" y="188640"/>
            <a:ext cx="1944216" cy="369332"/>
          </a:xfrm>
          <a:prstGeom prst="rect">
            <a:avLst/>
          </a:prstGeom>
          <a:noFill/>
        </p:spPr>
        <p:txBody>
          <a:bodyPr wrap="square" rtlCol="0">
            <a:spAutoFit/>
          </a:bodyPr>
          <a:lstStyle/>
          <a:p>
            <a:r>
              <a:rPr lang="fr-FR" b="1" dirty="0" smtClean="0"/>
              <a:t>Document 4</a:t>
            </a:r>
            <a:endParaRPr lang="fr-FR" b="1" dirty="0"/>
          </a:p>
        </p:txBody>
      </p:sp>
    </p:spTree>
    <p:extLst>
      <p:ext uri="{BB962C8B-B14F-4D97-AF65-F5344CB8AC3E}">
        <p14:creationId xmlns:p14="http://schemas.microsoft.com/office/powerpoint/2010/main" val="1786211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835696" y="404664"/>
            <a:ext cx="5760640" cy="954107"/>
          </a:xfrm>
          <a:prstGeom prst="rect">
            <a:avLst/>
          </a:prstGeom>
          <a:noFill/>
        </p:spPr>
        <p:txBody>
          <a:bodyPr wrap="square" rtlCol="0">
            <a:spAutoFit/>
          </a:bodyPr>
          <a:lstStyle/>
          <a:p>
            <a:pPr marL="457200" indent="-457200" algn="ctr">
              <a:buFont typeface="Wingdings" panose="05000000000000000000" pitchFamily="2" charset="2"/>
              <a:buChar char="Ø"/>
            </a:pPr>
            <a:r>
              <a:rPr lang="fr-FR" sz="2800" dirty="0" smtClean="0"/>
              <a:t>Deux scénarii pédagogiques possibles</a:t>
            </a:r>
            <a:endParaRPr lang="fr-FR" sz="2800" dirty="0"/>
          </a:p>
        </p:txBody>
      </p:sp>
      <p:sp>
        <p:nvSpPr>
          <p:cNvPr id="7" name="ZoneTexte 6"/>
          <p:cNvSpPr txBox="1"/>
          <p:nvPr/>
        </p:nvSpPr>
        <p:spPr>
          <a:xfrm>
            <a:off x="251520" y="1340768"/>
            <a:ext cx="8568952" cy="369332"/>
          </a:xfrm>
          <a:prstGeom prst="rect">
            <a:avLst/>
          </a:prstGeom>
          <a:solidFill>
            <a:srgbClr val="8EB4E3"/>
          </a:solidFill>
        </p:spPr>
        <p:txBody>
          <a:bodyPr wrap="square" rtlCol="0">
            <a:spAutoFit/>
          </a:bodyPr>
          <a:lstStyle/>
          <a:p>
            <a:pPr algn="ctr"/>
            <a:r>
              <a:rPr lang="fr-FR" b="1" dirty="0" smtClean="0"/>
              <a:t>Scénario 1: Compétence travaillée:  Comprendre un document</a:t>
            </a:r>
            <a:endParaRPr lang="fr-FR" b="1" dirty="0"/>
          </a:p>
        </p:txBody>
      </p:sp>
      <p:sp>
        <p:nvSpPr>
          <p:cNvPr id="8" name="ZoneTexte 7"/>
          <p:cNvSpPr txBox="1"/>
          <p:nvPr/>
        </p:nvSpPr>
        <p:spPr>
          <a:xfrm>
            <a:off x="359532" y="1844824"/>
            <a:ext cx="8352928" cy="4801315"/>
          </a:xfrm>
          <a:prstGeom prst="rect">
            <a:avLst/>
          </a:prstGeom>
          <a:noFill/>
        </p:spPr>
        <p:txBody>
          <a:bodyPr wrap="square" rtlCol="0">
            <a:spAutoFit/>
          </a:bodyPr>
          <a:lstStyle/>
          <a:p>
            <a:r>
              <a:rPr lang="fr-FR" b="1" dirty="0" smtClean="0"/>
              <a:t>Etape 1: travail de groupe</a:t>
            </a:r>
          </a:p>
          <a:p>
            <a:r>
              <a:rPr lang="fr-FR" u="sng" dirty="0" smtClean="0"/>
              <a:t>-</a:t>
            </a:r>
            <a:r>
              <a:rPr lang="fr-FR" dirty="0"/>
              <a:t>Distribution du corpus documentaire: = </a:t>
            </a:r>
            <a:r>
              <a:rPr lang="fr-FR" b="1" dirty="0"/>
              <a:t>chaque </a:t>
            </a:r>
            <a:r>
              <a:rPr lang="fr-FR" b="1" dirty="0" smtClean="0"/>
              <a:t>membre du groupe </a:t>
            </a:r>
            <a:r>
              <a:rPr lang="fr-FR" b="1" dirty="0"/>
              <a:t>travaille sur une </a:t>
            </a:r>
            <a:r>
              <a:rPr lang="fr-FR" b="1" dirty="0" smtClean="0"/>
              <a:t>source</a:t>
            </a:r>
            <a:endParaRPr lang="fr-FR" u="sng" dirty="0"/>
          </a:p>
          <a:p>
            <a:r>
              <a:rPr lang="fr-FR" u="sng" dirty="0" smtClean="0"/>
              <a:t>1</a:t>
            </a:r>
            <a:r>
              <a:rPr lang="fr-FR" u="sng" dirty="0"/>
              <a:t>/ Identifier les éléments du </a:t>
            </a:r>
            <a:r>
              <a:rPr lang="fr-FR" u="sng" dirty="0" err="1"/>
              <a:t>para-texte</a:t>
            </a:r>
            <a:r>
              <a:rPr lang="fr-FR" u="sng" dirty="0"/>
              <a:t>: </a:t>
            </a:r>
          </a:p>
          <a:p>
            <a:r>
              <a:rPr lang="fr-FR" dirty="0"/>
              <a:t>- Distinguer les différents types de documents</a:t>
            </a:r>
          </a:p>
          <a:p>
            <a:r>
              <a:rPr lang="fr-FR" dirty="0"/>
              <a:t>- Reconnaître son auteur </a:t>
            </a:r>
          </a:p>
          <a:p>
            <a:pPr>
              <a:buFontTx/>
              <a:buChar char="-"/>
            </a:pPr>
            <a:r>
              <a:rPr lang="fr-FR" dirty="0"/>
              <a:t>Identifier la </a:t>
            </a:r>
            <a:r>
              <a:rPr lang="fr-FR" dirty="0" smtClean="0"/>
              <a:t>date</a:t>
            </a:r>
            <a:endParaRPr lang="fr-FR" dirty="0"/>
          </a:p>
          <a:p>
            <a:r>
              <a:rPr lang="fr-FR" u="sng" dirty="0" smtClean="0"/>
              <a:t>2/ </a:t>
            </a:r>
            <a:r>
              <a:rPr lang="fr-FR" u="sng" dirty="0"/>
              <a:t>Extraire des informations:</a:t>
            </a:r>
            <a:endParaRPr lang="fr-FR" dirty="0"/>
          </a:p>
          <a:p>
            <a:r>
              <a:rPr lang="fr-FR" dirty="0"/>
              <a:t>Sélectionner les informations en recopiant un mot ou passage du document-  travail </a:t>
            </a:r>
            <a:r>
              <a:rPr lang="fr-FR" dirty="0" smtClean="0"/>
              <a:t>sur </a:t>
            </a:r>
            <a:r>
              <a:rPr lang="fr-FR" dirty="0"/>
              <a:t>les guillemets ou </a:t>
            </a:r>
            <a:r>
              <a:rPr lang="fr-FR" dirty="0" err="1"/>
              <a:t>surlignement</a:t>
            </a:r>
            <a:r>
              <a:rPr lang="fr-FR" dirty="0"/>
              <a:t> (prélèvements d’indices signifiants)</a:t>
            </a:r>
          </a:p>
          <a:p>
            <a:r>
              <a:rPr lang="fr-FR" dirty="0"/>
              <a:t> </a:t>
            </a:r>
          </a:p>
          <a:p>
            <a:r>
              <a:rPr lang="fr-FR" u="sng" dirty="0" smtClean="0"/>
              <a:t>3/Résumer </a:t>
            </a:r>
            <a:r>
              <a:rPr lang="fr-FR" u="sng" dirty="0"/>
              <a:t>en une phrase </a:t>
            </a:r>
            <a:r>
              <a:rPr lang="fr-FR" u="sng" dirty="0" smtClean="0"/>
              <a:t>ce que vous avez compris du document </a:t>
            </a:r>
          </a:p>
          <a:p>
            <a:endParaRPr lang="fr-FR" u="sng" dirty="0"/>
          </a:p>
          <a:p>
            <a:r>
              <a:rPr lang="fr-FR" b="1" dirty="0" smtClean="0"/>
              <a:t>Etape 2: </a:t>
            </a:r>
            <a:r>
              <a:rPr lang="fr-FR" b="1" dirty="0"/>
              <a:t>Phase d’institutionnalisation  à partir des réponses des élèves :  </a:t>
            </a:r>
            <a:r>
              <a:rPr lang="fr-FR" b="1" dirty="0" smtClean="0"/>
              <a:t>le Professeur différencie </a:t>
            </a:r>
            <a:r>
              <a:rPr lang="fr-FR" b="1" dirty="0"/>
              <a:t>les sources/ </a:t>
            </a:r>
            <a:r>
              <a:rPr lang="fr-FR" b="1" dirty="0" smtClean="0"/>
              <a:t> fait émerger les recoupements </a:t>
            </a:r>
            <a:r>
              <a:rPr lang="fr-FR" b="1" dirty="0"/>
              <a:t>et contradictions. </a:t>
            </a:r>
          </a:p>
          <a:p>
            <a:endParaRPr lang="fr-FR" dirty="0"/>
          </a:p>
          <a:p>
            <a:endParaRPr lang="fr-FR" dirty="0"/>
          </a:p>
        </p:txBody>
      </p:sp>
    </p:spTree>
    <p:extLst>
      <p:ext uri="{BB962C8B-B14F-4D97-AF65-F5344CB8AC3E}">
        <p14:creationId xmlns:p14="http://schemas.microsoft.com/office/powerpoint/2010/main" val="2327433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9672" y="908720"/>
            <a:ext cx="5760640" cy="369332"/>
          </a:xfrm>
          <a:prstGeom prst="rect">
            <a:avLst/>
          </a:prstGeom>
          <a:solidFill>
            <a:srgbClr val="8EB4E3"/>
          </a:solidFill>
        </p:spPr>
        <p:txBody>
          <a:bodyPr wrap="square">
            <a:spAutoFit/>
          </a:bodyPr>
          <a:lstStyle/>
          <a:p>
            <a:pPr algn="ctr"/>
            <a:r>
              <a:rPr lang="fr-FR" b="1" dirty="0"/>
              <a:t>Scénario </a:t>
            </a:r>
            <a:r>
              <a:rPr lang="fr-FR" b="1" dirty="0" smtClean="0"/>
              <a:t>2: </a:t>
            </a:r>
            <a:r>
              <a:rPr lang="fr-FR" b="1" dirty="0"/>
              <a:t>Compétence travaillée:  </a:t>
            </a:r>
            <a:r>
              <a:rPr lang="fr-FR" b="1" dirty="0" smtClean="0"/>
              <a:t>travailler l’oral</a:t>
            </a:r>
            <a:endParaRPr lang="fr-FR" b="1" dirty="0"/>
          </a:p>
        </p:txBody>
      </p:sp>
      <p:sp>
        <p:nvSpPr>
          <p:cNvPr id="5" name="ZoneTexte 4"/>
          <p:cNvSpPr txBox="1"/>
          <p:nvPr/>
        </p:nvSpPr>
        <p:spPr>
          <a:xfrm>
            <a:off x="539552" y="1628800"/>
            <a:ext cx="8136904" cy="3970318"/>
          </a:xfrm>
          <a:prstGeom prst="rect">
            <a:avLst/>
          </a:prstGeom>
          <a:noFill/>
        </p:spPr>
        <p:txBody>
          <a:bodyPr wrap="square" rtlCol="0">
            <a:spAutoFit/>
          </a:bodyPr>
          <a:lstStyle/>
          <a:p>
            <a:r>
              <a:rPr lang="fr-FR" b="1" dirty="0" smtClean="0"/>
              <a:t>Etape 1: travail de groupe</a:t>
            </a:r>
          </a:p>
          <a:p>
            <a:r>
              <a:rPr lang="fr-FR" dirty="0" smtClean="0"/>
              <a:t>-Distribution du corpus documentaire: = </a:t>
            </a:r>
            <a:r>
              <a:rPr lang="fr-FR" b="1" dirty="0" smtClean="0"/>
              <a:t>chaque groupe travaille sur une source</a:t>
            </a:r>
          </a:p>
          <a:p>
            <a:endParaRPr lang="fr-FR" dirty="0"/>
          </a:p>
          <a:p>
            <a:r>
              <a:rPr lang="fr-FR" dirty="0" smtClean="0"/>
              <a:t>-Désignation d’un rapporteur</a:t>
            </a:r>
          </a:p>
          <a:p>
            <a:endParaRPr lang="fr-FR" dirty="0"/>
          </a:p>
          <a:p>
            <a:r>
              <a:rPr lang="fr-FR" dirty="0" smtClean="0"/>
              <a:t>-Mise en commun et rédaction d’un écrit collectif= la préparation de l’oral se fait à l’écrit/ étayage pour les groupes en difficulté</a:t>
            </a:r>
          </a:p>
          <a:p>
            <a:endParaRPr lang="fr-FR" dirty="0" smtClean="0"/>
          </a:p>
          <a:p>
            <a:r>
              <a:rPr lang="fr-FR" dirty="0" smtClean="0"/>
              <a:t>-Présentation à l’oral</a:t>
            </a:r>
            <a:endParaRPr lang="fr-FR" dirty="0"/>
          </a:p>
          <a:p>
            <a:endParaRPr lang="fr-FR" dirty="0"/>
          </a:p>
          <a:p>
            <a:r>
              <a:rPr lang="fr-FR" b="1" dirty="0" smtClean="0"/>
              <a:t>Etape 2: </a:t>
            </a:r>
            <a:r>
              <a:rPr lang="fr-FR" b="1" dirty="0"/>
              <a:t>Phase d’institutionnalisation  à partir des réponses des élèves :  </a:t>
            </a:r>
            <a:r>
              <a:rPr lang="fr-FR" b="1" dirty="0" smtClean="0"/>
              <a:t>le professeur différencie </a:t>
            </a:r>
            <a:r>
              <a:rPr lang="fr-FR" b="1" dirty="0"/>
              <a:t>les sources/ recoupement et contradictions. </a:t>
            </a:r>
          </a:p>
          <a:p>
            <a:endParaRPr lang="fr-FR" dirty="0"/>
          </a:p>
          <a:p>
            <a:endParaRPr lang="fr-FR" dirty="0" smtClean="0"/>
          </a:p>
        </p:txBody>
      </p:sp>
    </p:spTree>
    <p:extLst>
      <p:ext uri="{BB962C8B-B14F-4D97-AF65-F5344CB8AC3E}">
        <p14:creationId xmlns:p14="http://schemas.microsoft.com/office/powerpoint/2010/main" val="2608099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75656" y="3068960"/>
            <a:ext cx="6264696" cy="954107"/>
          </a:xfrm>
          <a:prstGeom prst="rect">
            <a:avLst/>
          </a:prstGeom>
          <a:solidFill>
            <a:srgbClr val="8EB4E3"/>
          </a:solidFill>
        </p:spPr>
        <p:txBody>
          <a:bodyPr wrap="square" rtlCol="0">
            <a:spAutoFit/>
          </a:bodyPr>
          <a:lstStyle/>
          <a:p>
            <a:pPr marL="285750" indent="-285750" algn="ctr">
              <a:buFont typeface="Wingdings" panose="05000000000000000000" pitchFamily="2" charset="2"/>
              <a:buChar char="Ø"/>
            </a:pPr>
            <a:r>
              <a:rPr lang="fr-FR" sz="2800" b="1" dirty="0" smtClean="0"/>
              <a:t>Que retenir de cette entrée</a:t>
            </a:r>
            <a:r>
              <a:rPr lang="fr-FR" sz="2800" b="1" dirty="0"/>
              <a:t> </a:t>
            </a:r>
            <a:r>
              <a:rPr lang="fr-FR" sz="2800" b="1" dirty="0" smtClean="0"/>
              <a:t>en termes de démarches? </a:t>
            </a:r>
            <a:endParaRPr lang="fr-FR" sz="2800" b="1" dirty="0"/>
          </a:p>
        </p:txBody>
      </p:sp>
    </p:spTree>
    <p:extLst>
      <p:ext uri="{BB962C8B-B14F-4D97-AF65-F5344CB8AC3E}">
        <p14:creationId xmlns:p14="http://schemas.microsoft.com/office/powerpoint/2010/main" val="3414383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smtClean="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smtClean="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smtClean="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endParaRPr lang="fr-FR"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840929" y="91575"/>
            <a:ext cx="988540" cy="584775"/>
          </a:xfrm>
          <a:prstGeom prst="rect">
            <a:avLst/>
          </a:prstGeom>
          <a:noFill/>
        </p:spPr>
        <p:txBody>
          <a:bodyPr wrap="none" rtlCol="0">
            <a:spAutoFit/>
          </a:bodyPr>
          <a:lstStyle/>
          <a:p>
            <a:r>
              <a:rPr lang="fr-FR" sz="3200" dirty="0" smtClean="0">
                <a:solidFill>
                  <a:schemeClr val="tx2">
                    <a:lumMod val="60000"/>
                    <a:lumOff val="40000"/>
                  </a:schemeClr>
                </a:solidFill>
                <a:latin typeface="Arial" panose="020B0604020202020204" pitchFamily="34" charset="0"/>
                <a:cs typeface="Arial" panose="020B0604020202020204" pitchFamily="34" charset="0"/>
              </a:rPr>
              <a:t>Titre</a:t>
            </a:r>
            <a:endParaRPr lang="fr-FR" sz="32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3" name="ZoneTexte 12"/>
          <p:cNvSpPr txBox="1"/>
          <p:nvPr/>
        </p:nvSpPr>
        <p:spPr>
          <a:xfrm>
            <a:off x="611561" y="2132856"/>
            <a:ext cx="8431062" cy="1569660"/>
          </a:xfrm>
          <a:prstGeom prst="rect">
            <a:avLst/>
          </a:prstGeom>
          <a:noFill/>
        </p:spPr>
        <p:txBody>
          <a:bodyPr wrap="square" rtlCol="0">
            <a:spAutoFit/>
          </a:bodyPr>
          <a:lstStyle/>
          <a:p>
            <a:pPr algn="ctr"/>
            <a:r>
              <a:rPr lang="fr-FR" sz="3200" dirty="0"/>
              <a:t>L’Histoire-Géographie en cycle 3: Quelles </a:t>
            </a:r>
            <a:r>
              <a:rPr lang="fr-FR" sz="3200" dirty="0" smtClean="0"/>
              <a:t>démarches </a:t>
            </a:r>
            <a:r>
              <a:rPr lang="fr-FR" sz="3200" dirty="0"/>
              <a:t>pour la mise en œuvre des programmes? </a:t>
            </a:r>
            <a:endParaRPr lang="fr-FR"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884651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03648" y="2780928"/>
            <a:ext cx="6552728" cy="830997"/>
          </a:xfrm>
          <a:prstGeom prst="rect">
            <a:avLst/>
          </a:prstGeom>
          <a:solidFill>
            <a:srgbClr val="8EB4E3"/>
          </a:solidFill>
        </p:spPr>
        <p:txBody>
          <a:bodyPr wrap="square" rtlCol="0">
            <a:spAutoFit/>
          </a:bodyPr>
          <a:lstStyle/>
          <a:p>
            <a:pPr algn="ctr"/>
            <a:r>
              <a:rPr lang="fr-FR" sz="2400" b="1" dirty="0" smtClean="0"/>
              <a:t>Point 1: La démarche historique:  Une démarche en deux temps-une démarche inductive</a:t>
            </a:r>
            <a:endParaRPr lang="fr-FR" sz="2400" b="1" dirty="0"/>
          </a:p>
        </p:txBody>
      </p:sp>
    </p:spTree>
    <p:extLst>
      <p:ext uri="{BB962C8B-B14F-4D97-AF65-F5344CB8AC3E}">
        <p14:creationId xmlns:p14="http://schemas.microsoft.com/office/powerpoint/2010/main" val="3374021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93843418-5D8F-0D41-BCF8-8D9702B58111}" type="slidenum">
              <a:rPr lang="fr-FR" smtClean="0">
                <a:solidFill>
                  <a:prstClr val="white"/>
                </a:solidFill>
              </a:rPr>
              <a:pPr/>
              <a:t>21</a:t>
            </a:fld>
            <a:endParaRPr lang="fr-FR">
              <a:solidFill>
                <a:prstClr val="white"/>
              </a:solidFill>
            </a:endParaRPr>
          </a:p>
        </p:txBody>
      </p:sp>
      <p:sp>
        <p:nvSpPr>
          <p:cNvPr id="6" name="Zone de texte 27"/>
          <p:cNvSpPr txBox="1"/>
          <p:nvPr/>
        </p:nvSpPr>
        <p:spPr>
          <a:xfrm>
            <a:off x="309716" y="1298720"/>
            <a:ext cx="8583561" cy="698500"/>
          </a:xfrm>
          <a:prstGeom prst="rect">
            <a:avLst/>
          </a:prstGeom>
          <a:solidFill>
            <a:schemeClr val="accent2">
              <a:lumMod val="20000"/>
              <a:lumOff val="8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1600" b="1" dirty="0" smtClean="0">
                <a:effectLst/>
                <a:latin typeface="Arial" panose="020B0604020202020204" pitchFamily="34" charset="0"/>
                <a:ea typeface="Calibri" panose="020F0502020204030204" pitchFamily="34" charset="0"/>
                <a:cs typeface="Times New Roman" panose="02020603050405020304" pitchFamily="18" charset="0"/>
              </a:rPr>
              <a:t>L’ENTREE </a:t>
            </a:r>
            <a:r>
              <a:rPr lang="fr-FR" sz="1600" b="1" dirty="0">
                <a:effectLst/>
                <a:latin typeface="Arial" panose="020B0604020202020204" pitchFamily="34" charset="0"/>
                <a:ea typeface="Calibri" panose="020F0502020204030204" pitchFamily="34" charset="0"/>
                <a:cs typeface="Times New Roman" panose="02020603050405020304" pitchFamily="18" charset="0"/>
              </a:rPr>
              <a:t>en histoire = un objet d’étude qui repose sur une unité de moment de lieu et de temps ( pas une thématique)</a:t>
            </a:r>
            <a:endParaRPr lang="fr-FR" sz="1600" dirty="0">
              <a:effectLst/>
              <a:ea typeface="Calibri" panose="020F0502020204030204" pitchFamily="34" charset="0"/>
              <a:cs typeface="Times New Roman" panose="02020603050405020304" pitchFamily="18" charset="0"/>
            </a:endParaRPr>
          </a:p>
        </p:txBody>
      </p:sp>
      <p:sp>
        <p:nvSpPr>
          <p:cNvPr id="7" name="Zone de texte 39"/>
          <p:cNvSpPr txBox="1"/>
          <p:nvPr/>
        </p:nvSpPr>
        <p:spPr>
          <a:xfrm>
            <a:off x="1115616" y="2257061"/>
            <a:ext cx="6840760" cy="70736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1600" dirty="0" smtClean="0">
                <a:effectLst/>
                <a:latin typeface="Arial" panose="020B0604020202020204" pitchFamily="34" charset="0"/>
                <a:ea typeface="Calibri" panose="020F0502020204030204" pitchFamily="34" charset="0"/>
                <a:cs typeface="Times New Roman" panose="02020603050405020304" pitchFamily="18" charset="0"/>
              </a:rPr>
              <a:t>Elle nécessite une problématique afin de construire un raisonnement</a:t>
            </a:r>
            <a:endParaRPr lang="fr-FR" sz="1600" dirty="0">
              <a:effectLst/>
              <a:ea typeface="Calibri" panose="020F0502020204030204" pitchFamily="34" charset="0"/>
              <a:cs typeface="Times New Roman" panose="02020603050405020304" pitchFamily="18" charset="0"/>
            </a:endParaRPr>
          </a:p>
        </p:txBody>
      </p:sp>
      <p:sp>
        <p:nvSpPr>
          <p:cNvPr id="8" name="Zone de texte 41"/>
          <p:cNvSpPr txBox="1"/>
          <p:nvPr/>
        </p:nvSpPr>
        <p:spPr>
          <a:xfrm>
            <a:off x="1763688" y="3140968"/>
            <a:ext cx="5760640" cy="68008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1600" dirty="0" smtClean="0">
                <a:latin typeface="Arial" panose="020B0604020202020204" pitchFamily="34" charset="0"/>
                <a:ea typeface="Calibri" panose="020F0502020204030204" pitchFamily="34" charset="0"/>
                <a:cs typeface="Times New Roman" panose="02020603050405020304" pitchFamily="18" charset="0"/>
              </a:rPr>
              <a:t>Elle s’appuie sur un c</a:t>
            </a:r>
            <a:r>
              <a:rPr lang="fr-FR" sz="1600" dirty="0" smtClean="0">
                <a:effectLst/>
                <a:latin typeface="Arial" panose="020B0604020202020204" pitchFamily="34" charset="0"/>
                <a:ea typeface="Calibri" panose="020F0502020204030204" pitchFamily="34" charset="0"/>
                <a:cs typeface="Times New Roman" panose="02020603050405020304" pitchFamily="18" charset="0"/>
              </a:rPr>
              <a:t>orpus </a:t>
            </a:r>
            <a:r>
              <a:rPr lang="fr-FR" sz="1600" dirty="0">
                <a:effectLst/>
                <a:latin typeface="Arial" panose="020B0604020202020204" pitchFamily="34" charset="0"/>
                <a:ea typeface="Calibri" panose="020F0502020204030204" pitchFamily="34" charset="0"/>
                <a:cs typeface="Times New Roman" panose="02020603050405020304" pitchFamily="18" charset="0"/>
              </a:rPr>
              <a:t>documentaire varié ( documents </a:t>
            </a:r>
            <a:r>
              <a:rPr lang="fr-FR" sz="1600" dirty="0" smtClean="0">
                <a:effectLst/>
                <a:latin typeface="Arial" panose="020B0604020202020204" pitchFamily="34" charset="0"/>
                <a:ea typeface="Calibri" panose="020F0502020204030204" pitchFamily="34" charset="0"/>
                <a:cs typeface="Times New Roman" panose="02020603050405020304" pitchFamily="18" charset="0"/>
              </a:rPr>
              <a:t>iconographiques, </a:t>
            </a:r>
            <a:r>
              <a:rPr lang="fr-FR" sz="1600" dirty="0">
                <a:effectLst/>
                <a:latin typeface="Arial" panose="020B0604020202020204" pitchFamily="34" charset="0"/>
                <a:ea typeface="Calibri" panose="020F0502020204030204" pitchFamily="34" charset="0"/>
                <a:cs typeface="Times New Roman" panose="02020603050405020304" pitchFamily="18" charset="0"/>
              </a:rPr>
              <a:t>témoignages…)</a:t>
            </a:r>
            <a:endParaRPr lang="fr-FR" sz="1600" dirty="0">
              <a:effectLst/>
              <a:ea typeface="Calibri" panose="020F0502020204030204" pitchFamily="34" charset="0"/>
              <a:cs typeface="Times New Roman" panose="02020603050405020304" pitchFamily="18" charset="0"/>
            </a:endParaRPr>
          </a:p>
        </p:txBody>
      </p:sp>
      <p:sp>
        <p:nvSpPr>
          <p:cNvPr id="9" name="Zone de texte 38"/>
          <p:cNvSpPr txBox="1"/>
          <p:nvPr/>
        </p:nvSpPr>
        <p:spPr>
          <a:xfrm>
            <a:off x="2051720" y="4221088"/>
            <a:ext cx="4881880" cy="722882"/>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1600" dirty="0" smtClean="0">
                <a:effectLst/>
                <a:latin typeface="Arial" panose="020B0604020202020204" pitchFamily="34" charset="0"/>
                <a:ea typeface="Calibri" panose="020F0502020204030204" pitchFamily="34" charset="0"/>
                <a:cs typeface="Times New Roman" panose="02020603050405020304" pitchFamily="18" charset="0"/>
              </a:rPr>
              <a:t>Elle  doit permettre d’aborder les notions </a:t>
            </a:r>
            <a:r>
              <a:rPr lang="fr-FR" sz="1600" dirty="0">
                <a:effectLst/>
                <a:latin typeface="Arial" panose="020B0604020202020204" pitchFamily="34" charset="0"/>
                <a:ea typeface="Calibri" panose="020F0502020204030204" pitchFamily="34" charset="0"/>
                <a:cs typeface="Times New Roman" panose="02020603050405020304" pitchFamily="18" charset="0"/>
              </a:rPr>
              <a:t>clés inscrites dans les programmes</a:t>
            </a:r>
            <a:endParaRPr lang="fr-FR" sz="1600" dirty="0">
              <a:effectLst/>
              <a:ea typeface="Calibri" panose="020F0502020204030204" pitchFamily="34" charset="0"/>
              <a:cs typeface="Times New Roman" panose="02020603050405020304" pitchFamily="18" charset="0"/>
            </a:endParaRPr>
          </a:p>
        </p:txBody>
      </p:sp>
      <p:sp>
        <p:nvSpPr>
          <p:cNvPr id="11" name="ZoneTexte 10"/>
          <p:cNvSpPr txBox="1"/>
          <p:nvPr/>
        </p:nvSpPr>
        <p:spPr>
          <a:xfrm>
            <a:off x="2267744" y="509867"/>
            <a:ext cx="4896543" cy="461665"/>
          </a:xfrm>
          <a:prstGeom prst="rect">
            <a:avLst/>
          </a:prstGeom>
          <a:solidFill>
            <a:srgbClr val="8EB4E3"/>
          </a:solidFill>
        </p:spPr>
        <p:txBody>
          <a:bodyPr wrap="square" rtlCol="0">
            <a:spAutoFit/>
          </a:bodyPr>
          <a:lstStyle/>
          <a:p>
            <a:r>
              <a:rPr lang="fr-FR" sz="2400" b="1" dirty="0" smtClean="0"/>
              <a:t>Etape 1: L’entrée en histoire</a:t>
            </a:r>
            <a:endParaRPr lang="fr-FR" sz="2400" b="1" dirty="0"/>
          </a:p>
        </p:txBody>
      </p:sp>
    </p:spTree>
    <p:extLst>
      <p:ext uri="{BB962C8B-B14F-4D97-AF65-F5344CB8AC3E}">
        <p14:creationId xmlns:p14="http://schemas.microsoft.com/office/powerpoint/2010/main" val="4048984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93843418-5D8F-0D41-BCF8-8D9702B58111}" type="slidenum">
              <a:rPr lang="fr-FR" smtClean="0">
                <a:solidFill>
                  <a:prstClr val="white"/>
                </a:solidFill>
              </a:rPr>
              <a:pPr/>
              <a:t>22</a:t>
            </a:fld>
            <a:endParaRPr lang="fr-FR">
              <a:solidFill>
                <a:prstClr val="white"/>
              </a:solidFill>
            </a:endParaRPr>
          </a:p>
        </p:txBody>
      </p:sp>
      <p:sp>
        <p:nvSpPr>
          <p:cNvPr id="6" name="ZoneTexte 5"/>
          <p:cNvSpPr txBox="1"/>
          <p:nvPr/>
        </p:nvSpPr>
        <p:spPr>
          <a:xfrm>
            <a:off x="2005781" y="663677"/>
            <a:ext cx="4689987" cy="369332"/>
          </a:xfrm>
          <a:prstGeom prst="rect">
            <a:avLst/>
          </a:prstGeom>
          <a:solidFill>
            <a:srgbClr val="8EB4E3"/>
          </a:solidFill>
        </p:spPr>
        <p:txBody>
          <a:bodyPr wrap="square" rtlCol="0">
            <a:spAutoFit/>
          </a:bodyPr>
          <a:lstStyle/>
          <a:p>
            <a:pPr algn="ctr"/>
            <a:r>
              <a:rPr lang="fr-FR" b="1" dirty="0" smtClean="0"/>
              <a:t>Etape 2: La contextualisation</a:t>
            </a:r>
            <a:endParaRPr lang="fr-FR" b="1" dirty="0"/>
          </a:p>
        </p:txBody>
      </p:sp>
      <p:sp>
        <p:nvSpPr>
          <p:cNvPr id="8" name="Zone de texte 30"/>
          <p:cNvSpPr txBox="1"/>
          <p:nvPr/>
        </p:nvSpPr>
        <p:spPr>
          <a:xfrm>
            <a:off x="1547664" y="3284984"/>
            <a:ext cx="5770245" cy="49974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1600" dirty="0" smtClean="0">
                <a:effectLst/>
                <a:latin typeface="Arial" panose="020B0604020202020204" pitchFamily="34" charset="0"/>
                <a:ea typeface="Calibri" panose="020F0502020204030204" pitchFamily="34" charset="0"/>
                <a:cs typeface="Times New Roman" panose="02020603050405020304" pitchFamily="18" charset="0"/>
              </a:rPr>
              <a:t>Elle valide </a:t>
            </a:r>
            <a:r>
              <a:rPr lang="fr-FR" sz="1600" dirty="0">
                <a:effectLst/>
                <a:latin typeface="Arial" panose="020B0604020202020204" pitchFamily="34" charset="0"/>
                <a:ea typeface="Calibri" panose="020F0502020204030204" pitchFamily="34" charset="0"/>
                <a:cs typeface="Times New Roman" panose="02020603050405020304" pitchFamily="18" charset="0"/>
              </a:rPr>
              <a:t>les </a:t>
            </a:r>
            <a:r>
              <a:rPr lang="fr-FR" sz="1600" dirty="0" smtClean="0">
                <a:effectLst/>
                <a:latin typeface="Arial" panose="020B0604020202020204" pitchFamily="34" charset="0"/>
                <a:ea typeface="Calibri" panose="020F0502020204030204" pitchFamily="34" charset="0"/>
                <a:cs typeface="Times New Roman" panose="02020603050405020304" pitchFamily="18" charset="0"/>
              </a:rPr>
              <a:t>notions abordées </a:t>
            </a:r>
            <a:r>
              <a:rPr lang="fr-FR" sz="1600" dirty="0">
                <a:effectLst/>
                <a:latin typeface="Arial" panose="020B0604020202020204" pitchFamily="34" charset="0"/>
                <a:ea typeface="Calibri" panose="020F0502020204030204" pitchFamily="34" charset="0"/>
                <a:cs typeface="Times New Roman" panose="02020603050405020304" pitchFamily="18" charset="0"/>
              </a:rPr>
              <a:t>et les </a:t>
            </a:r>
            <a:r>
              <a:rPr lang="fr-FR" sz="1600" dirty="0" smtClean="0">
                <a:effectLst/>
                <a:latin typeface="Arial" panose="020B0604020202020204" pitchFamily="34" charset="0"/>
                <a:ea typeface="Calibri" panose="020F0502020204030204" pitchFamily="34" charset="0"/>
                <a:cs typeface="Times New Roman" panose="02020603050405020304" pitchFamily="18" charset="0"/>
              </a:rPr>
              <a:t>met </a:t>
            </a:r>
            <a:r>
              <a:rPr lang="fr-FR" sz="1600" dirty="0">
                <a:effectLst/>
                <a:latin typeface="Arial" panose="020B0604020202020204" pitchFamily="34" charset="0"/>
                <a:ea typeface="Calibri" panose="020F0502020204030204" pitchFamily="34" charset="0"/>
                <a:cs typeface="Times New Roman" panose="02020603050405020304" pitchFamily="18" charset="0"/>
              </a:rPr>
              <a:t>en relation</a:t>
            </a:r>
            <a:endParaRPr lang="fr-FR" sz="1600" dirty="0">
              <a:effectLst/>
              <a:ea typeface="Calibri" panose="020F0502020204030204" pitchFamily="34" charset="0"/>
              <a:cs typeface="Times New Roman" panose="02020603050405020304" pitchFamily="18" charset="0"/>
            </a:endParaRPr>
          </a:p>
        </p:txBody>
      </p:sp>
      <p:sp>
        <p:nvSpPr>
          <p:cNvPr id="10" name="Zone de texte 46"/>
          <p:cNvSpPr txBox="1"/>
          <p:nvPr/>
        </p:nvSpPr>
        <p:spPr>
          <a:xfrm>
            <a:off x="1187624" y="1772816"/>
            <a:ext cx="6503670" cy="1069588"/>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1600" dirty="0" smtClean="0">
                <a:effectLst/>
                <a:latin typeface="Arial" panose="020B0604020202020204" pitchFamily="34" charset="0"/>
                <a:ea typeface="Calibri" panose="020F0502020204030204" pitchFamily="34" charset="0"/>
                <a:cs typeface="Times New Roman" panose="02020603050405020304" pitchFamily="18" charset="0"/>
              </a:rPr>
              <a:t>Elle doit permettre d’Inscrire </a:t>
            </a:r>
            <a:r>
              <a:rPr lang="fr-FR" sz="1600" dirty="0">
                <a:effectLst/>
                <a:latin typeface="Arial" panose="020B0604020202020204" pitchFamily="34" charset="0"/>
                <a:ea typeface="Calibri" panose="020F0502020204030204" pitchFamily="34" charset="0"/>
                <a:cs typeface="Times New Roman" panose="02020603050405020304" pitchFamily="18" charset="0"/>
              </a:rPr>
              <a:t>l’objet dans un contexte spatial et chronologique plus large ( définir ce qui est de l’ordre </a:t>
            </a:r>
            <a:r>
              <a:rPr lang="fr-FR" sz="1600" dirty="0" smtClean="0">
                <a:effectLst/>
                <a:latin typeface="Arial" panose="020B0604020202020204" pitchFamily="34" charset="0"/>
                <a:ea typeface="Calibri" panose="020F0502020204030204" pitchFamily="34" charset="0"/>
                <a:cs typeface="Times New Roman" panose="02020603050405020304" pitchFamily="18" charset="0"/>
              </a:rPr>
              <a:t>du singulier</a:t>
            </a:r>
            <a:r>
              <a:rPr lang="fr-FR" sz="1600" dirty="0">
                <a:effectLst/>
                <a:latin typeface="Arial" panose="020B0604020202020204" pitchFamily="34" charset="0"/>
                <a:ea typeface="Calibri" panose="020F0502020204030204" pitchFamily="34" charset="0"/>
                <a:cs typeface="Times New Roman" panose="02020603050405020304" pitchFamily="18" charset="0"/>
              </a:rPr>
              <a:t>, </a:t>
            </a:r>
            <a:r>
              <a:rPr lang="fr-FR" sz="1600" dirty="0" smtClean="0">
                <a:effectLst/>
                <a:latin typeface="Arial" panose="020B0604020202020204" pitchFamily="34" charset="0"/>
                <a:ea typeface="Calibri" panose="020F0502020204030204" pitchFamily="34" charset="0"/>
                <a:cs typeface="Times New Roman" panose="02020603050405020304" pitchFamily="18" charset="0"/>
              </a:rPr>
              <a:t>du conjoncturel </a:t>
            </a:r>
            <a:r>
              <a:rPr lang="fr-FR" sz="1600" dirty="0">
                <a:effectLst/>
                <a:latin typeface="Arial" panose="020B0604020202020204" pitchFamily="34" charset="0"/>
                <a:ea typeface="Calibri" panose="020F0502020204030204" pitchFamily="34" charset="0"/>
                <a:cs typeface="Times New Roman" panose="02020603050405020304" pitchFamily="18" charset="0"/>
              </a:rPr>
              <a:t>et </a:t>
            </a:r>
            <a:r>
              <a:rPr lang="fr-FR" sz="1600" dirty="0" smtClean="0">
                <a:effectLst/>
                <a:latin typeface="Arial" panose="020B0604020202020204" pitchFamily="34" charset="0"/>
                <a:ea typeface="Calibri" panose="020F0502020204030204" pitchFamily="34" charset="0"/>
                <a:cs typeface="Times New Roman" panose="02020603050405020304" pitchFamily="18" charset="0"/>
              </a:rPr>
              <a:t>du structurel</a:t>
            </a:r>
            <a:r>
              <a:rPr lang="fr-FR" sz="1600" dirty="0">
                <a:effectLst/>
                <a:latin typeface="Arial" panose="020B0604020202020204" pitchFamily="34" charset="0"/>
                <a:ea typeface="Calibri" panose="020F0502020204030204" pitchFamily="34" charset="0"/>
                <a:cs typeface="Times New Roman" panose="02020603050405020304" pitchFamily="18" charset="0"/>
              </a:rPr>
              <a:t>)</a:t>
            </a:r>
            <a:endParaRPr lang="fr-FR" sz="1600" dirty="0">
              <a:effectLst/>
              <a:ea typeface="Calibri" panose="020F0502020204030204" pitchFamily="34" charset="0"/>
              <a:cs typeface="Times New Roman" panose="02020603050405020304" pitchFamily="18" charset="0"/>
            </a:endParaRPr>
          </a:p>
        </p:txBody>
      </p:sp>
      <p:sp>
        <p:nvSpPr>
          <p:cNvPr id="11" name="Zone de texte 31"/>
          <p:cNvSpPr txBox="1"/>
          <p:nvPr/>
        </p:nvSpPr>
        <p:spPr>
          <a:xfrm>
            <a:off x="2411760" y="4221088"/>
            <a:ext cx="3528392" cy="65532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fr-FR" sz="1600" dirty="0" smtClean="0">
                <a:effectLst/>
                <a:latin typeface="Arial" panose="020B0604020202020204" pitchFamily="34" charset="0"/>
                <a:ea typeface="Calibri" panose="020F0502020204030204" pitchFamily="34" charset="0"/>
                <a:cs typeface="Times New Roman" panose="02020603050405020304" pitchFamily="18" charset="0"/>
              </a:rPr>
              <a:t>C’</a:t>
            </a:r>
            <a:r>
              <a:rPr lang="fr-FR" sz="1600" dirty="0" smtClean="0">
                <a:latin typeface="Arial" panose="020B0604020202020204" pitchFamily="34" charset="0"/>
                <a:ea typeface="Calibri" panose="020F0502020204030204" pitchFamily="34" charset="0"/>
                <a:cs typeface="Times New Roman" panose="02020603050405020304" pitchFamily="18" charset="0"/>
              </a:rPr>
              <a:t>est l’occasion de </a:t>
            </a:r>
            <a:r>
              <a:rPr lang="fr-FR" sz="1600" dirty="0">
                <a:latin typeface="Arial" panose="020B0604020202020204" pitchFamily="34" charset="0"/>
                <a:ea typeface="Calibri" panose="020F0502020204030204" pitchFamily="34" charset="0"/>
                <a:cs typeface="Times New Roman" panose="02020603050405020304" pitchFamily="18" charset="0"/>
              </a:rPr>
              <a:t>t</a:t>
            </a:r>
            <a:r>
              <a:rPr lang="fr-FR" sz="1600" dirty="0" smtClean="0">
                <a:effectLst/>
                <a:latin typeface="Arial" panose="020B0604020202020204" pitchFamily="34" charset="0"/>
                <a:ea typeface="Calibri" panose="020F0502020204030204" pitchFamily="34" charset="0"/>
                <a:cs typeface="Times New Roman" panose="02020603050405020304" pitchFamily="18" charset="0"/>
              </a:rPr>
              <a:t>raiter les points non abordés par l’étude de cas</a:t>
            </a:r>
            <a:endParaRPr lang="fr-FR"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3691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115616" y="2996952"/>
            <a:ext cx="7272808" cy="954107"/>
          </a:xfrm>
          <a:prstGeom prst="rect">
            <a:avLst/>
          </a:prstGeom>
          <a:solidFill>
            <a:srgbClr val="8EB4E3"/>
          </a:solidFill>
        </p:spPr>
        <p:txBody>
          <a:bodyPr wrap="square" rtlCol="0">
            <a:spAutoFit/>
          </a:bodyPr>
          <a:lstStyle/>
          <a:p>
            <a:pPr algn="ctr"/>
            <a:r>
              <a:rPr lang="fr-FR" sz="2800" dirty="0" smtClean="0"/>
              <a:t>Point 2: La place du document dans nos disciplines</a:t>
            </a:r>
            <a:endParaRPr lang="fr-FR" sz="2800" dirty="0"/>
          </a:p>
        </p:txBody>
      </p:sp>
    </p:spTree>
    <p:extLst>
      <p:ext uri="{BB962C8B-B14F-4D97-AF65-F5344CB8AC3E}">
        <p14:creationId xmlns:p14="http://schemas.microsoft.com/office/powerpoint/2010/main" val="1058612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332656"/>
            <a:ext cx="7992888" cy="6001642"/>
          </a:xfrm>
          <a:prstGeom prst="rect">
            <a:avLst/>
          </a:prstGeom>
        </p:spPr>
        <p:txBody>
          <a:bodyPr wrap="square">
            <a:spAutoFit/>
          </a:bodyPr>
          <a:lstStyle/>
          <a:p>
            <a:pPr marL="285750" lvl="0" indent="-285750" algn="ctr">
              <a:buFont typeface="Wingdings" charset="2"/>
              <a:buChar char="q"/>
            </a:pPr>
            <a:r>
              <a:rPr lang="fr-FR" b="1" u="sng" dirty="0" smtClean="0"/>
              <a:t>Quelques constats </a:t>
            </a:r>
          </a:p>
          <a:p>
            <a:pPr lvl="0" algn="ctr"/>
            <a:endParaRPr lang="fr-FR" dirty="0" smtClean="0"/>
          </a:p>
          <a:p>
            <a:pPr marL="285750" lvl="0" indent="-285750">
              <a:buFont typeface="Wingdings" panose="05000000000000000000" pitchFamily="2" charset="2"/>
              <a:buChar char="ü"/>
            </a:pPr>
            <a:r>
              <a:rPr lang="fr-FR" sz="2400" dirty="0" smtClean="0"/>
              <a:t>Les </a:t>
            </a:r>
            <a:r>
              <a:rPr lang="fr-FR" sz="2400" dirty="0"/>
              <a:t>difficultés liées à la compréhension en lecture ont des impacts majeurs sur les parcours scolaires des élèves</a:t>
            </a:r>
            <a:r>
              <a:rPr lang="fr-FR" sz="2400" dirty="0" smtClean="0"/>
              <a:t>.</a:t>
            </a:r>
          </a:p>
          <a:p>
            <a:pPr marL="285750" lvl="0" indent="-285750">
              <a:buFont typeface="Wingdings" panose="05000000000000000000" pitchFamily="2" charset="2"/>
              <a:buChar char="ü"/>
            </a:pPr>
            <a:endParaRPr lang="fr-FR" sz="2400" dirty="0"/>
          </a:p>
          <a:p>
            <a:pPr marL="285750" lvl="0" indent="-285750">
              <a:buFont typeface="Wingdings" panose="05000000000000000000" pitchFamily="2" charset="2"/>
              <a:buChar char="ü"/>
            </a:pPr>
            <a:r>
              <a:rPr lang="fr-FR" sz="2400" dirty="0"/>
              <a:t>L</a:t>
            </a:r>
            <a:r>
              <a:rPr lang="fr-FR" sz="2400" dirty="0" smtClean="0"/>
              <a:t>a </a:t>
            </a:r>
            <a:r>
              <a:rPr lang="fr-FR" sz="2400" dirty="0"/>
              <a:t>compréhension est souvent </a:t>
            </a:r>
            <a:r>
              <a:rPr lang="fr-FR" sz="2400" b="1" dirty="0"/>
              <a:t>évaluée, </a:t>
            </a:r>
            <a:r>
              <a:rPr lang="fr-FR" sz="2400" dirty="0"/>
              <a:t>mais fait rarement l'objet d'un enseignement spécifique (on lit un texte, puis on répond à une série de questions</a:t>
            </a:r>
            <a:r>
              <a:rPr lang="fr-FR" sz="2400" dirty="0" smtClean="0"/>
              <a:t>) au sein de nos disciplines</a:t>
            </a:r>
          </a:p>
          <a:p>
            <a:pPr marL="285750" lvl="0" indent="-285750">
              <a:buFont typeface="Wingdings" panose="05000000000000000000" pitchFamily="2" charset="2"/>
              <a:buChar char="ü"/>
            </a:pPr>
            <a:endParaRPr lang="fr-FR" sz="2400" dirty="0"/>
          </a:p>
          <a:p>
            <a:pPr marL="285750" lvl="0" indent="-285750">
              <a:buFont typeface="Wingdings" panose="05000000000000000000" pitchFamily="2" charset="2"/>
              <a:buChar char="ü"/>
            </a:pPr>
            <a:r>
              <a:rPr lang="fr-FR" sz="2400" dirty="0"/>
              <a:t>L'enseignement de la lecture est le plus souvent orienté vers la compréhension des informations </a:t>
            </a:r>
            <a:r>
              <a:rPr lang="fr-FR" sz="2400" b="1" dirty="0"/>
              <a:t>explicites</a:t>
            </a:r>
            <a:r>
              <a:rPr lang="fr-FR" sz="2400" dirty="0"/>
              <a:t>, au dépend de la compréhension </a:t>
            </a:r>
            <a:r>
              <a:rPr lang="fr-FR" sz="2400" b="1" dirty="0"/>
              <a:t>implicite</a:t>
            </a:r>
            <a:r>
              <a:rPr lang="fr-FR" sz="2400" dirty="0" smtClean="0"/>
              <a:t>.</a:t>
            </a:r>
          </a:p>
          <a:p>
            <a:pPr marL="285750" lvl="0" indent="-285750">
              <a:buFont typeface="Wingdings" panose="05000000000000000000" pitchFamily="2" charset="2"/>
              <a:buChar char="ü"/>
            </a:pPr>
            <a:endParaRPr lang="fr-FR" sz="2400" dirty="0"/>
          </a:p>
          <a:p>
            <a:pPr marL="285750" lvl="0" indent="-285750">
              <a:buFont typeface="Wingdings" panose="05000000000000000000" pitchFamily="2" charset="2"/>
              <a:buChar char="ü"/>
            </a:pPr>
            <a:r>
              <a:rPr lang="fr-FR" sz="2400" dirty="0" smtClean="0"/>
              <a:t>Les leçons s’appuient sur un nombre très élevé de documents</a:t>
            </a:r>
          </a:p>
          <a:p>
            <a:pPr lvl="0"/>
            <a:endParaRPr lang="fr-FR" dirty="0" smtClean="0"/>
          </a:p>
          <a:p>
            <a:pPr lvl="0"/>
            <a:endParaRPr lang="fr-FR" dirty="0"/>
          </a:p>
        </p:txBody>
      </p:sp>
    </p:spTree>
    <p:extLst>
      <p:ext uri="{BB962C8B-B14F-4D97-AF65-F5344CB8AC3E}">
        <p14:creationId xmlns:p14="http://schemas.microsoft.com/office/powerpoint/2010/main" val="2616505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23528" y="476672"/>
            <a:ext cx="8424936" cy="5447646"/>
          </a:xfrm>
          <a:prstGeom prst="rect">
            <a:avLst/>
          </a:prstGeom>
          <a:noFill/>
        </p:spPr>
        <p:txBody>
          <a:bodyPr wrap="square" rtlCol="0">
            <a:spAutoFit/>
          </a:bodyPr>
          <a:lstStyle/>
          <a:p>
            <a:pPr marL="285750" indent="-285750" algn="ctr">
              <a:buFont typeface="Wingdings" charset="2"/>
              <a:buChar char="q"/>
            </a:pPr>
            <a:r>
              <a:rPr lang="fr-FR" b="1" u="sng" dirty="0" smtClean="0"/>
              <a:t>Quelques rappels</a:t>
            </a:r>
            <a:endParaRPr lang="fr-FR" b="1" u="sng" dirty="0"/>
          </a:p>
          <a:p>
            <a:pPr algn="ctr"/>
            <a:endParaRPr lang="fr-FR" b="1" u="sng" dirty="0"/>
          </a:p>
          <a:p>
            <a:r>
              <a:rPr lang="fr-FR" b="1" dirty="0" smtClean="0"/>
              <a:t>1-Les finalités de l’analyse de documents: </a:t>
            </a:r>
          </a:p>
          <a:p>
            <a:pPr algn="ctr"/>
            <a:endParaRPr lang="fr-FR" sz="2400" b="1" u="sng" dirty="0"/>
          </a:p>
          <a:p>
            <a:pPr marL="285750" indent="-285750">
              <a:buFont typeface="Wingdings" panose="05000000000000000000" pitchFamily="2" charset="2"/>
              <a:buChar char="ü"/>
            </a:pPr>
            <a:r>
              <a:rPr lang="fr-FR" b="1" dirty="0" smtClean="0"/>
              <a:t>Former nos élèves à l’esprit critique </a:t>
            </a:r>
            <a:r>
              <a:rPr lang="fr-FR" dirty="0" smtClean="0"/>
              <a:t>( identifier la source, prendre en compte les intentions de l’auteur, travailler sur l’explicite mais aussi sur l’implicite, développer un raisonnement au service de la complexité et de la nuance = </a:t>
            </a:r>
            <a:r>
              <a:rPr lang="fr-FR" dirty="0" err="1" smtClean="0"/>
              <a:t>multicausalité</a:t>
            </a:r>
            <a:r>
              <a:rPr lang="fr-FR" dirty="0" smtClean="0"/>
              <a:t>…)</a:t>
            </a:r>
          </a:p>
          <a:p>
            <a:endParaRPr lang="fr-FR" dirty="0" smtClean="0"/>
          </a:p>
          <a:p>
            <a:endParaRPr lang="fr-FR" dirty="0"/>
          </a:p>
          <a:p>
            <a:pPr marL="285750" indent="-285750">
              <a:buFont typeface="Wingdings" panose="05000000000000000000" pitchFamily="2" charset="2"/>
              <a:buChar char="ü"/>
            </a:pPr>
            <a:r>
              <a:rPr lang="fr-FR" b="1" dirty="0" smtClean="0"/>
              <a:t>Construire des capacités spécifiques à nos disciplines </a:t>
            </a:r>
            <a:r>
              <a:rPr lang="fr-FR" dirty="0" smtClean="0"/>
              <a:t>( situer dans son contexte, savoir faire une critique interne d’un texte) et transversales ( prélever, sélectionner, confronter en répondant à une série de questions)</a:t>
            </a:r>
          </a:p>
          <a:p>
            <a:endParaRPr lang="fr-FR" dirty="0" smtClean="0"/>
          </a:p>
          <a:p>
            <a:endParaRPr lang="fr-FR" dirty="0"/>
          </a:p>
          <a:p>
            <a:pPr marL="285750" indent="-285750">
              <a:buFont typeface="Wingdings" panose="05000000000000000000" pitchFamily="2" charset="2"/>
              <a:buChar char="ü"/>
            </a:pPr>
            <a:r>
              <a:rPr lang="fr-FR" b="1" dirty="0" smtClean="0"/>
              <a:t>Construire des connaissances</a:t>
            </a:r>
            <a:r>
              <a:rPr lang="fr-FR" dirty="0"/>
              <a:t> </a:t>
            </a:r>
            <a:r>
              <a:rPr lang="fr-FR" dirty="0" smtClean="0"/>
              <a:t>:  la mise en perspective et la problématique</a:t>
            </a:r>
          </a:p>
          <a:p>
            <a:pPr marL="285750" indent="-285750">
              <a:buFont typeface="Wingdings" panose="05000000000000000000" pitchFamily="2" charset="2"/>
              <a:buChar char="ü"/>
            </a:pPr>
            <a:endParaRPr lang="fr-FR" dirty="0"/>
          </a:p>
          <a:p>
            <a:pPr marL="285750" indent="-285750">
              <a:buFont typeface="Wingdings" panose="05000000000000000000" pitchFamily="2" charset="2"/>
              <a:buChar char="ü"/>
            </a:pPr>
            <a:r>
              <a:rPr lang="fr-FR" b="1" dirty="0" smtClean="0"/>
              <a:t>L’enseignement </a:t>
            </a:r>
            <a:r>
              <a:rPr lang="fr-FR" b="1" dirty="0"/>
              <a:t>est orienté vers la compréhension des informations explicites </a:t>
            </a:r>
            <a:r>
              <a:rPr lang="fr-FR" dirty="0"/>
              <a:t>au dépend de la compréhension de l’implicite</a:t>
            </a:r>
          </a:p>
          <a:p>
            <a:pPr marL="285750" indent="-285750">
              <a:buFont typeface="Wingdings" panose="05000000000000000000" pitchFamily="2" charset="2"/>
              <a:buChar char="ü"/>
            </a:pPr>
            <a:endParaRPr lang="fr-FR" dirty="0"/>
          </a:p>
        </p:txBody>
      </p:sp>
    </p:spTree>
    <p:extLst>
      <p:ext uri="{BB962C8B-B14F-4D97-AF65-F5344CB8AC3E}">
        <p14:creationId xmlns:p14="http://schemas.microsoft.com/office/powerpoint/2010/main" val="2418068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23528" y="980728"/>
            <a:ext cx="5616624" cy="369332"/>
          </a:xfrm>
          <a:prstGeom prst="rect">
            <a:avLst/>
          </a:prstGeom>
          <a:noFill/>
        </p:spPr>
        <p:txBody>
          <a:bodyPr wrap="square" rtlCol="0">
            <a:spAutoFit/>
          </a:bodyPr>
          <a:lstStyle/>
          <a:p>
            <a:r>
              <a:rPr lang="fr-FR" b="1" dirty="0" smtClean="0"/>
              <a:t>2- Les types de documents: </a:t>
            </a:r>
            <a:endParaRPr lang="fr-FR" b="1" dirty="0"/>
          </a:p>
        </p:txBody>
      </p:sp>
      <p:sp>
        <p:nvSpPr>
          <p:cNvPr id="5" name="ZoneTexte 4"/>
          <p:cNvSpPr txBox="1"/>
          <p:nvPr/>
        </p:nvSpPr>
        <p:spPr>
          <a:xfrm>
            <a:off x="251520" y="1340768"/>
            <a:ext cx="8640960" cy="3693319"/>
          </a:xfrm>
          <a:prstGeom prst="rect">
            <a:avLst/>
          </a:prstGeom>
          <a:noFill/>
        </p:spPr>
        <p:txBody>
          <a:bodyPr wrap="square" rtlCol="0">
            <a:spAutoFit/>
          </a:bodyPr>
          <a:lstStyle/>
          <a:p>
            <a:r>
              <a:rPr lang="fr-FR" dirty="0" smtClean="0"/>
              <a:t> </a:t>
            </a:r>
          </a:p>
          <a:p>
            <a:r>
              <a:rPr lang="fr-FR" dirty="0" smtClean="0"/>
              <a:t>1/ Le document source ( images satellites , photographies aériennes en géographie, documents patrimoniaux en Histoire)</a:t>
            </a:r>
          </a:p>
          <a:p>
            <a:endParaRPr lang="fr-FR" dirty="0"/>
          </a:p>
          <a:p>
            <a:r>
              <a:rPr lang="fr-FR" dirty="0" smtClean="0"/>
              <a:t>2/ Le document issu du « produit de la recherche » c’est-à-dire la publication universitaire ( tableaux, statistiques…)</a:t>
            </a:r>
          </a:p>
          <a:p>
            <a:endParaRPr lang="fr-FR" dirty="0"/>
          </a:p>
          <a:p>
            <a:r>
              <a:rPr lang="fr-FR" dirty="0" smtClean="0"/>
              <a:t>3/Le document sélectionné dans l’actualité ( article de journal, document de communication…)</a:t>
            </a:r>
          </a:p>
          <a:p>
            <a:endParaRPr lang="fr-FR" dirty="0"/>
          </a:p>
          <a:p>
            <a:r>
              <a:rPr lang="fr-FR" dirty="0" smtClean="0"/>
              <a:t>4/ Le document construit par un pédagogue auteur de manuel ou professeur ( « d’après l’auteur »)</a:t>
            </a:r>
          </a:p>
          <a:p>
            <a:endParaRPr lang="fr-FR" dirty="0"/>
          </a:p>
        </p:txBody>
      </p:sp>
    </p:spTree>
    <p:extLst>
      <p:ext uri="{BB962C8B-B14F-4D97-AF65-F5344CB8AC3E}">
        <p14:creationId xmlns:p14="http://schemas.microsoft.com/office/powerpoint/2010/main" val="2410459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4427984" y="764704"/>
            <a:ext cx="4392488" cy="3600986"/>
          </a:xfrm>
          <a:prstGeom prst="rect">
            <a:avLst/>
          </a:prstGeom>
          <a:solidFill>
            <a:srgbClr val="8EB4E3"/>
          </a:solidFill>
        </p:spPr>
        <p:txBody>
          <a:bodyPr wrap="square" rtlCol="0">
            <a:spAutoFit/>
          </a:bodyPr>
          <a:lstStyle/>
          <a:p>
            <a:pPr algn="ctr"/>
            <a:r>
              <a:rPr lang="fr-FR" b="1" dirty="0" smtClean="0">
                <a:effectLst>
                  <a:outerShdw blurRad="38100" dist="38100" dir="2700000" algn="tl">
                    <a:srgbClr val="000000">
                      <a:alpha val="43137"/>
                    </a:srgbClr>
                  </a:outerShdw>
                </a:effectLst>
                <a:latin typeface="Arial" pitchFamily="34" charset="0"/>
                <a:cs typeface="Arial" pitchFamily="34" charset="0"/>
              </a:rPr>
              <a:t>Le document illustratif</a:t>
            </a:r>
          </a:p>
          <a:p>
            <a:endParaRPr lang="fr-FR" dirty="0">
              <a:latin typeface="Arial" pitchFamily="34" charset="0"/>
              <a:cs typeface="Arial" pitchFamily="34" charset="0"/>
            </a:endParaRPr>
          </a:p>
          <a:p>
            <a:r>
              <a:rPr lang="fr-FR" sz="1600" dirty="0" smtClean="0">
                <a:latin typeface="Arial" pitchFamily="34" charset="0"/>
                <a:cs typeface="Arial" pitchFamily="34" charset="0"/>
              </a:rPr>
              <a:t>Il concrétise des faits exposés magistralement et vient appuyer le propos du professeur </a:t>
            </a:r>
          </a:p>
          <a:p>
            <a:endParaRPr lang="fr-FR" sz="1600" dirty="0">
              <a:latin typeface="Arial" pitchFamily="34" charset="0"/>
              <a:cs typeface="Arial" pitchFamily="34" charset="0"/>
            </a:endParaRPr>
          </a:p>
          <a:p>
            <a:r>
              <a:rPr lang="fr-FR" sz="1600" dirty="0" smtClean="0">
                <a:latin typeface="Arial" pitchFamily="34" charset="0"/>
                <a:cs typeface="Arial" pitchFamily="34" charset="0"/>
              </a:rPr>
              <a:t>Le temps consacré doit être relativement court</a:t>
            </a:r>
          </a:p>
          <a:p>
            <a:endParaRPr lang="fr-FR" sz="1600" dirty="0">
              <a:latin typeface="Arial" pitchFamily="34" charset="0"/>
              <a:cs typeface="Arial" pitchFamily="34" charset="0"/>
            </a:endParaRPr>
          </a:p>
          <a:p>
            <a:r>
              <a:rPr lang="fr-FR" sz="1600" dirty="0" smtClean="0">
                <a:latin typeface="Arial" pitchFamily="34" charset="0"/>
                <a:cs typeface="Arial" pitchFamily="34" charset="0"/>
              </a:rPr>
              <a:t>Le document n’est pas questionné</a:t>
            </a:r>
          </a:p>
          <a:p>
            <a:endParaRPr lang="fr-FR" sz="1600" dirty="0">
              <a:latin typeface="Arial" pitchFamily="34" charset="0"/>
              <a:cs typeface="Arial" pitchFamily="34" charset="0"/>
            </a:endParaRPr>
          </a:p>
          <a:p>
            <a:r>
              <a:rPr lang="fr-FR" sz="1600" b="1" dirty="0" smtClean="0">
                <a:latin typeface="Arial" pitchFamily="34" charset="0"/>
                <a:cs typeface="Arial" pitchFamily="34" charset="0"/>
              </a:rPr>
              <a:t>Le document d’accroche </a:t>
            </a:r>
            <a:r>
              <a:rPr lang="fr-FR" sz="1600" dirty="0" smtClean="0">
                <a:latin typeface="Arial" pitchFamily="34" charset="0"/>
                <a:cs typeface="Arial" pitchFamily="34" charset="0"/>
              </a:rPr>
              <a:t>est une variante qui intervient en début de séance pour susciter l’attention des élèves et sensibiliser de manière vivante à la problématique du sujet</a:t>
            </a:r>
            <a:endParaRPr lang="fr-FR" sz="1600" dirty="0">
              <a:latin typeface="Arial" pitchFamily="34" charset="0"/>
              <a:cs typeface="Arial" pitchFamily="34" charset="0"/>
            </a:endParaRPr>
          </a:p>
        </p:txBody>
      </p:sp>
      <p:sp>
        <p:nvSpPr>
          <p:cNvPr id="6" name="ZoneTexte 5"/>
          <p:cNvSpPr txBox="1"/>
          <p:nvPr/>
        </p:nvSpPr>
        <p:spPr>
          <a:xfrm>
            <a:off x="179512" y="764704"/>
            <a:ext cx="4104456" cy="3200876"/>
          </a:xfrm>
          <a:prstGeom prst="rect">
            <a:avLst/>
          </a:prstGeom>
          <a:solidFill>
            <a:srgbClr val="8EB4E3"/>
          </a:solidFill>
        </p:spPr>
        <p:txBody>
          <a:bodyPr wrap="square" rtlCol="0">
            <a:spAutoFit/>
          </a:bodyPr>
          <a:lstStyle/>
          <a:p>
            <a:pPr algn="ctr"/>
            <a:r>
              <a:rPr lang="fr-FR" b="1" dirty="0" smtClean="0">
                <a:effectLst>
                  <a:outerShdw blurRad="38100" dist="38100" dir="2700000" algn="tl">
                    <a:srgbClr val="000000">
                      <a:alpha val="43137"/>
                    </a:srgbClr>
                  </a:outerShdw>
                </a:effectLst>
                <a:latin typeface="Arial" pitchFamily="34" charset="0"/>
                <a:cs typeface="Arial" pitchFamily="34" charset="0"/>
              </a:rPr>
              <a:t>Le document  « outil »</a:t>
            </a:r>
          </a:p>
          <a:p>
            <a:endParaRPr lang="fr-FR" dirty="0">
              <a:latin typeface="Arial" pitchFamily="34" charset="0"/>
              <a:cs typeface="Arial" pitchFamily="34" charset="0"/>
            </a:endParaRPr>
          </a:p>
          <a:p>
            <a:r>
              <a:rPr lang="fr-FR" sz="1600" dirty="0" smtClean="0">
                <a:latin typeface="Arial" pitchFamily="34" charset="0"/>
                <a:cs typeface="Arial" pitchFamily="34" charset="0"/>
              </a:rPr>
              <a:t>Il est destiné à l’apprentissage des  capacités et de la méthodologie de  notre discipline ( Prélever, sélectionner, interpréter, contextualiser, critiquer…)</a:t>
            </a:r>
          </a:p>
          <a:p>
            <a:endParaRPr lang="fr-FR" sz="1600" dirty="0">
              <a:latin typeface="Arial" pitchFamily="34" charset="0"/>
              <a:cs typeface="Arial" pitchFamily="34" charset="0"/>
            </a:endParaRPr>
          </a:p>
          <a:p>
            <a:r>
              <a:rPr lang="fr-FR" sz="1600" dirty="0" smtClean="0">
                <a:latin typeface="Arial" pitchFamily="34" charset="0"/>
                <a:cs typeface="Arial" pitchFamily="34" charset="0"/>
              </a:rPr>
              <a:t>Il est doit être mise en relation avec d’autres documents </a:t>
            </a:r>
          </a:p>
          <a:p>
            <a:endParaRPr lang="fr-FR" dirty="0">
              <a:latin typeface="Arial" pitchFamily="34" charset="0"/>
              <a:cs typeface="Arial" pitchFamily="34" charset="0"/>
            </a:endParaRPr>
          </a:p>
          <a:p>
            <a:endParaRPr lang="fr-FR" dirty="0">
              <a:latin typeface="Arial" pitchFamily="34" charset="0"/>
              <a:cs typeface="Arial" pitchFamily="34" charset="0"/>
            </a:endParaRPr>
          </a:p>
          <a:p>
            <a:endParaRPr lang="fr-FR" dirty="0"/>
          </a:p>
        </p:txBody>
      </p:sp>
      <p:sp>
        <p:nvSpPr>
          <p:cNvPr id="7" name="ZoneTexte 6"/>
          <p:cNvSpPr txBox="1"/>
          <p:nvPr/>
        </p:nvSpPr>
        <p:spPr>
          <a:xfrm>
            <a:off x="2218776" y="4509120"/>
            <a:ext cx="3924436" cy="2215991"/>
          </a:xfrm>
          <a:prstGeom prst="rect">
            <a:avLst/>
          </a:prstGeom>
          <a:solidFill>
            <a:srgbClr val="8EB4E3"/>
          </a:solidFill>
        </p:spPr>
        <p:txBody>
          <a:bodyPr wrap="square" rtlCol="0">
            <a:spAutoFit/>
          </a:bodyPr>
          <a:lstStyle/>
          <a:p>
            <a:pPr algn="ctr"/>
            <a:r>
              <a:rPr lang="fr-FR" b="1" dirty="0" smtClean="0">
                <a:effectLst>
                  <a:outerShdw blurRad="38100" dist="38100" dir="2700000" algn="tl">
                    <a:srgbClr val="000000">
                      <a:alpha val="43137"/>
                    </a:srgbClr>
                  </a:outerShdw>
                </a:effectLst>
                <a:latin typeface="Arial" pitchFamily="34" charset="0"/>
                <a:cs typeface="Arial" pitchFamily="34" charset="0"/>
              </a:rPr>
              <a:t>Le document de référence</a:t>
            </a:r>
          </a:p>
          <a:p>
            <a:endParaRPr lang="fr-FR" dirty="0">
              <a:latin typeface="Arial" pitchFamily="34" charset="0"/>
              <a:cs typeface="Arial" pitchFamily="34" charset="0"/>
            </a:endParaRPr>
          </a:p>
          <a:p>
            <a:r>
              <a:rPr lang="fr-FR" sz="1600" dirty="0" smtClean="0">
                <a:latin typeface="Arial" pitchFamily="34" charset="0"/>
                <a:cs typeface="Arial" pitchFamily="34" charset="0"/>
              </a:rPr>
              <a:t>Il s’agit de textes de lois, d’extraits de la constitution, de déclarations de principe qu’il faut porter à l’attention des élèves</a:t>
            </a:r>
          </a:p>
          <a:p>
            <a:endParaRPr lang="fr-FR" dirty="0">
              <a:latin typeface="Arial" pitchFamily="34" charset="0"/>
              <a:cs typeface="Arial" pitchFamily="34" charset="0"/>
            </a:endParaRPr>
          </a:p>
          <a:p>
            <a:endParaRPr lang="fr-FR" dirty="0"/>
          </a:p>
          <a:p>
            <a:endParaRPr lang="fr-FR" dirty="0"/>
          </a:p>
        </p:txBody>
      </p:sp>
      <p:sp>
        <p:nvSpPr>
          <p:cNvPr id="2" name="ZoneTexte 1"/>
          <p:cNvSpPr txBox="1"/>
          <p:nvPr/>
        </p:nvSpPr>
        <p:spPr>
          <a:xfrm>
            <a:off x="323528" y="332656"/>
            <a:ext cx="3960440" cy="369332"/>
          </a:xfrm>
          <a:prstGeom prst="rect">
            <a:avLst/>
          </a:prstGeom>
          <a:noFill/>
        </p:spPr>
        <p:txBody>
          <a:bodyPr wrap="square" rtlCol="0">
            <a:spAutoFit/>
          </a:bodyPr>
          <a:lstStyle/>
          <a:p>
            <a:r>
              <a:rPr lang="fr-FR" b="1" dirty="0" smtClean="0"/>
              <a:t>3- Le statut des documents: </a:t>
            </a:r>
            <a:endParaRPr lang="fr-FR" b="1" dirty="0"/>
          </a:p>
        </p:txBody>
      </p:sp>
    </p:spTree>
    <p:extLst>
      <p:ext uri="{BB962C8B-B14F-4D97-AF65-F5344CB8AC3E}">
        <p14:creationId xmlns:p14="http://schemas.microsoft.com/office/powerpoint/2010/main" val="5425316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1520" y="764704"/>
            <a:ext cx="8352928" cy="369332"/>
          </a:xfrm>
          <a:prstGeom prst="rect">
            <a:avLst/>
          </a:prstGeom>
          <a:noFill/>
        </p:spPr>
        <p:txBody>
          <a:bodyPr wrap="square" rtlCol="0">
            <a:spAutoFit/>
          </a:bodyPr>
          <a:lstStyle/>
          <a:p>
            <a:r>
              <a:rPr lang="fr-FR" b="1" dirty="0" smtClean="0"/>
              <a:t>1- Les compétences mobilisées dans l’étude de  document en HG: </a:t>
            </a:r>
            <a:endParaRPr lang="fr-FR" b="1" dirty="0"/>
          </a:p>
        </p:txBody>
      </p:sp>
      <p:sp>
        <p:nvSpPr>
          <p:cNvPr id="5" name="ZoneTexte 4"/>
          <p:cNvSpPr txBox="1"/>
          <p:nvPr/>
        </p:nvSpPr>
        <p:spPr>
          <a:xfrm>
            <a:off x="323528" y="1268760"/>
            <a:ext cx="3744416" cy="1754326"/>
          </a:xfrm>
          <a:prstGeom prst="rect">
            <a:avLst/>
          </a:prstGeom>
          <a:solidFill>
            <a:schemeClr val="tx2">
              <a:lumMod val="40000"/>
              <a:lumOff val="60000"/>
            </a:schemeClr>
          </a:solidFill>
        </p:spPr>
        <p:txBody>
          <a:bodyPr wrap="square" rtlCol="0">
            <a:spAutoFit/>
          </a:bodyPr>
          <a:lstStyle/>
          <a:p>
            <a:pPr lvl="0"/>
            <a:r>
              <a:rPr lang="fr-FR" b="1" u="sng" dirty="0">
                <a:solidFill>
                  <a:srgbClr val="FF3333"/>
                </a:solidFill>
              </a:rPr>
              <a:t>Compétences de décodage</a:t>
            </a:r>
            <a:r>
              <a:rPr lang="fr-FR" b="1" u="sng" dirty="0"/>
              <a:t> </a:t>
            </a:r>
          </a:p>
          <a:p>
            <a:pPr lvl="0"/>
            <a:r>
              <a:rPr lang="fr-FR" dirty="0"/>
              <a:t>Automatisation, lecture à haute voix.</a:t>
            </a:r>
          </a:p>
          <a:p>
            <a:pPr lvl="0"/>
            <a:r>
              <a:rPr lang="fr-FR" dirty="0"/>
              <a:t>La maîtrise du décodage allège la charge cognitive des élèves, qui peuvent alors se concentrer sur le sens</a:t>
            </a:r>
          </a:p>
        </p:txBody>
      </p:sp>
      <p:sp>
        <p:nvSpPr>
          <p:cNvPr id="6" name="ZoneTexte 5"/>
          <p:cNvSpPr txBox="1"/>
          <p:nvPr/>
        </p:nvSpPr>
        <p:spPr>
          <a:xfrm>
            <a:off x="4716016" y="1268760"/>
            <a:ext cx="3672408" cy="1477328"/>
          </a:xfrm>
          <a:prstGeom prst="rect">
            <a:avLst/>
          </a:prstGeom>
          <a:solidFill>
            <a:srgbClr val="8EB4E3"/>
          </a:solidFill>
        </p:spPr>
        <p:txBody>
          <a:bodyPr wrap="square" rtlCol="0">
            <a:spAutoFit/>
          </a:bodyPr>
          <a:lstStyle/>
          <a:p>
            <a:pPr lvl="0"/>
            <a:r>
              <a:rPr lang="fr-FR" b="1" u="sng" dirty="0">
                <a:solidFill>
                  <a:srgbClr val="FF3333"/>
                </a:solidFill>
              </a:rPr>
              <a:t>Compétences linguistiques</a:t>
            </a:r>
          </a:p>
          <a:p>
            <a:pPr lvl="0"/>
            <a:r>
              <a:rPr lang="fr-FR" dirty="0"/>
              <a:t>Syntaxe, lexique.</a:t>
            </a:r>
          </a:p>
          <a:p>
            <a:pPr lvl="0"/>
            <a:r>
              <a:rPr lang="fr-FR" dirty="0"/>
              <a:t>Acquisition du vocabulaire, mémorisation, réemploi.</a:t>
            </a:r>
          </a:p>
          <a:p>
            <a:endParaRPr lang="fr-FR" dirty="0"/>
          </a:p>
        </p:txBody>
      </p:sp>
      <p:sp>
        <p:nvSpPr>
          <p:cNvPr id="7" name="ZoneTexte 6"/>
          <p:cNvSpPr txBox="1"/>
          <p:nvPr/>
        </p:nvSpPr>
        <p:spPr>
          <a:xfrm>
            <a:off x="539552" y="3573016"/>
            <a:ext cx="3096344" cy="2031325"/>
          </a:xfrm>
          <a:prstGeom prst="rect">
            <a:avLst/>
          </a:prstGeom>
          <a:solidFill>
            <a:srgbClr val="8EB4E3"/>
          </a:solidFill>
        </p:spPr>
        <p:txBody>
          <a:bodyPr wrap="square" rtlCol="0">
            <a:spAutoFit/>
          </a:bodyPr>
          <a:lstStyle/>
          <a:p>
            <a:pPr lvl="0"/>
            <a:r>
              <a:rPr lang="fr-FR" b="1" u="sng" dirty="0">
                <a:solidFill>
                  <a:srgbClr val="FF3333"/>
                </a:solidFill>
              </a:rPr>
              <a:t>Compétences textuelles</a:t>
            </a:r>
          </a:p>
          <a:p>
            <a:pPr lvl="0"/>
            <a:r>
              <a:rPr lang="fr-FR" dirty="0"/>
              <a:t>C'est apprendre à construire </a:t>
            </a:r>
            <a:r>
              <a:rPr lang="fr-FR" b="1" dirty="0"/>
              <a:t>une représentation mentale </a:t>
            </a:r>
            <a:r>
              <a:rPr lang="fr-FR" dirty="0"/>
              <a:t>cohérente de ce qui est lu, apprendre à raconter : reformulation, traduction</a:t>
            </a:r>
            <a:r>
              <a:rPr lang="fr-FR" dirty="0">
                <a:cs typeface="Arial" pitchFamily="32"/>
              </a:rPr>
              <a:t>.</a:t>
            </a:r>
          </a:p>
          <a:p>
            <a:endParaRPr lang="fr-FR" dirty="0"/>
          </a:p>
        </p:txBody>
      </p:sp>
      <p:sp>
        <p:nvSpPr>
          <p:cNvPr id="8" name="ZoneTexte 7"/>
          <p:cNvSpPr txBox="1"/>
          <p:nvPr/>
        </p:nvSpPr>
        <p:spPr>
          <a:xfrm>
            <a:off x="4572000" y="3573016"/>
            <a:ext cx="3240360" cy="2031325"/>
          </a:xfrm>
          <a:prstGeom prst="rect">
            <a:avLst/>
          </a:prstGeom>
          <a:solidFill>
            <a:srgbClr val="8EB4E3"/>
          </a:solidFill>
        </p:spPr>
        <p:txBody>
          <a:bodyPr wrap="square" rtlCol="0">
            <a:spAutoFit/>
          </a:bodyPr>
          <a:lstStyle/>
          <a:p>
            <a:pPr lvl="0"/>
            <a:r>
              <a:rPr lang="fr-FR" b="1" u="sng" dirty="0">
                <a:solidFill>
                  <a:srgbClr val="FF3333"/>
                </a:solidFill>
                <a:cs typeface="Arial" pitchFamily="32"/>
              </a:rPr>
              <a:t>Compétences référentielles et </a:t>
            </a:r>
            <a:r>
              <a:rPr lang="fr-FR" b="1" u="sng" dirty="0" err="1">
                <a:solidFill>
                  <a:srgbClr val="FF3333"/>
                </a:solidFill>
                <a:cs typeface="Arial" pitchFamily="32"/>
              </a:rPr>
              <a:t>inférentielles</a:t>
            </a:r>
            <a:endParaRPr lang="fr-FR" b="1" u="sng" dirty="0">
              <a:solidFill>
                <a:srgbClr val="FF3333"/>
              </a:solidFill>
              <a:cs typeface="Arial" pitchFamily="32"/>
            </a:endParaRPr>
          </a:p>
          <a:p>
            <a:pPr lvl="0"/>
            <a:r>
              <a:rPr lang="fr-FR" dirty="0">
                <a:cs typeface="Arial" pitchFamily="32"/>
              </a:rPr>
              <a:t>Il s'agit des connaissances préalables sur le contenu du texte ( connaissance du monde, culturelles, encyclopédiques...)</a:t>
            </a:r>
          </a:p>
          <a:p>
            <a:endParaRPr lang="fr-FR" dirty="0"/>
          </a:p>
        </p:txBody>
      </p:sp>
      <p:sp>
        <p:nvSpPr>
          <p:cNvPr id="2" name="ZoneTexte 1"/>
          <p:cNvSpPr txBox="1"/>
          <p:nvPr/>
        </p:nvSpPr>
        <p:spPr>
          <a:xfrm>
            <a:off x="2051720" y="404664"/>
            <a:ext cx="4320480" cy="369332"/>
          </a:xfrm>
          <a:prstGeom prst="rect">
            <a:avLst/>
          </a:prstGeom>
          <a:noFill/>
        </p:spPr>
        <p:txBody>
          <a:bodyPr wrap="square" rtlCol="0">
            <a:spAutoFit/>
          </a:bodyPr>
          <a:lstStyle/>
          <a:p>
            <a:pPr marL="285750" indent="-285750">
              <a:buFont typeface="Wingdings" charset="2"/>
              <a:buChar char="q"/>
            </a:pPr>
            <a:r>
              <a:rPr lang="fr-FR" b="1" dirty="0" smtClean="0"/>
              <a:t>Travailler la compréhension</a:t>
            </a:r>
            <a:endParaRPr lang="fr-FR" b="1" dirty="0"/>
          </a:p>
        </p:txBody>
      </p:sp>
    </p:spTree>
    <p:extLst>
      <p:ext uri="{BB962C8B-B14F-4D97-AF65-F5344CB8AC3E}">
        <p14:creationId xmlns:p14="http://schemas.microsoft.com/office/powerpoint/2010/main" val="4258578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55576" y="836712"/>
            <a:ext cx="7416824" cy="369332"/>
          </a:xfrm>
          <a:prstGeom prst="rect">
            <a:avLst/>
          </a:prstGeom>
          <a:noFill/>
        </p:spPr>
        <p:txBody>
          <a:bodyPr wrap="square" rtlCol="0">
            <a:spAutoFit/>
          </a:bodyPr>
          <a:lstStyle/>
          <a:p>
            <a:r>
              <a:rPr lang="fr-FR" b="1" dirty="0" smtClean="0"/>
              <a:t>2- Mobiliser la lecture à haute voix: </a:t>
            </a:r>
            <a:endParaRPr lang="fr-FR" b="1" dirty="0"/>
          </a:p>
        </p:txBody>
      </p:sp>
      <p:sp>
        <p:nvSpPr>
          <p:cNvPr id="6" name="ZoneTexte 5"/>
          <p:cNvSpPr txBox="1"/>
          <p:nvPr/>
        </p:nvSpPr>
        <p:spPr>
          <a:xfrm>
            <a:off x="539552" y="1484784"/>
            <a:ext cx="7920880" cy="3416320"/>
          </a:xfrm>
          <a:prstGeom prst="rect">
            <a:avLst/>
          </a:prstGeom>
          <a:noFill/>
        </p:spPr>
        <p:txBody>
          <a:bodyPr wrap="square" rtlCol="0">
            <a:spAutoFit/>
          </a:bodyPr>
          <a:lstStyle/>
          <a:p>
            <a:pPr algn="ctr"/>
            <a:r>
              <a:rPr lang="fr-FR" sz="2400" u="sng" dirty="0" smtClean="0"/>
              <a:t>En début d’apprentissage</a:t>
            </a:r>
          </a:p>
          <a:p>
            <a:pPr algn="ctr"/>
            <a:endParaRPr lang="fr-FR" sz="2400" dirty="0" smtClean="0"/>
          </a:p>
          <a:p>
            <a:pPr marL="285750" indent="-285750">
              <a:buFont typeface="Wingdings" panose="05000000000000000000" pitchFamily="2" charset="2"/>
              <a:buChar char="ü"/>
            </a:pPr>
            <a:r>
              <a:rPr lang="fr-FR" sz="2400" dirty="0" smtClean="0"/>
              <a:t>Permet une compréhension globale que la lecture silencieuse et le questionnement viendront affiner</a:t>
            </a:r>
          </a:p>
          <a:p>
            <a:pPr marL="285750" indent="-285750">
              <a:buFont typeface="Wingdings" panose="05000000000000000000" pitchFamily="2" charset="2"/>
              <a:buChar char="ü"/>
            </a:pPr>
            <a:endParaRPr lang="fr-FR" sz="2400" dirty="0"/>
          </a:p>
          <a:p>
            <a:pPr marL="285750" indent="-285750">
              <a:buFont typeface="Wingdings" panose="05000000000000000000" pitchFamily="2" charset="2"/>
              <a:buChar char="ü"/>
            </a:pPr>
            <a:r>
              <a:rPr lang="fr-FR" sz="2400" dirty="0" smtClean="0"/>
              <a:t>Le rythme, l’intonation, la dramatisation permettent de mettre en évidence l’implicite</a:t>
            </a:r>
          </a:p>
          <a:p>
            <a:endParaRPr lang="fr-FR" sz="2400" dirty="0"/>
          </a:p>
          <a:p>
            <a:endParaRPr lang="fr-FR" sz="2400" dirty="0"/>
          </a:p>
        </p:txBody>
      </p:sp>
      <p:sp>
        <p:nvSpPr>
          <p:cNvPr id="7" name="ZoneTexte 6"/>
          <p:cNvSpPr txBox="1"/>
          <p:nvPr/>
        </p:nvSpPr>
        <p:spPr>
          <a:xfrm>
            <a:off x="584983" y="4623051"/>
            <a:ext cx="7848872" cy="2215991"/>
          </a:xfrm>
          <a:prstGeom prst="rect">
            <a:avLst/>
          </a:prstGeom>
          <a:noFill/>
        </p:spPr>
        <p:txBody>
          <a:bodyPr wrap="square" rtlCol="0">
            <a:spAutoFit/>
          </a:bodyPr>
          <a:lstStyle/>
          <a:p>
            <a:pPr algn="ctr"/>
            <a:r>
              <a:rPr lang="fr-FR" sz="2400" u="sng" dirty="0" smtClean="0"/>
              <a:t>En fin d’apprentissage</a:t>
            </a:r>
          </a:p>
          <a:p>
            <a:pPr algn="ctr"/>
            <a:endParaRPr lang="fr-FR" sz="2400" u="sng" dirty="0"/>
          </a:p>
          <a:p>
            <a:pPr marL="285750" indent="-285750">
              <a:buFont typeface="Wingdings" panose="05000000000000000000" pitchFamily="2" charset="2"/>
              <a:buChar char="ü"/>
            </a:pPr>
            <a:r>
              <a:rPr lang="fr-FR" sz="2400" dirty="0" smtClean="0"/>
              <a:t>Une </a:t>
            </a:r>
            <a:r>
              <a:rPr lang="fr-FR" sz="2400" dirty="0"/>
              <a:t>fois le </a:t>
            </a:r>
            <a:r>
              <a:rPr lang="fr-FR" sz="2400" dirty="0" smtClean="0"/>
              <a:t>texte </a:t>
            </a:r>
            <a:r>
              <a:rPr lang="fr-FR" sz="2400" dirty="0"/>
              <a:t>compris, une deuxième lecture à haute voix du </a:t>
            </a:r>
            <a:r>
              <a:rPr lang="fr-FR" sz="2400" dirty="0" smtClean="0"/>
              <a:t>maître </a:t>
            </a:r>
            <a:r>
              <a:rPr lang="fr-FR" sz="2400" dirty="0"/>
              <a:t>donne à entendre un texte élucidé et ainsi mieux apprécié</a:t>
            </a:r>
          </a:p>
          <a:p>
            <a:endParaRPr lang="fr-FR" u="sng" dirty="0"/>
          </a:p>
        </p:txBody>
      </p:sp>
    </p:spTree>
    <p:extLst>
      <p:ext uri="{BB962C8B-B14F-4D97-AF65-F5344CB8AC3E}">
        <p14:creationId xmlns:p14="http://schemas.microsoft.com/office/powerpoint/2010/main" val="1993341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2276872"/>
            <a:ext cx="7704856" cy="1384995"/>
          </a:xfrm>
          <a:prstGeom prst="rect">
            <a:avLst/>
          </a:prstGeom>
          <a:solidFill>
            <a:schemeClr val="tx2">
              <a:lumMod val="40000"/>
              <a:lumOff val="60000"/>
            </a:schemeClr>
          </a:solidFill>
        </p:spPr>
        <p:txBody>
          <a:bodyPr wrap="square">
            <a:spAutoFit/>
          </a:bodyPr>
          <a:lstStyle/>
          <a:p>
            <a:pPr algn="ctr"/>
            <a:r>
              <a:rPr lang="fr-FR" sz="2800" dirty="0"/>
              <a:t>CM1 : Sous-thème II Celtes, Gaulois, Grecs et Romains :  quels héritages des mondes anciens ? </a:t>
            </a:r>
            <a:endParaRPr lang="fr-FR" sz="2800" dirty="0" smtClean="0"/>
          </a:p>
        </p:txBody>
      </p:sp>
    </p:spTree>
    <p:extLst>
      <p:ext uri="{BB962C8B-B14F-4D97-AF65-F5344CB8AC3E}">
        <p14:creationId xmlns:p14="http://schemas.microsoft.com/office/powerpoint/2010/main" val="13687634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620688"/>
            <a:ext cx="8208912" cy="5170646"/>
          </a:xfrm>
          <a:prstGeom prst="rect">
            <a:avLst/>
          </a:prstGeom>
        </p:spPr>
        <p:txBody>
          <a:bodyPr wrap="square">
            <a:spAutoFit/>
          </a:bodyPr>
          <a:lstStyle/>
          <a:p>
            <a:r>
              <a:rPr lang="fr-FR" dirty="0" smtClean="0"/>
              <a:t>3- </a:t>
            </a:r>
            <a:r>
              <a:rPr lang="fr-FR" b="1" dirty="0" smtClean="0"/>
              <a:t>Mettre en place un enseignement explicite de la compréhension: </a:t>
            </a:r>
          </a:p>
          <a:p>
            <a:endParaRPr lang="fr-FR" sz="2400" b="1" dirty="0"/>
          </a:p>
          <a:p>
            <a:pPr marL="285750" indent="-285750">
              <a:buFontTx/>
              <a:buChar char="-"/>
            </a:pPr>
            <a:r>
              <a:rPr lang="fr-FR" sz="2400" dirty="0" smtClean="0"/>
              <a:t>Mettre en place un questionnement qui permette de rassembler </a:t>
            </a:r>
            <a:r>
              <a:rPr lang="fr-FR" sz="2400" dirty="0"/>
              <a:t>des informations éparses dans l’ensemble du </a:t>
            </a:r>
            <a:r>
              <a:rPr lang="fr-FR" sz="2400" dirty="0" smtClean="0"/>
              <a:t>texte</a:t>
            </a:r>
          </a:p>
          <a:p>
            <a:endParaRPr lang="fr-FR" sz="2400" dirty="0"/>
          </a:p>
          <a:p>
            <a:pPr marL="285750" indent="-285750">
              <a:buFontTx/>
              <a:buChar char="-"/>
            </a:pPr>
            <a:r>
              <a:rPr lang="fr-FR" sz="2400" dirty="0" smtClean="0"/>
              <a:t>Amener les élèves à formuler </a:t>
            </a:r>
            <a:r>
              <a:rPr lang="fr-FR" sz="2400" dirty="0"/>
              <a:t>des </a:t>
            </a:r>
            <a:r>
              <a:rPr lang="fr-FR" sz="2400" dirty="0" smtClean="0"/>
              <a:t>hypothèses</a:t>
            </a:r>
          </a:p>
          <a:p>
            <a:endParaRPr lang="fr-FR" sz="2400" dirty="0"/>
          </a:p>
          <a:p>
            <a:pPr marL="285750" indent="-285750">
              <a:buFontTx/>
              <a:buChar char="-"/>
            </a:pPr>
            <a:r>
              <a:rPr lang="fr-FR" sz="2400" dirty="0"/>
              <a:t>faire appel à des connaissances personnelles, complémentaires, souvent extérieures au texte : savoirs, culture, environnement éducatif, affectif qui lui sont propres. </a:t>
            </a:r>
            <a:endParaRPr lang="fr-FR" sz="2400" dirty="0" smtClean="0"/>
          </a:p>
          <a:p>
            <a:endParaRPr lang="fr-FR" sz="2400" dirty="0"/>
          </a:p>
          <a:p>
            <a:pPr marL="285750" indent="-285750">
              <a:buFontTx/>
              <a:buChar char="-"/>
            </a:pPr>
            <a:r>
              <a:rPr lang="fr-FR" sz="2400" dirty="0"/>
              <a:t>Valider ou invalider la réponse</a:t>
            </a:r>
          </a:p>
          <a:p>
            <a:endParaRPr lang="fr-FR" sz="2400" dirty="0"/>
          </a:p>
          <a:p>
            <a:pPr algn="ctr"/>
            <a:endParaRPr lang="fr-FR" sz="2400" b="1" dirty="0"/>
          </a:p>
        </p:txBody>
      </p:sp>
    </p:spTree>
    <p:extLst>
      <p:ext uri="{BB962C8B-B14F-4D97-AF65-F5344CB8AC3E}">
        <p14:creationId xmlns:p14="http://schemas.microsoft.com/office/powerpoint/2010/main" val="22856061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95536" y="188640"/>
            <a:ext cx="8496944" cy="369332"/>
          </a:xfrm>
          <a:prstGeom prst="rect">
            <a:avLst/>
          </a:prstGeom>
          <a:noFill/>
        </p:spPr>
        <p:txBody>
          <a:bodyPr wrap="square" rtlCol="0">
            <a:spAutoFit/>
          </a:bodyPr>
          <a:lstStyle/>
          <a:p>
            <a:r>
              <a:rPr lang="fr-FR" b="1" dirty="0" smtClean="0"/>
              <a:t>4-Mener un travail sur le lexique: </a:t>
            </a:r>
            <a:endParaRPr lang="fr-FR" b="1" dirty="0"/>
          </a:p>
        </p:txBody>
      </p:sp>
      <p:sp>
        <p:nvSpPr>
          <p:cNvPr id="5" name="Rectangle 4"/>
          <p:cNvSpPr/>
          <p:nvPr/>
        </p:nvSpPr>
        <p:spPr>
          <a:xfrm>
            <a:off x="467544" y="1124744"/>
            <a:ext cx="7704856" cy="2308324"/>
          </a:xfrm>
          <a:prstGeom prst="rect">
            <a:avLst/>
          </a:prstGeom>
        </p:spPr>
        <p:txBody>
          <a:bodyPr wrap="square">
            <a:spAutoFit/>
          </a:bodyPr>
          <a:lstStyle/>
          <a:p>
            <a:pPr marL="285750" indent="-285750">
              <a:buFont typeface="Wingdings" panose="05000000000000000000" pitchFamily="2" charset="2"/>
              <a:buChar char="ü"/>
            </a:pPr>
            <a:r>
              <a:rPr lang="fr-FR" dirty="0"/>
              <a:t>Sens </a:t>
            </a:r>
            <a:r>
              <a:rPr lang="fr-FR" dirty="0" smtClean="0"/>
              <a:t>commun peut </a:t>
            </a:r>
            <a:r>
              <a:rPr lang="fr-FR" dirty="0"/>
              <a:t>être une source de </a:t>
            </a:r>
            <a:r>
              <a:rPr lang="fr-FR" dirty="0" smtClean="0"/>
              <a:t>difficulté et de blocage</a:t>
            </a:r>
          </a:p>
          <a:p>
            <a:pPr marL="285750" indent="-285750">
              <a:buFont typeface="Wingdings" panose="05000000000000000000" pitchFamily="2" charset="2"/>
              <a:buChar char="ü"/>
            </a:pPr>
            <a:endParaRPr lang="fr-FR" dirty="0"/>
          </a:p>
          <a:p>
            <a:pPr marL="285750" indent="-285750">
              <a:buFont typeface="Wingdings" panose="05000000000000000000" pitchFamily="2" charset="2"/>
              <a:buChar char="ü"/>
            </a:pPr>
            <a:endParaRPr lang="fr-FR" dirty="0" smtClean="0"/>
          </a:p>
          <a:p>
            <a:pPr marL="285750" indent="-285750">
              <a:buFont typeface="Wingdings" panose="05000000000000000000" pitchFamily="2" charset="2"/>
              <a:buChar char="ü"/>
            </a:pPr>
            <a:r>
              <a:rPr lang="fr-FR" dirty="0"/>
              <a:t>Sens </a:t>
            </a:r>
            <a:r>
              <a:rPr lang="fr-FR" dirty="0" smtClean="0"/>
              <a:t>particulier: </a:t>
            </a:r>
            <a:r>
              <a:rPr lang="fr-FR" dirty="0"/>
              <a:t>p</a:t>
            </a:r>
            <a:r>
              <a:rPr lang="fr-FR" dirty="0" smtClean="0"/>
              <a:t>olysémie, diverses </a:t>
            </a:r>
            <a:r>
              <a:rPr lang="fr-FR" dirty="0"/>
              <a:t>acceptions </a:t>
            </a:r>
            <a:r>
              <a:rPr lang="fr-FR" dirty="0" smtClean="0"/>
              <a:t>d’un même mot</a:t>
            </a:r>
          </a:p>
          <a:p>
            <a:pPr marL="285750" indent="-285750">
              <a:buFont typeface="Wingdings" panose="05000000000000000000" pitchFamily="2" charset="2"/>
              <a:buChar char="ü"/>
            </a:pPr>
            <a:endParaRPr lang="fr-FR" dirty="0"/>
          </a:p>
          <a:p>
            <a:pPr marL="285750" indent="-285750">
              <a:buFont typeface="Wingdings" panose="05000000000000000000" pitchFamily="2" charset="2"/>
              <a:buChar char="ü"/>
            </a:pPr>
            <a:endParaRPr lang="fr-FR" dirty="0" smtClean="0"/>
          </a:p>
          <a:p>
            <a:pPr marL="285750" indent="-285750">
              <a:buFont typeface="Wingdings" panose="05000000000000000000" pitchFamily="2" charset="2"/>
              <a:buChar char="ü"/>
            </a:pPr>
            <a:endParaRPr lang="fr-FR" dirty="0"/>
          </a:p>
          <a:p>
            <a:pPr marL="285750" indent="-285750">
              <a:buFont typeface="Wingdings" panose="05000000000000000000" pitchFamily="2" charset="2"/>
              <a:buChar char="ü"/>
            </a:pPr>
            <a:endParaRPr lang="fr-FR" dirty="0"/>
          </a:p>
        </p:txBody>
      </p:sp>
      <p:sp>
        <p:nvSpPr>
          <p:cNvPr id="6" name="ZoneTexte 5"/>
          <p:cNvSpPr txBox="1"/>
          <p:nvPr/>
        </p:nvSpPr>
        <p:spPr>
          <a:xfrm>
            <a:off x="1871700" y="2580572"/>
            <a:ext cx="5256584" cy="2031325"/>
          </a:xfrm>
          <a:prstGeom prst="rect">
            <a:avLst/>
          </a:prstGeom>
          <a:noFill/>
          <a:ln>
            <a:solidFill>
              <a:schemeClr val="bg2">
                <a:lumMod val="10000"/>
              </a:schemeClr>
            </a:solidFill>
          </a:ln>
        </p:spPr>
        <p:txBody>
          <a:bodyPr wrap="square" rtlCol="0">
            <a:spAutoFit/>
          </a:bodyPr>
          <a:lstStyle/>
          <a:p>
            <a:pPr algn="ctr"/>
            <a:r>
              <a:rPr lang="fr-FR" dirty="0" smtClean="0"/>
              <a:t>Document du groupe de travail maîtrise de la langue dans toutes les disciplines: </a:t>
            </a:r>
          </a:p>
          <a:p>
            <a:pPr algn="ctr"/>
            <a:endParaRPr lang="fr-FR" dirty="0"/>
          </a:p>
          <a:p>
            <a:pPr algn="ctr"/>
            <a:r>
              <a:rPr lang="fr-FR" dirty="0">
                <a:hlinkClick r:id="rId2"/>
              </a:rPr>
              <a:t>https://</a:t>
            </a:r>
            <a:r>
              <a:rPr lang="fr-FR" dirty="0" smtClean="0">
                <a:hlinkClick r:id="rId2"/>
              </a:rPr>
              <a:t>www.pedagogie.ac-aix-marseille.fr/jcms/c_334656/fr/les-mots-dans-les-disciplines</a:t>
            </a:r>
            <a:endParaRPr lang="fr-FR" dirty="0" smtClean="0"/>
          </a:p>
          <a:p>
            <a:pPr algn="ctr"/>
            <a:endParaRPr lang="fr-FR" dirty="0"/>
          </a:p>
        </p:txBody>
      </p:sp>
      <p:sp>
        <p:nvSpPr>
          <p:cNvPr id="7" name="Rectangle 6"/>
          <p:cNvSpPr/>
          <p:nvPr/>
        </p:nvSpPr>
        <p:spPr>
          <a:xfrm>
            <a:off x="467544" y="4869160"/>
            <a:ext cx="7848872" cy="1200329"/>
          </a:xfrm>
          <a:prstGeom prst="rect">
            <a:avLst/>
          </a:prstGeom>
        </p:spPr>
        <p:txBody>
          <a:bodyPr wrap="square">
            <a:spAutoFit/>
          </a:bodyPr>
          <a:lstStyle/>
          <a:p>
            <a:pPr marL="285750" indent="-285750">
              <a:buFont typeface="Wingdings" panose="05000000000000000000" pitchFamily="2" charset="2"/>
              <a:buChar char="ü"/>
            </a:pPr>
            <a:r>
              <a:rPr lang="fr-FR" dirty="0" smtClean="0"/>
              <a:t>Laisser </a:t>
            </a:r>
            <a:r>
              <a:rPr lang="fr-FR" dirty="0"/>
              <a:t>les élèves découvrir les mots inconnus en s’appuyant sur le </a:t>
            </a:r>
            <a:r>
              <a:rPr lang="fr-FR" dirty="0" smtClean="0"/>
              <a:t>contexte</a:t>
            </a:r>
          </a:p>
          <a:p>
            <a:pPr marL="285750" indent="-285750">
              <a:buFont typeface="Wingdings" panose="05000000000000000000" pitchFamily="2" charset="2"/>
              <a:buChar char="ü"/>
            </a:pPr>
            <a:endParaRPr lang="fr-FR" dirty="0"/>
          </a:p>
          <a:p>
            <a:pPr marL="285750" indent="-285750">
              <a:buFont typeface="Wingdings" panose="05000000000000000000" pitchFamily="2" charset="2"/>
              <a:buChar char="ü"/>
            </a:pPr>
            <a:r>
              <a:rPr lang="fr-FR" dirty="0" smtClean="0"/>
              <a:t>Affichage </a:t>
            </a:r>
            <a:r>
              <a:rPr lang="fr-FR" dirty="0"/>
              <a:t>pertinent dans la continuité du primaire pour montrer aux élèves les outils pour comprendre un terme récurrent </a:t>
            </a:r>
          </a:p>
        </p:txBody>
      </p:sp>
    </p:spTree>
    <p:extLst>
      <p:ext uri="{BB962C8B-B14F-4D97-AF65-F5344CB8AC3E}">
        <p14:creationId xmlns:p14="http://schemas.microsoft.com/office/powerpoint/2010/main" val="565248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7504" y="404664"/>
            <a:ext cx="8784976" cy="4924425"/>
          </a:xfrm>
          <a:prstGeom prst="rect">
            <a:avLst/>
          </a:prstGeom>
          <a:noFill/>
        </p:spPr>
        <p:txBody>
          <a:bodyPr wrap="square" rtlCol="0">
            <a:spAutoFit/>
          </a:bodyPr>
          <a:lstStyle/>
          <a:p>
            <a:pPr algn="ctr"/>
            <a:r>
              <a:rPr lang="fr-FR" sz="2400" b="1" u="sng" dirty="0" smtClean="0"/>
              <a:t>Contribution de la tâche complexe à la construction des compétences du socle</a:t>
            </a:r>
          </a:p>
          <a:p>
            <a:endParaRPr lang="fr-FR" sz="2400" b="1" u="sng" dirty="0"/>
          </a:p>
          <a:p>
            <a:r>
              <a:rPr lang="fr-FR" sz="2000" b="1" dirty="0" smtClean="0"/>
              <a:t>Domaine 1:  Des langages pour penser et communiquer</a:t>
            </a:r>
          </a:p>
          <a:p>
            <a:endParaRPr lang="fr-FR" sz="2000" b="1" dirty="0" smtClean="0"/>
          </a:p>
          <a:p>
            <a:pPr algn="just"/>
            <a:r>
              <a:rPr lang="fr-FR" b="1" dirty="0" smtClean="0"/>
              <a:t>Comprendre</a:t>
            </a:r>
            <a:r>
              <a:rPr lang="fr-FR" b="1" dirty="0"/>
              <a:t>, s’exprimer en utilisant la langue française à l’oral et à l’écrit</a:t>
            </a:r>
          </a:p>
          <a:p>
            <a:pPr algn="just"/>
            <a:endParaRPr lang="fr-FR" i="1" dirty="0" smtClean="0"/>
          </a:p>
          <a:p>
            <a:pPr algn="just"/>
            <a:endParaRPr lang="fr-FR" sz="2000" b="1" dirty="0" smtClean="0"/>
          </a:p>
          <a:p>
            <a:pPr algn="just"/>
            <a:r>
              <a:rPr lang="fr-FR" sz="2000" b="1" dirty="0" smtClean="0"/>
              <a:t>Domaine 2: Des méthodes et outils pour apprendre</a:t>
            </a:r>
            <a:endParaRPr lang="fr-FR" sz="2000" b="1" dirty="0"/>
          </a:p>
          <a:p>
            <a:pPr algn="just"/>
            <a:r>
              <a:rPr lang="fr-FR" b="1" dirty="0"/>
              <a:t>Coopération et réalisation de projets </a:t>
            </a:r>
          </a:p>
          <a:p>
            <a:pPr algn="just"/>
            <a:r>
              <a:rPr lang="fr-FR" dirty="0" smtClean="0"/>
              <a:t>« </a:t>
            </a:r>
            <a:r>
              <a:rPr lang="fr-FR" i="1" u="sng" dirty="0" smtClean="0"/>
              <a:t>L'élève </a:t>
            </a:r>
            <a:r>
              <a:rPr lang="fr-FR" i="1" u="sng" dirty="0"/>
              <a:t>travaille en équipe</a:t>
            </a:r>
            <a:r>
              <a:rPr lang="fr-FR" i="1" dirty="0"/>
              <a:t>, partage des tâches, s'engage dans un dialogue constructif, accepte la contradiction tout en défendant son point de vue, fait preuve de diplomatie, négocie et recherche un consensus. </a:t>
            </a:r>
          </a:p>
          <a:p>
            <a:pPr algn="just"/>
            <a:r>
              <a:rPr lang="fr-FR" i="1" dirty="0"/>
              <a:t>Il apprend à gérer un projet, qu'il soit individuel ou collectif. Il en planifie les tâches, en fixe les étapes et évalue l'atteinte des objectifs</a:t>
            </a:r>
            <a:r>
              <a:rPr lang="fr-FR" i="1" dirty="0" smtClean="0"/>
              <a:t>. » </a:t>
            </a:r>
          </a:p>
          <a:p>
            <a:endParaRPr lang="fr-FR" i="1" dirty="0"/>
          </a:p>
        </p:txBody>
      </p:sp>
    </p:spTree>
    <p:extLst>
      <p:ext uri="{BB962C8B-B14F-4D97-AF65-F5344CB8AC3E}">
        <p14:creationId xmlns:p14="http://schemas.microsoft.com/office/powerpoint/2010/main" val="594054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99592" y="332656"/>
            <a:ext cx="7632848" cy="523220"/>
          </a:xfrm>
          <a:prstGeom prst="rect">
            <a:avLst/>
          </a:prstGeom>
          <a:solidFill>
            <a:schemeClr val="accent5">
              <a:lumMod val="20000"/>
              <a:lumOff val="80000"/>
            </a:schemeClr>
          </a:solidFill>
        </p:spPr>
        <p:txBody>
          <a:bodyPr wrap="square" rtlCol="0">
            <a:spAutoFit/>
          </a:bodyPr>
          <a:lstStyle/>
          <a:p>
            <a:pPr algn="ctr"/>
            <a:r>
              <a:rPr lang="fr-FR" sz="2800" dirty="0" smtClean="0"/>
              <a:t>Entrée:  Massalia</a:t>
            </a:r>
            <a:endParaRPr lang="fr-FR" dirty="0" smtClean="0"/>
          </a:p>
        </p:txBody>
      </p:sp>
      <p:sp>
        <p:nvSpPr>
          <p:cNvPr id="2" name="Rectangle 1"/>
          <p:cNvSpPr/>
          <p:nvPr/>
        </p:nvSpPr>
        <p:spPr>
          <a:xfrm>
            <a:off x="827584" y="2276872"/>
            <a:ext cx="7920880" cy="1200328"/>
          </a:xfrm>
          <a:prstGeom prst="rect">
            <a:avLst/>
          </a:prstGeom>
        </p:spPr>
        <p:txBody>
          <a:bodyPr wrap="square">
            <a:spAutoFit/>
          </a:bodyPr>
          <a:lstStyle/>
          <a:p>
            <a:pPr marL="285750" indent="-285750" algn="ctr">
              <a:buFont typeface="Wingdings" panose="05000000000000000000" pitchFamily="2" charset="2"/>
              <a:buChar char="q"/>
            </a:pPr>
            <a:r>
              <a:rPr lang="fr-FR" sz="2400" dirty="0" smtClean="0">
                <a:latin typeface="Arial" panose="020B0604020202020204" pitchFamily="34" charset="0"/>
              </a:rPr>
              <a:t>Objet d’étude choisi </a:t>
            </a:r>
            <a:r>
              <a:rPr lang="fr-FR" sz="2400" dirty="0">
                <a:latin typeface="Arial" panose="020B0604020202020204" pitchFamily="34" charset="0"/>
              </a:rPr>
              <a:t>pour témoigner de </a:t>
            </a:r>
            <a:r>
              <a:rPr lang="fr-FR" sz="2400" u="sng" dirty="0">
                <a:latin typeface="Arial" panose="020B0604020202020204" pitchFamily="34" charset="0"/>
              </a:rPr>
              <a:t>la prospérité gauloise </a:t>
            </a:r>
            <a:r>
              <a:rPr lang="fr-FR" sz="2400" dirty="0">
                <a:latin typeface="Arial" panose="020B0604020202020204" pitchFamily="34" charset="0"/>
              </a:rPr>
              <a:t>et mettre en évidence </a:t>
            </a:r>
            <a:r>
              <a:rPr lang="fr-FR" sz="2400" u="sng" dirty="0">
                <a:latin typeface="Arial" panose="020B0604020202020204" pitchFamily="34" charset="0"/>
              </a:rPr>
              <a:t>les contacts établis </a:t>
            </a:r>
            <a:r>
              <a:rPr lang="fr-FR" sz="2400" dirty="0" smtClean="0">
                <a:latin typeface="Arial" panose="020B0604020202020204" pitchFamily="34" charset="0"/>
              </a:rPr>
              <a:t>entre </a:t>
            </a:r>
            <a:r>
              <a:rPr lang="fr-FR" sz="2400" dirty="0">
                <a:latin typeface="Arial" panose="020B0604020202020204" pitchFamily="34" charset="0"/>
              </a:rPr>
              <a:t>les mondes celte et </a:t>
            </a:r>
            <a:r>
              <a:rPr lang="fr-FR" sz="2400" dirty="0" smtClean="0">
                <a:latin typeface="Arial" panose="020B0604020202020204" pitchFamily="34" charset="0"/>
              </a:rPr>
              <a:t>méditerranéen</a:t>
            </a:r>
            <a:endParaRPr lang="fr-FR" sz="2400" dirty="0">
              <a:effectLst/>
              <a:latin typeface="Arial" panose="020B0604020202020204" pitchFamily="34" charset="0"/>
            </a:endParaRPr>
          </a:p>
        </p:txBody>
      </p:sp>
    </p:spTree>
    <p:extLst>
      <p:ext uri="{BB962C8B-B14F-4D97-AF65-F5344CB8AC3E}">
        <p14:creationId xmlns:p14="http://schemas.microsoft.com/office/powerpoint/2010/main" val="39446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7887" y="25460"/>
            <a:ext cx="8892480" cy="523220"/>
          </a:xfrm>
          <a:prstGeom prst="rect">
            <a:avLst/>
          </a:prstGeom>
          <a:solidFill>
            <a:srgbClr val="8EB4E3"/>
          </a:solidFill>
        </p:spPr>
        <p:txBody>
          <a:bodyPr wrap="square" rtlCol="0">
            <a:spAutoFit/>
          </a:bodyPr>
          <a:lstStyle/>
          <a:p>
            <a:pPr algn="ctr"/>
            <a:r>
              <a:rPr lang="fr-FR" sz="2800" b="1" dirty="0" smtClean="0"/>
              <a:t>Objectifs de la séquence</a:t>
            </a:r>
            <a:endParaRPr lang="fr-FR" sz="2800" b="1" dirty="0"/>
          </a:p>
        </p:txBody>
      </p:sp>
      <p:graphicFrame>
        <p:nvGraphicFramePr>
          <p:cNvPr id="5" name="Tableau 4"/>
          <p:cNvGraphicFramePr>
            <a:graphicFrameLocks noGrp="1"/>
          </p:cNvGraphicFramePr>
          <p:nvPr>
            <p:extLst>
              <p:ext uri="{D42A27DB-BD31-4B8C-83A1-F6EECF244321}">
                <p14:modId xmlns:p14="http://schemas.microsoft.com/office/powerpoint/2010/main" val="1241935667"/>
              </p:ext>
            </p:extLst>
          </p:nvPr>
        </p:nvGraphicFramePr>
        <p:xfrm>
          <a:off x="182425" y="1268760"/>
          <a:ext cx="8712968" cy="4923039"/>
        </p:xfrm>
        <a:graphic>
          <a:graphicData uri="http://schemas.openxmlformats.org/drawingml/2006/table">
            <a:tbl>
              <a:tblPr firstRow="1" bandRow="1">
                <a:tableStyleId>{5C22544A-7EE6-4342-B048-85BDC9FD1C3A}</a:tableStyleId>
              </a:tblPr>
              <a:tblGrid>
                <a:gridCol w="3905812">
                  <a:extLst>
                    <a:ext uri="{9D8B030D-6E8A-4147-A177-3AD203B41FA5}">
                      <a16:colId xmlns:a16="http://schemas.microsoft.com/office/drawing/2014/main" xmlns="" val="20000"/>
                    </a:ext>
                  </a:extLst>
                </a:gridCol>
                <a:gridCol w="4807156">
                  <a:extLst>
                    <a:ext uri="{9D8B030D-6E8A-4147-A177-3AD203B41FA5}">
                      <a16:colId xmlns:a16="http://schemas.microsoft.com/office/drawing/2014/main" xmlns="" val="20001"/>
                    </a:ext>
                  </a:extLst>
                </a:gridCol>
              </a:tblGrid>
              <a:tr h="593776">
                <a:tc>
                  <a:txBody>
                    <a:bodyPr/>
                    <a:lstStyle/>
                    <a:p>
                      <a:r>
                        <a:rPr lang="fr-FR" dirty="0" smtClean="0"/>
                        <a:t>Compétences travaillées dans le cadre du programme</a:t>
                      </a:r>
                      <a:endParaRPr lang="fr-FR" dirty="0"/>
                    </a:p>
                  </a:txBody>
                  <a:tcPr/>
                </a:tc>
                <a:tc>
                  <a:txBody>
                    <a:bodyPr/>
                    <a:lstStyle/>
                    <a:p>
                      <a:pPr algn="ctr"/>
                      <a:r>
                        <a:rPr lang="fr-FR" dirty="0" smtClean="0"/>
                        <a:t>Contribution aux</a:t>
                      </a:r>
                      <a:r>
                        <a:rPr lang="fr-FR" baseline="0" dirty="0" smtClean="0"/>
                        <a:t> domaines du socle</a:t>
                      </a:r>
                      <a:endParaRPr lang="fr-FR" dirty="0"/>
                    </a:p>
                  </a:txBody>
                  <a:tcPr/>
                </a:tc>
                <a:extLst>
                  <a:ext uri="{0D108BD9-81ED-4DB2-BD59-A6C34878D82A}">
                    <a16:rowId xmlns:a16="http://schemas.microsoft.com/office/drawing/2014/main" xmlns="" val="10000"/>
                  </a:ext>
                </a:extLst>
              </a:tr>
              <a:tr h="791701">
                <a:tc>
                  <a:txBody>
                    <a:bodyPr/>
                    <a:lstStyle/>
                    <a:p>
                      <a:r>
                        <a:rPr lang="fr-FR" b="1" dirty="0" smtClean="0"/>
                        <a:t>Comprendre</a:t>
                      </a:r>
                      <a:r>
                        <a:rPr lang="fr-FR" b="1" baseline="0" dirty="0" smtClean="0"/>
                        <a:t> un document</a:t>
                      </a:r>
                      <a:r>
                        <a:rPr lang="fr-FR" baseline="0" dirty="0" smtClean="0"/>
                        <a:t>: </a:t>
                      </a:r>
                      <a:r>
                        <a:rPr lang="fr-FR" sz="1400" i="1" baseline="0" dirty="0" smtClean="0"/>
                        <a:t>comprendre le sens général;  identifier le doc.; extraire des infos pertinentes</a:t>
                      </a:r>
                      <a:endParaRPr lang="fr-FR" sz="1400" i="1" dirty="0"/>
                    </a:p>
                  </a:txBody>
                  <a:tcPr/>
                </a:tc>
                <a:tc rowSpan="4">
                  <a:txBody>
                    <a:bodyPr/>
                    <a:lstStyle/>
                    <a:p>
                      <a:r>
                        <a:rPr lang="fr-FR" sz="1600" b="1" dirty="0" smtClean="0"/>
                        <a:t>Domaine 1:  Des langages pour penser et communiquer</a:t>
                      </a:r>
                    </a:p>
                    <a:p>
                      <a:pPr algn="just"/>
                      <a:r>
                        <a:rPr lang="fr-FR" sz="1400" b="0" dirty="0" smtClean="0"/>
                        <a:t>Comprendre, s’exprimer en utilisant la langue française à l’oral et à l’écrit</a:t>
                      </a:r>
                    </a:p>
                    <a:p>
                      <a:pPr algn="just"/>
                      <a:endParaRPr lang="fr-FR" sz="1400" b="1" dirty="0" smtClean="0"/>
                    </a:p>
                    <a:p>
                      <a:pPr algn="just"/>
                      <a:r>
                        <a:rPr lang="fr-FR" sz="1600" b="1" dirty="0" smtClean="0"/>
                        <a:t>Domaine 2: Des méthodes et outils pour apprendre</a:t>
                      </a:r>
                    </a:p>
                    <a:p>
                      <a:pPr algn="just"/>
                      <a:r>
                        <a:rPr lang="fr-FR" sz="1400" b="0" dirty="0" smtClean="0"/>
                        <a:t>Coopération et réalisation de projets </a:t>
                      </a:r>
                    </a:p>
                    <a:p>
                      <a:pPr algn="just"/>
                      <a:endParaRPr lang="fr-FR" sz="1400"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sz="16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600" b="1" dirty="0" smtClean="0"/>
                        <a:t>Domaine 3: La</a:t>
                      </a:r>
                      <a:r>
                        <a:rPr lang="fr-FR" sz="1600" b="1" baseline="0" dirty="0" smtClean="0"/>
                        <a:t> formation de la personne et du citoyen</a:t>
                      </a:r>
                    </a:p>
                    <a:p>
                      <a:pPr marL="0" marR="0" indent="0" algn="l" defTabSz="914400" rtl="0" eaLnBrk="1" fontAlgn="auto" latinLnBrk="0" hangingPunct="1">
                        <a:lnSpc>
                          <a:spcPct val="100000"/>
                        </a:lnSpc>
                        <a:spcBef>
                          <a:spcPts val="0"/>
                        </a:spcBef>
                        <a:spcAft>
                          <a:spcPts val="0"/>
                        </a:spcAft>
                        <a:buClrTx/>
                        <a:buSzTx/>
                        <a:buFontTx/>
                        <a:buNone/>
                        <a:tabLst/>
                        <a:defRPr/>
                      </a:pPr>
                      <a:r>
                        <a:rPr lang="fr-FR" sz="1400" b="0" i="0" u="none" strike="noStrike" kern="1200" baseline="0" dirty="0" smtClean="0">
                          <a:solidFill>
                            <a:schemeClr val="dk1"/>
                          </a:solidFill>
                          <a:latin typeface="+mn-lt"/>
                          <a:ea typeface="+mn-ea"/>
                          <a:cs typeface="+mn-cs"/>
                        </a:rPr>
                        <a:t>Responsabilité, sens de l'engagement et de l'initiative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400" b="0" i="0" u="none" strike="noStrike" kern="1200" baseline="0" dirty="0" smtClean="0">
                        <a:solidFill>
                          <a:schemeClr val="dk1"/>
                        </a:solidFill>
                        <a:latin typeface="+mn-lt"/>
                        <a:ea typeface="+mn-ea"/>
                        <a:cs typeface="+mn-cs"/>
                      </a:endParaRPr>
                    </a:p>
                  </a:txBody>
                  <a:tcPr/>
                </a:tc>
                <a:extLst>
                  <a:ext uri="{0D108BD9-81ED-4DB2-BD59-A6C34878D82A}">
                    <a16:rowId xmlns:a16="http://schemas.microsoft.com/office/drawing/2014/main" xmlns="" val="10001"/>
                  </a:ext>
                </a:extLst>
              </a:tr>
              <a:tr h="1385477">
                <a:tc>
                  <a:txBody>
                    <a:bodyPr/>
                    <a:lstStyle/>
                    <a:p>
                      <a:r>
                        <a:rPr lang="fr-FR" b="1" dirty="0" smtClean="0"/>
                        <a:t>Lire et</a:t>
                      </a:r>
                      <a:r>
                        <a:rPr lang="fr-FR" b="1" baseline="0" dirty="0" smtClean="0"/>
                        <a:t> pratiquer différents langages</a:t>
                      </a:r>
                      <a:r>
                        <a:rPr lang="fr-FR" baseline="0" dirty="0" smtClean="0"/>
                        <a:t>: </a:t>
                      </a:r>
                      <a:r>
                        <a:rPr lang="fr-FR" sz="1400" baseline="0" dirty="0" smtClean="0"/>
                        <a:t>écrire pour construire sa pensée et son savoir pour communiquer et échanger; s’exprimer à l’oral pour penser, communiquer, échanger; réaliser une production audio-visuelle</a:t>
                      </a:r>
                      <a:endParaRPr lang="fr-FR" sz="1400" dirty="0"/>
                    </a:p>
                  </a:txBody>
                  <a:tcPr/>
                </a:tc>
                <a:tc vMerge="1">
                  <a:txBody>
                    <a:bodyPr/>
                    <a:lstStyle/>
                    <a:p>
                      <a:endParaRPr lang="fr-FR" dirty="0"/>
                    </a:p>
                  </a:txBody>
                  <a:tcPr/>
                </a:tc>
                <a:extLst>
                  <a:ext uri="{0D108BD9-81ED-4DB2-BD59-A6C34878D82A}">
                    <a16:rowId xmlns:a16="http://schemas.microsoft.com/office/drawing/2014/main" xmlns="" val="10002"/>
                  </a:ext>
                </a:extLst>
              </a:tr>
              <a:tr h="933077">
                <a:tc>
                  <a:txBody>
                    <a:bodyPr/>
                    <a:lstStyle/>
                    <a:p>
                      <a:r>
                        <a:rPr lang="fr-FR" b="1" dirty="0" smtClean="0"/>
                        <a:t>Coopérer, Mutualiser</a:t>
                      </a:r>
                      <a:r>
                        <a:rPr lang="fr-FR" dirty="0" smtClean="0"/>
                        <a:t>:</a:t>
                      </a:r>
                      <a:r>
                        <a:rPr lang="fr-FR" baseline="0" dirty="0" smtClean="0"/>
                        <a:t> </a:t>
                      </a:r>
                      <a:r>
                        <a:rPr lang="fr-FR" sz="1400" baseline="0" dirty="0" smtClean="0"/>
                        <a:t>organiser son travail dans le cadre d’un groupe pour élaborer une tâche commune, une production collective; discuter, expliquer, confronter , argumenter pour défendre ses choix; Apprendre à utiliser des outils numériques qui peuvent conduire à des représentations collectives.</a:t>
                      </a:r>
                      <a:endParaRPr lang="fr-FR" sz="1400" dirty="0"/>
                    </a:p>
                  </a:txBody>
                  <a:tcPr/>
                </a:tc>
                <a:tc vMerge="1">
                  <a:txBody>
                    <a:bodyPr/>
                    <a:lstStyle/>
                    <a:p>
                      <a:endParaRPr lang="fr-FR" dirty="0"/>
                    </a:p>
                  </a:txBody>
                  <a:tcPr/>
                </a:tc>
                <a:extLst>
                  <a:ext uri="{0D108BD9-81ED-4DB2-BD59-A6C34878D82A}">
                    <a16:rowId xmlns:a16="http://schemas.microsoft.com/office/drawing/2014/main" xmlns="" val="10003"/>
                  </a:ext>
                </a:extLst>
              </a:tr>
              <a:tr h="459082">
                <a:tc>
                  <a:txBody>
                    <a:bodyPr/>
                    <a:lstStyle/>
                    <a:p>
                      <a:endParaRPr lang="fr-FR" sz="1400" dirty="0"/>
                    </a:p>
                  </a:txBody>
                  <a:tcPr/>
                </a:tc>
                <a:tc vMerge="1">
                  <a:txBody>
                    <a:bodyPr/>
                    <a:lstStyle/>
                    <a:p>
                      <a:endParaRPr lang="fr-FR"/>
                    </a:p>
                  </a:txBody>
                  <a:tcPr/>
                </a:tc>
                <a:extLst>
                  <a:ext uri="{0D108BD9-81ED-4DB2-BD59-A6C34878D82A}">
                    <a16:rowId xmlns:a16="http://schemas.microsoft.com/office/drawing/2014/main" xmlns="" val="10004"/>
                  </a:ext>
                </a:extLst>
              </a:tr>
            </a:tbl>
          </a:graphicData>
        </a:graphic>
      </p:graphicFrame>
      <p:sp>
        <p:nvSpPr>
          <p:cNvPr id="6" name="ZoneTexte 5"/>
          <p:cNvSpPr txBox="1"/>
          <p:nvPr/>
        </p:nvSpPr>
        <p:spPr>
          <a:xfrm>
            <a:off x="251520" y="764704"/>
            <a:ext cx="4536504" cy="461665"/>
          </a:xfrm>
          <a:prstGeom prst="rect">
            <a:avLst/>
          </a:prstGeom>
          <a:noFill/>
        </p:spPr>
        <p:txBody>
          <a:bodyPr wrap="square" rtlCol="0">
            <a:spAutoFit/>
          </a:bodyPr>
          <a:lstStyle/>
          <a:p>
            <a:r>
              <a:rPr lang="fr-FR" sz="2400" dirty="0" smtClean="0"/>
              <a:t>Objectifs de compétences</a:t>
            </a:r>
            <a:endParaRPr lang="fr-FR" sz="2400" dirty="0"/>
          </a:p>
        </p:txBody>
      </p:sp>
    </p:spTree>
    <p:extLst>
      <p:ext uri="{BB962C8B-B14F-4D97-AF65-F5344CB8AC3E}">
        <p14:creationId xmlns:p14="http://schemas.microsoft.com/office/powerpoint/2010/main" val="2309110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1052736"/>
            <a:ext cx="8208912" cy="3416320"/>
          </a:xfrm>
          <a:prstGeom prst="rect">
            <a:avLst/>
          </a:prstGeom>
        </p:spPr>
        <p:txBody>
          <a:bodyPr wrap="square">
            <a:spAutoFit/>
          </a:bodyPr>
          <a:lstStyle/>
          <a:p>
            <a:r>
              <a:rPr lang="fr-FR" dirty="0"/>
              <a:t>-</a:t>
            </a:r>
            <a:r>
              <a:rPr lang="fr-FR" sz="2400" dirty="0"/>
              <a:t>Fondation de Massalia par les grecs venus de Phocée en Asie Mineure vers -</a:t>
            </a:r>
            <a:r>
              <a:rPr lang="fr-FR" sz="2400" dirty="0" smtClean="0"/>
              <a:t>600</a:t>
            </a:r>
          </a:p>
          <a:p>
            <a:endParaRPr lang="fr-FR" sz="2400" dirty="0"/>
          </a:p>
          <a:p>
            <a:r>
              <a:rPr lang="fr-FR" sz="2400" dirty="0"/>
              <a:t>-Distinguer légende et archéologie</a:t>
            </a:r>
          </a:p>
          <a:p>
            <a:endParaRPr lang="fr-FR" sz="2400" dirty="0"/>
          </a:p>
          <a:p>
            <a:r>
              <a:rPr lang="fr-FR" sz="2400" dirty="0"/>
              <a:t>-Prospérité de la cité</a:t>
            </a:r>
          </a:p>
          <a:p>
            <a:endParaRPr lang="fr-FR" sz="2400" dirty="0"/>
          </a:p>
          <a:p>
            <a:r>
              <a:rPr lang="fr-FR" sz="2400" dirty="0"/>
              <a:t>-Echanges entre le monde celte et le monde méditerranéen: importance du commerce</a:t>
            </a:r>
          </a:p>
        </p:txBody>
      </p:sp>
      <p:sp>
        <p:nvSpPr>
          <p:cNvPr id="5" name="ZoneTexte 4"/>
          <p:cNvSpPr txBox="1"/>
          <p:nvPr/>
        </p:nvSpPr>
        <p:spPr>
          <a:xfrm>
            <a:off x="1115616" y="404664"/>
            <a:ext cx="6192688" cy="369332"/>
          </a:xfrm>
          <a:prstGeom prst="rect">
            <a:avLst/>
          </a:prstGeom>
          <a:solidFill>
            <a:srgbClr val="8EB4E3"/>
          </a:solidFill>
        </p:spPr>
        <p:txBody>
          <a:bodyPr wrap="square" rtlCol="0">
            <a:spAutoFit/>
          </a:bodyPr>
          <a:lstStyle/>
          <a:p>
            <a:pPr algn="ctr"/>
            <a:r>
              <a:rPr lang="fr-FR" dirty="0" smtClean="0"/>
              <a:t>OBJECTIFS DE CONTENU</a:t>
            </a:r>
            <a:endParaRPr lang="fr-FR" dirty="0"/>
          </a:p>
        </p:txBody>
      </p:sp>
    </p:spTree>
    <p:extLst>
      <p:ext uri="{BB962C8B-B14F-4D97-AF65-F5344CB8AC3E}">
        <p14:creationId xmlns:p14="http://schemas.microsoft.com/office/powerpoint/2010/main" val="2734415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multimedia.inrap.fr/userdata/c_bloc_album/9/9617/9617_vignette_56-epave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412776"/>
            <a:ext cx="7800801" cy="5112568"/>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5292080" y="404664"/>
            <a:ext cx="3600400" cy="792088"/>
          </a:xfrm>
          <a:prstGeom prst="rect">
            <a:avLst/>
          </a:prstGeom>
          <a:noFill/>
        </p:spPr>
        <p:txBody>
          <a:bodyPr wrap="square" rtlCol="0">
            <a:spAutoFit/>
          </a:bodyPr>
          <a:lstStyle/>
          <a:p>
            <a:endParaRPr lang="fr-FR" dirty="0"/>
          </a:p>
        </p:txBody>
      </p:sp>
      <p:sp>
        <p:nvSpPr>
          <p:cNvPr id="5" name="ZoneTexte 4"/>
          <p:cNvSpPr txBox="1"/>
          <p:nvPr/>
        </p:nvSpPr>
        <p:spPr>
          <a:xfrm>
            <a:off x="827584" y="476672"/>
            <a:ext cx="7848872" cy="923330"/>
          </a:xfrm>
          <a:prstGeom prst="rect">
            <a:avLst/>
          </a:prstGeom>
          <a:noFill/>
        </p:spPr>
        <p:txBody>
          <a:bodyPr wrap="square" rtlCol="0">
            <a:spAutoFit/>
          </a:bodyPr>
          <a:lstStyle/>
          <a:p>
            <a:r>
              <a:rPr lang="fr-FR" dirty="0"/>
              <a:t>E</a:t>
            </a:r>
            <a:r>
              <a:rPr lang="fr-FR" dirty="0" smtClean="0"/>
              <a:t>paves de navires retrouvées sous l’actuelle place Jules verne à Marseille.</a:t>
            </a:r>
          </a:p>
          <a:p>
            <a:r>
              <a:rPr lang="fr-FR" dirty="0" smtClean="0"/>
              <a:t>Ils datent d’environ 550 av JC. Ils appartenaient aux descendants de fondateurs de la cité. </a:t>
            </a:r>
            <a:endParaRPr lang="fr-FR" dirty="0"/>
          </a:p>
        </p:txBody>
      </p:sp>
      <p:sp>
        <p:nvSpPr>
          <p:cNvPr id="6" name="ZoneTexte 5"/>
          <p:cNvSpPr txBox="1"/>
          <p:nvPr/>
        </p:nvSpPr>
        <p:spPr>
          <a:xfrm>
            <a:off x="7236296" y="6021288"/>
            <a:ext cx="1440160" cy="369332"/>
          </a:xfrm>
          <a:prstGeom prst="rect">
            <a:avLst/>
          </a:prstGeom>
          <a:noFill/>
        </p:spPr>
        <p:txBody>
          <a:bodyPr wrap="square" rtlCol="0">
            <a:spAutoFit/>
          </a:bodyPr>
          <a:lstStyle/>
          <a:p>
            <a:r>
              <a:rPr lang="fr-FR" b="1" dirty="0" smtClean="0">
                <a:solidFill>
                  <a:srgbClr val="FF0000"/>
                </a:solidFill>
              </a:rPr>
              <a:t>CNRS. Fr</a:t>
            </a:r>
            <a:endParaRPr lang="fr-FR" b="1" dirty="0">
              <a:solidFill>
                <a:srgbClr val="FF0000"/>
              </a:solidFill>
            </a:endParaRPr>
          </a:p>
        </p:txBody>
      </p:sp>
      <p:sp>
        <p:nvSpPr>
          <p:cNvPr id="2" name="ZoneTexte 1"/>
          <p:cNvSpPr txBox="1"/>
          <p:nvPr/>
        </p:nvSpPr>
        <p:spPr>
          <a:xfrm>
            <a:off x="2987824" y="188640"/>
            <a:ext cx="2664296" cy="369332"/>
          </a:xfrm>
          <a:prstGeom prst="rect">
            <a:avLst/>
          </a:prstGeom>
          <a:noFill/>
        </p:spPr>
        <p:txBody>
          <a:bodyPr wrap="square" rtlCol="0">
            <a:spAutoFit/>
          </a:bodyPr>
          <a:lstStyle/>
          <a:p>
            <a:pPr algn="ctr"/>
            <a:r>
              <a:rPr lang="fr-FR" b="1" dirty="0" smtClean="0"/>
              <a:t>L’ACCROCHE</a:t>
            </a:r>
            <a:endParaRPr lang="fr-FR" b="1" dirty="0"/>
          </a:p>
        </p:txBody>
      </p:sp>
    </p:spTree>
    <p:extLst>
      <p:ext uri="{BB962C8B-B14F-4D97-AF65-F5344CB8AC3E}">
        <p14:creationId xmlns:p14="http://schemas.microsoft.com/office/powerpoint/2010/main" val="3513961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323528" y="1700808"/>
            <a:ext cx="8568952" cy="4320480"/>
          </a:xfrm>
          <a:prstGeom prst="rect">
            <a:avLst/>
          </a:prstGeom>
        </p:spPr>
      </p:pic>
      <p:sp>
        <p:nvSpPr>
          <p:cNvPr id="5" name="ZoneTexte 4"/>
          <p:cNvSpPr txBox="1"/>
          <p:nvPr/>
        </p:nvSpPr>
        <p:spPr>
          <a:xfrm>
            <a:off x="6444208" y="908720"/>
            <a:ext cx="2448272" cy="646331"/>
          </a:xfrm>
          <a:prstGeom prst="rect">
            <a:avLst/>
          </a:prstGeom>
          <a:noFill/>
        </p:spPr>
        <p:txBody>
          <a:bodyPr wrap="square" rtlCol="0">
            <a:spAutoFit/>
          </a:bodyPr>
          <a:lstStyle/>
          <a:p>
            <a:r>
              <a:rPr lang="fr-FR" dirty="0" smtClean="0"/>
              <a:t>Emplacement des épaves</a:t>
            </a:r>
            <a:endParaRPr lang="fr-FR" dirty="0"/>
          </a:p>
        </p:txBody>
      </p:sp>
    </p:spTree>
    <p:extLst>
      <p:ext uri="{BB962C8B-B14F-4D97-AF65-F5344CB8AC3E}">
        <p14:creationId xmlns:p14="http://schemas.microsoft.com/office/powerpoint/2010/main" val="87099480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169</TotalTime>
  <Words>1672</Words>
  <Application>Microsoft Macintosh PowerPoint</Application>
  <PresentationFormat>Présentation à l'écran (4:3)</PresentationFormat>
  <Paragraphs>229</Paragraphs>
  <Slides>31</Slides>
  <Notes>1</Notes>
  <HiddenSlides>0</HiddenSlides>
  <MMClips>0</MMClips>
  <ScaleCrop>false</ScaleCrop>
  <HeadingPairs>
    <vt:vector size="4" baseType="variant">
      <vt:variant>
        <vt:lpstr>Thème</vt:lpstr>
      </vt:variant>
      <vt:variant>
        <vt:i4>1</vt:i4>
      </vt:variant>
      <vt:variant>
        <vt:lpstr>Titres des diapositives</vt:lpstr>
      </vt:variant>
      <vt:variant>
        <vt:i4>31</vt:i4>
      </vt:variant>
    </vt:vector>
  </HeadingPairs>
  <TitlesOfParts>
    <vt:vector size="32"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Prof</dc:creator>
  <cp:lastModifiedBy>Mohammed Marzouk</cp:lastModifiedBy>
  <cp:revision>26</cp:revision>
  <dcterms:created xsi:type="dcterms:W3CDTF">2017-10-08T19:43:48Z</dcterms:created>
  <dcterms:modified xsi:type="dcterms:W3CDTF">2018-10-11T20:00:03Z</dcterms:modified>
</cp:coreProperties>
</file>