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handoutMasterIdLst>
    <p:handoutMasterId r:id="rId19"/>
  </p:handoutMasterIdLst>
  <p:sldIdLst>
    <p:sldId id="325" r:id="rId3"/>
    <p:sldId id="326" r:id="rId4"/>
    <p:sldId id="327" r:id="rId5"/>
    <p:sldId id="328" r:id="rId6"/>
    <p:sldId id="329" r:id="rId7"/>
    <p:sldId id="337" r:id="rId8"/>
    <p:sldId id="338" r:id="rId9"/>
    <p:sldId id="330" r:id="rId10"/>
    <p:sldId id="331" r:id="rId11"/>
    <p:sldId id="339" r:id="rId12"/>
    <p:sldId id="340" r:id="rId13"/>
    <p:sldId id="341" r:id="rId14"/>
    <p:sldId id="342" r:id="rId15"/>
    <p:sldId id="343" r:id="rId16"/>
    <p:sldId id="344" r:id="rId17"/>
  </p:sldIdLst>
  <p:sldSz cx="9144000" cy="6858000" type="screen4x3"/>
  <p:notesSz cx="6735763" cy="98663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er Fort" initials="OF" lastIdx="6" clrIdx="0">
    <p:extLst/>
  </p:cmAuthor>
  <p:cmAuthor id="2" name="Frédéric TARAUD" initials="FT" lastIdx="1" clrIdx="1">
    <p:extLst/>
  </p:cmAuthor>
  <p:cmAuthor id="3" name="Samuel VIOLLIN" initials="SV"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E004F"/>
    <a:srgbClr val="CC0066"/>
    <a:srgbClr val="A2127F"/>
    <a:srgbClr val="EB9998"/>
    <a:srgbClr val="93CDDD"/>
    <a:srgbClr val="31859C"/>
    <a:srgbClr val="00B050"/>
    <a:srgbClr val="16AEB2"/>
    <a:srgbClr val="F4E8D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1" autoAdjust="0"/>
    <p:restoredTop sz="27636" autoAdjust="0"/>
  </p:normalViewPr>
  <p:slideViewPr>
    <p:cSldViewPr snapToGrid="0" snapToObjects="1">
      <p:cViewPr varScale="1">
        <p:scale>
          <a:sx n="20" d="100"/>
          <a:sy n="20" d="100"/>
        </p:scale>
        <p:origin x="3084" y="24"/>
      </p:cViewPr>
      <p:guideLst>
        <p:guide orient="horz" pos="2205"/>
        <p:guide pos="2903"/>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0ACF27E7-3AA0-4496-B0E7-11DCD26846FB}" type="datetimeFigureOut">
              <a:rPr lang="fr-FR" smtClean="0"/>
              <a:t>16/01/2019</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BCED816-696A-4EE5-9023-9270B150057E}" type="slidenum">
              <a:rPr lang="fr-FR" smtClean="0"/>
              <a:t>‹N°›</a:t>
            </a:fld>
            <a:endParaRPr lang="fr-FR"/>
          </a:p>
        </p:txBody>
      </p:sp>
    </p:spTree>
    <p:extLst>
      <p:ext uri="{BB962C8B-B14F-4D97-AF65-F5344CB8AC3E}">
        <p14:creationId xmlns:p14="http://schemas.microsoft.com/office/powerpoint/2010/main" val="821913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4371BCA-5831-A345-804C-67FF2F83CA62}" type="datetimeFigureOut">
              <a:rPr lang="fr-FR" smtClean="0"/>
              <a:t>16/01/2019</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DE501F2-2B48-A14B-AFC4-1D617FACCF21}" type="slidenum">
              <a:rPr lang="fr-FR" smtClean="0"/>
              <a:t>‹N°›</a:t>
            </a:fld>
            <a:endParaRPr lang="fr-FR"/>
          </a:p>
        </p:txBody>
      </p:sp>
    </p:spTree>
    <p:extLst>
      <p:ext uri="{BB962C8B-B14F-4D97-AF65-F5344CB8AC3E}">
        <p14:creationId xmlns:p14="http://schemas.microsoft.com/office/powerpoint/2010/main" val="2245116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Cadencement</a:t>
            </a:r>
            <a:r>
              <a:rPr lang="fr-FR" baseline="0" dirty="0" smtClean="0"/>
              <a:t> du cycle terminal au travers des différents épreuves qui le jalonnent</a:t>
            </a:r>
          </a:p>
          <a:p>
            <a:endParaRPr lang="fr-FR" baseline="0" dirty="0" smtClean="0"/>
          </a:p>
          <a:p>
            <a:r>
              <a:rPr lang="fr-FR" baseline="0" dirty="0" smtClean="0"/>
              <a:t>En janvier les élèves passent une première partie des épreuves communes mais sans l’enseignement scientifique qui demande d’être enseigné davantage qu’un trimestre avant de pouvoir en faire l’évaluation. La spécialité qui disparaît en terminale n’est pas non plus intégrée </a:t>
            </a:r>
          </a:p>
          <a:p>
            <a:endParaRPr lang="fr-FR" baseline="0" dirty="0" smtClean="0"/>
          </a:p>
          <a:p>
            <a:r>
              <a:rPr lang="fr-FR" baseline="0" dirty="0" smtClean="0"/>
              <a:t>En avril cette fois ci ce sont la totalité des disciplines concernées par cette modalité d’évaluation qui feront l’objet d’épreuves communes.</a:t>
            </a:r>
          </a:p>
          <a:p>
            <a:endParaRPr lang="fr-FR" baseline="0" dirty="0" smtClean="0"/>
          </a:p>
          <a:p>
            <a:r>
              <a:rPr lang="fr-FR" baseline="0" dirty="0" smtClean="0"/>
              <a:t>En juin traditionnelles épreuves anticipées de français</a:t>
            </a:r>
          </a:p>
          <a:p>
            <a:endParaRPr lang="fr-FR" baseline="0" dirty="0" smtClean="0"/>
          </a:p>
          <a:p>
            <a:r>
              <a:rPr lang="fr-FR" baseline="0" dirty="0" smtClean="0"/>
              <a:t>Avant les vacances de Noël, en terminale, les élèves passeront les épreuves communes de toutes les disciplines concernées et </a:t>
            </a:r>
            <a:r>
              <a:rPr lang="fr-FR" baseline="0" dirty="0" smtClean="0"/>
              <a:t>enseignées.</a:t>
            </a:r>
          </a:p>
          <a:p>
            <a:endParaRPr lang="fr-FR" baseline="0" dirty="0" smtClean="0"/>
          </a:p>
          <a:p>
            <a:r>
              <a:rPr lang="fr-FR" baseline="0" dirty="0" smtClean="0"/>
              <a:t>Retour Pâques écrits des enseignements de spé</a:t>
            </a:r>
          </a:p>
          <a:p>
            <a:r>
              <a:rPr lang="fr-FR" baseline="0" dirty="0" smtClean="0"/>
              <a:t>Pour finir juin, épreuve écrite philo et oral terminal</a:t>
            </a:r>
            <a:endParaRPr lang="fr-FR" baseline="0" dirty="0" smtClean="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6</a:t>
            </a:fld>
            <a:endParaRPr lang="fr-FR"/>
          </a:p>
        </p:txBody>
      </p:sp>
    </p:spTree>
    <p:extLst>
      <p:ext uri="{BB962C8B-B14F-4D97-AF65-F5344CB8AC3E}">
        <p14:creationId xmlns:p14="http://schemas.microsoft.com/office/powerpoint/2010/main" val="1968016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Présentation</a:t>
            </a:r>
            <a:r>
              <a:rPr lang="fr-FR" baseline="0" dirty="0" smtClean="0"/>
              <a:t> du calendrier des projets </a:t>
            </a:r>
            <a:r>
              <a:rPr lang="fr-FR" baseline="0" smtClean="0"/>
              <a:t>menés </a:t>
            </a:r>
            <a:r>
              <a:rPr lang="fr-FR" baseline="0" smtClean="0"/>
              <a:t>au </a:t>
            </a:r>
            <a:r>
              <a:rPr lang="fr-FR" baseline="0" dirty="0" smtClean="0"/>
              <a:t>cours du cycle terminal et qui participent véritablement au </a:t>
            </a:r>
            <a:r>
              <a:rPr lang="fr-FR" dirty="0" smtClean="0"/>
              <a:t>maintien de l'offre de formation des sciences de l'ingénieur. Dans le cas des</a:t>
            </a:r>
            <a:r>
              <a:rPr lang="fr-FR" baseline="0" dirty="0" smtClean="0"/>
              <a:t> 2 projets, un dédoublement partiel semblerait tout particulièrement adapté en prenant garde </a:t>
            </a:r>
            <a:r>
              <a:rPr lang="fr-FR" dirty="0" smtClean="0"/>
              <a:t>à ce que la SI ne s’approprie pas la totalité des heures d'autonomie.</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7</a:t>
            </a:fld>
            <a:endParaRPr lang="fr-FR"/>
          </a:p>
        </p:txBody>
      </p:sp>
    </p:spTree>
    <p:extLst>
      <p:ext uri="{BB962C8B-B14F-4D97-AF65-F5344CB8AC3E}">
        <p14:creationId xmlns:p14="http://schemas.microsoft.com/office/powerpoint/2010/main" val="2789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solidFill>
                  <a:srgbClr val="00B050"/>
                </a:solidFill>
              </a:rPr>
              <a:t>Projet de 1</a:t>
            </a:r>
            <a:r>
              <a:rPr lang="fr-FR" baseline="30000" dirty="0" smtClean="0">
                <a:solidFill>
                  <a:srgbClr val="00B050"/>
                </a:solidFill>
              </a:rPr>
              <a:t>ère</a:t>
            </a:r>
            <a:r>
              <a:rPr lang="fr-FR" dirty="0" smtClean="0">
                <a:solidFill>
                  <a:srgbClr val="00B050"/>
                </a:solidFill>
              </a:rPr>
              <a:t> de</a:t>
            </a:r>
            <a:r>
              <a:rPr lang="fr-FR" baseline="0" dirty="0" smtClean="0">
                <a:solidFill>
                  <a:srgbClr val="00B050"/>
                </a:solidFill>
              </a:rPr>
              <a:t> </a:t>
            </a:r>
            <a:r>
              <a:rPr lang="fr-FR" dirty="0" smtClean="0">
                <a:solidFill>
                  <a:srgbClr val="00B050"/>
                </a:solidFill>
              </a:rPr>
              <a:t>12h </a:t>
            </a:r>
            <a:r>
              <a:rPr lang="fr-FR" sz="1200" b="0" i="0" u="none" strike="noStrike" kern="1200" baseline="0" dirty="0" smtClean="0">
                <a:solidFill>
                  <a:schemeClr val="tx1"/>
                </a:solidFill>
                <a:latin typeface="+mn-lt"/>
                <a:ea typeface="+mn-ea"/>
                <a:cs typeface="+mn-cs"/>
              </a:rPr>
              <a:t>mené en équipe et permet aux élèves d’imaginer et de matérialiser tout ou partie d’une solution originale</a:t>
            </a:r>
          </a:p>
          <a:p>
            <a:r>
              <a:rPr lang="fr-FR" dirty="0" smtClean="0">
                <a:solidFill>
                  <a:srgbClr val="00B050"/>
                </a:solidFill>
              </a:rPr>
              <a:t>	Conscient des réticences suscitées</a:t>
            </a:r>
            <a:r>
              <a:rPr lang="fr-FR" baseline="0" dirty="0" smtClean="0">
                <a:solidFill>
                  <a:srgbClr val="00B050"/>
                </a:solidFill>
              </a:rPr>
              <a:t> par un projet sur 12h car cela impose un t</a:t>
            </a:r>
            <a:r>
              <a:rPr lang="fr-FR" dirty="0" smtClean="0">
                <a:solidFill>
                  <a:srgbClr val="00B050"/>
                </a:solidFill>
              </a:rPr>
              <a:t>ravail de préparation important de la part de</a:t>
            </a:r>
            <a:r>
              <a:rPr lang="fr-FR" baseline="0" dirty="0" smtClean="0">
                <a:solidFill>
                  <a:srgbClr val="00B050"/>
                </a:solidFill>
              </a:rPr>
              <a:t> l’enseignant notamment en amont. Par contre, chaque enseignant n’encadre alors qu’un seul et même projet commun à toutes les équipes d’une même classe voire d’un même établissement</a:t>
            </a:r>
          </a:p>
          <a:p>
            <a:endParaRPr lang="fr-FR" baseline="0" dirty="0" smtClean="0">
              <a:solidFill>
                <a:srgbClr val="00B050"/>
              </a:solidFill>
            </a:endParaRPr>
          </a:p>
          <a:p>
            <a:r>
              <a:rPr lang="fr-FR" baseline="0" dirty="0" smtClean="0">
                <a:solidFill>
                  <a:srgbClr val="00B050"/>
                </a:solidFill>
              </a:rPr>
              <a:t>	</a:t>
            </a:r>
            <a:r>
              <a:rPr lang="fr-FR" dirty="0" smtClean="0">
                <a:solidFill>
                  <a:srgbClr val="00B050"/>
                </a:solidFill>
              </a:rPr>
              <a:t>Prévoir de solliciter une</a:t>
            </a:r>
            <a:r>
              <a:rPr lang="fr-FR" baseline="0" dirty="0" smtClean="0">
                <a:solidFill>
                  <a:srgbClr val="00B050"/>
                </a:solidFill>
              </a:rPr>
              <a:t> ou 2 équipes d’enseignants par académie pour la rédaction de 2 à 3 sujets pour le projet de 1</a:t>
            </a:r>
            <a:r>
              <a:rPr lang="fr-FR" baseline="30000" dirty="0" smtClean="0">
                <a:solidFill>
                  <a:srgbClr val="00B050"/>
                </a:solidFill>
              </a:rPr>
              <a:t>ère</a:t>
            </a:r>
            <a:endParaRPr lang="fr-FR" sz="1200" b="0" i="0" u="none" strike="noStrike" kern="1200" baseline="0" dirty="0" smtClean="0">
              <a:solidFill>
                <a:schemeClr val="tx1"/>
              </a:solidFill>
              <a:latin typeface="+mn-lt"/>
              <a:ea typeface="+mn-ea"/>
              <a:cs typeface="+mn-cs"/>
            </a:endParaRPr>
          </a:p>
          <a:p>
            <a:r>
              <a:rPr lang="fr-FR" dirty="0" smtClean="0">
                <a:solidFill>
                  <a:srgbClr val="00B050"/>
                </a:solidFill>
              </a:rPr>
              <a:t>	</a:t>
            </a:r>
          </a:p>
          <a:p>
            <a:r>
              <a:rPr lang="fr-FR" dirty="0" smtClean="0">
                <a:solidFill>
                  <a:srgbClr val="00B050"/>
                </a:solidFill>
              </a:rPr>
              <a:t>	Présentation</a:t>
            </a:r>
            <a:r>
              <a:rPr lang="fr-FR" baseline="0" dirty="0" smtClean="0">
                <a:solidFill>
                  <a:srgbClr val="00B050"/>
                </a:solidFill>
              </a:rPr>
              <a:t> d’un sujet 0 après notre intervention vous permettra de comprendre la philosophie. Avec son format raccourci, ce projet se présente comme un </a:t>
            </a:r>
            <a:r>
              <a:rPr lang="fr-FR" dirty="0" smtClean="0">
                <a:solidFill>
                  <a:srgbClr val="00B050"/>
                </a:solidFill>
              </a:rPr>
              <a:t>challenge.</a:t>
            </a:r>
            <a:r>
              <a:rPr lang="fr-FR" baseline="0" dirty="0" smtClean="0">
                <a:solidFill>
                  <a:srgbClr val="00B050"/>
                </a:solidFill>
              </a:rPr>
              <a:t> Il permet de placer les élèves dans une dynamique avec la</a:t>
            </a:r>
            <a:r>
              <a:rPr lang="fr-FR" dirty="0" smtClean="0">
                <a:solidFill>
                  <a:srgbClr val="00B050"/>
                </a:solidFill>
              </a:rPr>
              <a:t> découverte</a:t>
            </a:r>
            <a:r>
              <a:rPr lang="fr-FR" baseline="0" dirty="0" smtClean="0">
                <a:solidFill>
                  <a:srgbClr val="00B050"/>
                </a:solidFill>
              </a:rPr>
              <a:t> de l’activité de projet tout en </a:t>
            </a:r>
            <a:r>
              <a:rPr lang="fr-FR" dirty="0" smtClean="0">
                <a:solidFill>
                  <a:srgbClr val="00B050"/>
                </a:solidFill>
              </a:rPr>
              <a:t>créant de l’émulation et une compétition entre les différentes équipes d</a:t>
            </a:r>
            <a:r>
              <a:rPr lang="fr-FR" baseline="0" dirty="0" smtClean="0">
                <a:solidFill>
                  <a:srgbClr val="00B050"/>
                </a:solidFill>
              </a:rPr>
              <a:t>e l’établissement.</a:t>
            </a:r>
          </a:p>
          <a:p>
            <a:endParaRPr lang="fr-FR" baseline="0" dirty="0" smtClean="0">
              <a:solidFill>
                <a:srgbClr val="00B050"/>
              </a:solidFill>
            </a:endParaRPr>
          </a:p>
          <a:p>
            <a:r>
              <a:rPr lang="fr-FR" baseline="0" dirty="0" smtClean="0">
                <a:solidFill>
                  <a:srgbClr val="00B050"/>
                </a:solidFill>
              </a:rPr>
              <a:t>	Cet aspect attractif et ludique va permettre de donner de la visibilité aux SI dans le lycée et notamment auprès des 2</a:t>
            </a:r>
            <a:r>
              <a:rPr lang="fr-FR" baseline="30000" dirty="0" smtClean="0">
                <a:solidFill>
                  <a:srgbClr val="00B050"/>
                </a:solidFill>
              </a:rPr>
              <a:t>nde</a:t>
            </a:r>
            <a:endParaRPr lang="fr-FR" dirty="0" smtClean="0">
              <a:solidFill>
                <a:srgbClr val="00B050"/>
              </a:solidFill>
            </a:endParaRPr>
          </a:p>
          <a:p>
            <a:r>
              <a:rPr lang="fr-FR" dirty="0" smtClean="0">
                <a:solidFill>
                  <a:srgbClr val="00B050"/>
                </a:solidFill>
              </a:rPr>
              <a:t>	</a:t>
            </a:r>
          </a:p>
          <a:p>
            <a:r>
              <a:rPr lang="fr-FR" dirty="0" smtClean="0">
                <a:solidFill>
                  <a:srgbClr val="00B050"/>
                </a:solidFill>
              </a:rPr>
              <a:t>	Véritable enjeu : créer de l’appétence et inciter les élèves à choisir</a:t>
            </a:r>
            <a:r>
              <a:rPr lang="fr-FR" baseline="0" dirty="0" smtClean="0">
                <a:solidFill>
                  <a:srgbClr val="00B050"/>
                </a:solidFill>
              </a:rPr>
              <a:t> puis </a:t>
            </a:r>
            <a:r>
              <a:rPr lang="fr-FR" dirty="0" smtClean="0">
                <a:solidFill>
                  <a:srgbClr val="00B050"/>
                </a:solidFill>
              </a:rPr>
              <a:t>conserver la SI</a:t>
            </a:r>
          </a:p>
          <a:p>
            <a:r>
              <a:rPr lang="fr-FR" dirty="0" smtClean="0">
                <a:solidFill>
                  <a:srgbClr val="00B050"/>
                </a:solidFill>
              </a:rPr>
              <a:t>	temporalité importante au regard du calendrier pour</a:t>
            </a:r>
            <a:r>
              <a:rPr lang="fr-FR" baseline="0" dirty="0" smtClean="0">
                <a:solidFill>
                  <a:srgbClr val="00B050"/>
                </a:solidFill>
              </a:rPr>
              <a:t> le choix des spécialités conservées</a:t>
            </a:r>
            <a:endParaRPr lang="fr-FR" dirty="0" smtClean="0">
              <a:solidFill>
                <a:srgbClr val="00B050"/>
              </a:solidFill>
            </a:endParaRPr>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10</a:t>
            </a:fld>
            <a:endParaRPr lang="fr-FR"/>
          </a:p>
        </p:txBody>
      </p:sp>
    </p:spTree>
    <p:extLst>
      <p:ext uri="{BB962C8B-B14F-4D97-AF65-F5344CB8AC3E}">
        <p14:creationId xmlns:p14="http://schemas.microsoft.com/office/powerpoint/2010/main" val="334643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Projet de 48 heures conduit en équipe est proposé à tous les élèves et peut être pris comme base de l’oral terminal. </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200" b="0" i="0" u="none" strike="noStrike" kern="1200" baseline="0" dirty="0" smtClean="0">
                <a:solidFill>
                  <a:schemeClr val="tx1"/>
                </a:solidFill>
                <a:latin typeface="+mn-lt"/>
                <a:ea typeface="+mn-ea"/>
                <a:cs typeface="+mn-cs"/>
              </a:rPr>
              <a:t>Objectif : acquérir des compétences fondamentales dans une démarche scientifique affirmée. </a:t>
            </a: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L’objectif est d’imaginer tout ou partie d’un produit, développé sous forme de réalisations numérique et matérielle en vue de répondre à un besoin et d’obtenir des performances clairement définies. Ces réalisations matérialisent out ou partie d’une solution imaginée associée à un modèle numérique. Elles permettent de simuler et de mesurer expérimentalement des performances et de les valider. Une partie de programmation est nécessairement associée au projet. Elle peut prendre la forme d’une application qui installe le produit dans un environnement communicant. </a:t>
            </a:r>
          </a:p>
          <a:p>
            <a:endParaRPr lang="fr-FR" dirty="0" smtClean="0">
              <a:solidFill>
                <a:srgbClr val="00B050"/>
              </a:solidFill>
            </a:endParaRPr>
          </a:p>
          <a:p>
            <a:r>
              <a:rPr lang="fr-FR" dirty="0" smtClean="0">
                <a:solidFill>
                  <a:srgbClr val="00B050"/>
                </a:solidFill>
              </a:rPr>
              <a:t>Compte tenu</a:t>
            </a:r>
            <a:r>
              <a:rPr lang="fr-FR" baseline="0" dirty="0" smtClean="0">
                <a:solidFill>
                  <a:srgbClr val="00B050"/>
                </a:solidFill>
              </a:rPr>
              <a:t> du volume horaire des spécialités </a:t>
            </a:r>
          </a:p>
          <a:p>
            <a:r>
              <a:rPr lang="fr-FR" baseline="0" dirty="0" smtClean="0">
                <a:solidFill>
                  <a:srgbClr val="00B050"/>
                </a:solidFill>
              </a:rPr>
              <a:t>mais aussi </a:t>
            </a:r>
          </a:p>
          <a:p>
            <a:r>
              <a:rPr lang="fr-FR" baseline="0" dirty="0" smtClean="0">
                <a:solidFill>
                  <a:srgbClr val="00B050"/>
                </a:solidFill>
              </a:rPr>
              <a:t>de la densification scientifique des Sciences de l’Ingénieur, </a:t>
            </a:r>
          </a:p>
          <a:p>
            <a:r>
              <a:rPr lang="fr-FR" baseline="0" dirty="0" smtClean="0">
                <a:solidFill>
                  <a:srgbClr val="00B050"/>
                </a:solidFill>
              </a:rPr>
              <a:t>il a été nécessaire de faire une compromis pour trouver un équilibre entre la préparation à l’écrit terminal de spécialité et le projet. D’ailleurs nous avons réussi à maintenir une part pour le projet aussi significative qu’elle ne l’était auparavant </a:t>
            </a:r>
            <a:endParaRPr lang="fr-FR" dirty="0" smtClean="0">
              <a:solidFill>
                <a:srgbClr val="00B050"/>
              </a:solidFill>
            </a:endParaRPr>
          </a:p>
          <a:p>
            <a:r>
              <a:rPr lang="fr-FR" dirty="0" smtClean="0">
                <a:solidFill>
                  <a:srgbClr val="00B050"/>
                </a:solidFill>
              </a:rPr>
              <a:t>(22,4% contre 24% auparavant)</a:t>
            </a:r>
          </a:p>
          <a:p>
            <a:endParaRPr lang="fr-FR" dirty="0" smtClean="0">
              <a:solidFill>
                <a:srgbClr val="00B050"/>
              </a:solidFill>
            </a:endParaRPr>
          </a:p>
          <a:p>
            <a:r>
              <a:rPr lang="fr-FR" dirty="0" smtClean="0">
                <a:solidFill>
                  <a:srgbClr val="00B050"/>
                </a:solidFill>
              </a:rPr>
              <a:t>Approche plus classique qu’en 1</a:t>
            </a:r>
            <a:r>
              <a:rPr lang="fr-FR" baseline="30000" dirty="0" smtClean="0">
                <a:solidFill>
                  <a:srgbClr val="00B050"/>
                </a:solidFill>
              </a:rPr>
              <a:t>ère</a:t>
            </a:r>
            <a:r>
              <a:rPr lang="fr-FR" dirty="0" smtClean="0">
                <a:solidFill>
                  <a:srgbClr val="00B050"/>
                </a:solidFill>
              </a:rPr>
              <a:t>. Ce projet</a:t>
            </a:r>
            <a:r>
              <a:rPr lang="fr-FR" baseline="0" dirty="0" smtClean="0">
                <a:solidFill>
                  <a:srgbClr val="00B050"/>
                </a:solidFill>
              </a:rPr>
              <a:t> mobilise un</a:t>
            </a:r>
            <a:r>
              <a:rPr lang="fr-FR" sz="1200" b="0" i="0" u="none" strike="noStrike" kern="1200" baseline="0" dirty="0" smtClean="0">
                <a:solidFill>
                  <a:schemeClr val="tx1"/>
                </a:solidFill>
                <a:latin typeface="+mn-lt"/>
                <a:ea typeface="+mn-ea"/>
                <a:cs typeface="+mn-cs"/>
              </a:rPr>
              <a:t>e démarche scientifique reposant sur l’observation, l’élaboration d’hypothèses, la modélisation, la simulation et l’expérimentation matérielle ou virtuelle ainsi que l’analyse critique des résultats obtenus. Il s’agit de comprendre et de décrire les phénomènes mis en </a:t>
            </a:r>
            <a:r>
              <a:rPr lang="fr-FR" sz="1200" b="0" i="0" u="none" strike="noStrike" kern="1200" baseline="0" dirty="0" err="1" smtClean="0">
                <a:solidFill>
                  <a:schemeClr val="tx1"/>
                </a:solidFill>
                <a:latin typeface="+mn-lt"/>
                <a:ea typeface="+mn-ea"/>
                <a:cs typeface="+mn-cs"/>
              </a:rPr>
              <a:t>oeuvre</a:t>
            </a:r>
            <a:r>
              <a:rPr lang="fr-FR" sz="1200" b="0" i="0" u="none" strike="noStrike" kern="1200" baseline="0" dirty="0" smtClean="0">
                <a:solidFill>
                  <a:schemeClr val="tx1"/>
                </a:solidFill>
                <a:latin typeface="+mn-lt"/>
                <a:ea typeface="+mn-ea"/>
                <a:cs typeface="+mn-cs"/>
              </a:rPr>
              <a:t> et les lois de comportement associées, pour qualifier et quantifier les performances du produit afin de vérifier si le besoin initialement défini est satisfait. </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solidFill>
                  <a:srgbClr val="00B050"/>
                </a:solidFill>
              </a:rPr>
              <a:t> </a:t>
            </a: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olidFill>
                  <a:srgbClr val="00B050"/>
                </a:solidFill>
              </a:rPr>
              <a:t>Découpage en phases où des semaines entières seront consacrées au projet. Le découpage sous forme de 4 phases permet d’intégrer ce projet dans l’organisation globale de la classe de terminale notamment au regard des  évaluations qui rythment cette année. </a:t>
            </a: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solidFill>
                  <a:srgbClr val="00B050"/>
                </a:solidFill>
              </a:rPr>
              <a:t>L’objectif est de laisser du temps entre chaque phase pour que les élèves puissent mener une réflexion sur un terme plus long. Une certaine maturation est nécessaire entre 2 phases de projet pour que l’élève puisse réfléchir et faire évoluer sa pensée si nécessaire tout en s’appuyant sur l’expertise du professeur qu’il pourra questionner lors de séances de cours.</a:t>
            </a:r>
            <a:endParaRPr lang="fr-FR" dirty="0" smtClean="0">
              <a:solidFill>
                <a:srgbClr val="00B05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t>Ce timing permettra aux équipes qui le souhaitent de participer aux Olympiades des Sciences de l’Ingénieur.</a:t>
            </a:r>
            <a:endParaRPr lang="fr-FR" dirty="0" smtClean="0">
              <a:solidFill>
                <a:srgbClr val="00B05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solidFill>
                <a:srgbClr val="00B050"/>
              </a:solidFill>
            </a:endParaRPr>
          </a:p>
          <a:p>
            <a:r>
              <a:rPr lang="fr-FR" dirty="0" smtClean="0">
                <a:solidFill>
                  <a:srgbClr val="00B050"/>
                </a:solidFill>
              </a:rPr>
              <a:t>On</a:t>
            </a:r>
            <a:r>
              <a:rPr lang="fr-FR" baseline="0" dirty="0" smtClean="0">
                <a:solidFill>
                  <a:srgbClr val="00B050"/>
                </a:solidFill>
              </a:rPr>
              <a:t> retrouve le système de va</a:t>
            </a:r>
            <a:r>
              <a:rPr lang="fr-FR" dirty="0" smtClean="0">
                <a:solidFill>
                  <a:srgbClr val="00B050"/>
                </a:solidFill>
              </a:rPr>
              <a:t>lidation</a:t>
            </a:r>
            <a:r>
              <a:rPr lang="fr-FR" baseline="0" dirty="0" smtClean="0">
                <a:solidFill>
                  <a:srgbClr val="00B050"/>
                </a:solidFill>
              </a:rPr>
              <a:t> des sujets par une commission de validation. </a:t>
            </a:r>
          </a:p>
          <a:p>
            <a:r>
              <a:rPr lang="fr-FR" baseline="0" dirty="0" smtClean="0">
                <a:solidFill>
                  <a:srgbClr val="00B050"/>
                </a:solidFill>
              </a:rPr>
              <a:t>Rien n’interdit de faire de la mutualisation si l’angle de vue par lequel le projet est abordé diffère. Cela permet en effet d’avoir des prérogatives différentes au niveau des cahiers des charges ce qui amène à 2 solutions techniques qui auront chacune leurs spécificités. </a:t>
            </a:r>
          </a:p>
          <a:p>
            <a:pPr marL="171450" indent="-171450">
              <a:buFont typeface="Wingdings" panose="05000000000000000000" pitchFamily="2" charset="2"/>
              <a:buChar char="à"/>
            </a:pPr>
            <a:r>
              <a:rPr lang="fr-FR" baseline="0" dirty="0" smtClean="0">
                <a:solidFill>
                  <a:srgbClr val="00B050"/>
                </a:solidFill>
                <a:sym typeface="Wingdings" panose="05000000000000000000" pitchFamily="2" charset="2"/>
              </a:rPr>
              <a:t>Moins de sujets à évaluer en commission</a:t>
            </a:r>
            <a:endParaRPr lang="fr-FR" baseline="0" dirty="0" smtClean="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11</a:t>
            </a:fld>
            <a:endParaRPr lang="fr-FR"/>
          </a:p>
        </p:txBody>
      </p:sp>
    </p:spTree>
    <p:extLst>
      <p:ext uri="{BB962C8B-B14F-4D97-AF65-F5344CB8AC3E}">
        <p14:creationId xmlns:p14="http://schemas.microsoft.com/office/powerpoint/2010/main" val="213387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323185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4881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4182900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p:nvPr>
        </p:nvSpPr>
        <p:spPr>
          <a:xfrm>
            <a:off x="1090609" y="976320"/>
            <a:ext cx="7894637" cy="2433895"/>
          </a:xfrm>
          <a:prstGeom prst="rect">
            <a:avLst/>
          </a:prstGeom>
        </p:spPr>
        <p:txBody>
          <a:bodyPr/>
          <a:lstStyle/>
          <a:p>
            <a:r>
              <a:rPr lang="en-US" dirty="0" smtClean="0"/>
              <a:t>Click to edit Master title style</a:t>
            </a:r>
            <a:endParaRPr lang="fr-FR" dirty="0"/>
          </a:p>
        </p:txBody>
      </p:sp>
      <p:sp>
        <p:nvSpPr>
          <p:cNvPr id="3" name="Sous-titre 2"/>
          <p:cNvSpPr>
            <a:spLocks noGrp="1"/>
          </p:cNvSpPr>
          <p:nvPr>
            <p:ph type="subTitle" idx="1"/>
          </p:nvPr>
        </p:nvSpPr>
        <p:spPr>
          <a:xfrm>
            <a:off x="1090609" y="3472208"/>
            <a:ext cx="7596190" cy="1752600"/>
          </a:xfrm>
          <a:prstGeom prst="rect">
            <a:avLst/>
          </a:prstGeo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6025D69-87D1-4307-8200-9A2186EB31DA}" type="slidenum">
              <a:rPr lang="fr-FR"/>
              <a:pPr>
                <a:defRPr/>
              </a:pPr>
              <a:t>‹N°›</a:t>
            </a:fld>
            <a:endParaRPr lang="fr-FR" dirty="0"/>
          </a:p>
        </p:txBody>
      </p:sp>
    </p:spTree>
    <p:extLst>
      <p:ext uri="{BB962C8B-B14F-4D97-AF65-F5344CB8AC3E}">
        <p14:creationId xmlns:p14="http://schemas.microsoft.com/office/powerpoint/2010/main" val="1257398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p:nvPr>
        </p:nvSpPr>
        <p:spPr>
          <a:xfrm>
            <a:off x="1097486" y="3283200"/>
            <a:ext cx="5897726" cy="2108160"/>
          </a:xfrm>
          <a:prstGeom prst="rect">
            <a:avLst/>
          </a:prstGeom>
        </p:spPr>
        <p:txBody>
          <a:bodyPr anchor="t">
            <a:normAutofit/>
          </a:bodyPr>
          <a:lstStyle>
            <a:lvl1pPr>
              <a:defRPr sz="1500" baseline="0"/>
            </a:lvl1pPr>
          </a:lstStyle>
          <a:p>
            <a:r>
              <a:rPr lang="en-US" dirty="0" smtClean="0"/>
              <a:t>Click to edit Master title style</a:t>
            </a:r>
            <a:endParaRPr lang="fr-FR" dirty="0"/>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4FC5DE83-D1DE-46E2-9633-FFF43506BA78}" type="slidenum">
              <a:rPr lang="fr-FR"/>
              <a:pPr>
                <a:defRPr/>
              </a:pPr>
              <a:t>‹N°›</a:t>
            </a:fld>
            <a:endParaRPr lang="fr-FR" dirty="0"/>
          </a:p>
        </p:txBody>
      </p:sp>
    </p:spTree>
    <p:extLst>
      <p:ext uri="{BB962C8B-B14F-4D97-AF65-F5344CB8AC3E}">
        <p14:creationId xmlns:p14="http://schemas.microsoft.com/office/powerpoint/2010/main" val="397614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E8D45AE6-A55F-4B90-A25D-9D1068A83961}" type="slidenum">
              <a:rPr lang="fr-FR"/>
              <a:pPr>
                <a:defRPr/>
              </a:pPr>
              <a:t>‹N°›</a:t>
            </a:fld>
            <a:endParaRPr lang="fr-FR" dirty="0"/>
          </a:p>
        </p:txBody>
      </p:sp>
    </p:spTree>
    <p:extLst>
      <p:ext uri="{BB962C8B-B14F-4D97-AF65-F5344CB8AC3E}">
        <p14:creationId xmlns:p14="http://schemas.microsoft.com/office/powerpoint/2010/main" val="100463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96963" y="915988"/>
            <a:ext cx="7983537" cy="379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D70B6AD-CCC7-4EBE-96B7-1DB90E50087A}" type="slidenum">
              <a:rPr lang="fr-FR"/>
              <a:pPr>
                <a:defRPr/>
              </a:pPr>
              <a:t>‹N°›</a:t>
            </a:fld>
            <a:endParaRPr lang="fr-FR" dirty="0"/>
          </a:p>
        </p:txBody>
      </p:sp>
    </p:spTree>
    <p:extLst>
      <p:ext uri="{BB962C8B-B14F-4D97-AF65-F5344CB8AC3E}">
        <p14:creationId xmlns:p14="http://schemas.microsoft.com/office/powerpoint/2010/main" val="396235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915988"/>
            <a:ext cx="7983537" cy="2549525"/>
          </a:xfrm>
          <a:prstGeom prst="rect">
            <a:avLst/>
          </a:prstGeom>
        </p:spPr>
        <p:txBody>
          <a:bodyPr/>
          <a:lstStyle/>
          <a:p>
            <a:r>
              <a:rPr lang="en-US"/>
              <a:t>Click to edit Master title style</a:t>
            </a:r>
            <a:endParaRPr lang="fr-FR"/>
          </a:p>
        </p:txBody>
      </p:sp>
      <p:sp>
        <p:nvSpPr>
          <p:cNvPr id="3" name="Content Placeholder 2"/>
          <p:cNvSpPr>
            <a:spLocks noGrp="1"/>
          </p:cNvSpPr>
          <p:nvPr>
            <p:ph idx="1"/>
          </p:nvPr>
        </p:nvSpPr>
        <p:spPr>
          <a:xfrm>
            <a:off x="1096963" y="3465513"/>
            <a:ext cx="7589837" cy="12477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65D6FEBB-7C17-4965-AB13-A17A7FEBE786}" type="slidenum">
              <a:rPr lang="fr-FR"/>
              <a:pPr>
                <a:defRPr/>
              </a:pPr>
              <a:t>‹N°›</a:t>
            </a:fld>
            <a:endParaRPr lang="fr-FR" dirty="0"/>
          </a:p>
        </p:txBody>
      </p:sp>
    </p:spTree>
    <p:extLst>
      <p:ext uri="{BB962C8B-B14F-4D97-AF65-F5344CB8AC3E}">
        <p14:creationId xmlns:p14="http://schemas.microsoft.com/office/powerpoint/2010/main" val="8371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40836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45033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45390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89199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19497186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981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165359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16/01/2019</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3153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15000" t="15000" r="15000" b="1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8137"/>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Triangle isocèle 6"/>
          <p:cNvSpPr/>
          <p:nvPr userDrawn="1"/>
        </p:nvSpPr>
        <p:spPr>
          <a:xfrm rot="10800000">
            <a:off x="0" y="158"/>
            <a:ext cx="859872" cy="804384"/>
          </a:xfrm>
          <a:prstGeom prst="triangle">
            <a:avLst>
              <a:gd name="adj" fmla="val 100000"/>
            </a:avLst>
          </a:prstGeom>
          <a:solidFill>
            <a:srgbClr val="16AE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Espace réservé du pied de page 4"/>
          <p:cNvSpPr txBox="1">
            <a:spLocks/>
          </p:cNvSpPr>
          <p:nvPr userDrawn="1"/>
        </p:nvSpPr>
        <p:spPr>
          <a:xfrm>
            <a:off x="2174580" y="6426808"/>
            <a:ext cx="4833378" cy="365125"/>
          </a:xfrm>
          <a:prstGeom prst="rect">
            <a:avLst/>
          </a:prstGeom>
        </p:spPr>
        <p:txBody>
          <a:bodyPr lIns="0" tIns="0" rIns="0" bIns="0" anchor="ctr"/>
          <a:lstStyle/>
          <a:p>
            <a:pPr algn="ctr"/>
            <a:r>
              <a:rPr lang="fr-FR" altLang="fr-FR" sz="1000" b="1" baseline="0" dirty="0" smtClean="0">
                <a:solidFill>
                  <a:srgbClr val="000099"/>
                </a:solidFill>
              </a:rPr>
              <a:t>Plan National de Formation – Enseignement de spécialité « Sciences de l’Ingénieur »</a:t>
            </a:r>
          </a:p>
          <a:p>
            <a:pPr algn="ctr"/>
            <a:r>
              <a:rPr lang="fr-FR" altLang="fr-FR" sz="1000" b="1" baseline="0" dirty="0" smtClean="0">
                <a:solidFill>
                  <a:srgbClr val="000099"/>
                </a:solidFill>
              </a:rPr>
              <a:t>Lycée Raspail - 16 janvier 2019</a:t>
            </a:r>
            <a:endParaRPr lang="fr-FR" sz="1000" b="1" dirty="0">
              <a:solidFill>
                <a:srgbClr val="000099"/>
              </a:solidFill>
              <a:latin typeface="Calibri" pitchFamily="34" charset="0"/>
            </a:endParaRPr>
          </a:p>
          <a:p>
            <a:endParaRPr lang="fr-FR" sz="1000" dirty="0">
              <a:solidFill>
                <a:srgbClr val="C800C8"/>
              </a:solidFill>
              <a:latin typeface="Calibri" pitchFamily="34" charset="0"/>
            </a:endParaRPr>
          </a:p>
        </p:txBody>
      </p:sp>
    </p:spTree>
    <p:extLst>
      <p:ext uri="{BB962C8B-B14F-4D97-AF65-F5344CB8AC3E}">
        <p14:creationId xmlns:p14="http://schemas.microsoft.com/office/powerpoint/2010/main" val="229298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30000"/>
            <a:lum/>
          </a:blip>
          <a:srcRect/>
          <a:stretch>
            <a:fillRect l="15000" t="15000" r="15000" b="1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895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57200" rtl="0" eaLnBrk="0" fontAlgn="base" hangingPunct="0">
        <a:spcBef>
          <a:spcPct val="0"/>
        </a:spcBef>
        <a:spcAft>
          <a:spcPct val="0"/>
        </a:spcAft>
        <a:defRPr sz="5000" kern="12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1800" kern="1200" baseline="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sp>
        <p:nvSpPr>
          <p:cNvPr id="3" name="CustomShape 2"/>
          <p:cNvSpPr/>
          <p:nvPr/>
        </p:nvSpPr>
        <p:spPr>
          <a:xfrm>
            <a:off x="491307" y="1971292"/>
            <a:ext cx="8205848" cy="29332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fr-FR" sz="4400" b="1" spc="-1" dirty="0" smtClean="0">
                <a:solidFill>
                  <a:srgbClr val="632523"/>
                </a:solidFill>
                <a:latin typeface="Calibri"/>
                <a:ea typeface="DejaVu Sans"/>
              </a:rPr>
              <a:t>Organisation et évaluation du bac 2021</a:t>
            </a:r>
          </a:p>
          <a:p>
            <a:pPr algn="ctr">
              <a:lnSpc>
                <a:spcPct val="100000"/>
              </a:lnSpc>
            </a:pPr>
            <a:endParaRPr lang="fr-FR" sz="4000" b="0" strike="noStrike" spc="-1" dirty="0">
              <a:latin typeface="Arial"/>
            </a:endParaRPr>
          </a:p>
          <a:p>
            <a:pPr algn="ctr">
              <a:lnSpc>
                <a:spcPct val="100000"/>
              </a:lnSpc>
            </a:pPr>
            <a:r>
              <a:rPr lang="fr-FR" sz="2400" b="1" spc="-1" dirty="0" smtClean="0">
                <a:solidFill>
                  <a:srgbClr val="000000"/>
                </a:solidFill>
                <a:latin typeface="Calibri"/>
                <a:ea typeface="DejaVu Sans"/>
              </a:rPr>
              <a:t>Stéphanie TEXIER</a:t>
            </a:r>
          </a:p>
          <a:p>
            <a:pPr algn="ctr">
              <a:lnSpc>
                <a:spcPct val="100000"/>
              </a:lnSpc>
            </a:pPr>
            <a:r>
              <a:rPr lang="fr-FR" sz="2400" b="1" strike="noStrike" spc="-1" dirty="0" smtClean="0">
                <a:solidFill>
                  <a:srgbClr val="000000"/>
                </a:solidFill>
                <a:latin typeface="Calibri"/>
                <a:ea typeface="DejaVu Sans"/>
              </a:rPr>
              <a:t>Vincent MONTREUIL</a:t>
            </a:r>
            <a:endParaRPr lang="fr-FR" sz="2400" b="0" strike="noStrike" spc="-1" dirty="0">
              <a:latin typeface="Arial"/>
            </a:endParaRPr>
          </a:p>
        </p:txBody>
      </p:sp>
    </p:spTree>
    <p:extLst>
      <p:ext uri="{BB962C8B-B14F-4D97-AF65-F5344CB8AC3E}">
        <p14:creationId xmlns:p14="http://schemas.microsoft.com/office/powerpoint/2010/main" val="3636613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6" name="Groupe 55"/>
          <p:cNvGrpSpPr/>
          <p:nvPr/>
        </p:nvGrpSpPr>
        <p:grpSpPr>
          <a:xfrm>
            <a:off x="94363" y="1472407"/>
            <a:ext cx="1727012" cy="400110"/>
            <a:chOff x="255210" y="6067797"/>
            <a:chExt cx="1727012" cy="400110"/>
          </a:xfrm>
        </p:grpSpPr>
        <p:cxnSp>
          <p:nvCxnSpPr>
            <p:cNvPr id="38" name="Connecteur droit 37"/>
            <p:cNvCxnSpPr/>
            <p:nvPr/>
          </p:nvCxnSpPr>
          <p:spPr>
            <a:xfrm rot="120000" flipV="1">
              <a:off x="255210" y="6239767"/>
              <a:ext cx="349013" cy="12181"/>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560566" y="6067797"/>
              <a:ext cx="1421656" cy="400110"/>
            </a:xfrm>
            <a:prstGeom prst="rect">
              <a:avLst/>
            </a:prstGeom>
            <a:noFill/>
          </p:spPr>
          <p:txBody>
            <a:bodyPr wrap="square" rtlCol="0">
              <a:spAutoFit/>
            </a:bodyPr>
            <a:lstStyle/>
            <a:p>
              <a:r>
                <a:rPr lang="fr-FR" sz="2000" dirty="0" smtClean="0">
                  <a:cs typeface="Arial" panose="020B0604020202020204" pitchFamily="34" charset="0"/>
                </a:rPr>
                <a:t>1ère</a:t>
              </a:r>
              <a:endParaRPr lang="fr-FR" sz="2000" dirty="0" smtClean="0"/>
            </a:p>
          </p:txBody>
        </p:sp>
      </p:grpSp>
      <p:sp>
        <p:nvSpPr>
          <p:cNvPr id="44" name="ZoneTexte 43"/>
          <p:cNvSpPr txBox="1"/>
          <p:nvPr/>
        </p:nvSpPr>
        <p:spPr>
          <a:xfrm rot="5400000">
            <a:off x="3072546" y="1888579"/>
            <a:ext cx="492443" cy="782197"/>
          </a:xfrm>
          <a:prstGeom prst="rect">
            <a:avLst/>
          </a:prstGeom>
          <a:noFill/>
        </p:spPr>
        <p:txBody>
          <a:bodyPr vert="vert270" wrap="square" rtlCol="0">
            <a:spAutoFit/>
          </a:bodyPr>
          <a:lstStyle/>
          <a:p>
            <a:r>
              <a:rPr lang="fr-FR" sz="2000" dirty="0" smtClean="0">
                <a:solidFill>
                  <a:srgbClr val="00B050"/>
                </a:solidFill>
              </a:rPr>
              <a:t>Projet</a:t>
            </a:r>
          </a:p>
        </p:txBody>
      </p:sp>
      <p:sp>
        <p:nvSpPr>
          <p:cNvPr id="17" name="ZoneTexte 16"/>
          <p:cNvSpPr txBox="1"/>
          <p:nvPr/>
        </p:nvSpPr>
        <p:spPr>
          <a:xfrm rot="3299831">
            <a:off x="3361636" y="2689659"/>
            <a:ext cx="1172527" cy="400110"/>
          </a:xfrm>
          <a:prstGeom prst="rect">
            <a:avLst/>
          </a:prstGeom>
          <a:noFill/>
        </p:spPr>
        <p:txBody>
          <a:bodyPr wrap="square" rtlCol="0">
            <a:spAutoFit/>
          </a:bodyPr>
          <a:lstStyle/>
          <a:p>
            <a:r>
              <a:rPr lang="fr-FR" sz="2000" i="1" dirty="0" smtClean="0"/>
              <a:t>Janvier</a:t>
            </a:r>
            <a:endParaRPr lang="fr-FR" sz="2000" i="1" dirty="0"/>
          </a:p>
        </p:txBody>
      </p:sp>
      <p:sp>
        <p:nvSpPr>
          <p:cNvPr id="21" name="ZoneTexte 20"/>
          <p:cNvSpPr txBox="1"/>
          <p:nvPr/>
        </p:nvSpPr>
        <p:spPr>
          <a:xfrm>
            <a:off x="5602891" y="773610"/>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cxnSp>
        <p:nvCxnSpPr>
          <p:cNvPr id="18" name="Connecteur droit 17"/>
          <p:cNvCxnSpPr/>
          <p:nvPr/>
        </p:nvCxnSpPr>
        <p:spPr>
          <a:xfrm flipV="1">
            <a:off x="2019994" y="1114802"/>
            <a:ext cx="3575714" cy="2320119"/>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59" name="Groupe 58"/>
          <p:cNvGrpSpPr/>
          <p:nvPr/>
        </p:nvGrpSpPr>
        <p:grpSpPr>
          <a:xfrm>
            <a:off x="99990" y="1128465"/>
            <a:ext cx="2414050" cy="400110"/>
            <a:chOff x="260837" y="5723855"/>
            <a:chExt cx="2414050" cy="400110"/>
          </a:xfrm>
        </p:grpSpPr>
        <p:cxnSp>
          <p:nvCxnSpPr>
            <p:cNvPr id="31" name="Connecteur droit 30"/>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66192" y="5723855"/>
              <a:ext cx="2108695" cy="400110"/>
            </a:xfrm>
            <a:prstGeom prst="rect">
              <a:avLst/>
            </a:prstGeom>
            <a:noFill/>
          </p:spPr>
          <p:txBody>
            <a:bodyPr wrap="square" rtlCol="0">
              <a:spAutoFit/>
            </a:bodyPr>
            <a:lstStyle/>
            <a:p>
              <a:r>
                <a:rPr lang="fr-FR" sz="2000" dirty="0" smtClean="0">
                  <a:cs typeface="Arial" panose="020B0604020202020204" pitchFamily="34" charset="0"/>
                </a:rPr>
                <a:t>Vacances scolaires</a:t>
              </a:r>
              <a:endParaRPr lang="fr-FR" sz="2000" dirty="0" smtClean="0"/>
            </a:p>
          </p:txBody>
        </p:sp>
      </p:grpSp>
      <p:cxnSp>
        <p:nvCxnSpPr>
          <p:cNvPr id="20" name="Connecteur droit 19"/>
          <p:cNvCxnSpPr/>
          <p:nvPr/>
        </p:nvCxnSpPr>
        <p:spPr>
          <a:xfrm>
            <a:off x="5588334" y="1114802"/>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3332454" y="2443896"/>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4660946" y="1598551"/>
            <a:ext cx="184134" cy="12302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V="1">
            <a:off x="3965445" y="2034321"/>
            <a:ext cx="216760" cy="135898"/>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2608541" y="2915388"/>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555967" y="4082798"/>
            <a:ext cx="6100424" cy="1938992"/>
          </a:xfrm>
          <a:prstGeom prst="rect">
            <a:avLst/>
          </a:prstGeom>
        </p:spPr>
        <p:txBody>
          <a:bodyPr wrap="square">
            <a:spAutoFit/>
          </a:bodyPr>
          <a:lstStyle/>
          <a:p>
            <a:r>
              <a:rPr lang="fr-FR" sz="2000" dirty="0" smtClean="0"/>
              <a:t>Projet de 1</a:t>
            </a:r>
            <a:r>
              <a:rPr lang="fr-FR" sz="2000" baseline="30000" dirty="0" smtClean="0"/>
              <a:t>ère</a:t>
            </a:r>
            <a:r>
              <a:rPr lang="fr-FR" sz="2000" dirty="0" smtClean="0"/>
              <a:t> :									12h</a:t>
            </a:r>
          </a:p>
          <a:p>
            <a:pPr marL="742950" lvl="1" indent="-285750">
              <a:buFont typeface="Arial" panose="020B0604020202020204" pitchFamily="34" charset="0"/>
              <a:buChar char="•"/>
            </a:pPr>
            <a:r>
              <a:rPr lang="fr-FR" sz="2000" dirty="0" smtClean="0"/>
              <a:t>banque académique de sujets</a:t>
            </a:r>
            <a:endParaRPr lang="fr-FR" sz="2000" dirty="0"/>
          </a:p>
          <a:p>
            <a:pPr marL="742950" lvl="1" indent="-285750">
              <a:buFont typeface="Arial" panose="020B0604020202020204" pitchFamily="34" charset="0"/>
              <a:buChar char="•"/>
            </a:pPr>
            <a:r>
              <a:rPr lang="fr-FR" sz="2000" dirty="0"/>
              <a:t>c</a:t>
            </a:r>
            <a:r>
              <a:rPr lang="fr-FR" sz="2000" dirty="0" smtClean="0"/>
              <a:t>hallenge</a:t>
            </a:r>
            <a:endParaRPr lang="fr-FR" sz="2000" dirty="0"/>
          </a:p>
          <a:p>
            <a:pPr marL="742950" lvl="1" indent="-285750">
              <a:buFont typeface="Arial" panose="020B0604020202020204" pitchFamily="34" charset="0"/>
              <a:buChar char="•"/>
            </a:pPr>
            <a:r>
              <a:rPr lang="fr-FR" sz="2000" dirty="0"/>
              <a:t>v</a:t>
            </a:r>
            <a:r>
              <a:rPr lang="fr-FR" sz="2000" dirty="0" smtClean="0"/>
              <a:t>isibilité</a:t>
            </a:r>
            <a:endParaRPr lang="fr-FR" sz="2000" dirty="0"/>
          </a:p>
          <a:p>
            <a:pPr marL="742950" lvl="1" indent="-285750">
              <a:buFont typeface="Arial" panose="020B0604020202020204" pitchFamily="34" charset="0"/>
              <a:buChar char="•"/>
            </a:pPr>
            <a:r>
              <a:rPr lang="fr-FR" sz="2000" dirty="0"/>
              <a:t>v</a:t>
            </a:r>
            <a:r>
              <a:rPr lang="fr-FR" sz="2000" dirty="0" smtClean="0"/>
              <a:t>éritable </a:t>
            </a:r>
            <a:r>
              <a:rPr lang="fr-FR" sz="2000" dirty="0"/>
              <a:t>enjeu</a:t>
            </a:r>
          </a:p>
          <a:p>
            <a:pPr marL="742950" lvl="1" indent="-285750">
              <a:buFont typeface="Arial" panose="020B0604020202020204" pitchFamily="34" charset="0"/>
              <a:buChar char="•"/>
            </a:pPr>
            <a:r>
              <a:rPr lang="fr-FR" sz="2000" dirty="0"/>
              <a:t>t</a:t>
            </a:r>
            <a:r>
              <a:rPr lang="fr-FR" sz="2000" dirty="0" smtClean="0"/>
              <a:t>emporalité importante</a:t>
            </a:r>
            <a:endParaRPr lang="fr-FR" sz="2000" dirty="0"/>
          </a:p>
        </p:txBody>
      </p:sp>
      <p:sp>
        <p:nvSpPr>
          <p:cNvPr id="33" name="ZoneTexte 32"/>
          <p:cNvSpPr txBox="1"/>
          <p:nvPr/>
        </p:nvSpPr>
        <p:spPr>
          <a:xfrm rot="5400000">
            <a:off x="2455834" y="2531215"/>
            <a:ext cx="492443" cy="1997779"/>
          </a:xfrm>
          <a:prstGeom prst="rect">
            <a:avLst/>
          </a:prstGeom>
          <a:noFill/>
        </p:spPr>
        <p:txBody>
          <a:bodyPr vert="vert270" wrap="square" rtlCol="0">
            <a:spAutoFit/>
          </a:bodyPr>
          <a:lstStyle/>
          <a:p>
            <a:r>
              <a:rPr lang="fr-FR" sz="2000" i="1" dirty="0" smtClean="0"/>
              <a:t>Sept. </a:t>
            </a:r>
            <a:r>
              <a:rPr lang="fr-FR" sz="2000" i="1" dirty="0"/>
              <a:t>2019</a:t>
            </a:r>
          </a:p>
        </p:txBody>
      </p:sp>
    </p:spTree>
    <p:extLst>
      <p:ext uri="{BB962C8B-B14F-4D97-AF65-F5344CB8AC3E}">
        <p14:creationId xmlns:p14="http://schemas.microsoft.com/office/powerpoint/2010/main" val="406031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8"/>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7">
                                            <p:txEl>
                                              <p:pRg st="0" end="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50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500"/>
                                  </p:stCondLst>
                                  <p:childTnLst>
                                    <p:set>
                                      <p:cBhvr>
                                        <p:cTn id="36" dur="1" fill="hold">
                                          <p:stCondLst>
                                            <p:cond delay="0"/>
                                          </p:stCondLst>
                                        </p:cTn>
                                        <p:tgtEl>
                                          <p:spTgt spid="44"/>
                                        </p:tgtEl>
                                        <p:attrNameLst>
                                          <p:attrName>style.visibility</p:attrName>
                                        </p:attrNameLst>
                                      </p:cBhvr>
                                      <p:to>
                                        <p:strVal val="visible"/>
                                      </p:to>
                                    </p:set>
                                  </p:childTnLst>
                                </p:cTn>
                              </p:par>
                            </p:childTnLst>
                          </p:cTn>
                        </p:par>
                        <p:par>
                          <p:cTn id="37" fill="hold">
                            <p:stCondLst>
                              <p:cond delay="500"/>
                            </p:stCondLst>
                            <p:childTnLst>
                              <p:par>
                                <p:cTn id="38" presetID="31" presetClass="entr" presetSubtype="0" fill="hold" nodeType="afterEffect">
                                  <p:stCondLst>
                                    <p:cond delay="250"/>
                                  </p:stCondLst>
                                  <p:childTnLst>
                                    <p:set>
                                      <p:cBhvr>
                                        <p:cTn id="39" dur="1" fill="hold">
                                          <p:stCondLst>
                                            <p:cond delay="0"/>
                                          </p:stCondLst>
                                        </p:cTn>
                                        <p:tgtEl>
                                          <p:spTgt spid="47">
                                            <p:txEl>
                                              <p:pRg st="1" end="1"/>
                                            </p:txEl>
                                          </p:spTgt>
                                        </p:tgtEl>
                                        <p:attrNameLst>
                                          <p:attrName>style.visibility</p:attrName>
                                        </p:attrNameLst>
                                      </p:cBhvr>
                                      <p:to>
                                        <p:strVal val="visible"/>
                                      </p:to>
                                    </p:set>
                                    <p:anim calcmode="lin" valueType="num">
                                      <p:cBhvr>
                                        <p:cTn id="40" dur="1000" fill="hold"/>
                                        <p:tgtEl>
                                          <p:spTgt spid="47">
                                            <p:txEl>
                                              <p:pRg st="1" end="1"/>
                                            </p:txEl>
                                          </p:spTgt>
                                        </p:tgtEl>
                                        <p:attrNameLst>
                                          <p:attrName>ppt_w</p:attrName>
                                        </p:attrNameLst>
                                      </p:cBhvr>
                                      <p:tavLst>
                                        <p:tav tm="0">
                                          <p:val>
                                            <p:fltVal val="0"/>
                                          </p:val>
                                        </p:tav>
                                        <p:tav tm="100000">
                                          <p:val>
                                            <p:strVal val="#ppt_w"/>
                                          </p:val>
                                        </p:tav>
                                      </p:tavLst>
                                    </p:anim>
                                    <p:anim calcmode="lin" valueType="num">
                                      <p:cBhvr>
                                        <p:cTn id="41" dur="1000" fill="hold"/>
                                        <p:tgtEl>
                                          <p:spTgt spid="47">
                                            <p:txEl>
                                              <p:pRg st="1" end="1"/>
                                            </p:txEl>
                                          </p:spTgt>
                                        </p:tgtEl>
                                        <p:attrNameLst>
                                          <p:attrName>ppt_h</p:attrName>
                                        </p:attrNameLst>
                                      </p:cBhvr>
                                      <p:tavLst>
                                        <p:tav tm="0">
                                          <p:val>
                                            <p:fltVal val="0"/>
                                          </p:val>
                                        </p:tav>
                                        <p:tav tm="100000">
                                          <p:val>
                                            <p:strVal val="#ppt_h"/>
                                          </p:val>
                                        </p:tav>
                                      </p:tavLst>
                                    </p:anim>
                                    <p:anim calcmode="lin" valueType="num">
                                      <p:cBhvr>
                                        <p:cTn id="42" dur="1000" fill="hold"/>
                                        <p:tgtEl>
                                          <p:spTgt spid="47">
                                            <p:txEl>
                                              <p:pRg st="1" end="1"/>
                                            </p:txEl>
                                          </p:spTgt>
                                        </p:tgtEl>
                                        <p:attrNameLst>
                                          <p:attrName>style.rotation</p:attrName>
                                        </p:attrNameLst>
                                      </p:cBhvr>
                                      <p:tavLst>
                                        <p:tav tm="0">
                                          <p:val>
                                            <p:fltVal val="90"/>
                                          </p:val>
                                        </p:tav>
                                        <p:tav tm="100000">
                                          <p:val>
                                            <p:fltVal val="0"/>
                                          </p:val>
                                        </p:tav>
                                      </p:tavLst>
                                    </p:anim>
                                    <p:animEffect transition="in" filter="fade">
                                      <p:cBhvr>
                                        <p:cTn id="43" dur="1000"/>
                                        <p:tgtEl>
                                          <p:spTgt spid="47">
                                            <p:txEl>
                                              <p:pRg st="1" end="1"/>
                                            </p:txEl>
                                          </p:spTgt>
                                        </p:tgtEl>
                                      </p:cBhvr>
                                    </p:animEffect>
                                  </p:childTnLst>
                                </p:cTn>
                              </p:par>
                              <p:par>
                                <p:cTn id="44" presetID="31" presetClass="entr" presetSubtype="0" fill="hold" nodeType="withEffect">
                                  <p:stCondLst>
                                    <p:cond delay="250"/>
                                  </p:stCondLst>
                                  <p:childTnLst>
                                    <p:set>
                                      <p:cBhvr>
                                        <p:cTn id="45" dur="1" fill="hold">
                                          <p:stCondLst>
                                            <p:cond delay="0"/>
                                          </p:stCondLst>
                                        </p:cTn>
                                        <p:tgtEl>
                                          <p:spTgt spid="47">
                                            <p:txEl>
                                              <p:pRg st="3" end="3"/>
                                            </p:txEl>
                                          </p:spTgt>
                                        </p:tgtEl>
                                        <p:attrNameLst>
                                          <p:attrName>style.visibility</p:attrName>
                                        </p:attrNameLst>
                                      </p:cBhvr>
                                      <p:to>
                                        <p:strVal val="visible"/>
                                      </p:to>
                                    </p:set>
                                    <p:anim calcmode="lin" valueType="num">
                                      <p:cBhvr>
                                        <p:cTn id="46" dur="1000" fill="hold"/>
                                        <p:tgtEl>
                                          <p:spTgt spid="47">
                                            <p:txEl>
                                              <p:pRg st="3" end="3"/>
                                            </p:txEl>
                                          </p:spTgt>
                                        </p:tgtEl>
                                        <p:attrNameLst>
                                          <p:attrName>ppt_w</p:attrName>
                                        </p:attrNameLst>
                                      </p:cBhvr>
                                      <p:tavLst>
                                        <p:tav tm="0">
                                          <p:val>
                                            <p:fltVal val="0"/>
                                          </p:val>
                                        </p:tav>
                                        <p:tav tm="100000">
                                          <p:val>
                                            <p:strVal val="#ppt_w"/>
                                          </p:val>
                                        </p:tav>
                                      </p:tavLst>
                                    </p:anim>
                                    <p:anim calcmode="lin" valueType="num">
                                      <p:cBhvr>
                                        <p:cTn id="47" dur="1000" fill="hold"/>
                                        <p:tgtEl>
                                          <p:spTgt spid="47">
                                            <p:txEl>
                                              <p:pRg st="3" end="3"/>
                                            </p:txEl>
                                          </p:spTgt>
                                        </p:tgtEl>
                                        <p:attrNameLst>
                                          <p:attrName>ppt_h</p:attrName>
                                        </p:attrNameLst>
                                      </p:cBhvr>
                                      <p:tavLst>
                                        <p:tav tm="0">
                                          <p:val>
                                            <p:fltVal val="0"/>
                                          </p:val>
                                        </p:tav>
                                        <p:tav tm="100000">
                                          <p:val>
                                            <p:strVal val="#ppt_h"/>
                                          </p:val>
                                        </p:tav>
                                      </p:tavLst>
                                    </p:anim>
                                    <p:anim calcmode="lin" valueType="num">
                                      <p:cBhvr>
                                        <p:cTn id="48" dur="1000" fill="hold"/>
                                        <p:tgtEl>
                                          <p:spTgt spid="47">
                                            <p:txEl>
                                              <p:pRg st="3" end="3"/>
                                            </p:txEl>
                                          </p:spTgt>
                                        </p:tgtEl>
                                        <p:attrNameLst>
                                          <p:attrName>style.rotation</p:attrName>
                                        </p:attrNameLst>
                                      </p:cBhvr>
                                      <p:tavLst>
                                        <p:tav tm="0">
                                          <p:val>
                                            <p:fltVal val="90"/>
                                          </p:val>
                                        </p:tav>
                                        <p:tav tm="100000">
                                          <p:val>
                                            <p:fltVal val="0"/>
                                          </p:val>
                                        </p:tav>
                                      </p:tavLst>
                                    </p:anim>
                                    <p:animEffect transition="in" filter="fade">
                                      <p:cBhvr>
                                        <p:cTn id="49" dur="1000"/>
                                        <p:tgtEl>
                                          <p:spTgt spid="47">
                                            <p:txEl>
                                              <p:pRg st="3" end="3"/>
                                            </p:txEl>
                                          </p:spTgt>
                                        </p:tgtEl>
                                      </p:cBhvr>
                                    </p:animEffect>
                                  </p:childTnLst>
                                </p:cTn>
                              </p:par>
                              <p:par>
                                <p:cTn id="50" presetID="31" presetClass="entr" presetSubtype="0" fill="hold" nodeType="withEffect">
                                  <p:stCondLst>
                                    <p:cond delay="250"/>
                                  </p:stCondLst>
                                  <p:childTnLst>
                                    <p:set>
                                      <p:cBhvr>
                                        <p:cTn id="51" dur="1" fill="hold">
                                          <p:stCondLst>
                                            <p:cond delay="0"/>
                                          </p:stCondLst>
                                        </p:cTn>
                                        <p:tgtEl>
                                          <p:spTgt spid="47">
                                            <p:txEl>
                                              <p:pRg st="2" end="2"/>
                                            </p:txEl>
                                          </p:spTgt>
                                        </p:tgtEl>
                                        <p:attrNameLst>
                                          <p:attrName>style.visibility</p:attrName>
                                        </p:attrNameLst>
                                      </p:cBhvr>
                                      <p:to>
                                        <p:strVal val="visible"/>
                                      </p:to>
                                    </p:set>
                                    <p:anim calcmode="lin" valueType="num">
                                      <p:cBhvr>
                                        <p:cTn id="52" dur="1000" fill="hold"/>
                                        <p:tgtEl>
                                          <p:spTgt spid="47">
                                            <p:txEl>
                                              <p:pRg st="2" end="2"/>
                                            </p:txEl>
                                          </p:spTgt>
                                        </p:tgtEl>
                                        <p:attrNameLst>
                                          <p:attrName>ppt_w</p:attrName>
                                        </p:attrNameLst>
                                      </p:cBhvr>
                                      <p:tavLst>
                                        <p:tav tm="0">
                                          <p:val>
                                            <p:fltVal val="0"/>
                                          </p:val>
                                        </p:tav>
                                        <p:tav tm="100000">
                                          <p:val>
                                            <p:strVal val="#ppt_w"/>
                                          </p:val>
                                        </p:tav>
                                      </p:tavLst>
                                    </p:anim>
                                    <p:anim calcmode="lin" valueType="num">
                                      <p:cBhvr>
                                        <p:cTn id="53" dur="1000" fill="hold"/>
                                        <p:tgtEl>
                                          <p:spTgt spid="47">
                                            <p:txEl>
                                              <p:pRg st="2" end="2"/>
                                            </p:txEl>
                                          </p:spTgt>
                                        </p:tgtEl>
                                        <p:attrNameLst>
                                          <p:attrName>ppt_h</p:attrName>
                                        </p:attrNameLst>
                                      </p:cBhvr>
                                      <p:tavLst>
                                        <p:tav tm="0">
                                          <p:val>
                                            <p:fltVal val="0"/>
                                          </p:val>
                                        </p:tav>
                                        <p:tav tm="100000">
                                          <p:val>
                                            <p:strVal val="#ppt_h"/>
                                          </p:val>
                                        </p:tav>
                                      </p:tavLst>
                                    </p:anim>
                                    <p:anim calcmode="lin" valueType="num">
                                      <p:cBhvr>
                                        <p:cTn id="54" dur="1000" fill="hold"/>
                                        <p:tgtEl>
                                          <p:spTgt spid="47">
                                            <p:txEl>
                                              <p:pRg st="2" end="2"/>
                                            </p:txEl>
                                          </p:spTgt>
                                        </p:tgtEl>
                                        <p:attrNameLst>
                                          <p:attrName>style.rotation</p:attrName>
                                        </p:attrNameLst>
                                      </p:cBhvr>
                                      <p:tavLst>
                                        <p:tav tm="0">
                                          <p:val>
                                            <p:fltVal val="90"/>
                                          </p:val>
                                        </p:tav>
                                        <p:tav tm="100000">
                                          <p:val>
                                            <p:fltVal val="0"/>
                                          </p:val>
                                        </p:tav>
                                      </p:tavLst>
                                    </p:anim>
                                    <p:animEffect transition="in" filter="fade">
                                      <p:cBhvr>
                                        <p:cTn id="55" dur="1000"/>
                                        <p:tgtEl>
                                          <p:spTgt spid="47">
                                            <p:txEl>
                                              <p:pRg st="2" end="2"/>
                                            </p:txEl>
                                          </p:spTgt>
                                        </p:tgtEl>
                                      </p:cBhvr>
                                    </p:animEffect>
                                  </p:childTnLst>
                                </p:cTn>
                              </p:par>
                              <p:par>
                                <p:cTn id="56" presetID="31" presetClass="entr" presetSubtype="0" fill="hold" nodeType="withEffect">
                                  <p:stCondLst>
                                    <p:cond delay="250"/>
                                  </p:stCondLst>
                                  <p:childTnLst>
                                    <p:set>
                                      <p:cBhvr>
                                        <p:cTn id="57" dur="1" fill="hold">
                                          <p:stCondLst>
                                            <p:cond delay="0"/>
                                          </p:stCondLst>
                                        </p:cTn>
                                        <p:tgtEl>
                                          <p:spTgt spid="47">
                                            <p:txEl>
                                              <p:pRg st="4" end="4"/>
                                            </p:txEl>
                                          </p:spTgt>
                                        </p:tgtEl>
                                        <p:attrNameLst>
                                          <p:attrName>style.visibility</p:attrName>
                                        </p:attrNameLst>
                                      </p:cBhvr>
                                      <p:to>
                                        <p:strVal val="visible"/>
                                      </p:to>
                                    </p:set>
                                    <p:anim calcmode="lin" valueType="num">
                                      <p:cBhvr>
                                        <p:cTn id="58" dur="1000" fill="hold"/>
                                        <p:tgtEl>
                                          <p:spTgt spid="47">
                                            <p:txEl>
                                              <p:pRg st="4" end="4"/>
                                            </p:txEl>
                                          </p:spTgt>
                                        </p:tgtEl>
                                        <p:attrNameLst>
                                          <p:attrName>ppt_w</p:attrName>
                                        </p:attrNameLst>
                                      </p:cBhvr>
                                      <p:tavLst>
                                        <p:tav tm="0">
                                          <p:val>
                                            <p:fltVal val="0"/>
                                          </p:val>
                                        </p:tav>
                                        <p:tav tm="100000">
                                          <p:val>
                                            <p:strVal val="#ppt_w"/>
                                          </p:val>
                                        </p:tav>
                                      </p:tavLst>
                                    </p:anim>
                                    <p:anim calcmode="lin" valueType="num">
                                      <p:cBhvr>
                                        <p:cTn id="59" dur="1000" fill="hold"/>
                                        <p:tgtEl>
                                          <p:spTgt spid="47">
                                            <p:txEl>
                                              <p:pRg st="4" end="4"/>
                                            </p:txEl>
                                          </p:spTgt>
                                        </p:tgtEl>
                                        <p:attrNameLst>
                                          <p:attrName>ppt_h</p:attrName>
                                        </p:attrNameLst>
                                      </p:cBhvr>
                                      <p:tavLst>
                                        <p:tav tm="0">
                                          <p:val>
                                            <p:fltVal val="0"/>
                                          </p:val>
                                        </p:tav>
                                        <p:tav tm="100000">
                                          <p:val>
                                            <p:strVal val="#ppt_h"/>
                                          </p:val>
                                        </p:tav>
                                      </p:tavLst>
                                    </p:anim>
                                    <p:anim calcmode="lin" valueType="num">
                                      <p:cBhvr>
                                        <p:cTn id="60" dur="1000" fill="hold"/>
                                        <p:tgtEl>
                                          <p:spTgt spid="47">
                                            <p:txEl>
                                              <p:pRg st="4" end="4"/>
                                            </p:txEl>
                                          </p:spTgt>
                                        </p:tgtEl>
                                        <p:attrNameLst>
                                          <p:attrName>style.rotation</p:attrName>
                                        </p:attrNameLst>
                                      </p:cBhvr>
                                      <p:tavLst>
                                        <p:tav tm="0">
                                          <p:val>
                                            <p:fltVal val="90"/>
                                          </p:val>
                                        </p:tav>
                                        <p:tav tm="100000">
                                          <p:val>
                                            <p:fltVal val="0"/>
                                          </p:val>
                                        </p:tav>
                                      </p:tavLst>
                                    </p:anim>
                                    <p:animEffect transition="in" filter="fade">
                                      <p:cBhvr>
                                        <p:cTn id="61" dur="1000"/>
                                        <p:tgtEl>
                                          <p:spTgt spid="47">
                                            <p:txEl>
                                              <p:pRg st="4" end="4"/>
                                            </p:txEl>
                                          </p:spTgt>
                                        </p:tgtEl>
                                      </p:cBhvr>
                                    </p:animEffect>
                                  </p:childTnLst>
                                </p:cTn>
                              </p:par>
                              <p:par>
                                <p:cTn id="62" presetID="31" presetClass="entr" presetSubtype="0" fill="hold" nodeType="withEffect">
                                  <p:stCondLst>
                                    <p:cond delay="250"/>
                                  </p:stCondLst>
                                  <p:childTnLst>
                                    <p:set>
                                      <p:cBhvr>
                                        <p:cTn id="63" dur="1" fill="hold">
                                          <p:stCondLst>
                                            <p:cond delay="0"/>
                                          </p:stCondLst>
                                        </p:cTn>
                                        <p:tgtEl>
                                          <p:spTgt spid="47">
                                            <p:txEl>
                                              <p:pRg st="5" end="5"/>
                                            </p:txEl>
                                          </p:spTgt>
                                        </p:tgtEl>
                                        <p:attrNameLst>
                                          <p:attrName>style.visibility</p:attrName>
                                        </p:attrNameLst>
                                      </p:cBhvr>
                                      <p:to>
                                        <p:strVal val="visible"/>
                                      </p:to>
                                    </p:set>
                                    <p:anim calcmode="lin" valueType="num">
                                      <p:cBhvr>
                                        <p:cTn id="64" dur="1000" fill="hold"/>
                                        <p:tgtEl>
                                          <p:spTgt spid="47">
                                            <p:txEl>
                                              <p:pRg st="5" end="5"/>
                                            </p:txEl>
                                          </p:spTgt>
                                        </p:tgtEl>
                                        <p:attrNameLst>
                                          <p:attrName>ppt_w</p:attrName>
                                        </p:attrNameLst>
                                      </p:cBhvr>
                                      <p:tavLst>
                                        <p:tav tm="0">
                                          <p:val>
                                            <p:fltVal val="0"/>
                                          </p:val>
                                        </p:tav>
                                        <p:tav tm="100000">
                                          <p:val>
                                            <p:strVal val="#ppt_w"/>
                                          </p:val>
                                        </p:tav>
                                      </p:tavLst>
                                    </p:anim>
                                    <p:anim calcmode="lin" valueType="num">
                                      <p:cBhvr>
                                        <p:cTn id="65" dur="1000" fill="hold"/>
                                        <p:tgtEl>
                                          <p:spTgt spid="47">
                                            <p:txEl>
                                              <p:pRg st="5" end="5"/>
                                            </p:txEl>
                                          </p:spTgt>
                                        </p:tgtEl>
                                        <p:attrNameLst>
                                          <p:attrName>ppt_h</p:attrName>
                                        </p:attrNameLst>
                                      </p:cBhvr>
                                      <p:tavLst>
                                        <p:tav tm="0">
                                          <p:val>
                                            <p:fltVal val="0"/>
                                          </p:val>
                                        </p:tav>
                                        <p:tav tm="100000">
                                          <p:val>
                                            <p:strVal val="#ppt_h"/>
                                          </p:val>
                                        </p:tav>
                                      </p:tavLst>
                                    </p:anim>
                                    <p:anim calcmode="lin" valueType="num">
                                      <p:cBhvr>
                                        <p:cTn id="66" dur="1000" fill="hold"/>
                                        <p:tgtEl>
                                          <p:spTgt spid="47">
                                            <p:txEl>
                                              <p:pRg st="5" end="5"/>
                                            </p:txEl>
                                          </p:spTgt>
                                        </p:tgtEl>
                                        <p:attrNameLst>
                                          <p:attrName>style.rotation</p:attrName>
                                        </p:attrNameLst>
                                      </p:cBhvr>
                                      <p:tavLst>
                                        <p:tav tm="0">
                                          <p:val>
                                            <p:fltVal val="90"/>
                                          </p:val>
                                        </p:tav>
                                        <p:tav tm="100000">
                                          <p:val>
                                            <p:fltVal val="0"/>
                                          </p:val>
                                        </p:tav>
                                      </p:tavLst>
                                    </p:anim>
                                    <p:animEffect transition="in" filter="fade">
                                      <p:cBhvr>
                                        <p:cTn id="67" dur="1000"/>
                                        <p:tgtEl>
                                          <p:spTgt spid="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17" grpId="0"/>
      <p:bldP spid="21"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7" name="Groupe 56"/>
          <p:cNvGrpSpPr/>
          <p:nvPr/>
        </p:nvGrpSpPr>
        <p:grpSpPr>
          <a:xfrm>
            <a:off x="106480" y="1461494"/>
            <a:ext cx="1713364" cy="400110"/>
            <a:chOff x="263232" y="6049960"/>
            <a:chExt cx="1713364" cy="400110"/>
          </a:xfrm>
        </p:grpSpPr>
        <p:cxnSp>
          <p:nvCxnSpPr>
            <p:cNvPr id="40" name="Connecteur droit 39"/>
            <p:cNvCxnSpPr/>
            <p:nvPr/>
          </p:nvCxnSpPr>
          <p:spPr>
            <a:xfrm rot="120000" flipV="1">
              <a:off x="263232" y="6235578"/>
              <a:ext cx="349013" cy="12181"/>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54940" y="6049960"/>
              <a:ext cx="1421656" cy="400110"/>
            </a:xfrm>
            <a:prstGeom prst="rect">
              <a:avLst/>
            </a:prstGeom>
            <a:noFill/>
          </p:spPr>
          <p:txBody>
            <a:bodyPr wrap="square" rtlCol="0">
              <a:spAutoFit/>
            </a:bodyPr>
            <a:lstStyle/>
            <a:p>
              <a:r>
                <a:rPr lang="fr-FR" sz="2000" dirty="0" smtClean="0">
                  <a:cs typeface="Arial" panose="020B0604020202020204" pitchFamily="34" charset="0"/>
                </a:rPr>
                <a:t>Terminale</a:t>
              </a:r>
              <a:endParaRPr lang="fr-FR" sz="2000" dirty="0" smtClean="0"/>
            </a:p>
          </p:txBody>
        </p:sp>
      </p:grpSp>
      <p:sp>
        <p:nvSpPr>
          <p:cNvPr id="47" name="Rectangle 46"/>
          <p:cNvSpPr/>
          <p:nvPr/>
        </p:nvSpPr>
        <p:spPr>
          <a:xfrm>
            <a:off x="1553583" y="4742053"/>
            <a:ext cx="6247046" cy="1631216"/>
          </a:xfrm>
          <a:prstGeom prst="rect">
            <a:avLst/>
          </a:prstGeom>
        </p:spPr>
        <p:txBody>
          <a:bodyPr wrap="square">
            <a:spAutoFit/>
          </a:bodyPr>
          <a:lstStyle/>
          <a:p>
            <a:pPr defTabSz="469900"/>
            <a:r>
              <a:rPr lang="fr-FR" sz="2000" dirty="0" smtClean="0"/>
              <a:t>Projet de terminale :								48h</a:t>
            </a:r>
          </a:p>
          <a:p>
            <a:pPr marL="457200" lvl="2" indent="266700" defTabSz="469900">
              <a:buFont typeface="Arial" panose="020B0604020202020204" pitchFamily="34" charset="0"/>
              <a:buChar char="•"/>
            </a:pPr>
            <a:r>
              <a:rPr lang="fr-FR" sz="2000" dirty="0" smtClean="0"/>
              <a:t>Equilibre entre le projet et la préparation de l’écrit</a:t>
            </a:r>
          </a:p>
          <a:p>
            <a:pPr marL="457200" lvl="2" indent="266700" defTabSz="469900">
              <a:buFont typeface="Arial" panose="020B0604020202020204" pitchFamily="34" charset="0"/>
              <a:buChar char="•"/>
            </a:pPr>
            <a:r>
              <a:rPr lang="fr-FR" sz="2000" dirty="0" smtClean="0"/>
              <a:t>Approche classique</a:t>
            </a:r>
          </a:p>
          <a:p>
            <a:pPr marL="457200" lvl="2" indent="266700" defTabSz="469900">
              <a:buFont typeface="Arial" panose="020B0604020202020204" pitchFamily="34" charset="0"/>
              <a:buChar char="•"/>
            </a:pPr>
            <a:r>
              <a:rPr lang="fr-FR" sz="2000" dirty="0"/>
              <a:t>Espacement des phases de projet</a:t>
            </a:r>
          </a:p>
          <a:p>
            <a:pPr marL="457200" lvl="2" indent="266700" defTabSz="469900">
              <a:buFont typeface="Arial" panose="020B0604020202020204" pitchFamily="34" charset="0"/>
              <a:buChar char="•"/>
            </a:pPr>
            <a:r>
              <a:rPr lang="fr-FR" sz="2000" dirty="0" smtClean="0"/>
              <a:t>Mutualisation possible</a:t>
            </a:r>
          </a:p>
        </p:txBody>
      </p:sp>
      <p:grpSp>
        <p:nvGrpSpPr>
          <p:cNvPr id="64" name="Groupe 63"/>
          <p:cNvGrpSpPr/>
          <p:nvPr/>
        </p:nvGrpSpPr>
        <p:grpSpPr>
          <a:xfrm>
            <a:off x="99990" y="1128465"/>
            <a:ext cx="2414050" cy="400110"/>
            <a:chOff x="260837" y="5723855"/>
            <a:chExt cx="2414050" cy="400110"/>
          </a:xfrm>
        </p:grpSpPr>
        <p:cxnSp>
          <p:nvCxnSpPr>
            <p:cNvPr id="65" name="Connecteur droit 64"/>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ZoneTexte 65"/>
            <p:cNvSpPr txBox="1"/>
            <p:nvPr/>
          </p:nvSpPr>
          <p:spPr>
            <a:xfrm>
              <a:off x="566192" y="5723855"/>
              <a:ext cx="2108695" cy="400110"/>
            </a:xfrm>
            <a:prstGeom prst="rect">
              <a:avLst/>
            </a:prstGeom>
            <a:noFill/>
          </p:spPr>
          <p:txBody>
            <a:bodyPr wrap="square" rtlCol="0">
              <a:spAutoFit/>
            </a:bodyPr>
            <a:lstStyle/>
            <a:p>
              <a:r>
                <a:rPr lang="fr-FR" sz="2000" dirty="0" smtClean="0">
                  <a:cs typeface="Arial" panose="020B0604020202020204" pitchFamily="34" charset="0"/>
                </a:rPr>
                <a:t>Vacances scolaires</a:t>
              </a:r>
              <a:endParaRPr lang="fr-FR" sz="2000" dirty="0" smtClean="0"/>
            </a:p>
          </p:txBody>
        </p:sp>
      </p:grpSp>
      <p:grpSp>
        <p:nvGrpSpPr>
          <p:cNvPr id="160" name="Groupe 159"/>
          <p:cNvGrpSpPr/>
          <p:nvPr/>
        </p:nvGrpSpPr>
        <p:grpSpPr>
          <a:xfrm>
            <a:off x="234095" y="299343"/>
            <a:ext cx="9807829" cy="4532755"/>
            <a:chOff x="234095" y="299343"/>
            <a:chExt cx="9807829" cy="4532755"/>
          </a:xfrm>
        </p:grpSpPr>
        <p:grpSp>
          <p:nvGrpSpPr>
            <p:cNvPr id="2" name="Groupe 1"/>
            <p:cNvGrpSpPr/>
            <p:nvPr/>
          </p:nvGrpSpPr>
          <p:grpSpPr>
            <a:xfrm>
              <a:off x="234095" y="299343"/>
              <a:ext cx="9807829" cy="4532755"/>
              <a:chOff x="2940301" y="1032696"/>
              <a:chExt cx="6206165" cy="2868220"/>
            </a:xfrm>
          </p:grpSpPr>
          <p:sp>
            <p:nvSpPr>
              <p:cNvPr id="33" name="ZoneTexte 32"/>
              <p:cNvSpPr txBox="1"/>
              <p:nvPr/>
            </p:nvSpPr>
            <p:spPr>
              <a:xfrm rot="5400000">
                <a:off x="7256753" y="564348"/>
                <a:ext cx="492443" cy="2215255"/>
              </a:xfrm>
              <a:prstGeom prst="rect">
                <a:avLst/>
              </a:prstGeom>
              <a:noFill/>
            </p:spPr>
            <p:txBody>
              <a:bodyPr vert="vert270" wrap="square" rtlCol="0">
                <a:spAutoFit/>
              </a:bodyPr>
              <a:lstStyle/>
              <a:p>
                <a:r>
                  <a:rPr lang="fr-FR" sz="2000" i="1" dirty="0" smtClean="0"/>
                  <a:t>Oral Terminal</a:t>
                </a:r>
              </a:p>
            </p:txBody>
          </p:sp>
          <p:sp>
            <p:nvSpPr>
              <p:cNvPr id="50" name="ZoneTexte 49"/>
              <p:cNvSpPr txBox="1"/>
              <p:nvPr/>
            </p:nvSpPr>
            <p:spPr>
              <a:xfrm rot="5400000">
                <a:off x="5741276" y="177148"/>
                <a:ext cx="311606" cy="4026316"/>
              </a:xfrm>
              <a:prstGeom prst="rect">
                <a:avLst/>
              </a:prstGeom>
              <a:noFill/>
            </p:spPr>
            <p:txBody>
              <a:bodyPr vert="vert270" wrap="square" rtlCol="0">
                <a:spAutoFit/>
              </a:bodyPr>
              <a:lstStyle/>
              <a:p>
                <a:r>
                  <a:rPr lang="fr-FR" sz="2000" dirty="0">
                    <a:solidFill>
                      <a:schemeClr val="tx2">
                        <a:lumMod val="60000"/>
                        <a:lumOff val="40000"/>
                      </a:schemeClr>
                    </a:solidFill>
                  </a:rPr>
                  <a:t>Phase 3 : </a:t>
                </a:r>
                <a:r>
                  <a:rPr lang="fr-FR" sz="2000" dirty="0" smtClean="0">
                    <a:solidFill>
                      <a:schemeClr val="tx2">
                        <a:lumMod val="60000"/>
                        <a:lumOff val="40000"/>
                      </a:schemeClr>
                    </a:solidFill>
                  </a:rPr>
                  <a:t>Prototyper et expérimenter</a:t>
                </a:r>
                <a:endParaRPr lang="fr-FR" sz="2000" dirty="0">
                  <a:solidFill>
                    <a:schemeClr val="tx2">
                      <a:lumMod val="60000"/>
                      <a:lumOff val="40000"/>
                    </a:schemeClr>
                  </a:solidFill>
                </a:endParaRPr>
              </a:p>
            </p:txBody>
          </p:sp>
          <p:sp>
            <p:nvSpPr>
              <p:cNvPr id="42" name="ZoneTexte 41"/>
              <p:cNvSpPr txBox="1"/>
              <p:nvPr/>
            </p:nvSpPr>
            <p:spPr>
              <a:xfrm rot="5400000">
                <a:off x="5424480" y="519546"/>
                <a:ext cx="311606" cy="4145284"/>
              </a:xfrm>
              <a:prstGeom prst="rect">
                <a:avLst/>
              </a:prstGeom>
              <a:noFill/>
            </p:spPr>
            <p:txBody>
              <a:bodyPr vert="vert270" wrap="square" rtlCol="0">
                <a:spAutoFit/>
              </a:bodyPr>
              <a:lstStyle/>
              <a:p>
                <a:r>
                  <a:rPr lang="fr-FR" sz="2000" dirty="0">
                    <a:solidFill>
                      <a:schemeClr val="tx2">
                        <a:lumMod val="60000"/>
                        <a:lumOff val="40000"/>
                      </a:schemeClr>
                    </a:solidFill>
                  </a:rPr>
                  <a:t>Phase 2 : modéliser et prototyper</a:t>
                </a:r>
              </a:p>
            </p:txBody>
          </p:sp>
          <p:sp>
            <p:nvSpPr>
              <p:cNvPr id="10" name="ZoneTexte 9"/>
              <p:cNvSpPr txBox="1"/>
              <p:nvPr/>
            </p:nvSpPr>
            <p:spPr>
              <a:xfrm rot="5400000">
                <a:off x="8077348" y="456022"/>
                <a:ext cx="492443" cy="1645792"/>
              </a:xfrm>
              <a:prstGeom prst="rect">
                <a:avLst/>
              </a:prstGeom>
              <a:noFill/>
            </p:spPr>
            <p:txBody>
              <a:bodyPr vert="vert270" wrap="square" rtlCol="0">
                <a:spAutoFit/>
              </a:bodyPr>
              <a:lstStyle/>
              <a:p>
                <a:r>
                  <a:rPr lang="fr-FR" sz="2000" dirty="0" smtClean="0"/>
                  <a:t>Baccalauréat</a:t>
                </a:r>
              </a:p>
            </p:txBody>
          </p:sp>
          <p:sp>
            <p:nvSpPr>
              <p:cNvPr id="12" name="ZoneTexte 11"/>
              <p:cNvSpPr txBox="1"/>
              <p:nvPr/>
            </p:nvSpPr>
            <p:spPr>
              <a:xfrm rot="3299831">
                <a:off x="7024766" y="1888921"/>
                <a:ext cx="1046598" cy="400110"/>
              </a:xfrm>
              <a:prstGeom prst="rect">
                <a:avLst/>
              </a:prstGeom>
              <a:noFill/>
            </p:spPr>
            <p:txBody>
              <a:bodyPr wrap="square" rtlCol="0">
                <a:spAutoFit/>
              </a:bodyPr>
              <a:lstStyle/>
              <a:p>
                <a:r>
                  <a:rPr lang="fr-FR" sz="2000" i="1" dirty="0" smtClean="0"/>
                  <a:t>Juin</a:t>
                </a:r>
                <a:endParaRPr lang="fr-FR" sz="2000" i="1" dirty="0"/>
              </a:p>
            </p:txBody>
          </p:sp>
          <p:sp>
            <p:nvSpPr>
              <p:cNvPr id="21" name="ZoneTexte 20"/>
              <p:cNvSpPr txBox="1"/>
              <p:nvPr/>
            </p:nvSpPr>
            <p:spPr>
              <a:xfrm>
                <a:off x="3225224" y="3500806"/>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cxnSp>
            <p:nvCxnSpPr>
              <p:cNvPr id="19" name="Connecteur droit 18"/>
              <p:cNvCxnSpPr/>
              <p:nvPr/>
            </p:nvCxnSpPr>
            <p:spPr>
              <a:xfrm flipV="1">
                <a:off x="4055796" y="1434746"/>
                <a:ext cx="3585089" cy="2316340"/>
              </a:xfrm>
              <a:prstGeom prst="line">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3077142" y="3735179"/>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4601696" y="3248118"/>
                <a:ext cx="231617" cy="14649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5327302" y="2799190"/>
                <a:ext cx="198955" cy="12765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6631159" y="1954384"/>
                <a:ext cx="206345" cy="12974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016872" y="2359059"/>
                <a:ext cx="193408" cy="12117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ZoneTexte 34"/>
              <p:cNvSpPr txBox="1"/>
              <p:nvPr/>
            </p:nvSpPr>
            <p:spPr>
              <a:xfrm rot="5400000">
                <a:off x="4610318" y="1078259"/>
                <a:ext cx="311606" cy="3647332"/>
              </a:xfrm>
              <a:prstGeom prst="rect">
                <a:avLst/>
              </a:prstGeom>
              <a:noFill/>
            </p:spPr>
            <p:txBody>
              <a:bodyPr vert="vert270" wrap="square" rtlCol="0">
                <a:spAutoFit/>
              </a:bodyPr>
              <a:lstStyle/>
              <a:p>
                <a:r>
                  <a:rPr lang="fr-FR" sz="2000" dirty="0">
                    <a:solidFill>
                      <a:schemeClr val="tx2">
                        <a:lumMod val="60000"/>
                        <a:lumOff val="40000"/>
                      </a:schemeClr>
                    </a:solidFill>
                  </a:rPr>
                  <a:t>Phase </a:t>
                </a:r>
                <a:r>
                  <a:rPr lang="fr-FR" sz="2000" dirty="0" smtClean="0">
                    <a:solidFill>
                      <a:schemeClr val="tx2">
                        <a:lumMod val="60000"/>
                        <a:lumOff val="40000"/>
                      </a:schemeClr>
                    </a:solidFill>
                  </a:rPr>
                  <a:t>1 : rechercher des solutions</a:t>
                </a:r>
              </a:p>
            </p:txBody>
          </p:sp>
          <p:sp>
            <p:nvSpPr>
              <p:cNvPr id="60" name="ZoneTexte 59"/>
              <p:cNvSpPr txBox="1"/>
              <p:nvPr/>
            </p:nvSpPr>
            <p:spPr>
              <a:xfrm rot="5400000">
                <a:off x="3643676" y="2507885"/>
                <a:ext cx="311606" cy="1718356"/>
              </a:xfrm>
              <a:prstGeom prst="rect">
                <a:avLst/>
              </a:prstGeom>
              <a:noFill/>
            </p:spPr>
            <p:txBody>
              <a:bodyPr vert="vert270" wrap="square" rtlCol="0">
                <a:spAutoFit/>
              </a:bodyPr>
              <a:lstStyle/>
              <a:p>
                <a:r>
                  <a:rPr lang="fr-FR" sz="2000" dirty="0" smtClean="0"/>
                  <a:t>Commissions </a:t>
                </a:r>
                <a:r>
                  <a:rPr lang="fr-FR" sz="2000" dirty="0"/>
                  <a:t>validation</a:t>
                </a:r>
              </a:p>
            </p:txBody>
          </p:sp>
          <p:sp>
            <p:nvSpPr>
              <p:cNvPr id="49" name="ZoneTexte 48"/>
              <p:cNvSpPr txBox="1"/>
              <p:nvPr/>
            </p:nvSpPr>
            <p:spPr>
              <a:xfrm rot="3299831">
                <a:off x="6547891" y="2445168"/>
                <a:ext cx="1955879" cy="400110"/>
              </a:xfrm>
              <a:prstGeom prst="rect">
                <a:avLst/>
              </a:prstGeom>
              <a:noFill/>
            </p:spPr>
            <p:txBody>
              <a:bodyPr wrap="square" rtlCol="0">
                <a:spAutoFit/>
              </a:bodyPr>
              <a:lstStyle/>
              <a:p>
                <a:r>
                  <a:rPr lang="fr-FR" sz="2000" i="1" dirty="0" smtClean="0"/>
                  <a:t>Olympiades SI</a:t>
                </a:r>
                <a:endParaRPr lang="fr-FR" sz="2000" i="1" dirty="0"/>
              </a:p>
            </p:txBody>
          </p:sp>
          <p:sp>
            <p:nvSpPr>
              <p:cNvPr id="37" name="ZoneTexte 36"/>
              <p:cNvSpPr txBox="1"/>
              <p:nvPr/>
            </p:nvSpPr>
            <p:spPr>
              <a:xfrm rot="5400000">
                <a:off x="6437016" y="-147861"/>
                <a:ext cx="311606" cy="4026316"/>
              </a:xfrm>
              <a:prstGeom prst="rect">
                <a:avLst/>
              </a:prstGeom>
              <a:noFill/>
            </p:spPr>
            <p:txBody>
              <a:bodyPr vert="vert270" wrap="square" rtlCol="0">
                <a:spAutoFit/>
              </a:bodyPr>
              <a:lstStyle/>
              <a:p>
                <a:r>
                  <a:rPr lang="fr-FR" sz="2000" dirty="0" smtClean="0">
                    <a:solidFill>
                      <a:schemeClr val="tx2">
                        <a:lumMod val="60000"/>
                        <a:lumOff val="40000"/>
                      </a:schemeClr>
                    </a:solidFill>
                  </a:rPr>
                  <a:t>Phase 4  </a:t>
                </a:r>
                <a:r>
                  <a:rPr lang="fr-FR" sz="2000" dirty="0">
                    <a:solidFill>
                      <a:schemeClr val="tx2">
                        <a:lumMod val="60000"/>
                        <a:lumOff val="40000"/>
                      </a:schemeClr>
                    </a:solidFill>
                  </a:rPr>
                  <a:t>: </a:t>
                </a:r>
                <a:r>
                  <a:rPr lang="fr-FR" sz="2000" dirty="0" smtClean="0">
                    <a:solidFill>
                      <a:schemeClr val="tx2">
                        <a:lumMod val="60000"/>
                        <a:lumOff val="40000"/>
                      </a:schemeClr>
                    </a:solidFill>
                  </a:rPr>
                  <a:t> valider et communiquer</a:t>
                </a:r>
                <a:endParaRPr lang="fr-FR" sz="2000" dirty="0">
                  <a:solidFill>
                    <a:schemeClr val="tx2">
                      <a:lumMod val="60000"/>
                      <a:lumOff val="40000"/>
                    </a:schemeClr>
                  </a:solidFill>
                </a:endParaRPr>
              </a:p>
            </p:txBody>
          </p:sp>
        </p:grpSp>
        <p:grpSp>
          <p:nvGrpSpPr>
            <p:cNvPr id="143" name="Groupe 142"/>
            <p:cNvGrpSpPr/>
            <p:nvPr/>
          </p:nvGrpSpPr>
          <p:grpSpPr>
            <a:xfrm>
              <a:off x="2122553" y="1124855"/>
              <a:ext cx="5167303" cy="3208762"/>
              <a:chOff x="2285839" y="1124855"/>
              <a:chExt cx="5167303" cy="3208762"/>
            </a:xfrm>
          </p:grpSpPr>
          <p:grpSp>
            <p:nvGrpSpPr>
              <p:cNvPr id="80" name="Groupe 79"/>
              <p:cNvGrpSpPr/>
              <p:nvPr/>
            </p:nvGrpSpPr>
            <p:grpSpPr>
              <a:xfrm rot="19589444">
                <a:off x="2285839" y="4253533"/>
                <a:ext cx="669131" cy="80084"/>
                <a:chOff x="2612327" y="4534690"/>
                <a:chExt cx="669131" cy="201554"/>
              </a:xfrm>
            </p:grpSpPr>
            <p:cxnSp>
              <p:nvCxnSpPr>
                <p:cNvPr id="30" name="Connecteur droit 29"/>
                <p:cNvCxnSpPr/>
                <p:nvPr/>
              </p:nvCxnSpPr>
              <p:spPr>
                <a:xfrm>
                  <a:off x="2612327"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Connecteur droit 74"/>
                <p:cNvCxnSpPr/>
                <p:nvPr/>
              </p:nvCxnSpPr>
              <p:spPr>
                <a:xfrm>
                  <a:off x="2746153"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Connecteur droit 75"/>
                <p:cNvCxnSpPr/>
                <p:nvPr/>
              </p:nvCxnSpPr>
              <p:spPr>
                <a:xfrm>
                  <a:off x="2879979"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Connecteur droit 76"/>
                <p:cNvCxnSpPr/>
                <p:nvPr/>
              </p:nvCxnSpPr>
              <p:spPr>
                <a:xfrm>
                  <a:off x="3013805"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Connecteur droit 77"/>
                <p:cNvCxnSpPr/>
                <p:nvPr/>
              </p:nvCxnSpPr>
              <p:spPr>
                <a:xfrm>
                  <a:off x="3147631"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Connecteur droit 78"/>
                <p:cNvCxnSpPr/>
                <p:nvPr/>
              </p:nvCxnSpPr>
              <p:spPr>
                <a:xfrm>
                  <a:off x="3281458" y="4534690"/>
                  <a:ext cx="0" cy="201503"/>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1" name="Groupe 80"/>
              <p:cNvGrpSpPr/>
              <p:nvPr/>
            </p:nvGrpSpPr>
            <p:grpSpPr>
              <a:xfrm rot="19589444">
                <a:off x="3459824" y="3491548"/>
                <a:ext cx="669131" cy="80066"/>
                <a:chOff x="2612327" y="4534688"/>
                <a:chExt cx="669131" cy="201505"/>
              </a:xfrm>
            </p:grpSpPr>
            <p:cxnSp>
              <p:nvCxnSpPr>
                <p:cNvPr id="82" name="Connecteur droit 81"/>
                <p:cNvCxnSpPr/>
                <p:nvPr/>
              </p:nvCxnSpPr>
              <p:spPr>
                <a:xfrm>
                  <a:off x="2612327"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3" name="Connecteur droit 82"/>
                <p:cNvCxnSpPr/>
                <p:nvPr/>
              </p:nvCxnSpPr>
              <p:spPr>
                <a:xfrm>
                  <a:off x="2746153"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Connecteur droit 83"/>
                <p:cNvCxnSpPr/>
                <p:nvPr/>
              </p:nvCxnSpPr>
              <p:spPr>
                <a:xfrm>
                  <a:off x="2879979"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5" name="Connecteur droit 84"/>
                <p:cNvCxnSpPr/>
                <p:nvPr/>
              </p:nvCxnSpPr>
              <p:spPr>
                <a:xfrm>
                  <a:off x="3013805"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Connecteur droit 85"/>
                <p:cNvCxnSpPr/>
                <p:nvPr/>
              </p:nvCxnSpPr>
              <p:spPr>
                <a:xfrm>
                  <a:off x="3147631"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Connecteur droit 86"/>
                <p:cNvCxnSpPr/>
                <p:nvPr/>
              </p:nvCxnSpPr>
              <p:spPr>
                <a:xfrm>
                  <a:off x="3281458" y="4534690"/>
                  <a:ext cx="0" cy="201503"/>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8" name="Groupe 87"/>
              <p:cNvGrpSpPr/>
              <p:nvPr/>
            </p:nvGrpSpPr>
            <p:grpSpPr>
              <a:xfrm rot="19589444">
                <a:off x="4540361" y="2787773"/>
                <a:ext cx="669131" cy="80066"/>
                <a:chOff x="2612327" y="4534688"/>
                <a:chExt cx="669131" cy="201505"/>
              </a:xfrm>
            </p:grpSpPr>
            <p:cxnSp>
              <p:nvCxnSpPr>
                <p:cNvPr id="89" name="Connecteur droit 88"/>
                <p:cNvCxnSpPr/>
                <p:nvPr/>
              </p:nvCxnSpPr>
              <p:spPr>
                <a:xfrm>
                  <a:off x="2612327"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Connecteur droit 89"/>
                <p:cNvCxnSpPr/>
                <p:nvPr/>
              </p:nvCxnSpPr>
              <p:spPr>
                <a:xfrm>
                  <a:off x="2746153"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Connecteur droit 90"/>
                <p:cNvCxnSpPr/>
                <p:nvPr/>
              </p:nvCxnSpPr>
              <p:spPr>
                <a:xfrm>
                  <a:off x="2879979"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Connecteur droit 91"/>
                <p:cNvCxnSpPr/>
                <p:nvPr/>
              </p:nvCxnSpPr>
              <p:spPr>
                <a:xfrm>
                  <a:off x="3013805"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Connecteur droit 92"/>
                <p:cNvCxnSpPr/>
                <p:nvPr/>
              </p:nvCxnSpPr>
              <p:spPr>
                <a:xfrm>
                  <a:off x="3147631" y="4534690"/>
                  <a:ext cx="0" cy="2015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Connecteur droit 93"/>
                <p:cNvCxnSpPr/>
                <p:nvPr/>
              </p:nvCxnSpPr>
              <p:spPr>
                <a:xfrm>
                  <a:off x="3281458" y="4534690"/>
                  <a:ext cx="0" cy="201503"/>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2" name="Groupe 101"/>
              <p:cNvGrpSpPr/>
              <p:nvPr/>
            </p:nvGrpSpPr>
            <p:grpSpPr>
              <a:xfrm>
                <a:off x="5667788" y="1985285"/>
                <a:ext cx="446335" cy="375591"/>
                <a:chOff x="5713008" y="2211374"/>
                <a:chExt cx="446335" cy="375591"/>
              </a:xfrm>
            </p:grpSpPr>
            <p:cxnSp>
              <p:nvCxnSpPr>
                <p:cNvPr id="96" name="Connecteur droit 95"/>
                <p:cNvCxnSpPr/>
                <p:nvPr/>
              </p:nvCxnSpPr>
              <p:spPr>
                <a:xfrm rot="19589444">
                  <a:off x="5713008" y="2506900"/>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Connecteur droit 96"/>
                <p:cNvCxnSpPr/>
                <p:nvPr/>
              </p:nvCxnSpPr>
              <p:spPr>
                <a:xfrm rot="19589444">
                  <a:off x="5824592" y="2433019"/>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Connecteur droit 97"/>
                <p:cNvCxnSpPr/>
                <p:nvPr/>
              </p:nvCxnSpPr>
              <p:spPr>
                <a:xfrm rot="19589444">
                  <a:off x="5936175" y="2359137"/>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Connecteur droit 98"/>
                <p:cNvCxnSpPr/>
                <p:nvPr/>
              </p:nvCxnSpPr>
              <p:spPr>
                <a:xfrm rot="19589444">
                  <a:off x="6047759" y="2285255"/>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Connecteur droit 99"/>
                <p:cNvCxnSpPr/>
                <p:nvPr/>
              </p:nvCxnSpPr>
              <p:spPr>
                <a:xfrm rot="19589444">
                  <a:off x="6159343" y="2211374"/>
                  <a:ext cx="0" cy="80065"/>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3" name="Groupe 102"/>
              <p:cNvGrpSpPr/>
              <p:nvPr/>
            </p:nvGrpSpPr>
            <p:grpSpPr>
              <a:xfrm>
                <a:off x="6667907" y="1420448"/>
                <a:ext cx="334751" cy="301710"/>
                <a:chOff x="5713008" y="2285255"/>
                <a:chExt cx="334751" cy="301710"/>
              </a:xfrm>
            </p:grpSpPr>
            <p:cxnSp>
              <p:nvCxnSpPr>
                <p:cNvPr id="104" name="Connecteur droit 103"/>
                <p:cNvCxnSpPr/>
                <p:nvPr/>
              </p:nvCxnSpPr>
              <p:spPr>
                <a:xfrm rot="19589444">
                  <a:off x="5713008" y="2506900"/>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Connecteur droit 104"/>
                <p:cNvCxnSpPr/>
                <p:nvPr/>
              </p:nvCxnSpPr>
              <p:spPr>
                <a:xfrm rot="19589444">
                  <a:off x="5824592" y="2433019"/>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Connecteur droit 105"/>
                <p:cNvCxnSpPr/>
                <p:nvPr/>
              </p:nvCxnSpPr>
              <p:spPr>
                <a:xfrm rot="19589444">
                  <a:off x="5936175" y="2359137"/>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Connecteur droit 106"/>
                <p:cNvCxnSpPr/>
                <p:nvPr/>
              </p:nvCxnSpPr>
              <p:spPr>
                <a:xfrm rot="19589444">
                  <a:off x="6047759" y="2285255"/>
                  <a:ext cx="0" cy="80065"/>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9" name="Groupe 108"/>
              <p:cNvGrpSpPr/>
              <p:nvPr/>
            </p:nvGrpSpPr>
            <p:grpSpPr>
              <a:xfrm>
                <a:off x="7118391" y="1124855"/>
                <a:ext cx="334751" cy="301710"/>
                <a:chOff x="5713008" y="2285255"/>
                <a:chExt cx="334751" cy="301710"/>
              </a:xfrm>
            </p:grpSpPr>
            <p:cxnSp>
              <p:nvCxnSpPr>
                <p:cNvPr id="110" name="Connecteur droit 109"/>
                <p:cNvCxnSpPr/>
                <p:nvPr/>
              </p:nvCxnSpPr>
              <p:spPr>
                <a:xfrm rot="19589444">
                  <a:off x="5713008" y="2506900"/>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Connecteur droit 110"/>
                <p:cNvCxnSpPr/>
                <p:nvPr/>
              </p:nvCxnSpPr>
              <p:spPr>
                <a:xfrm rot="19589444">
                  <a:off x="5824592" y="2433019"/>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Connecteur droit 111"/>
                <p:cNvCxnSpPr/>
                <p:nvPr/>
              </p:nvCxnSpPr>
              <p:spPr>
                <a:xfrm rot="19589444">
                  <a:off x="5936175" y="2359137"/>
                  <a:ext cx="0" cy="800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Connecteur droit 112"/>
                <p:cNvCxnSpPr/>
                <p:nvPr/>
              </p:nvCxnSpPr>
              <p:spPr>
                <a:xfrm rot="19589444">
                  <a:off x="6047759" y="2285255"/>
                  <a:ext cx="0" cy="80065"/>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15" name="Connecteur droit 114"/>
              <p:cNvCxnSpPr/>
              <p:nvPr/>
            </p:nvCxnSpPr>
            <p:spPr>
              <a:xfrm flipV="1">
                <a:off x="3857648" y="3356409"/>
                <a:ext cx="213530" cy="138319"/>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flipV="1">
                <a:off x="4714898" y="2804753"/>
                <a:ext cx="213530" cy="138319"/>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0" name="Connecteur droit 119"/>
              <p:cNvCxnSpPr/>
              <p:nvPr/>
            </p:nvCxnSpPr>
            <p:spPr>
              <a:xfrm flipV="1">
                <a:off x="5674313" y="2187126"/>
                <a:ext cx="213530" cy="138319"/>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Connecteur droit 120"/>
              <p:cNvCxnSpPr/>
              <p:nvPr/>
            </p:nvCxnSpPr>
            <p:spPr>
              <a:xfrm flipV="1">
                <a:off x="6130195" y="1967114"/>
                <a:ext cx="99117" cy="59826"/>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1" name="Connecteur droit 140"/>
              <p:cNvCxnSpPr/>
              <p:nvPr/>
            </p:nvCxnSpPr>
            <p:spPr>
              <a:xfrm flipV="1">
                <a:off x="6556278" y="1691705"/>
                <a:ext cx="99117" cy="59826"/>
              </a:xfrm>
              <a:prstGeom prst="line">
                <a:avLst/>
              </a:prstGeom>
              <a:ln w="603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71" name="ZoneTexte 70"/>
          <p:cNvSpPr txBox="1"/>
          <p:nvPr/>
        </p:nvSpPr>
        <p:spPr>
          <a:xfrm rot="5400000">
            <a:off x="5040979" y="533570"/>
            <a:ext cx="492443" cy="5764012"/>
          </a:xfrm>
          <a:prstGeom prst="rect">
            <a:avLst/>
          </a:prstGeom>
          <a:noFill/>
        </p:spPr>
        <p:txBody>
          <a:bodyPr vert="vert270" wrap="square" rtlCol="0">
            <a:spAutoFit/>
          </a:bodyPr>
          <a:lstStyle/>
          <a:p>
            <a:r>
              <a:rPr lang="fr-FR" sz="2000" dirty="0" smtClean="0">
                <a:solidFill>
                  <a:schemeClr val="tx2">
                    <a:lumMod val="60000"/>
                    <a:lumOff val="40000"/>
                  </a:schemeClr>
                </a:solidFill>
              </a:rPr>
              <a:t>innovantes</a:t>
            </a:r>
            <a:endParaRPr lang="fr-FR" sz="2000" dirty="0">
              <a:solidFill>
                <a:schemeClr val="tx2">
                  <a:lumMod val="60000"/>
                  <a:lumOff val="40000"/>
                </a:schemeClr>
              </a:solidFill>
            </a:endParaRPr>
          </a:p>
        </p:txBody>
      </p:sp>
    </p:spTree>
    <p:extLst>
      <p:ext uri="{BB962C8B-B14F-4D97-AF65-F5344CB8AC3E}">
        <p14:creationId xmlns:p14="http://schemas.microsoft.com/office/powerpoint/2010/main" val="5212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xEl>
                                              <p:pRg st="0" end="0"/>
                                            </p:txEl>
                                          </p:spTgt>
                                        </p:tgtEl>
                                        <p:attrNameLst>
                                          <p:attrName>style.visibility</p:attrName>
                                        </p:attrNameLst>
                                      </p:cBhvr>
                                      <p:to>
                                        <p:strVal val="visible"/>
                                      </p:to>
                                    </p:set>
                                  </p:childTnLst>
                                </p:cTn>
                              </p:par>
                              <p:par>
                                <p:cTn id="11" presetID="31" presetClass="entr" presetSubtype="0" fill="hold" nodeType="withEffect">
                                  <p:stCondLst>
                                    <p:cond delay="250"/>
                                  </p:stCondLst>
                                  <p:childTnLst>
                                    <p:set>
                                      <p:cBhvr>
                                        <p:cTn id="12" dur="1" fill="hold">
                                          <p:stCondLst>
                                            <p:cond delay="0"/>
                                          </p:stCondLst>
                                        </p:cTn>
                                        <p:tgtEl>
                                          <p:spTgt spid="47">
                                            <p:txEl>
                                              <p:pRg st="1" end="1"/>
                                            </p:txEl>
                                          </p:spTgt>
                                        </p:tgtEl>
                                        <p:attrNameLst>
                                          <p:attrName>style.visibility</p:attrName>
                                        </p:attrNameLst>
                                      </p:cBhvr>
                                      <p:to>
                                        <p:strVal val="visible"/>
                                      </p:to>
                                    </p:set>
                                    <p:anim calcmode="lin" valueType="num">
                                      <p:cBhvr>
                                        <p:cTn id="13" dur="1000" fill="hold"/>
                                        <p:tgtEl>
                                          <p:spTgt spid="4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7">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7">
                                            <p:txEl>
                                              <p:pRg st="1" end="1"/>
                                            </p:txEl>
                                          </p:spTgt>
                                        </p:tgtEl>
                                      </p:cBhvr>
                                    </p:animEffect>
                                  </p:childTnLst>
                                </p:cTn>
                              </p:par>
                              <p:par>
                                <p:cTn id="17" presetID="31" presetClass="entr" presetSubtype="0" fill="hold" nodeType="withEffect">
                                  <p:stCondLst>
                                    <p:cond delay="250"/>
                                  </p:stCondLst>
                                  <p:childTnLst>
                                    <p:set>
                                      <p:cBhvr>
                                        <p:cTn id="18" dur="1" fill="hold">
                                          <p:stCondLst>
                                            <p:cond delay="0"/>
                                          </p:stCondLst>
                                        </p:cTn>
                                        <p:tgtEl>
                                          <p:spTgt spid="47">
                                            <p:txEl>
                                              <p:pRg st="2" end="2"/>
                                            </p:txEl>
                                          </p:spTgt>
                                        </p:tgtEl>
                                        <p:attrNameLst>
                                          <p:attrName>style.visibility</p:attrName>
                                        </p:attrNameLst>
                                      </p:cBhvr>
                                      <p:to>
                                        <p:strVal val="visible"/>
                                      </p:to>
                                    </p:set>
                                    <p:anim calcmode="lin" valueType="num">
                                      <p:cBhvr>
                                        <p:cTn id="19" dur="1000" fill="hold"/>
                                        <p:tgtEl>
                                          <p:spTgt spid="47">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7">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7">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7">
                                            <p:txEl>
                                              <p:pRg st="2" end="2"/>
                                            </p:txEl>
                                          </p:spTgt>
                                        </p:tgtEl>
                                      </p:cBhvr>
                                    </p:animEffect>
                                  </p:childTnLst>
                                </p:cTn>
                              </p:par>
                              <p:par>
                                <p:cTn id="23" presetID="31" presetClass="entr" presetSubtype="0" fill="hold" nodeType="withEffect">
                                  <p:stCondLst>
                                    <p:cond delay="250"/>
                                  </p:stCondLst>
                                  <p:childTnLst>
                                    <p:set>
                                      <p:cBhvr>
                                        <p:cTn id="24" dur="1" fill="hold">
                                          <p:stCondLst>
                                            <p:cond delay="0"/>
                                          </p:stCondLst>
                                        </p:cTn>
                                        <p:tgtEl>
                                          <p:spTgt spid="47">
                                            <p:txEl>
                                              <p:pRg st="4" end="4"/>
                                            </p:txEl>
                                          </p:spTgt>
                                        </p:tgtEl>
                                        <p:attrNameLst>
                                          <p:attrName>style.visibility</p:attrName>
                                        </p:attrNameLst>
                                      </p:cBhvr>
                                      <p:to>
                                        <p:strVal val="visible"/>
                                      </p:to>
                                    </p:set>
                                    <p:anim calcmode="lin" valueType="num">
                                      <p:cBhvr>
                                        <p:cTn id="25" dur="1000" fill="hold"/>
                                        <p:tgtEl>
                                          <p:spTgt spid="47">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47">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47">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47">
                                            <p:txEl>
                                              <p:pRg st="4" end="4"/>
                                            </p:txEl>
                                          </p:spTgt>
                                        </p:tgtEl>
                                      </p:cBhvr>
                                    </p:animEffect>
                                  </p:childTnLst>
                                </p:cTn>
                              </p:par>
                              <p:par>
                                <p:cTn id="29" presetID="31" presetClass="entr" presetSubtype="0" fill="hold" nodeType="withEffect">
                                  <p:stCondLst>
                                    <p:cond delay="250"/>
                                  </p:stCondLst>
                                  <p:childTnLst>
                                    <p:set>
                                      <p:cBhvr>
                                        <p:cTn id="30" dur="1" fill="hold">
                                          <p:stCondLst>
                                            <p:cond delay="0"/>
                                          </p:stCondLst>
                                        </p:cTn>
                                        <p:tgtEl>
                                          <p:spTgt spid="47">
                                            <p:txEl>
                                              <p:pRg st="3" end="3"/>
                                            </p:txEl>
                                          </p:spTgt>
                                        </p:tgtEl>
                                        <p:attrNameLst>
                                          <p:attrName>style.visibility</p:attrName>
                                        </p:attrNameLst>
                                      </p:cBhvr>
                                      <p:to>
                                        <p:strVal val="visible"/>
                                      </p:to>
                                    </p:set>
                                    <p:anim calcmode="lin" valueType="num">
                                      <p:cBhvr>
                                        <p:cTn id="31" dur="1000" fill="hold"/>
                                        <p:tgtEl>
                                          <p:spTgt spid="4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sp>
        <p:nvSpPr>
          <p:cNvPr id="2" name="ZoneTexte 1"/>
          <p:cNvSpPr txBox="1"/>
          <p:nvPr/>
        </p:nvSpPr>
        <p:spPr>
          <a:xfrm>
            <a:off x="1413164" y="2054431"/>
            <a:ext cx="6365174" cy="1569660"/>
          </a:xfrm>
          <a:prstGeom prst="rect">
            <a:avLst/>
          </a:prstGeom>
          <a:noFill/>
        </p:spPr>
        <p:txBody>
          <a:bodyPr wrap="square" rtlCol="0">
            <a:spAutoFit/>
          </a:bodyPr>
          <a:lstStyle/>
          <a:p>
            <a:pPr algn="ctr"/>
            <a:r>
              <a:rPr lang="fr-FR" sz="3200" dirty="0" smtClean="0"/>
              <a:t>Maquette de l’épreuve de spécialité</a:t>
            </a:r>
          </a:p>
          <a:p>
            <a:pPr algn="ctr"/>
            <a:r>
              <a:rPr lang="fr-FR" sz="3200" b="1" dirty="0" smtClean="0"/>
              <a:t>SCIENCES DE L’INGÉNIEUR </a:t>
            </a:r>
          </a:p>
          <a:p>
            <a:pPr algn="ctr"/>
            <a:r>
              <a:rPr lang="fr-FR" sz="3200" dirty="0" smtClean="0"/>
              <a:t>SP3 fin de première</a:t>
            </a:r>
            <a:endParaRPr lang="fr-FR" sz="3200" dirty="0"/>
          </a:p>
        </p:txBody>
      </p:sp>
    </p:spTree>
    <p:extLst>
      <p:ext uri="{BB962C8B-B14F-4D97-AF65-F5344CB8AC3E}">
        <p14:creationId xmlns:p14="http://schemas.microsoft.com/office/powerpoint/2010/main" val="1383129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3213"/>
            <a:ext cx="7389490" cy="646331"/>
          </a:xfrm>
          <a:prstGeom prst="rect">
            <a:avLst/>
          </a:prstGeom>
          <a:noFill/>
        </p:spPr>
        <p:txBody>
          <a:bodyPr wrap="square" rtlCol="0">
            <a:spAutoFit/>
          </a:bodyPr>
          <a:lstStyle/>
          <a:p>
            <a:pPr algn="ctr"/>
            <a:r>
              <a:rPr lang="fr-FR" b="1" dirty="0" smtClean="0">
                <a:solidFill>
                  <a:srgbClr val="C0504D">
                    <a:lumMod val="50000"/>
                  </a:srgbClr>
                </a:solidFill>
              </a:rPr>
              <a:t>Plan National de Formation - 16 janvier 2019</a:t>
            </a:r>
          </a:p>
          <a:p>
            <a:pPr algn="ctr"/>
            <a:r>
              <a:rPr lang="fr-FR" b="1" dirty="0" smtClean="0">
                <a:solidFill>
                  <a:srgbClr val="C0504D">
                    <a:lumMod val="50000"/>
                  </a:srgbClr>
                </a:solidFill>
              </a:rPr>
              <a:t>CYCLE TERMINAL DES  SCIENCES DE L’INGÉNIEUR</a:t>
            </a:r>
            <a:endParaRPr lang="fr-FR" b="1" dirty="0">
              <a:solidFill>
                <a:srgbClr val="C0504D">
                  <a:lumMod val="50000"/>
                </a:srgbClr>
              </a:solidFill>
            </a:endParaRPr>
          </a:p>
        </p:txBody>
      </p:sp>
      <p:sp>
        <p:nvSpPr>
          <p:cNvPr id="2" name="ZoneTexte 1"/>
          <p:cNvSpPr txBox="1"/>
          <p:nvPr/>
        </p:nvSpPr>
        <p:spPr>
          <a:xfrm>
            <a:off x="237506" y="789544"/>
            <a:ext cx="8526484" cy="338554"/>
          </a:xfrm>
          <a:prstGeom prst="rect">
            <a:avLst/>
          </a:prstGeom>
          <a:noFill/>
        </p:spPr>
        <p:txBody>
          <a:bodyPr wrap="square" rtlCol="0">
            <a:spAutoFit/>
          </a:bodyPr>
          <a:lstStyle/>
          <a:p>
            <a:pPr algn="ctr"/>
            <a:r>
              <a:rPr lang="fr-FR" sz="1600" dirty="0" smtClean="0">
                <a:solidFill>
                  <a:prstClr val="black"/>
                </a:solidFill>
              </a:rPr>
              <a:t>Maquette de l’épreuve de spécialité     </a:t>
            </a:r>
            <a:r>
              <a:rPr lang="fr-FR" sz="1600" b="1" dirty="0" smtClean="0">
                <a:solidFill>
                  <a:prstClr val="black"/>
                </a:solidFill>
              </a:rPr>
              <a:t>SCIENCES DE L’INGÉNIEUR           </a:t>
            </a:r>
            <a:r>
              <a:rPr lang="fr-FR" sz="1600" dirty="0" smtClean="0">
                <a:solidFill>
                  <a:prstClr val="black"/>
                </a:solidFill>
              </a:rPr>
              <a:t>SP3 fin de première</a:t>
            </a:r>
            <a:endParaRPr lang="fr-FR" sz="1600" dirty="0">
              <a:solidFill>
                <a:prstClr val="black"/>
              </a:solidFill>
            </a:endParaRPr>
          </a:p>
        </p:txBody>
      </p:sp>
      <p:sp>
        <p:nvSpPr>
          <p:cNvPr id="4" name="ZoneTexte 3"/>
          <p:cNvSpPr txBox="1"/>
          <p:nvPr/>
        </p:nvSpPr>
        <p:spPr>
          <a:xfrm>
            <a:off x="237506" y="1383311"/>
            <a:ext cx="8526484" cy="4524315"/>
          </a:xfrm>
          <a:prstGeom prst="rect">
            <a:avLst/>
          </a:prstGeom>
          <a:noFill/>
        </p:spPr>
        <p:txBody>
          <a:bodyPr wrap="square" rtlCol="0">
            <a:spAutoFit/>
          </a:bodyPr>
          <a:lstStyle/>
          <a:p>
            <a:r>
              <a:rPr lang="fr-FR" sz="1600" dirty="0" smtClean="0">
                <a:solidFill>
                  <a:prstClr val="black"/>
                </a:solidFill>
              </a:rPr>
              <a:t>Cette épreuve s’adresse aux élèves qui ne choisiront pas les Sciences de l’ingénieur dans les spécialités de la classe Terminale.</a:t>
            </a:r>
          </a:p>
          <a:p>
            <a:endParaRPr lang="fr-FR" sz="1600" dirty="0">
              <a:solidFill>
                <a:prstClr val="black"/>
              </a:solidFill>
            </a:endParaRPr>
          </a:p>
          <a:p>
            <a:r>
              <a:rPr lang="fr-FR" sz="1600" dirty="0" smtClean="0">
                <a:solidFill>
                  <a:prstClr val="black"/>
                </a:solidFill>
              </a:rPr>
              <a:t>Pour cette épreuve, les choix suivants ont été réalisés:</a:t>
            </a:r>
          </a:p>
          <a:p>
            <a:pPr marL="285750" indent="-285750">
              <a:buFont typeface="Arial" panose="020B0604020202020204" pitchFamily="34" charset="0"/>
              <a:buChar char="•"/>
            </a:pPr>
            <a:r>
              <a:rPr lang="fr-FR" sz="1600" dirty="0" smtClean="0">
                <a:solidFill>
                  <a:prstClr val="black"/>
                </a:solidFill>
              </a:rPr>
              <a:t>épreuve écrite de deux heures pour un alignement concerté avec les autres épreuves des disciplines scientifiques, mathématiques, physique-chimie, SVT. </a:t>
            </a:r>
          </a:p>
          <a:p>
            <a:pPr marL="285750" indent="-285750">
              <a:buFont typeface="Arial" panose="020B0604020202020204" pitchFamily="34" charset="0"/>
              <a:buChar char="•"/>
            </a:pPr>
            <a:r>
              <a:rPr lang="fr-FR" sz="1600" dirty="0" smtClean="0">
                <a:solidFill>
                  <a:prstClr val="black"/>
                </a:solidFill>
              </a:rPr>
              <a:t>un produit unique sert au questionnement;</a:t>
            </a:r>
          </a:p>
          <a:p>
            <a:pPr marL="285750" indent="-285750">
              <a:buFont typeface="Arial" panose="020B0604020202020204" pitchFamily="34" charset="0"/>
              <a:buChar char="•"/>
            </a:pPr>
            <a:r>
              <a:rPr lang="fr-FR" sz="1600" dirty="0" smtClean="0">
                <a:solidFill>
                  <a:prstClr val="black"/>
                </a:solidFill>
              </a:rPr>
              <a:t>deux exercices d’égale durée, de difficulté et d’attribution de 10 points pour former une note sur 20.</a:t>
            </a:r>
          </a:p>
          <a:p>
            <a:pPr marL="273050"/>
            <a:r>
              <a:rPr lang="fr-FR" sz="1600" dirty="0">
                <a:solidFill>
                  <a:prstClr val="black"/>
                </a:solidFill>
              </a:rPr>
              <a:t>L</a:t>
            </a:r>
            <a:r>
              <a:rPr lang="fr-FR" sz="1600" dirty="0" smtClean="0">
                <a:solidFill>
                  <a:prstClr val="black"/>
                </a:solidFill>
              </a:rPr>
              <a:t>e </a:t>
            </a:r>
            <a:r>
              <a:rPr lang="fr-FR" sz="1600" dirty="0">
                <a:solidFill>
                  <a:prstClr val="black"/>
                </a:solidFill>
              </a:rPr>
              <a:t>premier exercice s’intéresse à l’étude d’une performance du produit. Les candidats doivent mobiliser leurs compétences et les savoirs associés pour qualifier et/ou quantifier cette performance, à partir de l’analyse, de la modélisation de tout ou partie du produit ou de relevés expérimentaux.  </a:t>
            </a:r>
          </a:p>
          <a:p>
            <a:pPr marL="273050"/>
            <a:r>
              <a:rPr lang="fr-FR" sz="1600" dirty="0" smtClean="0">
                <a:solidFill>
                  <a:prstClr val="black"/>
                </a:solidFill>
              </a:rPr>
              <a:t>Le </a:t>
            </a:r>
            <a:r>
              <a:rPr lang="fr-FR" sz="1600" dirty="0">
                <a:solidFill>
                  <a:prstClr val="black"/>
                </a:solidFill>
              </a:rPr>
              <a:t>second exercice portera sur la commande du fonctionnement d’un produit ou la modification de son comportement ; l’étude s’appuiera sur l’</a:t>
            </a:r>
            <a:r>
              <a:rPr lang="fr-FR" sz="1600" dirty="0" err="1">
                <a:solidFill>
                  <a:prstClr val="black"/>
                </a:solidFill>
              </a:rPr>
              <a:t>algorithmie</a:t>
            </a:r>
            <a:r>
              <a:rPr lang="fr-FR" sz="1600" dirty="0">
                <a:solidFill>
                  <a:prstClr val="black"/>
                </a:solidFill>
              </a:rPr>
              <a:t> et de la programmation, à partir de ressources fournies au candidat qu’il devra exploiter, compléter ou </a:t>
            </a:r>
            <a:r>
              <a:rPr lang="fr-FR" sz="1600" dirty="0" smtClean="0">
                <a:solidFill>
                  <a:prstClr val="black"/>
                </a:solidFill>
              </a:rPr>
              <a:t>modifier;</a:t>
            </a:r>
            <a:endParaRPr lang="fr-FR" sz="1600" dirty="0">
              <a:solidFill>
                <a:prstClr val="black"/>
              </a:solidFill>
            </a:endParaRPr>
          </a:p>
          <a:p>
            <a:pPr marL="273050"/>
            <a:endParaRPr lang="fr-FR" sz="1600" dirty="0" smtClean="0">
              <a:solidFill>
                <a:prstClr val="black"/>
              </a:solidFill>
            </a:endParaRPr>
          </a:p>
          <a:p>
            <a:pPr marL="285750" indent="-285750">
              <a:buFont typeface="Arial" panose="020B0604020202020204" pitchFamily="34" charset="0"/>
              <a:buChar char="•"/>
            </a:pPr>
            <a:r>
              <a:rPr lang="fr-FR" sz="1600" dirty="0" smtClean="0">
                <a:solidFill>
                  <a:prstClr val="black"/>
                </a:solidFill>
              </a:rPr>
              <a:t>toute calculatrice autorisée</a:t>
            </a:r>
          </a:p>
        </p:txBody>
      </p:sp>
    </p:spTree>
    <p:extLst>
      <p:ext uri="{BB962C8B-B14F-4D97-AF65-F5344CB8AC3E}">
        <p14:creationId xmlns:p14="http://schemas.microsoft.com/office/powerpoint/2010/main" val="2064118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3213"/>
            <a:ext cx="7389490" cy="646331"/>
          </a:xfrm>
          <a:prstGeom prst="rect">
            <a:avLst/>
          </a:prstGeom>
          <a:noFill/>
        </p:spPr>
        <p:txBody>
          <a:bodyPr wrap="square" rtlCol="0">
            <a:spAutoFit/>
          </a:bodyPr>
          <a:lstStyle/>
          <a:p>
            <a:pPr algn="ctr"/>
            <a:r>
              <a:rPr lang="fr-FR" b="1" dirty="0" smtClean="0">
                <a:solidFill>
                  <a:srgbClr val="C0504D">
                    <a:lumMod val="50000"/>
                  </a:srgbClr>
                </a:solidFill>
              </a:rPr>
              <a:t>Plan National de Formation - 16 janvier 2019</a:t>
            </a:r>
          </a:p>
          <a:p>
            <a:pPr algn="ctr"/>
            <a:r>
              <a:rPr lang="fr-FR" b="1" dirty="0" smtClean="0">
                <a:solidFill>
                  <a:srgbClr val="C0504D">
                    <a:lumMod val="50000"/>
                  </a:srgbClr>
                </a:solidFill>
              </a:rPr>
              <a:t>CYCLE TERMINAL DES  SCIENCES DE L’INGÉNIEUR</a:t>
            </a:r>
            <a:endParaRPr lang="fr-FR" b="1" dirty="0">
              <a:solidFill>
                <a:srgbClr val="C0504D">
                  <a:lumMod val="50000"/>
                </a:srgbClr>
              </a:solidFill>
            </a:endParaRPr>
          </a:p>
        </p:txBody>
      </p:sp>
      <p:sp>
        <p:nvSpPr>
          <p:cNvPr id="2" name="ZoneTexte 1"/>
          <p:cNvSpPr txBox="1"/>
          <p:nvPr/>
        </p:nvSpPr>
        <p:spPr>
          <a:xfrm>
            <a:off x="237506" y="789544"/>
            <a:ext cx="8526484" cy="338554"/>
          </a:xfrm>
          <a:prstGeom prst="rect">
            <a:avLst/>
          </a:prstGeom>
          <a:noFill/>
        </p:spPr>
        <p:txBody>
          <a:bodyPr wrap="square" rtlCol="0">
            <a:spAutoFit/>
          </a:bodyPr>
          <a:lstStyle/>
          <a:p>
            <a:pPr algn="ctr"/>
            <a:r>
              <a:rPr lang="fr-FR" sz="1600" dirty="0" smtClean="0">
                <a:solidFill>
                  <a:prstClr val="black"/>
                </a:solidFill>
              </a:rPr>
              <a:t>Maquette de l’épreuve de spécialité     </a:t>
            </a:r>
            <a:r>
              <a:rPr lang="fr-FR" sz="1600" b="1" dirty="0" smtClean="0">
                <a:solidFill>
                  <a:prstClr val="black"/>
                </a:solidFill>
              </a:rPr>
              <a:t>SCIENCES DE L’INGÉNIEUR           </a:t>
            </a:r>
            <a:r>
              <a:rPr lang="fr-FR" sz="1600" dirty="0" smtClean="0">
                <a:solidFill>
                  <a:prstClr val="black"/>
                </a:solidFill>
              </a:rPr>
              <a:t>SP3 fin de première</a:t>
            </a:r>
            <a:endParaRPr lang="fr-FR" sz="1600" dirty="0">
              <a:solidFill>
                <a:prstClr val="black"/>
              </a:solidFill>
            </a:endParaRPr>
          </a:p>
        </p:txBody>
      </p:sp>
      <p:sp>
        <p:nvSpPr>
          <p:cNvPr id="4" name="ZoneTexte 3"/>
          <p:cNvSpPr txBox="1"/>
          <p:nvPr/>
        </p:nvSpPr>
        <p:spPr>
          <a:xfrm>
            <a:off x="237506" y="1383311"/>
            <a:ext cx="8526484" cy="1815882"/>
          </a:xfrm>
          <a:prstGeom prst="rect">
            <a:avLst/>
          </a:prstGeom>
          <a:noFill/>
        </p:spPr>
        <p:txBody>
          <a:bodyPr wrap="square" rtlCol="0">
            <a:spAutoFit/>
          </a:bodyPr>
          <a:lstStyle/>
          <a:p>
            <a:r>
              <a:rPr lang="fr-FR" sz="1600" dirty="0" smtClean="0">
                <a:solidFill>
                  <a:prstClr val="black"/>
                </a:solidFill>
              </a:rPr>
              <a:t>Il faudra constituer très rapidement une banque d’environ 60 sujets d’écrits. La banque sera publique.</a:t>
            </a:r>
          </a:p>
          <a:p>
            <a:endParaRPr lang="fr-FR" sz="1600" dirty="0" smtClean="0">
              <a:solidFill>
                <a:prstClr val="black"/>
              </a:solidFill>
            </a:endParaRPr>
          </a:p>
          <a:p>
            <a:pPr marL="285750" indent="-285750">
              <a:buFont typeface="Arial" panose="020B0604020202020204" pitchFamily="34" charset="0"/>
              <a:buChar char="•"/>
            </a:pPr>
            <a:r>
              <a:rPr lang="fr-FR" sz="1600" dirty="0" smtClean="0">
                <a:solidFill>
                  <a:prstClr val="black"/>
                </a:solidFill>
              </a:rPr>
              <a:t>Ces soixante sujets seront constitués à partir de 15 supports différents.</a:t>
            </a:r>
          </a:p>
          <a:p>
            <a:pPr marL="285750" indent="-285750">
              <a:buFont typeface="Arial" panose="020B0604020202020204" pitchFamily="34" charset="0"/>
              <a:buChar char="•"/>
            </a:pPr>
            <a:r>
              <a:rPr lang="fr-FR" sz="1600" dirty="0" smtClean="0">
                <a:solidFill>
                  <a:prstClr val="black"/>
                </a:solidFill>
              </a:rPr>
              <a:t>Chaque support permettra de développer deux exercices liés à l’étude d’une performance et deux exercices liés à la commande et au contrôle du comportement du produit.</a:t>
            </a:r>
          </a:p>
          <a:p>
            <a:pPr marL="285750" indent="-285750">
              <a:buFont typeface="Arial" panose="020B0604020202020204" pitchFamily="34" charset="0"/>
              <a:buChar char="•"/>
            </a:pPr>
            <a:r>
              <a:rPr lang="fr-FR" sz="1600" dirty="0" smtClean="0">
                <a:solidFill>
                  <a:prstClr val="black"/>
                </a:solidFill>
              </a:rPr>
              <a:t>Chaque produit permettra donc de produire quatre sujets d’écrit.</a:t>
            </a:r>
            <a:endParaRPr lang="fr-FR" sz="1600" dirty="0">
              <a:solidFill>
                <a:prstClr val="black"/>
              </a:solidFill>
            </a:endParaRPr>
          </a:p>
        </p:txBody>
      </p:sp>
      <p:sp>
        <p:nvSpPr>
          <p:cNvPr id="3" name="ZoneTexte 2"/>
          <p:cNvSpPr txBox="1"/>
          <p:nvPr/>
        </p:nvSpPr>
        <p:spPr>
          <a:xfrm>
            <a:off x="237506" y="4888397"/>
            <a:ext cx="973775" cy="646331"/>
          </a:xfrm>
          <a:prstGeom prst="rect">
            <a:avLst/>
          </a:prstGeom>
          <a:solidFill>
            <a:srgbClr val="31859C"/>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Produit A</a:t>
            </a:r>
            <a:endParaRPr lang="fr-FR" b="1" dirty="0">
              <a:solidFill>
                <a:srgbClr val="FFFFFF"/>
              </a:solidFill>
              <a:effectLst>
                <a:outerShdw blurRad="38100" dist="38100" dir="2700000" algn="tl">
                  <a:srgbClr val="000000">
                    <a:alpha val="43137"/>
                  </a:srgbClr>
                </a:outerShdw>
              </a:effectLst>
            </a:endParaRPr>
          </a:p>
        </p:txBody>
      </p:sp>
      <p:sp>
        <p:nvSpPr>
          <p:cNvPr id="7" name="ZoneTexte 6"/>
          <p:cNvSpPr txBox="1"/>
          <p:nvPr/>
        </p:nvSpPr>
        <p:spPr>
          <a:xfrm>
            <a:off x="1626926" y="4244917"/>
            <a:ext cx="2885705" cy="369332"/>
          </a:xfrm>
          <a:prstGeom prst="rect">
            <a:avLst/>
          </a:prstGeom>
          <a:solidFill>
            <a:srgbClr val="93CDDD"/>
          </a:solidFill>
          <a:effectLst>
            <a:outerShdw blurRad="50800" dist="38100" dir="2700000" algn="tl" rotWithShape="0">
              <a:prstClr val="black">
                <a:alpha val="40000"/>
              </a:prstClr>
            </a:outerShdw>
          </a:effectLst>
        </p:spPr>
        <p:txBody>
          <a:bodyPr wrap="square" rtlCol="0">
            <a:spAutoFit/>
          </a:bodyPr>
          <a:lstStyle/>
          <a:p>
            <a:r>
              <a:rPr lang="fr-FR" dirty="0" smtClean="0">
                <a:effectLst>
                  <a:outerShdw blurRad="38100" dist="38100" dir="2700000" algn="tl">
                    <a:srgbClr val="000000">
                      <a:alpha val="43137"/>
                    </a:srgbClr>
                  </a:outerShdw>
                </a:effectLst>
              </a:rPr>
              <a:t>Exercice  performance: EP1</a:t>
            </a:r>
            <a:endParaRPr lang="fr-FR" dirty="0">
              <a:effectLst>
                <a:outerShdw blurRad="38100" dist="38100" dir="2700000" algn="tl">
                  <a:srgbClr val="000000">
                    <a:alpha val="43137"/>
                  </a:srgbClr>
                </a:outerShdw>
              </a:effectLst>
            </a:endParaRPr>
          </a:p>
        </p:txBody>
      </p:sp>
      <p:sp>
        <p:nvSpPr>
          <p:cNvPr id="11" name="ZoneTexte 10"/>
          <p:cNvSpPr txBox="1"/>
          <p:nvPr/>
        </p:nvSpPr>
        <p:spPr>
          <a:xfrm>
            <a:off x="1626926" y="4741109"/>
            <a:ext cx="2885704" cy="369332"/>
          </a:xfrm>
          <a:prstGeom prst="rect">
            <a:avLst/>
          </a:prstGeom>
          <a:solidFill>
            <a:srgbClr val="00B0F0"/>
          </a:solidFill>
          <a:effectLst>
            <a:outerShdw blurRad="50800" dist="38100" dir="2700000" algn="tl" rotWithShape="0">
              <a:prstClr val="black">
                <a:alpha val="40000"/>
              </a:prstClr>
            </a:outerShdw>
          </a:effectLst>
        </p:spPr>
        <p:txBody>
          <a:bodyPr wrap="square" rtlCol="0">
            <a:spAutoFit/>
          </a:bodyPr>
          <a:lstStyle/>
          <a:p>
            <a:r>
              <a:rPr lang="fr-FR" dirty="0" smtClean="0">
                <a:effectLst>
                  <a:outerShdw blurRad="38100" dist="38100" dir="2700000" algn="tl">
                    <a:srgbClr val="000000">
                      <a:alpha val="43137"/>
                    </a:srgbClr>
                  </a:outerShdw>
                </a:effectLst>
              </a:rPr>
              <a:t>Exercice  performance: EP2</a:t>
            </a:r>
            <a:endParaRPr lang="fr-FR" dirty="0">
              <a:effectLst>
                <a:outerShdw blurRad="38100" dist="38100" dir="2700000" algn="tl">
                  <a:srgbClr val="000000">
                    <a:alpha val="43137"/>
                  </a:srgbClr>
                </a:outerShdw>
              </a:effectLst>
            </a:endParaRPr>
          </a:p>
        </p:txBody>
      </p:sp>
      <p:sp>
        <p:nvSpPr>
          <p:cNvPr id="12" name="ZoneTexte 11"/>
          <p:cNvSpPr txBox="1"/>
          <p:nvPr/>
        </p:nvSpPr>
        <p:spPr>
          <a:xfrm>
            <a:off x="1626923" y="5261463"/>
            <a:ext cx="4096989" cy="369332"/>
          </a:xfrm>
          <a:prstGeom prst="rect">
            <a:avLst/>
          </a:prstGeom>
          <a:solidFill>
            <a:srgbClr val="D60093"/>
          </a:solidFill>
          <a:effectLst>
            <a:outerShdw blurRad="50800" dist="38100" dir="2700000" algn="tl" rotWithShape="0">
              <a:prstClr val="black">
                <a:alpha val="40000"/>
              </a:prstClr>
            </a:outerShdw>
          </a:effectLst>
        </p:spPr>
        <p:txBody>
          <a:bodyPr wrap="square" rtlCol="0">
            <a:spAutoFit/>
          </a:bodyPr>
          <a:lstStyle/>
          <a:p>
            <a:r>
              <a:rPr lang="fr-FR" dirty="0" smtClean="0">
                <a:effectLst>
                  <a:outerShdw blurRad="38100" dist="38100" dir="2700000" algn="tl">
                    <a:srgbClr val="000000">
                      <a:alpha val="43137"/>
                    </a:srgbClr>
                  </a:outerShdw>
                </a:effectLst>
              </a:rPr>
              <a:t>Exercice  Contrôle commande info: ECCI1</a:t>
            </a:r>
            <a:endParaRPr lang="fr-FR" dirty="0">
              <a:effectLst>
                <a:outerShdw blurRad="38100" dist="38100" dir="2700000" algn="tl">
                  <a:srgbClr val="000000">
                    <a:alpha val="43137"/>
                  </a:srgbClr>
                </a:outerShdw>
              </a:effectLst>
            </a:endParaRPr>
          </a:p>
        </p:txBody>
      </p:sp>
      <p:sp>
        <p:nvSpPr>
          <p:cNvPr id="13" name="ZoneTexte 12"/>
          <p:cNvSpPr txBox="1"/>
          <p:nvPr/>
        </p:nvSpPr>
        <p:spPr>
          <a:xfrm>
            <a:off x="1626925" y="5767260"/>
            <a:ext cx="4096987" cy="369332"/>
          </a:xfrm>
          <a:prstGeom prst="rect">
            <a:avLst/>
          </a:prstGeom>
          <a:solidFill>
            <a:srgbClr val="FF6699"/>
          </a:solidFill>
          <a:effectLst>
            <a:outerShdw blurRad="50800" dist="38100" dir="2700000" algn="tl" rotWithShape="0">
              <a:prstClr val="black">
                <a:alpha val="40000"/>
              </a:prstClr>
            </a:outerShdw>
          </a:effectLst>
        </p:spPr>
        <p:txBody>
          <a:bodyPr wrap="square" rtlCol="0">
            <a:spAutoFit/>
          </a:bodyPr>
          <a:lstStyle/>
          <a:p>
            <a:r>
              <a:rPr lang="fr-FR" dirty="0" smtClean="0">
                <a:effectLst>
                  <a:outerShdw blurRad="38100" dist="38100" dir="2700000" algn="tl">
                    <a:srgbClr val="000000">
                      <a:alpha val="43137"/>
                    </a:srgbClr>
                  </a:outerShdw>
                </a:effectLst>
              </a:rPr>
              <a:t>Exercice  Contrôle commande info: ECCI2</a:t>
            </a:r>
            <a:endParaRPr lang="fr-FR" dirty="0">
              <a:effectLst>
                <a:outerShdw blurRad="38100" dist="38100" dir="2700000" algn="tl">
                  <a:srgbClr val="000000">
                    <a:alpha val="43137"/>
                  </a:srgbClr>
                </a:outerShdw>
              </a:effectLst>
            </a:endParaRPr>
          </a:p>
        </p:txBody>
      </p:sp>
      <p:sp>
        <p:nvSpPr>
          <p:cNvPr id="14" name="ZoneTexte 13"/>
          <p:cNvSpPr txBox="1"/>
          <p:nvPr/>
        </p:nvSpPr>
        <p:spPr>
          <a:xfrm>
            <a:off x="6421513" y="4205692"/>
            <a:ext cx="2496856" cy="369332"/>
          </a:xfrm>
          <a:prstGeom prst="rect">
            <a:avLst/>
          </a:prstGeom>
          <a:solidFill>
            <a:srgbClr val="006600"/>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Sujets 1: EP1 + ECCI1</a:t>
            </a:r>
            <a:endParaRPr lang="fr-FR" b="1" dirty="0">
              <a:solidFill>
                <a:srgbClr val="FFFFFF"/>
              </a:solidFill>
              <a:effectLst>
                <a:outerShdw blurRad="38100" dist="38100" dir="2700000" algn="tl">
                  <a:srgbClr val="000000">
                    <a:alpha val="43137"/>
                  </a:srgbClr>
                </a:outerShdw>
              </a:effectLst>
            </a:endParaRPr>
          </a:p>
        </p:txBody>
      </p:sp>
      <p:sp>
        <p:nvSpPr>
          <p:cNvPr id="15" name="ZoneTexte 14"/>
          <p:cNvSpPr txBox="1"/>
          <p:nvPr/>
        </p:nvSpPr>
        <p:spPr>
          <a:xfrm>
            <a:off x="6421513" y="4726046"/>
            <a:ext cx="2496856" cy="369332"/>
          </a:xfrm>
          <a:prstGeom prst="rect">
            <a:avLst/>
          </a:prstGeom>
          <a:solidFill>
            <a:srgbClr val="00B050"/>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Sujets 1: EP1 + ECCI2</a:t>
            </a:r>
            <a:endParaRPr lang="fr-FR" b="1" dirty="0">
              <a:solidFill>
                <a:srgbClr val="FFFFFF"/>
              </a:solidFill>
              <a:effectLst>
                <a:outerShdw blurRad="38100" dist="38100" dir="2700000" algn="tl">
                  <a:srgbClr val="000000">
                    <a:alpha val="43137"/>
                  </a:srgbClr>
                </a:outerShdw>
              </a:effectLst>
            </a:endParaRPr>
          </a:p>
        </p:txBody>
      </p:sp>
      <p:sp>
        <p:nvSpPr>
          <p:cNvPr id="16" name="ZoneTexte 15"/>
          <p:cNvSpPr txBox="1"/>
          <p:nvPr/>
        </p:nvSpPr>
        <p:spPr>
          <a:xfrm>
            <a:off x="6421513" y="5246400"/>
            <a:ext cx="2496856" cy="369332"/>
          </a:xfrm>
          <a:prstGeom prst="rect">
            <a:avLst/>
          </a:prstGeom>
          <a:solidFill>
            <a:srgbClr val="92D050"/>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Sujets 1: EP2 + ECCI1</a:t>
            </a:r>
            <a:endParaRPr lang="fr-FR" b="1" dirty="0">
              <a:solidFill>
                <a:srgbClr val="FFFFFF"/>
              </a:solidFill>
              <a:effectLst>
                <a:outerShdw blurRad="38100" dist="38100" dir="2700000" algn="tl">
                  <a:srgbClr val="000000">
                    <a:alpha val="43137"/>
                  </a:srgbClr>
                </a:outerShdw>
              </a:effectLst>
            </a:endParaRPr>
          </a:p>
        </p:txBody>
      </p:sp>
      <p:sp>
        <p:nvSpPr>
          <p:cNvPr id="17" name="ZoneTexte 16"/>
          <p:cNvSpPr txBox="1"/>
          <p:nvPr/>
        </p:nvSpPr>
        <p:spPr>
          <a:xfrm>
            <a:off x="6421513" y="5766754"/>
            <a:ext cx="2496856" cy="369332"/>
          </a:xfrm>
          <a:prstGeom prst="rect">
            <a:avLst/>
          </a:prstGeom>
          <a:solidFill>
            <a:schemeClr val="accent3">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b="1" dirty="0" smtClean="0">
                <a:solidFill>
                  <a:srgbClr val="FFFFFF"/>
                </a:solidFill>
                <a:effectLst>
                  <a:outerShdw blurRad="38100" dist="38100" dir="2700000" algn="tl">
                    <a:srgbClr val="000000">
                      <a:alpha val="43137"/>
                    </a:srgbClr>
                  </a:outerShdw>
                </a:effectLst>
              </a:rPr>
              <a:t>Sujets 1: EP2 + ECCI2</a:t>
            </a:r>
            <a:endParaRPr lang="fr-FR" b="1" dirty="0">
              <a:solidFill>
                <a:srgbClr val="FFFFFF"/>
              </a:solidFill>
              <a:effectLst>
                <a:outerShdw blurRad="38100" dist="38100" dir="2700000" algn="tl">
                  <a:srgbClr val="000000">
                    <a:alpha val="43137"/>
                  </a:srgbClr>
                </a:outerShdw>
              </a:effectLst>
            </a:endParaRPr>
          </a:p>
        </p:txBody>
      </p:sp>
      <p:sp>
        <p:nvSpPr>
          <p:cNvPr id="5" name="ZoneTexte 4"/>
          <p:cNvSpPr txBox="1"/>
          <p:nvPr/>
        </p:nvSpPr>
        <p:spPr>
          <a:xfrm>
            <a:off x="142503" y="3526968"/>
            <a:ext cx="11637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1 produit</a:t>
            </a:r>
            <a:endParaRPr lang="fr-FR" dirty="0"/>
          </a:p>
        </p:txBody>
      </p:sp>
      <p:sp>
        <p:nvSpPr>
          <p:cNvPr id="18" name="ZoneTexte 17"/>
          <p:cNvSpPr txBox="1"/>
          <p:nvPr/>
        </p:nvSpPr>
        <p:spPr>
          <a:xfrm>
            <a:off x="1626923" y="3353569"/>
            <a:ext cx="359822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2 exercices performances et </a:t>
            </a:r>
          </a:p>
          <a:p>
            <a:r>
              <a:rPr lang="fr-FR" dirty="0" smtClean="0"/>
              <a:t>2 exercices contrôle commande info</a:t>
            </a:r>
            <a:endParaRPr lang="fr-FR" dirty="0"/>
          </a:p>
        </p:txBody>
      </p:sp>
      <p:sp>
        <p:nvSpPr>
          <p:cNvPr id="19" name="ZoneTexte 18"/>
          <p:cNvSpPr txBox="1"/>
          <p:nvPr/>
        </p:nvSpPr>
        <p:spPr>
          <a:xfrm>
            <a:off x="6222671" y="3493738"/>
            <a:ext cx="254131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4 sujets écrit de 2heures</a:t>
            </a:r>
            <a:endParaRPr lang="fr-FR" dirty="0"/>
          </a:p>
        </p:txBody>
      </p:sp>
    </p:spTree>
    <p:extLst>
      <p:ext uri="{BB962C8B-B14F-4D97-AF65-F5344CB8AC3E}">
        <p14:creationId xmlns:p14="http://schemas.microsoft.com/office/powerpoint/2010/main" val="77295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3213"/>
            <a:ext cx="7389490" cy="646331"/>
          </a:xfrm>
          <a:prstGeom prst="rect">
            <a:avLst/>
          </a:prstGeom>
          <a:noFill/>
        </p:spPr>
        <p:txBody>
          <a:bodyPr wrap="square" rtlCol="0">
            <a:spAutoFit/>
          </a:bodyPr>
          <a:lstStyle/>
          <a:p>
            <a:pPr algn="ctr"/>
            <a:r>
              <a:rPr lang="fr-FR" b="1" dirty="0" smtClean="0">
                <a:solidFill>
                  <a:srgbClr val="C0504D">
                    <a:lumMod val="50000"/>
                  </a:srgbClr>
                </a:solidFill>
              </a:rPr>
              <a:t>Plan National de Formation - 16 janvier 2019</a:t>
            </a:r>
          </a:p>
          <a:p>
            <a:pPr algn="ctr"/>
            <a:r>
              <a:rPr lang="fr-FR" b="1" dirty="0" smtClean="0">
                <a:solidFill>
                  <a:srgbClr val="C0504D">
                    <a:lumMod val="50000"/>
                  </a:srgbClr>
                </a:solidFill>
              </a:rPr>
              <a:t>CYCLE TERMINAL DES  SCIENCES DE L’INGÉNIEUR</a:t>
            </a:r>
            <a:endParaRPr lang="fr-FR" b="1" dirty="0">
              <a:solidFill>
                <a:srgbClr val="C0504D">
                  <a:lumMod val="50000"/>
                </a:srgbClr>
              </a:solidFill>
            </a:endParaRPr>
          </a:p>
        </p:txBody>
      </p:sp>
      <p:sp>
        <p:nvSpPr>
          <p:cNvPr id="2" name="ZoneTexte 1"/>
          <p:cNvSpPr txBox="1"/>
          <p:nvPr/>
        </p:nvSpPr>
        <p:spPr>
          <a:xfrm>
            <a:off x="237506" y="789544"/>
            <a:ext cx="8526484" cy="338554"/>
          </a:xfrm>
          <a:prstGeom prst="rect">
            <a:avLst/>
          </a:prstGeom>
          <a:noFill/>
        </p:spPr>
        <p:txBody>
          <a:bodyPr wrap="square" rtlCol="0">
            <a:spAutoFit/>
          </a:bodyPr>
          <a:lstStyle/>
          <a:p>
            <a:pPr algn="ctr"/>
            <a:r>
              <a:rPr lang="fr-FR" sz="1600" dirty="0" smtClean="0">
                <a:solidFill>
                  <a:prstClr val="black"/>
                </a:solidFill>
              </a:rPr>
              <a:t>Maquette de l’épreuve de spécialité     </a:t>
            </a:r>
            <a:r>
              <a:rPr lang="fr-FR" sz="1600" b="1" dirty="0" smtClean="0">
                <a:solidFill>
                  <a:prstClr val="black"/>
                </a:solidFill>
              </a:rPr>
              <a:t>SCIENCES DE L’INGÉNIEUR           </a:t>
            </a:r>
            <a:r>
              <a:rPr lang="fr-FR" sz="1600" dirty="0" smtClean="0">
                <a:solidFill>
                  <a:prstClr val="black"/>
                </a:solidFill>
              </a:rPr>
              <a:t>SP3 fin de première</a:t>
            </a:r>
            <a:endParaRPr lang="fr-FR" sz="1600" dirty="0">
              <a:solidFill>
                <a:prstClr val="black"/>
              </a:solidFill>
            </a:endParaRPr>
          </a:p>
        </p:txBody>
      </p:sp>
      <p:sp>
        <p:nvSpPr>
          <p:cNvPr id="4" name="ZoneTexte 3"/>
          <p:cNvSpPr txBox="1"/>
          <p:nvPr/>
        </p:nvSpPr>
        <p:spPr>
          <a:xfrm>
            <a:off x="249389" y="1353129"/>
            <a:ext cx="8526484" cy="5016758"/>
          </a:xfrm>
          <a:prstGeom prst="rect">
            <a:avLst/>
          </a:prstGeom>
          <a:noFill/>
        </p:spPr>
        <p:txBody>
          <a:bodyPr wrap="square" rtlCol="0">
            <a:spAutoFit/>
          </a:bodyPr>
          <a:lstStyle/>
          <a:p>
            <a:r>
              <a:rPr lang="fr-FR" sz="1600" dirty="0" smtClean="0">
                <a:solidFill>
                  <a:prstClr val="black"/>
                </a:solidFill>
              </a:rPr>
              <a:t>Protocole d’élaboration des épreuves du baccalauréats session 2021</a:t>
            </a:r>
          </a:p>
          <a:p>
            <a:r>
              <a:rPr lang="fr-FR" sz="1600" dirty="0" smtClean="0">
                <a:solidFill>
                  <a:prstClr val="black"/>
                </a:solidFill>
              </a:rPr>
              <a:t> </a:t>
            </a:r>
          </a:p>
          <a:p>
            <a:r>
              <a:rPr lang="fr-FR" sz="1600" dirty="0" smtClean="0">
                <a:solidFill>
                  <a:prstClr val="black"/>
                </a:solidFill>
              </a:rPr>
              <a:t>Epreuves EP3 :</a:t>
            </a:r>
          </a:p>
          <a:p>
            <a:pPr marL="285750" indent="-285750">
              <a:buFont typeface="Arial" panose="020B0604020202020204" pitchFamily="34" charset="0"/>
              <a:buChar char="•"/>
            </a:pPr>
            <a:r>
              <a:rPr lang="fr-FR" sz="1600" dirty="0" err="1" smtClean="0">
                <a:solidFill>
                  <a:prstClr val="black"/>
                </a:solidFill>
              </a:rPr>
              <a:t>chaques</a:t>
            </a:r>
            <a:r>
              <a:rPr lang="fr-FR" sz="1600" dirty="0" smtClean="0">
                <a:solidFill>
                  <a:prstClr val="black"/>
                </a:solidFill>
              </a:rPr>
              <a:t>  petites et moyennes académies fournissent un support avec les quatre exercices associés;</a:t>
            </a:r>
          </a:p>
          <a:p>
            <a:pPr marL="285750" indent="-285750">
              <a:buFont typeface="Arial" panose="020B0604020202020204" pitchFamily="34" charset="0"/>
              <a:buChar char="•"/>
            </a:pPr>
            <a:r>
              <a:rPr lang="fr-FR" sz="1600" dirty="0" smtClean="0">
                <a:solidFill>
                  <a:prstClr val="black"/>
                </a:solidFill>
              </a:rPr>
              <a:t>les académies importantes fournissent deux supports et les huit exercices associés;</a:t>
            </a:r>
          </a:p>
          <a:p>
            <a:pPr marL="285750" indent="-285750">
              <a:buFont typeface="Arial" panose="020B0604020202020204" pitchFamily="34" charset="0"/>
              <a:buChar char="•"/>
            </a:pPr>
            <a:r>
              <a:rPr lang="fr-FR" sz="1600" dirty="0" smtClean="0">
                <a:solidFill>
                  <a:prstClr val="black"/>
                </a:solidFill>
              </a:rPr>
              <a:t>une académie pilote est en charge de la banque nationale sous l’autorité de l’IGEN. Elle sera chargée de la relecture et de la proposition des 15 supports retenus.</a:t>
            </a:r>
          </a:p>
          <a:p>
            <a:r>
              <a:rPr lang="fr-FR" sz="1600" dirty="0" smtClean="0">
                <a:solidFill>
                  <a:prstClr val="black"/>
                </a:solidFill>
              </a:rPr>
              <a:t> </a:t>
            </a:r>
            <a:r>
              <a:rPr lang="fr-FR" sz="1600" dirty="0">
                <a:solidFill>
                  <a:prstClr val="black"/>
                </a:solidFill>
              </a:rPr>
              <a:t>La banque </a:t>
            </a:r>
            <a:r>
              <a:rPr lang="fr-FR" sz="1600" dirty="0" smtClean="0">
                <a:solidFill>
                  <a:prstClr val="black"/>
                </a:solidFill>
              </a:rPr>
              <a:t>SP3 sera renouvelée par partie à intervalle régulier, cela reste à définir en fréquence et en proportion, mais à terme le travail d’écriture sera moins pesant que la première année.</a:t>
            </a:r>
            <a:endParaRPr lang="fr-FR" sz="1600" dirty="0">
              <a:solidFill>
                <a:prstClr val="black"/>
              </a:solidFill>
            </a:endParaRPr>
          </a:p>
          <a:p>
            <a:endParaRPr lang="fr-FR" sz="1600" dirty="0">
              <a:solidFill>
                <a:prstClr val="black"/>
              </a:solidFill>
            </a:endParaRPr>
          </a:p>
          <a:p>
            <a:r>
              <a:rPr lang="fr-FR" sz="1600" dirty="0" smtClean="0">
                <a:solidFill>
                  <a:prstClr val="black"/>
                </a:solidFill>
              </a:rPr>
              <a:t>Epreuve terminale de spécialité SP1</a:t>
            </a:r>
          </a:p>
          <a:p>
            <a:r>
              <a:rPr lang="fr-FR" sz="1600" dirty="0" smtClean="0">
                <a:solidFill>
                  <a:prstClr val="black"/>
                </a:solidFill>
              </a:rPr>
              <a:t>Une académie sera en charge de l’élaboration de l’épreuve écrite ponctuelle terminale. L’organisation d’élaboration des sujets et le format reste comparable à celui de l’épreuve actuelle.</a:t>
            </a:r>
          </a:p>
          <a:p>
            <a:endParaRPr lang="fr-FR" sz="1600" dirty="0">
              <a:solidFill>
                <a:prstClr val="black"/>
              </a:solidFill>
            </a:endParaRPr>
          </a:p>
          <a:p>
            <a:r>
              <a:rPr lang="fr-FR" sz="1600" dirty="0" smtClean="0">
                <a:solidFill>
                  <a:prstClr val="black"/>
                </a:solidFill>
              </a:rPr>
              <a:t>Calendrier</a:t>
            </a:r>
          </a:p>
          <a:p>
            <a:r>
              <a:rPr lang="fr-FR" sz="1600" dirty="0" smtClean="0">
                <a:solidFill>
                  <a:prstClr val="black"/>
                </a:solidFill>
              </a:rPr>
              <a:t>La banque de  sujets SP3 </a:t>
            </a:r>
            <a:r>
              <a:rPr lang="fr-FR" sz="1600" smtClean="0">
                <a:solidFill>
                  <a:prstClr val="black"/>
                </a:solidFill>
              </a:rPr>
              <a:t>devra commencer à se </a:t>
            </a:r>
            <a:r>
              <a:rPr lang="fr-FR" sz="1600" dirty="0" smtClean="0">
                <a:solidFill>
                  <a:prstClr val="black"/>
                </a:solidFill>
              </a:rPr>
              <a:t>constituer en cours d’année 2018-2019 et s’achever au 1</a:t>
            </a:r>
            <a:r>
              <a:rPr lang="fr-FR" sz="1600" baseline="30000" dirty="0" smtClean="0">
                <a:solidFill>
                  <a:prstClr val="black"/>
                </a:solidFill>
              </a:rPr>
              <a:t>er</a:t>
            </a:r>
            <a:r>
              <a:rPr lang="fr-FR" sz="1600" dirty="0" smtClean="0">
                <a:solidFill>
                  <a:prstClr val="black"/>
                </a:solidFill>
              </a:rPr>
              <a:t> trimestre de l’année 2019-2020. Un ou deux sujets « 0 » seront à finaliser pour la rentrée prochaine.</a:t>
            </a:r>
          </a:p>
          <a:p>
            <a:r>
              <a:rPr lang="fr-FR" sz="1600" dirty="0" smtClean="0">
                <a:solidFill>
                  <a:prstClr val="black"/>
                </a:solidFill>
              </a:rPr>
              <a:t>Les sujets </a:t>
            </a:r>
            <a:r>
              <a:rPr lang="fr-FR" sz="1600" dirty="0">
                <a:solidFill>
                  <a:prstClr val="black"/>
                </a:solidFill>
              </a:rPr>
              <a:t>SP1 devront être achevés dans le courant de l’année </a:t>
            </a:r>
            <a:r>
              <a:rPr lang="fr-FR" sz="1600" dirty="0" smtClean="0">
                <a:solidFill>
                  <a:prstClr val="black"/>
                </a:solidFill>
              </a:rPr>
              <a:t>2019-2020.</a:t>
            </a:r>
            <a:endParaRPr lang="fr-FR" sz="1600" dirty="0">
              <a:solidFill>
                <a:prstClr val="black"/>
              </a:solidFill>
            </a:endParaRPr>
          </a:p>
        </p:txBody>
      </p:sp>
    </p:spTree>
    <p:extLst>
      <p:ext uri="{BB962C8B-B14F-4D97-AF65-F5344CB8AC3E}">
        <p14:creationId xmlns:p14="http://schemas.microsoft.com/office/powerpoint/2010/main" val="830093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369332"/>
          </a:xfrm>
          <a:prstGeom prst="rect">
            <a:avLst/>
          </a:prstGeom>
          <a:noFill/>
        </p:spPr>
        <p:txBody>
          <a:bodyPr wrap="square" rtlCol="0">
            <a:spAutoFit/>
          </a:bodyPr>
          <a:lstStyle/>
          <a:p>
            <a:pPr algn="ctr"/>
            <a:r>
              <a:rPr lang="fr-FR" b="1" dirty="0" smtClean="0">
                <a:solidFill>
                  <a:schemeClr val="accent2">
                    <a:lumMod val="50000"/>
                  </a:schemeClr>
                </a:solidFill>
              </a:rPr>
              <a:t>Baccalauréat S option Sciences de l’Ingénieur actuel</a:t>
            </a:r>
            <a:endParaRPr lang="fr-FR" b="1" dirty="0">
              <a:solidFill>
                <a:schemeClr val="accent2">
                  <a:lumMod val="50000"/>
                </a:schemeClr>
              </a:solidFill>
            </a:endParaRPr>
          </a:p>
        </p:txBody>
      </p:sp>
      <p:sp>
        <p:nvSpPr>
          <p:cNvPr id="4" name="Espace réservé du contenu 4"/>
          <p:cNvSpPr txBox="1">
            <a:spLocks/>
          </p:cNvSpPr>
          <p:nvPr/>
        </p:nvSpPr>
        <p:spPr>
          <a:xfrm>
            <a:off x="243441" y="1395184"/>
            <a:ext cx="4506687" cy="4316845"/>
          </a:xfrm>
          <a:prstGeom prst="rect">
            <a:avLst/>
          </a:prstGeom>
          <a:ln>
            <a:solidFill>
              <a:srgbClr val="0070C0"/>
            </a:solidFill>
          </a:ln>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2700" dirty="0" smtClean="0"/>
              <a:t>Français (</a:t>
            </a:r>
            <a:r>
              <a:rPr lang="fr-FR" sz="2700" dirty="0" err="1" smtClean="0"/>
              <a:t>coeff</a:t>
            </a:r>
            <a:r>
              <a:rPr lang="fr-FR" sz="2700" dirty="0" smtClean="0"/>
              <a:t>. </a:t>
            </a:r>
            <a:r>
              <a:rPr lang="fr-FR" sz="2700" b="1" dirty="0" smtClean="0">
                <a:solidFill>
                  <a:srgbClr val="FF0000"/>
                </a:solidFill>
              </a:rPr>
              <a:t>4</a:t>
            </a:r>
            <a:r>
              <a:rPr lang="fr-FR" sz="2700" dirty="0" smtClean="0"/>
              <a:t>)</a:t>
            </a:r>
          </a:p>
          <a:p>
            <a:pPr marL="0" indent="0" algn="ctr">
              <a:buNone/>
            </a:pPr>
            <a:r>
              <a:rPr lang="fr-FR" sz="2700" dirty="0" smtClean="0"/>
              <a:t>TPE</a:t>
            </a:r>
            <a:r>
              <a:rPr lang="fr-FR" sz="2700" dirty="0"/>
              <a:t> (</a:t>
            </a:r>
            <a:r>
              <a:rPr lang="fr-FR" sz="2700" dirty="0" err="1" smtClean="0"/>
              <a:t>coeff</a:t>
            </a:r>
            <a:r>
              <a:rPr lang="fr-FR" sz="2700" dirty="0" smtClean="0"/>
              <a:t>. </a:t>
            </a:r>
            <a:r>
              <a:rPr lang="fr-FR" sz="2700" b="1" dirty="0" smtClean="0">
                <a:solidFill>
                  <a:srgbClr val="FF0000"/>
                </a:solidFill>
              </a:rPr>
              <a:t>2</a:t>
            </a:r>
            <a:r>
              <a:rPr lang="fr-FR" sz="2700" dirty="0" smtClean="0"/>
              <a:t>)</a:t>
            </a:r>
          </a:p>
          <a:p>
            <a:pPr marL="0" indent="0" algn="ctr">
              <a:buNone/>
            </a:pPr>
            <a:r>
              <a:rPr lang="fr-FR" sz="2700" dirty="0" smtClean="0"/>
              <a:t>Histoire-Géographie </a:t>
            </a:r>
            <a:r>
              <a:rPr lang="fr-FR" sz="2700" dirty="0"/>
              <a:t>(</a:t>
            </a:r>
            <a:r>
              <a:rPr lang="fr-FR" sz="2700" dirty="0" err="1"/>
              <a:t>coeff</a:t>
            </a:r>
            <a:r>
              <a:rPr lang="fr-FR" sz="2700" dirty="0"/>
              <a:t>. </a:t>
            </a:r>
            <a:r>
              <a:rPr lang="fr-FR" sz="2700" b="1" dirty="0" smtClean="0">
                <a:solidFill>
                  <a:srgbClr val="FF0000"/>
                </a:solidFill>
              </a:rPr>
              <a:t>3</a:t>
            </a:r>
            <a:r>
              <a:rPr lang="fr-FR" sz="2700" dirty="0" smtClean="0"/>
              <a:t>)</a:t>
            </a:r>
            <a:endParaRPr lang="fr-FR" sz="2700" dirty="0"/>
          </a:p>
          <a:p>
            <a:pPr marL="0" indent="0" algn="ctr">
              <a:buNone/>
            </a:pPr>
            <a:r>
              <a:rPr lang="fr-FR" sz="2700" dirty="0" smtClean="0"/>
              <a:t>Mathématiques </a:t>
            </a:r>
            <a:r>
              <a:rPr lang="fr-FR" sz="2700" dirty="0"/>
              <a:t>(</a:t>
            </a:r>
            <a:r>
              <a:rPr lang="fr-FR" sz="2700" dirty="0" err="1"/>
              <a:t>coeff</a:t>
            </a:r>
            <a:r>
              <a:rPr lang="fr-FR" sz="2700" dirty="0"/>
              <a:t>. </a:t>
            </a:r>
            <a:r>
              <a:rPr lang="fr-FR" sz="2700" b="1" dirty="0" smtClean="0">
                <a:solidFill>
                  <a:srgbClr val="FF0000"/>
                </a:solidFill>
              </a:rPr>
              <a:t>7</a:t>
            </a:r>
            <a:r>
              <a:rPr lang="fr-FR" sz="2700" dirty="0" smtClean="0"/>
              <a:t>)</a:t>
            </a:r>
          </a:p>
          <a:p>
            <a:pPr marL="0" indent="0" algn="ctr">
              <a:buNone/>
            </a:pPr>
            <a:r>
              <a:rPr lang="fr-FR" sz="2700" dirty="0" smtClean="0"/>
              <a:t>Physique-Chimie</a:t>
            </a:r>
            <a:r>
              <a:rPr lang="fr-FR" sz="2700" dirty="0"/>
              <a:t> (</a:t>
            </a:r>
            <a:r>
              <a:rPr lang="fr-FR" sz="2700" dirty="0" err="1"/>
              <a:t>coeff</a:t>
            </a:r>
            <a:r>
              <a:rPr lang="fr-FR" sz="2700" dirty="0"/>
              <a:t>. </a:t>
            </a:r>
            <a:r>
              <a:rPr lang="fr-FR" sz="2700" b="1" dirty="0" smtClean="0">
                <a:solidFill>
                  <a:srgbClr val="FF0000"/>
                </a:solidFill>
              </a:rPr>
              <a:t>6</a:t>
            </a:r>
            <a:r>
              <a:rPr lang="fr-FR" sz="2700" dirty="0" smtClean="0"/>
              <a:t>)</a:t>
            </a:r>
          </a:p>
          <a:p>
            <a:pPr marL="0" indent="0" algn="ctr">
              <a:buNone/>
            </a:pPr>
            <a:r>
              <a:rPr lang="fr-FR" sz="2700" dirty="0" smtClean="0"/>
              <a:t>Sciences de l’ingénieur </a:t>
            </a:r>
            <a:r>
              <a:rPr lang="fr-FR" sz="2700" dirty="0"/>
              <a:t>(</a:t>
            </a:r>
            <a:r>
              <a:rPr lang="fr-FR" sz="2700" dirty="0" err="1"/>
              <a:t>coeff</a:t>
            </a:r>
            <a:r>
              <a:rPr lang="fr-FR" sz="2700" dirty="0"/>
              <a:t>. </a:t>
            </a:r>
            <a:r>
              <a:rPr lang="fr-FR" sz="2700" b="1" dirty="0">
                <a:solidFill>
                  <a:srgbClr val="FF0000"/>
                </a:solidFill>
              </a:rPr>
              <a:t>6</a:t>
            </a:r>
            <a:r>
              <a:rPr lang="fr-FR" sz="2700" dirty="0" smtClean="0"/>
              <a:t>)</a:t>
            </a:r>
          </a:p>
          <a:p>
            <a:pPr marL="0" indent="0" algn="ctr">
              <a:buNone/>
            </a:pPr>
            <a:r>
              <a:rPr lang="fr-FR" sz="2700" dirty="0" smtClean="0"/>
              <a:t>LV1 </a:t>
            </a:r>
            <a:r>
              <a:rPr lang="fr-FR" sz="2700" dirty="0"/>
              <a:t>(</a:t>
            </a:r>
            <a:r>
              <a:rPr lang="fr-FR" sz="2700" dirty="0" err="1"/>
              <a:t>coeff</a:t>
            </a:r>
            <a:r>
              <a:rPr lang="fr-FR" sz="2700" dirty="0"/>
              <a:t>. </a:t>
            </a:r>
            <a:r>
              <a:rPr lang="fr-FR" sz="2700" b="1" dirty="0">
                <a:solidFill>
                  <a:srgbClr val="FF0000"/>
                </a:solidFill>
              </a:rPr>
              <a:t>3</a:t>
            </a:r>
            <a:r>
              <a:rPr lang="fr-FR" sz="2700" dirty="0" smtClean="0"/>
              <a:t>)</a:t>
            </a:r>
          </a:p>
          <a:p>
            <a:pPr marL="0" indent="0" algn="ctr">
              <a:buNone/>
            </a:pPr>
            <a:r>
              <a:rPr lang="fr-FR" sz="2700" dirty="0" smtClean="0"/>
              <a:t>LV2 </a:t>
            </a:r>
            <a:r>
              <a:rPr lang="fr-FR" sz="2700" dirty="0"/>
              <a:t>(</a:t>
            </a:r>
            <a:r>
              <a:rPr lang="fr-FR" sz="2700" dirty="0" err="1"/>
              <a:t>coeff</a:t>
            </a:r>
            <a:r>
              <a:rPr lang="fr-FR" sz="2700" dirty="0"/>
              <a:t>. </a:t>
            </a:r>
            <a:r>
              <a:rPr lang="fr-FR" sz="2700" b="1" dirty="0" smtClean="0">
                <a:solidFill>
                  <a:srgbClr val="FF0000"/>
                </a:solidFill>
              </a:rPr>
              <a:t>2</a:t>
            </a:r>
            <a:r>
              <a:rPr lang="fr-FR" sz="2700" dirty="0" smtClean="0"/>
              <a:t>)</a:t>
            </a:r>
          </a:p>
          <a:p>
            <a:pPr marL="0" indent="0" algn="ctr">
              <a:buNone/>
            </a:pPr>
            <a:r>
              <a:rPr lang="fr-FR" sz="2700" dirty="0" smtClean="0"/>
              <a:t>Philosophie (</a:t>
            </a:r>
            <a:r>
              <a:rPr lang="fr-FR" sz="2700" dirty="0" err="1" smtClean="0"/>
              <a:t>coeff</a:t>
            </a:r>
            <a:r>
              <a:rPr lang="fr-FR" sz="2700" dirty="0" smtClean="0"/>
              <a:t>. </a:t>
            </a:r>
            <a:r>
              <a:rPr lang="fr-FR" sz="2700" b="1" dirty="0">
                <a:solidFill>
                  <a:srgbClr val="FF0000"/>
                </a:solidFill>
              </a:rPr>
              <a:t>3</a:t>
            </a:r>
            <a:r>
              <a:rPr lang="fr-FR" sz="2700" dirty="0" smtClean="0"/>
              <a:t>)</a:t>
            </a:r>
          </a:p>
          <a:p>
            <a:pPr marL="0" indent="0" algn="ctr">
              <a:buNone/>
            </a:pPr>
            <a:r>
              <a:rPr lang="fr-FR" sz="2700" dirty="0" smtClean="0"/>
              <a:t>EPS </a:t>
            </a:r>
            <a:r>
              <a:rPr lang="fr-FR" sz="2700" dirty="0"/>
              <a:t>(</a:t>
            </a:r>
            <a:r>
              <a:rPr lang="fr-FR" sz="2700" dirty="0" err="1"/>
              <a:t>coeff</a:t>
            </a:r>
            <a:r>
              <a:rPr lang="fr-FR" sz="2700" dirty="0"/>
              <a:t>. </a:t>
            </a:r>
            <a:r>
              <a:rPr lang="fr-FR" sz="2700" b="1" dirty="0">
                <a:solidFill>
                  <a:srgbClr val="FF0000"/>
                </a:solidFill>
              </a:rPr>
              <a:t>2</a:t>
            </a:r>
            <a:r>
              <a:rPr lang="fr-FR" sz="2700" dirty="0" smtClean="0"/>
              <a:t>)</a:t>
            </a:r>
            <a:endParaRPr lang="fr-FR" sz="2700" dirty="0"/>
          </a:p>
          <a:p>
            <a:pPr marL="0" indent="0" algn="ctr">
              <a:buNone/>
            </a:pPr>
            <a:r>
              <a:rPr lang="fr-FR" sz="2700" dirty="0" smtClean="0"/>
              <a:t>Spécialité </a:t>
            </a:r>
            <a:r>
              <a:rPr lang="fr-FR" sz="2700" dirty="0"/>
              <a:t>(</a:t>
            </a:r>
            <a:r>
              <a:rPr lang="fr-FR" sz="2700" dirty="0" err="1"/>
              <a:t>coeff</a:t>
            </a:r>
            <a:r>
              <a:rPr lang="fr-FR" sz="2700" dirty="0"/>
              <a:t>. </a:t>
            </a:r>
            <a:r>
              <a:rPr lang="fr-FR" sz="2700" b="1" dirty="0">
                <a:solidFill>
                  <a:srgbClr val="FF0000"/>
                </a:solidFill>
              </a:rPr>
              <a:t>2</a:t>
            </a:r>
            <a:r>
              <a:rPr lang="fr-FR" sz="2700" dirty="0" smtClean="0"/>
              <a:t>)</a:t>
            </a:r>
            <a:endParaRPr lang="fr-FR" sz="2700" dirty="0"/>
          </a:p>
        </p:txBody>
      </p:sp>
      <p:sp>
        <p:nvSpPr>
          <p:cNvPr id="5" name="ZoneTexte 4"/>
          <p:cNvSpPr txBox="1"/>
          <p:nvPr/>
        </p:nvSpPr>
        <p:spPr>
          <a:xfrm>
            <a:off x="5021284" y="2214778"/>
            <a:ext cx="3906982" cy="2677656"/>
          </a:xfrm>
          <a:prstGeom prst="rect">
            <a:avLst/>
          </a:prstGeom>
          <a:noFill/>
        </p:spPr>
        <p:txBody>
          <a:bodyPr wrap="square" rtlCol="0">
            <a:spAutoFit/>
          </a:bodyPr>
          <a:lstStyle/>
          <a:p>
            <a:pPr algn="ctr"/>
            <a:r>
              <a:rPr lang="fr-FR" sz="2800" dirty="0" smtClean="0"/>
              <a:t>42 points de coefficient</a:t>
            </a:r>
          </a:p>
          <a:p>
            <a:pPr algn="ctr"/>
            <a:endParaRPr lang="fr-FR" sz="2800" dirty="0"/>
          </a:p>
          <a:p>
            <a:pPr algn="ctr"/>
            <a:r>
              <a:rPr lang="fr-FR" sz="2800" b="1" dirty="0" smtClean="0">
                <a:solidFill>
                  <a:srgbClr val="FF0000"/>
                </a:solidFill>
              </a:rPr>
              <a:t>Poids des Sciences de l’ingénieur</a:t>
            </a:r>
          </a:p>
          <a:p>
            <a:pPr algn="ctr"/>
            <a:r>
              <a:rPr lang="fr-FR" sz="2800" dirty="0" smtClean="0"/>
              <a:t>14,3% sans spécialité</a:t>
            </a:r>
          </a:p>
          <a:p>
            <a:pPr algn="ctr"/>
            <a:r>
              <a:rPr lang="fr-FR" sz="2800" dirty="0" smtClean="0"/>
              <a:t>19% avec spécialité</a:t>
            </a:r>
          </a:p>
        </p:txBody>
      </p:sp>
    </p:spTree>
    <p:extLst>
      <p:ext uri="{BB962C8B-B14F-4D97-AF65-F5344CB8AC3E}">
        <p14:creationId xmlns:p14="http://schemas.microsoft.com/office/powerpoint/2010/main" val="4273029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369332"/>
          </a:xfrm>
          <a:prstGeom prst="rect">
            <a:avLst/>
          </a:prstGeom>
          <a:noFill/>
        </p:spPr>
        <p:txBody>
          <a:bodyPr wrap="square" rtlCol="0">
            <a:spAutoFit/>
          </a:bodyPr>
          <a:lstStyle/>
          <a:p>
            <a:pPr algn="ctr"/>
            <a:r>
              <a:rPr lang="fr-FR" b="1" dirty="0" smtClean="0">
                <a:solidFill>
                  <a:schemeClr val="accent2">
                    <a:lumMod val="50000"/>
                  </a:schemeClr>
                </a:solidFill>
              </a:rPr>
              <a:t>Enseignements du baccalauréat général 2021</a:t>
            </a:r>
            <a:endParaRPr lang="fr-FR" b="1" dirty="0">
              <a:solidFill>
                <a:schemeClr val="accent2">
                  <a:lumMod val="50000"/>
                </a:schemeClr>
              </a:solidFill>
            </a:endParaRPr>
          </a:p>
        </p:txBody>
      </p:sp>
      <p:sp>
        <p:nvSpPr>
          <p:cNvPr id="3" name="Espace réservé du contenu 4"/>
          <p:cNvSpPr txBox="1">
            <a:spLocks/>
          </p:cNvSpPr>
          <p:nvPr/>
        </p:nvSpPr>
        <p:spPr>
          <a:xfrm>
            <a:off x="457200" y="1339941"/>
            <a:ext cx="3970784" cy="4686647"/>
          </a:xfrm>
          <a:prstGeom prst="rect">
            <a:avLst/>
          </a:prstGeom>
          <a:ln>
            <a:solidFill>
              <a:srgbClr val="0070C0"/>
            </a:solid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300"/>
              </a:spcAft>
              <a:buFont typeface="Arial"/>
              <a:buNone/>
            </a:pPr>
            <a:r>
              <a:rPr lang="fr-FR" sz="2200" dirty="0" smtClean="0"/>
              <a:t>Français</a:t>
            </a:r>
          </a:p>
          <a:p>
            <a:pPr marL="0" indent="0" algn="ctr">
              <a:spcBef>
                <a:spcPts val="0"/>
              </a:spcBef>
              <a:spcAft>
                <a:spcPts val="300"/>
              </a:spcAft>
              <a:buFont typeface="Arial"/>
              <a:buNone/>
            </a:pPr>
            <a:r>
              <a:rPr lang="fr-FR" sz="2200" dirty="0" smtClean="0"/>
              <a:t>Histoire-Géographie</a:t>
            </a:r>
          </a:p>
          <a:p>
            <a:pPr marL="0" indent="0" algn="ctr">
              <a:spcBef>
                <a:spcPts val="0"/>
              </a:spcBef>
              <a:spcAft>
                <a:spcPts val="300"/>
              </a:spcAft>
              <a:buFont typeface="Arial"/>
              <a:buNone/>
            </a:pPr>
            <a:r>
              <a:rPr lang="fr-FR" sz="2200" dirty="0" smtClean="0"/>
              <a:t>LVA</a:t>
            </a:r>
          </a:p>
          <a:p>
            <a:pPr marL="0" indent="0" algn="ctr">
              <a:spcBef>
                <a:spcPts val="0"/>
              </a:spcBef>
              <a:spcAft>
                <a:spcPts val="300"/>
              </a:spcAft>
              <a:buFont typeface="Arial"/>
              <a:buNone/>
            </a:pPr>
            <a:r>
              <a:rPr lang="fr-FR" sz="2200" dirty="0" smtClean="0"/>
              <a:t>LVB</a:t>
            </a:r>
          </a:p>
          <a:p>
            <a:pPr marL="0" indent="0" algn="ctr">
              <a:spcBef>
                <a:spcPts val="0"/>
              </a:spcBef>
              <a:spcAft>
                <a:spcPts val="300"/>
              </a:spcAft>
              <a:buFont typeface="Arial"/>
              <a:buNone/>
            </a:pPr>
            <a:r>
              <a:rPr lang="fr-FR" sz="2200" dirty="0" smtClean="0"/>
              <a:t>EPS</a:t>
            </a:r>
          </a:p>
          <a:p>
            <a:pPr marL="0" indent="0" algn="ctr">
              <a:spcBef>
                <a:spcPts val="0"/>
              </a:spcBef>
              <a:spcAft>
                <a:spcPts val="300"/>
              </a:spcAft>
              <a:buFont typeface="Arial"/>
              <a:buNone/>
            </a:pPr>
            <a:r>
              <a:rPr lang="fr-FR" sz="2200" dirty="0" smtClean="0"/>
              <a:t>Enseignement Scientifique</a:t>
            </a:r>
          </a:p>
          <a:p>
            <a:pPr marL="0" indent="0" algn="ctr">
              <a:spcBef>
                <a:spcPts val="0"/>
              </a:spcBef>
              <a:spcAft>
                <a:spcPts val="300"/>
              </a:spcAft>
              <a:buFont typeface="Arial"/>
              <a:buNone/>
            </a:pPr>
            <a:r>
              <a:rPr lang="fr-FR" sz="2200" dirty="0" smtClean="0"/>
              <a:t>EMC</a:t>
            </a:r>
          </a:p>
          <a:p>
            <a:pPr marL="0" indent="0" algn="ctr">
              <a:spcBef>
                <a:spcPts val="0"/>
              </a:spcBef>
              <a:spcAft>
                <a:spcPts val="300"/>
              </a:spcAft>
              <a:buFont typeface="Arial"/>
              <a:buNone/>
            </a:pPr>
            <a:r>
              <a:rPr lang="fr-FR" sz="2200" dirty="0" smtClean="0"/>
              <a:t>Enseignement de spécialité 1</a:t>
            </a:r>
          </a:p>
          <a:p>
            <a:pPr marL="0" indent="0" algn="ctr">
              <a:spcBef>
                <a:spcPts val="0"/>
              </a:spcBef>
              <a:spcAft>
                <a:spcPts val="300"/>
              </a:spcAft>
              <a:buFont typeface="Arial"/>
              <a:buNone/>
            </a:pPr>
            <a:r>
              <a:rPr lang="fr-FR" sz="2200" dirty="0" smtClean="0"/>
              <a:t>Enseignement de spécialité 2</a:t>
            </a:r>
          </a:p>
          <a:p>
            <a:pPr marL="0" indent="0" algn="ctr">
              <a:spcBef>
                <a:spcPts val="0"/>
              </a:spcBef>
              <a:spcAft>
                <a:spcPts val="300"/>
              </a:spcAft>
              <a:buFont typeface="Arial"/>
              <a:buNone/>
            </a:pPr>
            <a:r>
              <a:rPr lang="fr-FR" sz="2200" dirty="0" smtClean="0"/>
              <a:t>Enseignement de spécialité 3</a:t>
            </a:r>
          </a:p>
          <a:p>
            <a:pPr marL="0" indent="0" algn="ctr">
              <a:spcBef>
                <a:spcPts val="0"/>
              </a:spcBef>
              <a:spcAft>
                <a:spcPts val="300"/>
              </a:spcAft>
              <a:buFont typeface="Arial"/>
              <a:buNone/>
            </a:pPr>
            <a:r>
              <a:rPr lang="fr-FR" sz="2200" dirty="0" smtClean="0"/>
              <a:t>Enseignement optionnel A</a:t>
            </a:r>
          </a:p>
        </p:txBody>
      </p:sp>
      <p:sp>
        <p:nvSpPr>
          <p:cNvPr id="4" name="Espace réservé du contenu 4"/>
          <p:cNvSpPr txBox="1">
            <a:spLocks/>
          </p:cNvSpPr>
          <p:nvPr/>
        </p:nvSpPr>
        <p:spPr>
          <a:xfrm>
            <a:off x="4712745" y="1329055"/>
            <a:ext cx="3970784" cy="4708417"/>
          </a:xfrm>
          <a:prstGeom prst="rect">
            <a:avLst/>
          </a:prstGeom>
          <a:ln>
            <a:solidFill>
              <a:srgbClr val="0070C0"/>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spcAft>
                <a:spcPts val="300"/>
              </a:spcAft>
              <a:buNone/>
            </a:pPr>
            <a:r>
              <a:rPr lang="fr-FR" sz="2400" dirty="0" smtClean="0"/>
              <a:t>Philosophie</a:t>
            </a:r>
          </a:p>
          <a:p>
            <a:pPr marL="0" indent="0" algn="ctr">
              <a:lnSpc>
                <a:spcPct val="120000"/>
              </a:lnSpc>
              <a:spcBef>
                <a:spcPts val="0"/>
              </a:spcBef>
              <a:spcAft>
                <a:spcPts val="300"/>
              </a:spcAft>
              <a:buNone/>
            </a:pPr>
            <a:r>
              <a:rPr lang="fr-FR" sz="2400" dirty="0" smtClean="0"/>
              <a:t>Histoire-Géographie</a:t>
            </a:r>
          </a:p>
          <a:p>
            <a:pPr marL="0" indent="0" algn="ctr">
              <a:lnSpc>
                <a:spcPct val="120000"/>
              </a:lnSpc>
              <a:spcBef>
                <a:spcPts val="0"/>
              </a:spcBef>
              <a:spcAft>
                <a:spcPts val="300"/>
              </a:spcAft>
              <a:buNone/>
            </a:pPr>
            <a:r>
              <a:rPr lang="fr-FR" sz="2400" dirty="0" smtClean="0"/>
              <a:t>LVA</a:t>
            </a:r>
          </a:p>
          <a:p>
            <a:pPr marL="0" indent="0" algn="ctr">
              <a:lnSpc>
                <a:spcPct val="120000"/>
              </a:lnSpc>
              <a:spcBef>
                <a:spcPts val="0"/>
              </a:spcBef>
              <a:spcAft>
                <a:spcPts val="300"/>
              </a:spcAft>
              <a:buNone/>
            </a:pPr>
            <a:r>
              <a:rPr lang="fr-FR" sz="2400" dirty="0" smtClean="0"/>
              <a:t>LVB</a:t>
            </a:r>
          </a:p>
          <a:p>
            <a:pPr marL="0" indent="0" algn="ctr">
              <a:lnSpc>
                <a:spcPct val="120000"/>
              </a:lnSpc>
              <a:spcBef>
                <a:spcPts val="0"/>
              </a:spcBef>
              <a:spcAft>
                <a:spcPts val="300"/>
              </a:spcAft>
              <a:buNone/>
            </a:pPr>
            <a:r>
              <a:rPr lang="fr-FR" sz="2400" dirty="0" smtClean="0"/>
              <a:t>EPS</a:t>
            </a:r>
          </a:p>
          <a:p>
            <a:pPr marL="0" indent="0" algn="ctr">
              <a:lnSpc>
                <a:spcPct val="120000"/>
              </a:lnSpc>
              <a:spcBef>
                <a:spcPts val="0"/>
              </a:spcBef>
              <a:spcAft>
                <a:spcPts val="300"/>
              </a:spcAft>
              <a:buNone/>
            </a:pPr>
            <a:r>
              <a:rPr lang="fr-FR" sz="2400" dirty="0" smtClean="0"/>
              <a:t>Enseignement Scientifique</a:t>
            </a:r>
          </a:p>
          <a:p>
            <a:pPr marL="0" indent="0" algn="ctr">
              <a:lnSpc>
                <a:spcPct val="120000"/>
              </a:lnSpc>
              <a:spcBef>
                <a:spcPts val="0"/>
              </a:spcBef>
              <a:spcAft>
                <a:spcPts val="300"/>
              </a:spcAft>
              <a:buNone/>
            </a:pPr>
            <a:r>
              <a:rPr lang="fr-FR" sz="2400" dirty="0" smtClean="0"/>
              <a:t>EMC</a:t>
            </a:r>
          </a:p>
          <a:p>
            <a:pPr marL="0" indent="0" algn="ctr">
              <a:lnSpc>
                <a:spcPct val="120000"/>
              </a:lnSpc>
              <a:spcBef>
                <a:spcPts val="0"/>
              </a:spcBef>
              <a:spcAft>
                <a:spcPts val="300"/>
              </a:spcAft>
              <a:buNone/>
            </a:pPr>
            <a:r>
              <a:rPr lang="fr-FR" sz="2400" dirty="0" smtClean="0"/>
              <a:t>Enseignement de spécialité 1</a:t>
            </a:r>
          </a:p>
          <a:p>
            <a:pPr marL="0" indent="0" algn="ctr">
              <a:lnSpc>
                <a:spcPct val="120000"/>
              </a:lnSpc>
              <a:spcBef>
                <a:spcPts val="0"/>
              </a:spcBef>
              <a:spcAft>
                <a:spcPts val="300"/>
              </a:spcAft>
              <a:buNone/>
            </a:pPr>
            <a:r>
              <a:rPr lang="fr-FR" sz="2400" dirty="0" smtClean="0"/>
              <a:t>Enseignement de spécialité 2</a:t>
            </a:r>
          </a:p>
          <a:p>
            <a:pPr marL="0" indent="0" algn="ctr">
              <a:lnSpc>
                <a:spcPct val="120000"/>
              </a:lnSpc>
              <a:spcBef>
                <a:spcPts val="0"/>
              </a:spcBef>
              <a:spcAft>
                <a:spcPts val="300"/>
              </a:spcAft>
              <a:buNone/>
            </a:pPr>
            <a:endParaRPr lang="fr-FR" sz="2400" dirty="0" smtClean="0"/>
          </a:p>
          <a:p>
            <a:pPr marL="0" indent="0" algn="ctr">
              <a:lnSpc>
                <a:spcPct val="120000"/>
              </a:lnSpc>
              <a:spcBef>
                <a:spcPts val="0"/>
              </a:spcBef>
              <a:spcAft>
                <a:spcPts val="300"/>
              </a:spcAft>
              <a:buNone/>
            </a:pPr>
            <a:r>
              <a:rPr lang="fr-FR" sz="2400" dirty="0" smtClean="0"/>
              <a:t>Enseignement optionnel A</a:t>
            </a:r>
          </a:p>
          <a:p>
            <a:pPr marL="0" indent="0" algn="ctr">
              <a:lnSpc>
                <a:spcPct val="120000"/>
              </a:lnSpc>
              <a:spcBef>
                <a:spcPts val="0"/>
              </a:spcBef>
              <a:spcAft>
                <a:spcPts val="300"/>
              </a:spcAft>
              <a:buNone/>
            </a:pPr>
            <a:r>
              <a:rPr lang="fr-FR" sz="2400" dirty="0" smtClean="0"/>
              <a:t>Enseignement optionnel B</a:t>
            </a:r>
          </a:p>
        </p:txBody>
      </p:sp>
      <p:sp>
        <p:nvSpPr>
          <p:cNvPr id="2" name="Rectangle à coins arrondis 1"/>
          <p:cNvSpPr/>
          <p:nvPr/>
        </p:nvSpPr>
        <p:spPr>
          <a:xfrm>
            <a:off x="780046" y="1339941"/>
            <a:ext cx="3325091" cy="2614551"/>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5023262" y="1339941"/>
            <a:ext cx="3265714" cy="2614551"/>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7656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369332"/>
          </a:xfrm>
          <a:prstGeom prst="rect">
            <a:avLst/>
          </a:prstGeom>
          <a:noFill/>
        </p:spPr>
        <p:txBody>
          <a:bodyPr wrap="square" rtlCol="0">
            <a:spAutoFit/>
          </a:bodyPr>
          <a:lstStyle/>
          <a:p>
            <a:pPr algn="ctr"/>
            <a:r>
              <a:rPr lang="fr-FR" b="1" dirty="0" smtClean="0">
                <a:solidFill>
                  <a:schemeClr val="accent2">
                    <a:lumMod val="50000"/>
                  </a:schemeClr>
                </a:solidFill>
              </a:rPr>
              <a:t>Evaluation du nouveau baccalauréat 2021 - Coefficients</a:t>
            </a:r>
          </a:p>
        </p:txBody>
      </p:sp>
      <p:sp>
        <p:nvSpPr>
          <p:cNvPr id="5" name="Ellipse 4"/>
          <p:cNvSpPr/>
          <p:nvPr/>
        </p:nvSpPr>
        <p:spPr>
          <a:xfrm>
            <a:off x="3226115" y="769094"/>
            <a:ext cx="2520280" cy="89922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smtClean="0"/>
              <a:t>Evaluation pour le baccalauréat</a:t>
            </a:r>
          </a:p>
          <a:p>
            <a:pPr algn="ctr"/>
            <a:r>
              <a:rPr lang="fr-FR" b="1" dirty="0" err="1" smtClean="0">
                <a:solidFill>
                  <a:srgbClr val="FF0000"/>
                </a:solidFill>
              </a:rPr>
              <a:t>Coeff</a:t>
            </a:r>
            <a:r>
              <a:rPr lang="fr-FR" b="1" dirty="0" smtClean="0">
                <a:solidFill>
                  <a:srgbClr val="FF0000"/>
                </a:solidFill>
              </a:rPr>
              <a:t> : 100</a:t>
            </a:r>
            <a:endParaRPr lang="fr-FR" b="1" dirty="0">
              <a:solidFill>
                <a:srgbClr val="FF0000"/>
              </a:solidFill>
            </a:endParaRPr>
          </a:p>
        </p:txBody>
      </p:sp>
      <p:sp>
        <p:nvSpPr>
          <p:cNvPr id="7" name="ZoneTexte 6"/>
          <p:cNvSpPr txBox="1"/>
          <p:nvPr/>
        </p:nvSpPr>
        <p:spPr>
          <a:xfrm>
            <a:off x="5746394" y="895542"/>
            <a:ext cx="2869375" cy="646331"/>
          </a:xfrm>
          <a:prstGeom prst="rect">
            <a:avLst/>
          </a:prstGeom>
          <a:noFill/>
        </p:spPr>
        <p:txBody>
          <a:bodyPr wrap="none" rtlCol="0">
            <a:spAutoFit/>
          </a:bodyPr>
          <a:lstStyle/>
          <a:p>
            <a:r>
              <a:rPr lang="fr-FR" dirty="0" smtClean="0"/>
              <a:t>Obtention du baccalauréat</a:t>
            </a:r>
          </a:p>
          <a:p>
            <a:r>
              <a:rPr lang="fr-FR" dirty="0" smtClean="0"/>
              <a:t>Si nombre de points &gt;= 1000</a:t>
            </a:r>
            <a:endParaRPr lang="fr-FR" dirty="0"/>
          </a:p>
        </p:txBody>
      </p:sp>
      <p:sp>
        <p:nvSpPr>
          <p:cNvPr id="8" name="Ellipse 7"/>
          <p:cNvSpPr/>
          <p:nvPr/>
        </p:nvSpPr>
        <p:spPr>
          <a:xfrm>
            <a:off x="1497922" y="1705200"/>
            <a:ext cx="3074078" cy="7837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Contrôle continu</a:t>
            </a:r>
          </a:p>
          <a:p>
            <a:pPr algn="ctr"/>
            <a:r>
              <a:rPr lang="fr-FR" b="1" dirty="0" err="1" smtClean="0">
                <a:solidFill>
                  <a:srgbClr val="FF0000"/>
                </a:solidFill>
              </a:rPr>
              <a:t>Coeff</a:t>
            </a:r>
            <a:r>
              <a:rPr lang="fr-FR" b="1" dirty="0" smtClean="0">
                <a:solidFill>
                  <a:srgbClr val="FF0000"/>
                </a:solidFill>
              </a:rPr>
              <a:t> : 40</a:t>
            </a:r>
            <a:endParaRPr lang="fr-FR" b="1" dirty="0">
              <a:solidFill>
                <a:srgbClr val="FF0000"/>
              </a:solidFill>
            </a:endParaRPr>
          </a:p>
        </p:txBody>
      </p:sp>
      <p:sp>
        <p:nvSpPr>
          <p:cNvPr id="9" name="Ellipse 8"/>
          <p:cNvSpPr/>
          <p:nvPr/>
        </p:nvSpPr>
        <p:spPr>
          <a:xfrm>
            <a:off x="5746394" y="1705200"/>
            <a:ext cx="3074078" cy="7837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Epreuves ponctuelles</a:t>
            </a:r>
          </a:p>
          <a:p>
            <a:pPr algn="ctr"/>
            <a:r>
              <a:rPr lang="fr-FR" b="1" dirty="0" err="1" smtClean="0">
                <a:solidFill>
                  <a:srgbClr val="FF0000"/>
                </a:solidFill>
              </a:rPr>
              <a:t>Coeff</a:t>
            </a:r>
            <a:r>
              <a:rPr lang="fr-FR" b="1" dirty="0" smtClean="0">
                <a:solidFill>
                  <a:srgbClr val="FF0000"/>
                </a:solidFill>
              </a:rPr>
              <a:t> : 60</a:t>
            </a:r>
            <a:endParaRPr lang="fr-FR" b="1" dirty="0">
              <a:solidFill>
                <a:srgbClr val="FF0000"/>
              </a:solidFill>
            </a:endParaRPr>
          </a:p>
        </p:txBody>
      </p:sp>
      <p:cxnSp>
        <p:nvCxnSpPr>
          <p:cNvPr id="10" name="Connecteur droit avec flèche 9"/>
          <p:cNvCxnSpPr>
            <a:stCxn id="5" idx="3"/>
            <a:endCxn id="8" idx="0"/>
          </p:cNvCxnSpPr>
          <p:nvPr/>
        </p:nvCxnSpPr>
        <p:spPr>
          <a:xfrm flipH="1">
            <a:off x="3034961" y="1536634"/>
            <a:ext cx="560240" cy="168566"/>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5" idx="5"/>
            <a:endCxn id="9" idx="1"/>
          </p:cNvCxnSpPr>
          <p:nvPr/>
        </p:nvCxnSpPr>
        <p:spPr>
          <a:xfrm>
            <a:off x="5377309" y="1536634"/>
            <a:ext cx="819273" cy="283337"/>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à coins arrondis 11"/>
          <p:cNvSpPr/>
          <p:nvPr/>
        </p:nvSpPr>
        <p:spPr>
          <a:xfrm>
            <a:off x="6482735" y="2569296"/>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Français écrit (</a:t>
            </a:r>
            <a:r>
              <a:rPr lang="fr-FR" dirty="0" err="1" smtClean="0"/>
              <a:t>coeff</a:t>
            </a:r>
            <a:r>
              <a:rPr lang="fr-FR" dirty="0" smtClean="0"/>
              <a:t> </a:t>
            </a:r>
            <a:r>
              <a:rPr lang="fr-FR" b="1" dirty="0" smtClean="0">
                <a:solidFill>
                  <a:srgbClr val="FF0000"/>
                </a:solidFill>
              </a:rPr>
              <a:t>5</a:t>
            </a:r>
            <a:r>
              <a:rPr lang="fr-FR" dirty="0" smtClean="0"/>
              <a:t>)</a:t>
            </a:r>
            <a:endParaRPr lang="fr-FR" dirty="0"/>
          </a:p>
        </p:txBody>
      </p:sp>
      <p:sp>
        <p:nvSpPr>
          <p:cNvPr id="13" name="Rectangle à coins arrondis 12"/>
          <p:cNvSpPr/>
          <p:nvPr/>
        </p:nvSpPr>
        <p:spPr>
          <a:xfrm>
            <a:off x="6482734" y="3001344"/>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Français oral (</a:t>
            </a:r>
            <a:r>
              <a:rPr lang="fr-FR" dirty="0" err="1" smtClean="0"/>
              <a:t>coeff</a:t>
            </a:r>
            <a:r>
              <a:rPr lang="fr-FR" dirty="0" smtClean="0"/>
              <a:t> </a:t>
            </a:r>
            <a:r>
              <a:rPr lang="fr-FR" b="1" dirty="0" smtClean="0">
                <a:solidFill>
                  <a:srgbClr val="FF0000"/>
                </a:solidFill>
              </a:rPr>
              <a:t>5</a:t>
            </a:r>
            <a:r>
              <a:rPr lang="fr-FR" dirty="0" smtClean="0"/>
              <a:t>)</a:t>
            </a:r>
            <a:endParaRPr lang="fr-FR" dirty="0"/>
          </a:p>
        </p:txBody>
      </p:sp>
      <p:sp>
        <p:nvSpPr>
          <p:cNvPr id="14" name="Rectangle à coins arrondis 13"/>
          <p:cNvSpPr/>
          <p:nvPr/>
        </p:nvSpPr>
        <p:spPr>
          <a:xfrm>
            <a:off x="6482735" y="3435263"/>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Philosophie (</a:t>
            </a:r>
            <a:r>
              <a:rPr lang="fr-FR" dirty="0" err="1" smtClean="0"/>
              <a:t>coeff</a:t>
            </a:r>
            <a:r>
              <a:rPr lang="fr-FR" dirty="0" smtClean="0"/>
              <a:t> </a:t>
            </a:r>
            <a:r>
              <a:rPr lang="fr-FR" b="1" dirty="0" smtClean="0">
                <a:solidFill>
                  <a:srgbClr val="FF0000"/>
                </a:solidFill>
              </a:rPr>
              <a:t>8</a:t>
            </a:r>
            <a:r>
              <a:rPr lang="fr-FR" dirty="0" smtClean="0"/>
              <a:t>)</a:t>
            </a:r>
            <a:endParaRPr lang="fr-FR" dirty="0"/>
          </a:p>
        </p:txBody>
      </p:sp>
      <p:sp>
        <p:nvSpPr>
          <p:cNvPr id="15" name="Rectangle à coins arrondis 14"/>
          <p:cNvSpPr/>
          <p:nvPr/>
        </p:nvSpPr>
        <p:spPr>
          <a:xfrm>
            <a:off x="6482733" y="3867311"/>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Grand oral (</a:t>
            </a:r>
            <a:r>
              <a:rPr lang="fr-FR" dirty="0" err="1" smtClean="0"/>
              <a:t>coeff</a:t>
            </a:r>
            <a:r>
              <a:rPr lang="fr-FR" dirty="0" smtClean="0"/>
              <a:t> </a:t>
            </a:r>
            <a:r>
              <a:rPr lang="fr-FR" b="1" dirty="0" smtClean="0">
                <a:solidFill>
                  <a:srgbClr val="FF0000"/>
                </a:solidFill>
              </a:rPr>
              <a:t>10</a:t>
            </a:r>
            <a:r>
              <a:rPr lang="fr-FR" dirty="0" smtClean="0"/>
              <a:t>)</a:t>
            </a:r>
            <a:endParaRPr lang="fr-FR" dirty="0"/>
          </a:p>
        </p:txBody>
      </p:sp>
      <p:sp>
        <p:nvSpPr>
          <p:cNvPr id="16" name="Rectangle à coins arrondis 15"/>
          <p:cNvSpPr/>
          <p:nvPr/>
        </p:nvSpPr>
        <p:spPr>
          <a:xfrm>
            <a:off x="6495988" y="4299359"/>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Ecrit spé 1 (</a:t>
            </a:r>
            <a:r>
              <a:rPr lang="fr-FR" dirty="0" err="1" smtClean="0"/>
              <a:t>coeff</a:t>
            </a:r>
            <a:r>
              <a:rPr lang="fr-FR" dirty="0" smtClean="0"/>
              <a:t> </a:t>
            </a:r>
            <a:r>
              <a:rPr lang="fr-FR" b="1" dirty="0" smtClean="0">
                <a:solidFill>
                  <a:srgbClr val="FF0000"/>
                </a:solidFill>
              </a:rPr>
              <a:t>16</a:t>
            </a:r>
            <a:r>
              <a:rPr lang="fr-FR" dirty="0" smtClean="0"/>
              <a:t>)</a:t>
            </a:r>
            <a:endParaRPr lang="fr-FR" dirty="0"/>
          </a:p>
        </p:txBody>
      </p:sp>
      <p:sp>
        <p:nvSpPr>
          <p:cNvPr id="17" name="Rectangle à coins arrondis 16"/>
          <p:cNvSpPr/>
          <p:nvPr/>
        </p:nvSpPr>
        <p:spPr>
          <a:xfrm>
            <a:off x="6502479" y="4731407"/>
            <a:ext cx="25340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Ecrit spé 2 (</a:t>
            </a:r>
            <a:r>
              <a:rPr lang="fr-FR" dirty="0" err="1" smtClean="0"/>
              <a:t>coeff</a:t>
            </a:r>
            <a:r>
              <a:rPr lang="fr-FR" dirty="0" smtClean="0"/>
              <a:t> </a:t>
            </a:r>
            <a:r>
              <a:rPr lang="fr-FR" b="1" dirty="0" smtClean="0">
                <a:solidFill>
                  <a:srgbClr val="FF0000"/>
                </a:solidFill>
              </a:rPr>
              <a:t>16</a:t>
            </a:r>
            <a:r>
              <a:rPr lang="fr-FR" dirty="0" smtClean="0"/>
              <a:t>)</a:t>
            </a:r>
            <a:endParaRPr lang="fr-FR" dirty="0"/>
          </a:p>
        </p:txBody>
      </p:sp>
      <p:cxnSp>
        <p:nvCxnSpPr>
          <p:cNvPr id="18" name="Connecteur en angle 17"/>
          <p:cNvCxnSpPr>
            <a:stCxn id="9" idx="3"/>
            <a:endCxn id="12" idx="1"/>
          </p:cNvCxnSpPr>
          <p:nvPr/>
        </p:nvCxnSpPr>
        <p:spPr>
          <a:xfrm rot="16200000" flipH="1">
            <a:off x="6134065" y="2436649"/>
            <a:ext cx="411187" cy="286153"/>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en angle 18"/>
          <p:cNvCxnSpPr>
            <a:stCxn id="9" idx="3"/>
            <a:endCxn id="13" idx="1"/>
          </p:cNvCxnSpPr>
          <p:nvPr/>
        </p:nvCxnSpPr>
        <p:spPr>
          <a:xfrm rot="16200000" flipH="1">
            <a:off x="5918041" y="2652674"/>
            <a:ext cx="843235" cy="286152"/>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en angle 19"/>
          <p:cNvCxnSpPr>
            <a:stCxn id="9" idx="3"/>
            <a:endCxn id="14" idx="1"/>
          </p:cNvCxnSpPr>
          <p:nvPr/>
        </p:nvCxnSpPr>
        <p:spPr>
          <a:xfrm rot="16200000" flipH="1">
            <a:off x="5701081" y="2869633"/>
            <a:ext cx="1277154" cy="286153"/>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en angle 20"/>
          <p:cNvCxnSpPr>
            <a:stCxn id="9" idx="3"/>
            <a:endCxn id="15" idx="1"/>
          </p:cNvCxnSpPr>
          <p:nvPr/>
        </p:nvCxnSpPr>
        <p:spPr>
          <a:xfrm rot="16200000" flipH="1">
            <a:off x="5485056" y="3085658"/>
            <a:ext cx="1709202" cy="286151"/>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en angle 21"/>
          <p:cNvCxnSpPr>
            <a:stCxn id="9" idx="3"/>
            <a:endCxn id="16" idx="1"/>
          </p:cNvCxnSpPr>
          <p:nvPr/>
        </p:nvCxnSpPr>
        <p:spPr>
          <a:xfrm rot="16200000" flipH="1">
            <a:off x="5275660" y="3295055"/>
            <a:ext cx="2141250" cy="299406"/>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stCxn id="9" idx="3"/>
            <a:endCxn id="17" idx="1"/>
          </p:cNvCxnSpPr>
          <p:nvPr/>
        </p:nvCxnSpPr>
        <p:spPr>
          <a:xfrm rot="16200000" flipH="1">
            <a:off x="5062881" y="3507833"/>
            <a:ext cx="2573298" cy="305897"/>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4454" y="2569296"/>
            <a:ext cx="3015378" cy="7837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t>Epreuves communes</a:t>
            </a:r>
          </a:p>
          <a:p>
            <a:pPr algn="ctr"/>
            <a:r>
              <a:rPr lang="fr-FR" b="1" dirty="0" err="1" smtClean="0">
                <a:solidFill>
                  <a:srgbClr val="FF0000"/>
                </a:solidFill>
              </a:rPr>
              <a:t>Coeff</a:t>
            </a:r>
            <a:r>
              <a:rPr lang="fr-FR" b="1" dirty="0" smtClean="0">
                <a:solidFill>
                  <a:srgbClr val="FF0000"/>
                </a:solidFill>
              </a:rPr>
              <a:t> : 30</a:t>
            </a:r>
            <a:endParaRPr lang="fr-FR" b="1" dirty="0">
              <a:solidFill>
                <a:srgbClr val="FF0000"/>
              </a:solidFill>
            </a:endParaRPr>
          </a:p>
        </p:txBody>
      </p:sp>
      <p:sp>
        <p:nvSpPr>
          <p:cNvPr id="25" name="Ellipse 24"/>
          <p:cNvSpPr/>
          <p:nvPr/>
        </p:nvSpPr>
        <p:spPr>
          <a:xfrm>
            <a:off x="3074502" y="2569296"/>
            <a:ext cx="3015378" cy="7837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t>Evaluation cycle terminal </a:t>
            </a:r>
            <a:r>
              <a:rPr lang="fr-FR" b="1" dirty="0" err="1" smtClean="0">
                <a:solidFill>
                  <a:srgbClr val="FF0000"/>
                </a:solidFill>
              </a:rPr>
              <a:t>Coeff</a:t>
            </a:r>
            <a:r>
              <a:rPr lang="fr-FR" b="1" dirty="0" smtClean="0">
                <a:solidFill>
                  <a:srgbClr val="FF0000"/>
                </a:solidFill>
              </a:rPr>
              <a:t> : 10</a:t>
            </a:r>
            <a:endParaRPr lang="fr-FR" b="1" dirty="0">
              <a:solidFill>
                <a:srgbClr val="FF0000"/>
              </a:solidFill>
            </a:endParaRPr>
          </a:p>
        </p:txBody>
      </p:sp>
      <p:sp>
        <p:nvSpPr>
          <p:cNvPr id="26" name="Rectangle à coins arrondis 25"/>
          <p:cNvSpPr/>
          <p:nvPr/>
        </p:nvSpPr>
        <p:spPr>
          <a:xfrm>
            <a:off x="3295578" y="5327857"/>
            <a:ext cx="117699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Français</a:t>
            </a:r>
            <a:endParaRPr lang="fr-FR" dirty="0"/>
          </a:p>
        </p:txBody>
      </p:sp>
      <p:sp>
        <p:nvSpPr>
          <p:cNvPr id="27" name="Rectangle à coins arrondis 26"/>
          <p:cNvSpPr/>
          <p:nvPr/>
        </p:nvSpPr>
        <p:spPr>
          <a:xfrm>
            <a:off x="4514640" y="5338411"/>
            <a:ext cx="1452864" cy="4214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Philosophie</a:t>
            </a:r>
            <a:endParaRPr lang="fr-FR" dirty="0"/>
          </a:p>
        </p:txBody>
      </p:sp>
      <p:sp>
        <p:nvSpPr>
          <p:cNvPr id="28" name="Rectangle à coins arrondis 27"/>
          <p:cNvSpPr/>
          <p:nvPr/>
        </p:nvSpPr>
        <p:spPr>
          <a:xfrm>
            <a:off x="3280344" y="3431005"/>
            <a:ext cx="185641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Histoire-Géo.</a:t>
            </a:r>
            <a:endParaRPr lang="fr-FR" dirty="0"/>
          </a:p>
        </p:txBody>
      </p:sp>
      <p:sp>
        <p:nvSpPr>
          <p:cNvPr id="29" name="Rectangle à coins arrondis 28"/>
          <p:cNvSpPr/>
          <p:nvPr/>
        </p:nvSpPr>
        <p:spPr>
          <a:xfrm>
            <a:off x="3315081" y="3908096"/>
            <a:ext cx="893472"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EMC</a:t>
            </a:r>
            <a:endParaRPr lang="fr-FR" dirty="0"/>
          </a:p>
        </p:txBody>
      </p:sp>
      <p:sp>
        <p:nvSpPr>
          <p:cNvPr id="30" name="Rectangle à coins arrondis 29"/>
          <p:cNvSpPr/>
          <p:nvPr/>
        </p:nvSpPr>
        <p:spPr>
          <a:xfrm>
            <a:off x="4208553" y="3908096"/>
            <a:ext cx="795496"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LVA</a:t>
            </a:r>
            <a:endParaRPr lang="fr-FR" dirty="0"/>
          </a:p>
        </p:txBody>
      </p:sp>
      <p:sp>
        <p:nvSpPr>
          <p:cNvPr id="31" name="Rectangle à coins arrondis 30"/>
          <p:cNvSpPr/>
          <p:nvPr/>
        </p:nvSpPr>
        <p:spPr>
          <a:xfrm>
            <a:off x="5018881" y="3908096"/>
            <a:ext cx="921270"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LVB</a:t>
            </a:r>
            <a:endParaRPr lang="fr-FR" dirty="0"/>
          </a:p>
        </p:txBody>
      </p:sp>
      <p:sp>
        <p:nvSpPr>
          <p:cNvPr id="32" name="Rectangle à coins arrondis 31"/>
          <p:cNvSpPr/>
          <p:nvPr/>
        </p:nvSpPr>
        <p:spPr>
          <a:xfrm>
            <a:off x="3293223" y="4360895"/>
            <a:ext cx="265980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Enseignement </a:t>
            </a:r>
            <a:r>
              <a:rPr lang="fr-FR" dirty="0" err="1" smtClean="0"/>
              <a:t>scientif</a:t>
            </a:r>
            <a:r>
              <a:rPr lang="fr-FR" dirty="0" smtClean="0"/>
              <a:t>.</a:t>
            </a:r>
            <a:endParaRPr lang="fr-FR" dirty="0"/>
          </a:p>
        </p:txBody>
      </p:sp>
      <p:sp>
        <p:nvSpPr>
          <p:cNvPr id="33" name="Rectangle à coins arrondis 32"/>
          <p:cNvSpPr/>
          <p:nvPr/>
        </p:nvSpPr>
        <p:spPr>
          <a:xfrm>
            <a:off x="5136763" y="3431005"/>
            <a:ext cx="816269"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EPS</a:t>
            </a:r>
            <a:endParaRPr lang="fr-FR" dirty="0"/>
          </a:p>
        </p:txBody>
      </p:sp>
      <p:sp>
        <p:nvSpPr>
          <p:cNvPr id="34" name="Rectangle à coins arrondis 33"/>
          <p:cNvSpPr/>
          <p:nvPr/>
        </p:nvSpPr>
        <p:spPr>
          <a:xfrm>
            <a:off x="3502612" y="5759905"/>
            <a:ext cx="762930"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3</a:t>
            </a:r>
            <a:endParaRPr lang="fr-FR" dirty="0"/>
          </a:p>
        </p:txBody>
      </p:sp>
      <p:sp>
        <p:nvSpPr>
          <p:cNvPr id="35" name="Rectangle à coins arrondis 34"/>
          <p:cNvSpPr/>
          <p:nvPr/>
        </p:nvSpPr>
        <p:spPr>
          <a:xfrm>
            <a:off x="5029722" y="4801810"/>
            <a:ext cx="937782"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err="1" smtClean="0"/>
              <a:t>Opt</a:t>
            </a:r>
            <a:r>
              <a:rPr lang="fr-FR" dirty="0" smtClean="0"/>
              <a:t>. A</a:t>
            </a:r>
            <a:endParaRPr lang="fr-FR" dirty="0"/>
          </a:p>
        </p:txBody>
      </p:sp>
      <p:sp>
        <p:nvSpPr>
          <p:cNvPr id="36" name="Rectangle à coins arrondis 35"/>
          <p:cNvSpPr/>
          <p:nvPr/>
        </p:nvSpPr>
        <p:spPr>
          <a:xfrm>
            <a:off x="4812244" y="5759905"/>
            <a:ext cx="934151"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err="1" smtClean="0"/>
              <a:t>Opt</a:t>
            </a:r>
            <a:r>
              <a:rPr lang="fr-FR" dirty="0" smtClean="0"/>
              <a:t>. B</a:t>
            </a:r>
            <a:endParaRPr lang="fr-FR" dirty="0"/>
          </a:p>
        </p:txBody>
      </p:sp>
      <p:cxnSp>
        <p:nvCxnSpPr>
          <p:cNvPr id="37" name="Connecteur droit avec flèche 36"/>
          <p:cNvCxnSpPr>
            <a:stCxn id="8" idx="3"/>
            <a:endCxn id="24" idx="0"/>
          </p:cNvCxnSpPr>
          <p:nvPr/>
        </p:nvCxnSpPr>
        <p:spPr>
          <a:xfrm flipH="1">
            <a:off x="1552143" y="2374133"/>
            <a:ext cx="395967" cy="19516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8" idx="5"/>
            <a:endCxn id="25" idx="0"/>
          </p:cNvCxnSpPr>
          <p:nvPr/>
        </p:nvCxnSpPr>
        <p:spPr>
          <a:xfrm>
            <a:off x="4121812" y="2374133"/>
            <a:ext cx="460379" cy="19516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0" name="Rectangle à coins arrondis 39"/>
          <p:cNvSpPr/>
          <p:nvPr/>
        </p:nvSpPr>
        <p:spPr>
          <a:xfrm>
            <a:off x="711615" y="5449616"/>
            <a:ext cx="234821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Histoire-Géographie</a:t>
            </a:r>
            <a:endParaRPr lang="fr-FR" dirty="0"/>
          </a:p>
        </p:txBody>
      </p:sp>
      <p:sp>
        <p:nvSpPr>
          <p:cNvPr id="41" name="Rectangle à coins arrondis 40"/>
          <p:cNvSpPr/>
          <p:nvPr/>
        </p:nvSpPr>
        <p:spPr>
          <a:xfrm>
            <a:off x="711615" y="3851602"/>
            <a:ext cx="2362887" cy="3625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LVA</a:t>
            </a:r>
            <a:endParaRPr lang="fr-FR" dirty="0"/>
          </a:p>
        </p:txBody>
      </p:sp>
      <p:sp>
        <p:nvSpPr>
          <p:cNvPr id="42" name="Rectangle à coins arrondis 41"/>
          <p:cNvSpPr/>
          <p:nvPr/>
        </p:nvSpPr>
        <p:spPr>
          <a:xfrm>
            <a:off x="711614" y="3419554"/>
            <a:ext cx="23482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Enseignement </a:t>
            </a:r>
            <a:r>
              <a:rPr lang="fr-FR" dirty="0" err="1" smtClean="0"/>
              <a:t>scientif</a:t>
            </a:r>
            <a:r>
              <a:rPr lang="fr-FR" dirty="0" smtClean="0"/>
              <a:t>.</a:t>
            </a:r>
            <a:endParaRPr lang="fr-FR" dirty="0"/>
          </a:p>
        </p:txBody>
      </p:sp>
      <p:sp>
        <p:nvSpPr>
          <p:cNvPr id="43" name="Rectangle à coins arrondis 42"/>
          <p:cNvSpPr/>
          <p:nvPr/>
        </p:nvSpPr>
        <p:spPr>
          <a:xfrm>
            <a:off x="696944" y="4577969"/>
            <a:ext cx="2377557" cy="4016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EPS</a:t>
            </a:r>
            <a:endParaRPr lang="fr-FR" dirty="0"/>
          </a:p>
        </p:txBody>
      </p:sp>
      <p:sp>
        <p:nvSpPr>
          <p:cNvPr id="44" name="Rectangle à coins arrondis 43"/>
          <p:cNvSpPr/>
          <p:nvPr/>
        </p:nvSpPr>
        <p:spPr>
          <a:xfrm>
            <a:off x="711614" y="5002468"/>
            <a:ext cx="2362887"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3</a:t>
            </a:r>
            <a:endParaRPr lang="fr-FR" dirty="0"/>
          </a:p>
        </p:txBody>
      </p:sp>
      <p:cxnSp>
        <p:nvCxnSpPr>
          <p:cNvPr id="45" name="Connecteur en angle 44"/>
          <p:cNvCxnSpPr>
            <a:stCxn id="24" idx="3"/>
            <a:endCxn id="42" idx="1"/>
          </p:cNvCxnSpPr>
          <p:nvPr/>
        </p:nvCxnSpPr>
        <p:spPr>
          <a:xfrm rot="16200000" flipH="1">
            <a:off x="400156" y="3324119"/>
            <a:ext cx="397349" cy="225568"/>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à coins arrondis 45"/>
          <p:cNvSpPr/>
          <p:nvPr/>
        </p:nvSpPr>
        <p:spPr>
          <a:xfrm>
            <a:off x="696945" y="4214110"/>
            <a:ext cx="2362887" cy="3625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LVB</a:t>
            </a:r>
            <a:endParaRPr lang="fr-FR" dirty="0"/>
          </a:p>
        </p:txBody>
      </p:sp>
      <p:cxnSp>
        <p:nvCxnSpPr>
          <p:cNvPr id="47" name="Connecteur en angle 46"/>
          <p:cNvCxnSpPr>
            <a:stCxn id="24" idx="3"/>
            <a:endCxn id="41" idx="1"/>
          </p:cNvCxnSpPr>
          <p:nvPr/>
        </p:nvCxnSpPr>
        <p:spPr>
          <a:xfrm rot="16200000" flipH="1">
            <a:off x="201517" y="3522757"/>
            <a:ext cx="794627" cy="225569"/>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en angle 47"/>
          <p:cNvCxnSpPr>
            <a:stCxn id="24" idx="3"/>
            <a:endCxn id="46" idx="1"/>
          </p:cNvCxnSpPr>
          <p:nvPr/>
        </p:nvCxnSpPr>
        <p:spPr>
          <a:xfrm rot="16200000" flipH="1">
            <a:off x="12928" y="3711346"/>
            <a:ext cx="1157135" cy="210899"/>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en angle 48"/>
          <p:cNvCxnSpPr>
            <a:stCxn id="24" idx="3"/>
            <a:endCxn id="43" idx="1"/>
          </p:cNvCxnSpPr>
          <p:nvPr/>
        </p:nvCxnSpPr>
        <p:spPr>
          <a:xfrm rot="16200000" flipH="1">
            <a:off x="-178794" y="3903069"/>
            <a:ext cx="1540578" cy="210898"/>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0" name="Connecteur en angle 49"/>
          <p:cNvCxnSpPr>
            <a:stCxn id="24" idx="3"/>
            <a:endCxn id="44" idx="1"/>
          </p:cNvCxnSpPr>
          <p:nvPr/>
        </p:nvCxnSpPr>
        <p:spPr>
          <a:xfrm rot="16200000" flipH="1">
            <a:off x="-391301" y="4115576"/>
            <a:ext cx="1980263" cy="225568"/>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1" name="Connecteur en angle 50"/>
          <p:cNvCxnSpPr>
            <a:stCxn id="24" idx="3"/>
            <a:endCxn id="40" idx="1"/>
          </p:cNvCxnSpPr>
          <p:nvPr/>
        </p:nvCxnSpPr>
        <p:spPr>
          <a:xfrm rot="16200000" flipH="1">
            <a:off x="-614875" y="4339149"/>
            <a:ext cx="2427411" cy="225569"/>
          </a:xfrm>
          <a:prstGeom prst="bentConnector2">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660393" y="5916996"/>
            <a:ext cx="2399439" cy="369332"/>
          </a:xfrm>
          <a:prstGeom prst="rect">
            <a:avLst/>
          </a:prstGeom>
          <a:noFill/>
        </p:spPr>
        <p:txBody>
          <a:bodyPr wrap="none" rtlCol="0">
            <a:spAutoFit/>
          </a:bodyPr>
          <a:lstStyle/>
          <a:p>
            <a:r>
              <a:rPr lang="fr-FR" b="1" dirty="0" smtClean="0">
                <a:solidFill>
                  <a:srgbClr val="FF0000"/>
                </a:solidFill>
              </a:rPr>
              <a:t>Moyenne des épreuves</a:t>
            </a:r>
            <a:endParaRPr lang="fr-FR" b="1" dirty="0">
              <a:solidFill>
                <a:srgbClr val="FF0000"/>
              </a:solidFill>
            </a:endParaRPr>
          </a:p>
        </p:txBody>
      </p:sp>
      <p:sp>
        <p:nvSpPr>
          <p:cNvPr id="53" name="Rectangle à coins arrondis 52"/>
          <p:cNvSpPr/>
          <p:nvPr/>
        </p:nvSpPr>
        <p:spPr>
          <a:xfrm>
            <a:off x="3295578" y="4800153"/>
            <a:ext cx="833345"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1</a:t>
            </a:r>
            <a:endParaRPr lang="fr-FR" dirty="0"/>
          </a:p>
        </p:txBody>
      </p:sp>
      <p:sp>
        <p:nvSpPr>
          <p:cNvPr id="54" name="Rectangle à coins arrondis 53"/>
          <p:cNvSpPr/>
          <p:nvPr/>
        </p:nvSpPr>
        <p:spPr>
          <a:xfrm>
            <a:off x="4128923" y="4792943"/>
            <a:ext cx="906535"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Spé 2</a:t>
            </a:r>
            <a:endParaRPr lang="fr-FR" dirty="0"/>
          </a:p>
        </p:txBody>
      </p:sp>
      <p:cxnSp>
        <p:nvCxnSpPr>
          <p:cNvPr id="55" name="Connecteur droit 54"/>
          <p:cNvCxnSpPr/>
          <p:nvPr/>
        </p:nvCxnSpPr>
        <p:spPr>
          <a:xfrm>
            <a:off x="4499992" y="5338411"/>
            <a:ext cx="0" cy="85354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227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Bac 2021 - Poids de la discipline Sciences de l’Ingénieur</a:t>
            </a:r>
          </a:p>
          <a:p>
            <a:pPr algn="ctr"/>
            <a:r>
              <a:rPr lang="fr-FR" b="1" dirty="0" smtClean="0">
                <a:solidFill>
                  <a:schemeClr val="accent2">
                    <a:lumMod val="50000"/>
                  </a:schemeClr>
                </a:solidFill>
              </a:rPr>
              <a:t>Selon les différents scénarios</a:t>
            </a:r>
            <a:endParaRPr lang="fr-FR" b="1" dirty="0">
              <a:solidFill>
                <a:schemeClr val="accent2">
                  <a:lumMod val="50000"/>
                </a:schemeClr>
              </a:solidFill>
            </a:endParaRPr>
          </a:p>
        </p:txBody>
      </p:sp>
      <p:sp>
        <p:nvSpPr>
          <p:cNvPr id="3" name="Espace réservé du contenu 4"/>
          <p:cNvSpPr txBox="1">
            <a:spLocks/>
          </p:cNvSpPr>
          <p:nvPr/>
        </p:nvSpPr>
        <p:spPr>
          <a:xfrm>
            <a:off x="457199" y="1350812"/>
            <a:ext cx="8306791" cy="4646225"/>
          </a:xfrm>
          <a:prstGeom prst="rect">
            <a:avLst/>
          </a:prstGeom>
          <a:ln>
            <a:noFill/>
          </a:ln>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2400" b="1" dirty="0" smtClean="0">
                <a:solidFill>
                  <a:srgbClr val="FF0000"/>
                </a:solidFill>
              </a:rPr>
              <a:t>Scénario 1 : </a:t>
            </a:r>
            <a:r>
              <a:rPr lang="fr-FR" sz="2400" dirty="0" smtClean="0"/>
              <a:t>Abandon de la spécialité SI en fin de Première</a:t>
            </a:r>
          </a:p>
          <a:p>
            <a:pPr marL="0" indent="0" algn="ctr">
              <a:buFont typeface="Arial"/>
              <a:buNone/>
            </a:pPr>
            <a:r>
              <a:rPr lang="fr-FR" sz="2400" b="1" dirty="0" smtClean="0">
                <a:solidFill>
                  <a:srgbClr val="0070C0"/>
                </a:solidFill>
              </a:rPr>
              <a:t>Poids de la SI dans l’évaluation globale environ 6%</a:t>
            </a:r>
            <a:endParaRPr lang="fr-FR" sz="2400" b="1" dirty="0">
              <a:solidFill>
                <a:srgbClr val="0070C0"/>
              </a:solidFill>
            </a:endParaRPr>
          </a:p>
          <a:p>
            <a:pPr marL="0" indent="0" algn="ctr">
              <a:buFont typeface="Arial"/>
              <a:buNone/>
            </a:pPr>
            <a:endParaRPr lang="fr-FR" sz="2400" dirty="0" smtClean="0"/>
          </a:p>
          <a:p>
            <a:pPr marL="0" indent="0" algn="ctr">
              <a:buNone/>
            </a:pPr>
            <a:r>
              <a:rPr lang="fr-FR" sz="2400" b="1" dirty="0" smtClean="0">
                <a:solidFill>
                  <a:srgbClr val="FF0000"/>
                </a:solidFill>
              </a:rPr>
              <a:t>Scénario 2 </a:t>
            </a:r>
            <a:r>
              <a:rPr lang="fr-FR" sz="2400" b="1" dirty="0">
                <a:solidFill>
                  <a:srgbClr val="FF0000"/>
                </a:solidFill>
              </a:rPr>
              <a:t>: </a:t>
            </a:r>
            <a:r>
              <a:rPr lang="fr-FR" sz="2400" dirty="0" smtClean="0"/>
              <a:t>Maintien </a:t>
            </a:r>
            <a:r>
              <a:rPr lang="fr-FR" sz="2400" dirty="0"/>
              <a:t>de la spécialité SI en </a:t>
            </a:r>
            <a:r>
              <a:rPr lang="fr-FR" sz="2400" dirty="0" smtClean="0"/>
              <a:t>Terminale, la SI n’est pas choisie pour le grand oral</a:t>
            </a:r>
            <a:endParaRPr lang="fr-FR" sz="2400" dirty="0"/>
          </a:p>
          <a:p>
            <a:pPr marL="0" indent="0" algn="ctr">
              <a:buNone/>
            </a:pPr>
            <a:r>
              <a:rPr lang="fr-FR" sz="2400" b="1" dirty="0">
                <a:solidFill>
                  <a:srgbClr val="0070C0"/>
                </a:solidFill>
              </a:rPr>
              <a:t>Poids de la SI dans l’évaluation globale environ </a:t>
            </a:r>
            <a:r>
              <a:rPr lang="fr-FR" sz="2400" b="1" dirty="0" smtClean="0">
                <a:solidFill>
                  <a:srgbClr val="0070C0"/>
                </a:solidFill>
              </a:rPr>
              <a:t>17%</a:t>
            </a:r>
            <a:endParaRPr lang="fr-FR" sz="2400" b="1" dirty="0">
              <a:solidFill>
                <a:srgbClr val="0070C0"/>
              </a:solidFill>
            </a:endParaRPr>
          </a:p>
          <a:p>
            <a:pPr marL="0" indent="0" algn="ctr">
              <a:buFont typeface="Arial"/>
              <a:buNone/>
            </a:pPr>
            <a:endParaRPr lang="fr-FR" sz="2400" dirty="0"/>
          </a:p>
          <a:p>
            <a:pPr marL="0" indent="0" algn="ctr">
              <a:buNone/>
            </a:pPr>
            <a:r>
              <a:rPr lang="fr-FR" sz="2400" b="1" dirty="0">
                <a:solidFill>
                  <a:srgbClr val="FF0000"/>
                </a:solidFill>
              </a:rPr>
              <a:t>Scénario </a:t>
            </a:r>
            <a:r>
              <a:rPr lang="fr-FR" sz="2400" b="1" dirty="0" smtClean="0">
                <a:solidFill>
                  <a:srgbClr val="FF0000"/>
                </a:solidFill>
              </a:rPr>
              <a:t>3 </a:t>
            </a:r>
            <a:r>
              <a:rPr lang="fr-FR" sz="2400" b="1" dirty="0">
                <a:solidFill>
                  <a:srgbClr val="FF0000"/>
                </a:solidFill>
              </a:rPr>
              <a:t>: </a:t>
            </a:r>
            <a:r>
              <a:rPr lang="fr-FR" sz="2400" dirty="0"/>
              <a:t>Maintien de la spécialité SI en </a:t>
            </a:r>
            <a:r>
              <a:rPr lang="fr-FR" sz="2400" dirty="0" smtClean="0"/>
              <a:t>Terminale, la SI est choisie pour le grand oral (partiellement ou totalement)</a:t>
            </a:r>
            <a:endParaRPr lang="fr-FR" sz="2400" dirty="0"/>
          </a:p>
          <a:p>
            <a:pPr marL="0" indent="0" algn="ctr">
              <a:buNone/>
            </a:pPr>
            <a:r>
              <a:rPr lang="fr-FR" sz="2400" b="1" dirty="0">
                <a:solidFill>
                  <a:srgbClr val="0070C0"/>
                </a:solidFill>
              </a:rPr>
              <a:t>Poids de la SI dans l’évaluation globale </a:t>
            </a:r>
            <a:r>
              <a:rPr lang="fr-FR" sz="2400" b="1" dirty="0" smtClean="0">
                <a:solidFill>
                  <a:srgbClr val="0070C0"/>
                </a:solidFill>
              </a:rPr>
              <a:t>entre 22% et 27%</a:t>
            </a:r>
          </a:p>
          <a:p>
            <a:pPr marL="0" indent="0" algn="ctr">
              <a:buNone/>
            </a:pPr>
            <a:endParaRPr lang="fr-FR" sz="2400" b="1" dirty="0">
              <a:solidFill>
                <a:srgbClr val="0070C0"/>
              </a:solidFill>
            </a:endParaRPr>
          </a:p>
          <a:p>
            <a:pPr marL="0" indent="0" algn="just">
              <a:buNone/>
            </a:pPr>
            <a:r>
              <a:rPr lang="fr-FR" sz="2400" b="1" dirty="0" smtClean="0">
                <a:solidFill>
                  <a:srgbClr val="FF0000"/>
                </a:solidFill>
              </a:rPr>
              <a:t>Les Sciences de l’Ingénieur prennent une part équivalente voire plus importante que pour le baccalauréat actuel si l’enseignement est conservé en Terminale</a:t>
            </a:r>
          </a:p>
        </p:txBody>
      </p:sp>
    </p:spTree>
    <p:extLst>
      <p:ext uri="{BB962C8B-B14F-4D97-AF65-F5344CB8AC3E}">
        <p14:creationId xmlns:p14="http://schemas.microsoft.com/office/powerpoint/2010/main" val="3346216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6" name="Groupe 55"/>
          <p:cNvGrpSpPr/>
          <p:nvPr/>
        </p:nvGrpSpPr>
        <p:grpSpPr>
          <a:xfrm>
            <a:off x="514518" y="5999557"/>
            <a:ext cx="1727012" cy="369332"/>
            <a:chOff x="255210" y="6054149"/>
            <a:chExt cx="1727012" cy="369332"/>
          </a:xfrm>
        </p:grpSpPr>
        <p:cxnSp>
          <p:nvCxnSpPr>
            <p:cNvPr id="38" name="Connecteur droit 37"/>
            <p:cNvCxnSpPr/>
            <p:nvPr/>
          </p:nvCxnSpPr>
          <p:spPr>
            <a:xfrm rot="120000" flipV="1">
              <a:off x="255210" y="6267063"/>
              <a:ext cx="349013" cy="12181"/>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560566" y="6054149"/>
              <a:ext cx="1421656" cy="369332"/>
            </a:xfrm>
            <a:prstGeom prst="rect">
              <a:avLst/>
            </a:prstGeom>
            <a:noFill/>
          </p:spPr>
          <p:txBody>
            <a:bodyPr wrap="square" rtlCol="0">
              <a:spAutoFit/>
            </a:bodyPr>
            <a:lstStyle/>
            <a:p>
              <a:r>
                <a:rPr lang="fr-FR" dirty="0" smtClean="0">
                  <a:cs typeface="Arial" panose="020B0604020202020204" pitchFamily="34" charset="0"/>
                </a:rPr>
                <a:t>1ère</a:t>
              </a:r>
              <a:endParaRPr lang="fr-FR" dirty="0" smtClean="0"/>
            </a:p>
          </p:txBody>
        </p:sp>
      </p:grpSp>
      <p:grpSp>
        <p:nvGrpSpPr>
          <p:cNvPr id="57" name="Groupe 56"/>
          <p:cNvGrpSpPr/>
          <p:nvPr/>
        </p:nvGrpSpPr>
        <p:grpSpPr>
          <a:xfrm>
            <a:off x="522540" y="6322915"/>
            <a:ext cx="1713364" cy="369332"/>
            <a:chOff x="263232" y="6350211"/>
            <a:chExt cx="1713364" cy="369332"/>
          </a:xfrm>
        </p:grpSpPr>
        <p:cxnSp>
          <p:nvCxnSpPr>
            <p:cNvPr id="40" name="Connecteur droit 39"/>
            <p:cNvCxnSpPr/>
            <p:nvPr/>
          </p:nvCxnSpPr>
          <p:spPr>
            <a:xfrm rot="120000" flipV="1">
              <a:off x="263232" y="6522181"/>
              <a:ext cx="349013" cy="12181"/>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54940" y="6350211"/>
              <a:ext cx="1421656" cy="369332"/>
            </a:xfrm>
            <a:prstGeom prst="rect">
              <a:avLst/>
            </a:prstGeom>
            <a:noFill/>
          </p:spPr>
          <p:txBody>
            <a:bodyPr wrap="square" rtlCol="0">
              <a:spAutoFit/>
            </a:bodyPr>
            <a:lstStyle/>
            <a:p>
              <a:r>
                <a:rPr lang="fr-FR" dirty="0" smtClean="0">
                  <a:cs typeface="Arial" panose="020B0604020202020204" pitchFamily="34" charset="0"/>
                </a:rPr>
                <a:t>Terminale</a:t>
              </a:r>
              <a:endParaRPr lang="fr-FR" dirty="0" smtClean="0"/>
            </a:p>
          </p:txBody>
        </p:sp>
      </p:grpSp>
      <p:sp>
        <p:nvSpPr>
          <p:cNvPr id="44" name="ZoneTexte 43"/>
          <p:cNvSpPr txBox="1"/>
          <p:nvPr/>
        </p:nvSpPr>
        <p:spPr>
          <a:xfrm rot="5400000">
            <a:off x="1626812" y="2455247"/>
            <a:ext cx="492443" cy="3743202"/>
          </a:xfrm>
          <a:prstGeom prst="rect">
            <a:avLst/>
          </a:prstGeom>
          <a:noFill/>
        </p:spPr>
        <p:txBody>
          <a:bodyPr vert="vert270" wrap="square" rtlCol="0">
            <a:spAutoFit/>
          </a:bodyPr>
          <a:lstStyle/>
          <a:p>
            <a:r>
              <a:rPr lang="fr-FR" sz="2000" dirty="0" smtClean="0">
                <a:solidFill>
                  <a:schemeClr val="bg1">
                    <a:lumMod val="50000"/>
                  </a:schemeClr>
                </a:solidFill>
              </a:rPr>
              <a:t>Epreuves communes</a:t>
            </a:r>
          </a:p>
        </p:txBody>
      </p:sp>
      <p:sp>
        <p:nvSpPr>
          <p:cNvPr id="10" name="ZoneTexte 9"/>
          <p:cNvSpPr txBox="1"/>
          <p:nvPr/>
        </p:nvSpPr>
        <p:spPr>
          <a:xfrm rot="5400000">
            <a:off x="8166588" y="-154278"/>
            <a:ext cx="492443" cy="1468368"/>
          </a:xfrm>
          <a:prstGeom prst="rect">
            <a:avLst/>
          </a:prstGeom>
          <a:noFill/>
        </p:spPr>
        <p:txBody>
          <a:bodyPr vert="vert270" wrap="square" rtlCol="0">
            <a:spAutoFit/>
          </a:bodyPr>
          <a:lstStyle/>
          <a:p>
            <a:r>
              <a:rPr lang="fr-FR" sz="2000" dirty="0" smtClean="0"/>
              <a:t>Baccalauréat</a:t>
            </a:r>
          </a:p>
        </p:txBody>
      </p:sp>
      <p:sp>
        <p:nvSpPr>
          <p:cNvPr id="12" name="ZoneTexte 11"/>
          <p:cNvSpPr txBox="1"/>
          <p:nvPr/>
        </p:nvSpPr>
        <p:spPr>
          <a:xfrm rot="3299831">
            <a:off x="8356501" y="1130429"/>
            <a:ext cx="1046598" cy="400110"/>
          </a:xfrm>
          <a:prstGeom prst="rect">
            <a:avLst/>
          </a:prstGeom>
          <a:noFill/>
        </p:spPr>
        <p:txBody>
          <a:bodyPr wrap="square" rtlCol="0">
            <a:spAutoFit/>
          </a:bodyPr>
          <a:lstStyle/>
          <a:p>
            <a:r>
              <a:rPr lang="fr-FR" sz="2000" i="1" dirty="0" smtClean="0"/>
              <a:t>Juin</a:t>
            </a:r>
            <a:endParaRPr lang="fr-FR" sz="2000" i="1" dirty="0"/>
          </a:p>
        </p:txBody>
      </p:sp>
      <p:sp>
        <p:nvSpPr>
          <p:cNvPr id="14" name="ZoneTexte 13"/>
          <p:cNvSpPr txBox="1"/>
          <p:nvPr/>
        </p:nvSpPr>
        <p:spPr>
          <a:xfrm rot="3299831">
            <a:off x="6115691" y="2671763"/>
            <a:ext cx="1346548" cy="400110"/>
          </a:xfrm>
          <a:prstGeom prst="rect">
            <a:avLst/>
          </a:prstGeom>
          <a:noFill/>
        </p:spPr>
        <p:txBody>
          <a:bodyPr wrap="square" rtlCol="0">
            <a:spAutoFit/>
          </a:bodyPr>
          <a:lstStyle/>
          <a:p>
            <a:r>
              <a:rPr lang="fr-FR" sz="2000" i="1" dirty="0" smtClean="0"/>
              <a:t>Décembre</a:t>
            </a:r>
            <a:endParaRPr lang="fr-FR" sz="2000" i="1" dirty="0"/>
          </a:p>
        </p:txBody>
      </p:sp>
      <p:sp>
        <p:nvSpPr>
          <p:cNvPr id="15" name="ZoneTexte 14"/>
          <p:cNvSpPr txBox="1"/>
          <p:nvPr/>
        </p:nvSpPr>
        <p:spPr>
          <a:xfrm rot="3299831">
            <a:off x="3853084" y="3516637"/>
            <a:ext cx="1346548" cy="400110"/>
          </a:xfrm>
          <a:prstGeom prst="rect">
            <a:avLst/>
          </a:prstGeom>
          <a:noFill/>
        </p:spPr>
        <p:txBody>
          <a:bodyPr wrap="square" rtlCol="0">
            <a:spAutoFit/>
          </a:bodyPr>
          <a:lstStyle/>
          <a:p>
            <a:r>
              <a:rPr lang="fr-FR" sz="2000" i="1" dirty="0" smtClean="0"/>
              <a:t>Juin</a:t>
            </a:r>
            <a:endParaRPr lang="fr-FR" sz="2000" i="1" dirty="0"/>
          </a:p>
        </p:txBody>
      </p:sp>
      <p:sp>
        <p:nvSpPr>
          <p:cNvPr id="16" name="ZoneTexte 15"/>
          <p:cNvSpPr txBox="1"/>
          <p:nvPr/>
        </p:nvSpPr>
        <p:spPr>
          <a:xfrm rot="3299831">
            <a:off x="2923701" y="4103529"/>
            <a:ext cx="1346548" cy="400110"/>
          </a:xfrm>
          <a:prstGeom prst="rect">
            <a:avLst/>
          </a:prstGeom>
          <a:noFill/>
        </p:spPr>
        <p:txBody>
          <a:bodyPr wrap="square" rtlCol="0">
            <a:spAutoFit/>
          </a:bodyPr>
          <a:lstStyle/>
          <a:p>
            <a:r>
              <a:rPr lang="fr-FR" sz="2000" i="1" dirty="0" smtClean="0"/>
              <a:t>Avril</a:t>
            </a:r>
            <a:endParaRPr lang="fr-FR" sz="2000" i="1" dirty="0"/>
          </a:p>
        </p:txBody>
      </p:sp>
      <p:sp>
        <p:nvSpPr>
          <p:cNvPr id="17" name="ZoneTexte 16"/>
          <p:cNvSpPr txBox="1"/>
          <p:nvPr/>
        </p:nvSpPr>
        <p:spPr>
          <a:xfrm rot="3299831">
            <a:off x="1946110" y="4753510"/>
            <a:ext cx="1346548" cy="400110"/>
          </a:xfrm>
          <a:prstGeom prst="rect">
            <a:avLst/>
          </a:prstGeom>
          <a:noFill/>
        </p:spPr>
        <p:txBody>
          <a:bodyPr wrap="square" rtlCol="0">
            <a:spAutoFit/>
          </a:bodyPr>
          <a:lstStyle/>
          <a:p>
            <a:r>
              <a:rPr lang="fr-FR" sz="2000" i="1" dirty="0" smtClean="0"/>
              <a:t>Janvier</a:t>
            </a:r>
            <a:endParaRPr lang="fr-FR" sz="2000" i="1" dirty="0"/>
          </a:p>
        </p:txBody>
      </p:sp>
      <p:sp>
        <p:nvSpPr>
          <p:cNvPr id="33" name="ZoneTexte 32"/>
          <p:cNvSpPr txBox="1"/>
          <p:nvPr/>
        </p:nvSpPr>
        <p:spPr>
          <a:xfrm rot="5400000">
            <a:off x="7110056" y="-854067"/>
            <a:ext cx="492443" cy="3365724"/>
          </a:xfrm>
          <a:prstGeom prst="rect">
            <a:avLst/>
          </a:prstGeom>
          <a:noFill/>
        </p:spPr>
        <p:txBody>
          <a:bodyPr vert="vert270" wrap="square" rtlCol="0">
            <a:spAutoFit/>
          </a:bodyPr>
          <a:lstStyle/>
          <a:p>
            <a:r>
              <a:rPr lang="fr-FR" sz="2000" i="1" dirty="0" smtClean="0"/>
              <a:t>Philosophie + Oral Terminal</a:t>
            </a:r>
          </a:p>
        </p:txBody>
      </p:sp>
      <p:sp>
        <p:nvSpPr>
          <p:cNvPr id="34" name="ZoneTexte 33"/>
          <p:cNvSpPr txBox="1"/>
          <p:nvPr/>
        </p:nvSpPr>
        <p:spPr>
          <a:xfrm rot="5400000">
            <a:off x="6496779" y="-137859"/>
            <a:ext cx="492443" cy="2676976"/>
          </a:xfrm>
          <a:prstGeom prst="rect">
            <a:avLst/>
          </a:prstGeom>
          <a:noFill/>
        </p:spPr>
        <p:txBody>
          <a:bodyPr vert="vert270" wrap="square" rtlCol="0">
            <a:spAutoFit/>
          </a:bodyPr>
          <a:lstStyle/>
          <a:p>
            <a:r>
              <a:rPr lang="fr-FR" sz="2000" i="1" dirty="0" smtClean="0"/>
              <a:t>Spécialité 1 + Spécialité 2</a:t>
            </a:r>
          </a:p>
        </p:txBody>
      </p:sp>
      <p:sp>
        <p:nvSpPr>
          <p:cNvPr id="21" name="ZoneTexte 20"/>
          <p:cNvSpPr txBox="1"/>
          <p:nvPr/>
        </p:nvSpPr>
        <p:spPr>
          <a:xfrm>
            <a:off x="4251760" y="2793485"/>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sp>
        <p:nvSpPr>
          <p:cNvPr id="30" name="ZoneTexte 29"/>
          <p:cNvSpPr txBox="1"/>
          <p:nvPr/>
        </p:nvSpPr>
        <p:spPr>
          <a:xfrm rot="5400000">
            <a:off x="2479373" y="1476123"/>
            <a:ext cx="492443" cy="3188195"/>
          </a:xfrm>
          <a:prstGeom prst="rect">
            <a:avLst/>
          </a:prstGeom>
          <a:noFill/>
        </p:spPr>
        <p:txBody>
          <a:bodyPr vert="vert270" wrap="square" rtlCol="0">
            <a:spAutoFit/>
          </a:bodyPr>
          <a:lstStyle/>
          <a:p>
            <a:r>
              <a:rPr lang="fr-FR" sz="2000" i="1" dirty="0" smtClean="0"/>
              <a:t>Ecrit Français + Oral Français</a:t>
            </a:r>
          </a:p>
        </p:txBody>
      </p:sp>
      <p:sp>
        <p:nvSpPr>
          <p:cNvPr id="36" name="ZoneTexte 35"/>
          <p:cNvSpPr txBox="1"/>
          <p:nvPr/>
        </p:nvSpPr>
        <p:spPr>
          <a:xfrm rot="5400000">
            <a:off x="2819775" y="2018552"/>
            <a:ext cx="492443" cy="3743202"/>
          </a:xfrm>
          <a:prstGeom prst="rect">
            <a:avLst/>
          </a:prstGeom>
          <a:noFill/>
        </p:spPr>
        <p:txBody>
          <a:bodyPr vert="vert270" wrap="square" rtlCol="0">
            <a:spAutoFit/>
          </a:bodyPr>
          <a:lstStyle/>
          <a:p>
            <a:r>
              <a:rPr lang="fr-FR" sz="2000" dirty="0" smtClean="0">
                <a:solidFill>
                  <a:schemeClr val="bg1">
                    <a:lumMod val="50000"/>
                  </a:schemeClr>
                </a:solidFill>
              </a:rPr>
              <a:t>dont </a:t>
            </a:r>
            <a:r>
              <a:rPr lang="fr-FR" sz="2000" dirty="0">
                <a:solidFill>
                  <a:schemeClr val="bg1">
                    <a:lumMod val="50000"/>
                  </a:schemeClr>
                </a:solidFill>
              </a:rPr>
              <a:t>S</a:t>
            </a:r>
            <a:r>
              <a:rPr lang="fr-FR" sz="2000" dirty="0" smtClean="0">
                <a:solidFill>
                  <a:schemeClr val="bg1">
                    <a:lumMod val="50000"/>
                  </a:schemeClr>
                </a:solidFill>
              </a:rPr>
              <a:t>pé3 + E.S. </a:t>
            </a:r>
          </a:p>
        </p:txBody>
      </p:sp>
      <p:cxnSp>
        <p:nvCxnSpPr>
          <p:cNvPr id="18" name="Connecteur droit 17"/>
          <p:cNvCxnSpPr/>
          <p:nvPr/>
        </p:nvCxnSpPr>
        <p:spPr>
          <a:xfrm flipV="1">
            <a:off x="641567" y="3134677"/>
            <a:ext cx="3575714" cy="2320119"/>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5188561" y="700696"/>
            <a:ext cx="3775714" cy="2449890"/>
          </a:xfrm>
          <a:prstGeom prst="line">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59" name="Groupe 58"/>
          <p:cNvGrpSpPr/>
          <p:nvPr/>
        </p:nvGrpSpPr>
        <p:grpSpPr>
          <a:xfrm>
            <a:off x="520145" y="5682911"/>
            <a:ext cx="2283632" cy="369332"/>
            <a:chOff x="260837" y="5737503"/>
            <a:chExt cx="2283632" cy="369332"/>
          </a:xfrm>
        </p:grpSpPr>
        <p:cxnSp>
          <p:nvCxnSpPr>
            <p:cNvPr id="31" name="Connecteur droit 30"/>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66192" y="5737503"/>
              <a:ext cx="1978277" cy="369332"/>
            </a:xfrm>
            <a:prstGeom prst="rect">
              <a:avLst/>
            </a:prstGeom>
            <a:noFill/>
          </p:spPr>
          <p:txBody>
            <a:bodyPr wrap="square" rtlCol="0">
              <a:spAutoFit/>
            </a:bodyPr>
            <a:lstStyle/>
            <a:p>
              <a:r>
                <a:rPr lang="fr-FR" dirty="0" smtClean="0">
                  <a:cs typeface="Arial" panose="020B0604020202020204" pitchFamily="34" charset="0"/>
                </a:rPr>
                <a:t>Vacances scolaires</a:t>
              </a:r>
              <a:endParaRPr lang="fr-FR" dirty="0" smtClean="0"/>
            </a:p>
          </p:txBody>
        </p:sp>
      </p:grpSp>
      <p:grpSp>
        <p:nvGrpSpPr>
          <p:cNvPr id="58" name="Groupe 57"/>
          <p:cNvGrpSpPr/>
          <p:nvPr/>
        </p:nvGrpSpPr>
        <p:grpSpPr>
          <a:xfrm>
            <a:off x="1230114" y="1334808"/>
            <a:ext cx="6762408" cy="3740445"/>
            <a:chOff x="861622" y="1389400"/>
            <a:chExt cx="6762408" cy="3740445"/>
          </a:xfrm>
        </p:grpSpPr>
        <p:cxnSp>
          <p:nvCxnSpPr>
            <p:cNvPr id="20" name="Connecteur droit 19"/>
            <p:cNvCxnSpPr/>
            <p:nvPr/>
          </p:nvCxnSpPr>
          <p:spPr>
            <a:xfrm>
              <a:off x="3841415" y="3189269"/>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1585535" y="4518363"/>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2914027" y="3673018"/>
              <a:ext cx="184134" cy="12302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V="1">
              <a:off x="2218526" y="4108788"/>
              <a:ext cx="216760" cy="135898"/>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5365969" y="2703850"/>
              <a:ext cx="231617" cy="14649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6091575" y="2249031"/>
              <a:ext cx="198955" cy="12765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7417685" y="1389400"/>
              <a:ext cx="206345" cy="12974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735297" y="1837075"/>
              <a:ext cx="193408" cy="12117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861622" y="4989855"/>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ZoneTexte 34"/>
          <p:cNvSpPr txBox="1"/>
          <p:nvPr/>
        </p:nvSpPr>
        <p:spPr>
          <a:xfrm rot="5400000">
            <a:off x="5375380" y="839501"/>
            <a:ext cx="492443" cy="2842909"/>
          </a:xfrm>
          <a:prstGeom prst="rect">
            <a:avLst/>
          </a:prstGeom>
          <a:noFill/>
        </p:spPr>
        <p:txBody>
          <a:bodyPr vert="vert270" wrap="square" rtlCol="0">
            <a:spAutoFit/>
          </a:bodyPr>
          <a:lstStyle/>
          <a:p>
            <a:r>
              <a:rPr lang="fr-FR" sz="2000" dirty="0" smtClean="0">
                <a:solidFill>
                  <a:schemeClr val="bg1">
                    <a:lumMod val="50000"/>
                  </a:schemeClr>
                </a:solidFill>
              </a:rPr>
              <a:t>Epreuves communes</a:t>
            </a:r>
          </a:p>
        </p:txBody>
      </p:sp>
      <p:sp>
        <p:nvSpPr>
          <p:cNvPr id="60" name="ZoneTexte 59"/>
          <p:cNvSpPr txBox="1"/>
          <p:nvPr/>
        </p:nvSpPr>
        <p:spPr>
          <a:xfrm rot="5400000">
            <a:off x="4738043" y="1202422"/>
            <a:ext cx="800219" cy="2851936"/>
          </a:xfrm>
          <a:prstGeom prst="rect">
            <a:avLst/>
          </a:prstGeom>
          <a:noFill/>
        </p:spPr>
        <p:txBody>
          <a:bodyPr vert="vert270" wrap="square" rtlCol="0">
            <a:spAutoFit/>
          </a:bodyPr>
          <a:lstStyle/>
          <a:p>
            <a:r>
              <a:rPr lang="fr-FR" sz="2000" dirty="0" smtClean="0">
                <a:solidFill>
                  <a:schemeClr val="bg1">
                    <a:lumMod val="50000"/>
                  </a:schemeClr>
                </a:solidFill>
              </a:rPr>
              <a:t>disciplines enseignées</a:t>
            </a:r>
          </a:p>
        </p:txBody>
      </p:sp>
      <p:sp>
        <p:nvSpPr>
          <p:cNvPr id="62" name="ZoneTexte 61"/>
          <p:cNvSpPr txBox="1"/>
          <p:nvPr/>
        </p:nvSpPr>
        <p:spPr>
          <a:xfrm rot="5400000">
            <a:off x="2653911" y="1813790"/>
            <a:ext cx="492443" cy="3743202"/>
          </a:xfrm>
          <a:prstGeom prst="rect">
            <a:avLst/>
          </a:prstGeom>
          <a:noFill/>
        </p:spPr>
        <p:txBody>
          <a:bodyPr vert="vert270" wrap="square" rtlCol="0">
            <a:spAutoFit/>
          </a:bodyPr>
          <a:lstStyle/>
          <a:p>
            <a:r>
              <a:rPr lang="fr-FR" sz="2000" dirty="0" smtClean="0">
                <a:solidFill>
                  <a:schemeClr val="bg1">
                    <a:lumMod val="50000"/>
                  </a:schemeClr>
                </a:solidFill>
              </a:rPr>
              <a:t>Epreuves communes </a:t>
            </a:r>
          </a:p>
        </p:txBody>
      </p:sp>
      <p:sp>
        <p:nvSpPr>
          <p:cNvPr id="64" name="ZoneTexte 63"/>
          <p:cNvSpPr txBox="1"/>
          <p:nvPr/>
        </p:nvSpPr>
        <p:spPr>
          <a:xfrm rot="5400000">
            <a:off x="1792884" y="2668244"/>
            <a:ext cx="492443" cy="3743202"/>
          </a:xfrm>
          <a:prstGeom prst="rect">
            <a:avLst/>
          </a:prstGeom>
          <a:noFill/>
        </p:spPr>
        <p:txBody>
          <a:bodyPr vert="vert270" wrap="square" rtlCol="0">
            <a:spAutoFit/>
          </a:bodyPr>
          <a:lstStyle/>
          <a:p>
            <a:r>
              <a:rPr lang="fr-FR" sz="2000" dirty="0" smtClean="0">
                <a:solidFill>
                  <a:schemeClr val="bg1">
                    <a:lumMod val="50000"/>
                  </a:schemeClr>
                </a:solidFill>
              </a:rPr>
              <a:t>sans Spé3 ni E.S.</a:t>
            </a:r>
          </a:p>
        </p:txBody>
      </p:sp>
      <p:sp>
        <p:nvSpPr>
          <p:cNvPr id="42" name="ZoneTexte 41"/>
          <p:cNvSpPr txBox="1"/>
          <p:nvPr/>
        </p:nvSpPr>
        <p:spPr>
          <a:xfrm rot="5400000">
            <a:off x="872691" y="4523794"/>
            <a:ext cx="492443" cy="1997779"/>
          </a:xfrm>
          <a:prstGeom prst="rect">
            <a:avLst/>
          </a:prstGeom>
          <a:noFill/>
        </p:spPr>
        <p:txBody>
          <a:bodyPr vert="vert270" wrap="square" rtlCol="0">
            <a:spAutoFit/>
          </a:bodyPr>
          <a:lstStyle/>
          <a:p>
            <a:r>
              <a:rPr lang="fr-FR" sz="2000" i="1" dirty="0" smtClean="0"/>
              <a:t>Sept. </a:t>
            </a:r>
            <a:r>
              <a:rPr lang="fr-FR" sz="2000" i="1" dirty="0"/>
              <a:t>2019</a:t>
            </a:r>
          </a:p>
        </p:txBody>
      </p:sp>
    </p:spTree>
    <p:extLst>
      <p:ext uri="{BB962C8B-B14F-4D97-AF65-F5344CB8AC3E}">
        <p14:creationId xmlns:p14="http://schemas.microsoft.com/office/powerpoint/2010/main" val="399430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75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750"/>
                            </p:stCondLst>
                            <p:childTnLst>
                              <p:par>
                                <p:cTn id="20" presetID="1" presetClass="entr" presetSubtype="0" fill="hold" nodeType="afterEffect">
                                  <p:stCondLst>
                                    <p:cond delay="0"/>
                                  </p:stCondLst>
                                  <p:childTnLst>
                                    <p:set>
                                      <p:cBhvr>
                                        <p:cTn id="21" dur="1" fill="hold">
                                          <p:stCondLst>
                                            <p:cond delay="0"/>
                                          </p:stCondLst>
                                        </p:cTn>
                                        <p:tgtEl>
                                          <p:spTgt spid="57"/>
                                        </p:tgtEl>
                                        <p:attrNameLst>
                                          <p:attrName>style.visibility</p:attrName>
                                        </p:attrNameLst>
                                      </p:cBhvr>
                                      <p:to>
                                        <p:strVal val="visible"/>
                                      </p:to>
                                    </p:set>
                                  </p:childTnLst>
                                </p:cTn>
                              </p:par>
                            </p:childTnLst>
                          </p:cTn>
                        </p:par>
                        <p:par>
                          <p:cTn id="22" fill="hold">
                            <p:stCondLst>
                              <p:cond delay="750"/>
                            </p:stCondLst>
                            <p:childTnLst>
                              <p:par>
                                <p:cTn id="23" presetID="1" presetClass="entr" presetSubtype="0" fill="hold" nodeType="afterEffect">
                                  <p:stCondLst>
                                    <p:cond delay="750"/>
                                  </p:stCondLst>
                                  <p:childTnLst>
                                    <p:set>
                                      <p:cBhvr>
                                        <p:cTn id="24" dur="1" fill="hold">
                                          <p:stCondLst>
                                            <p:cond delay="0"/>
                                          </p:stCondLst>
                                        </p:cTn>
                                        <p:tgtEl>
                                          <p:spTgt spid="58"/>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250"/>
                                  </p:stCondLst>
                                  <p:childTnLst>
                                    <p:set>
                                      <p:cBhvr>
                                        <p:cTn id="36" dur="1" fill="hold">
                                          <p:stCondLst>
                                            <p:cond delay="0"/>
                                          </p:stCondLst>
                                        </p:cTn>
                                        <p:tgtEl>
                                          <p:spTgt spid="44"/>
                                        </p:tgtEl>
                                        <p:attrNameLst>
                                          <p:attrName>style.visibility</p:attrName>
                                        </p:attrNameLst>
                                      </p:cBhvr>
                                      <p:to>
                                        <p:strVal val="visible"/>
                                      </p:to>
                                    </p:set>
                                  </p:childTnLst>
                                </p:cTn>
                              </p:par>
                            </p:childTnLst>
                          </p:cTn>
                        </p:par>
                        <p:par>
                          <p:cTn id="37" fill="hold">
                            <p:stCondLst>
                              <p:cond delay="250"/>
                            </p:stCondLst>
                            <p:childTnLst>
                              <p:par>
                                <p:cTn id="38" presetID="1" presetClass="entr" presetSubtype="0" fill="hold" grpId="0" nodeType="afterEffect">
                                  <p:stCondLst>
                                    <p:cond delay="250"/>
                                  </p:stCondLst>
                                  <p:childTnLst>
                                    <p:set>
                                      <p:cBhvr>
                                        <p:cTn id="39" dur="1" fill="hold">
                                          <p:stCondLst>
                                            <p:cond delay="0"/>
                                          </p:stCondLst>
                                        </p:cTn>
                                        <p:tgtEl>
                                          <p:spTgt spid="6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0" nodeType="afterEffect">
                                  <p:stCondLst>
                                    <p:cond delay="250"/>
                                  </p:stCondLst>
                                  <p:childTnLst>
                                    <p:set>
                                      <p:cBhvr>
                                        <p:cTn id="46" dur="1" fill="hold">
                                          <p:stCondLst>
                                            <p:cond delay="0"/>
                                          </p:stCondLst>
                                        </p:cTn>
                                        <p:tgtEl>
                                          <p:spTgt spid="62"/>
                                        </p:tgtEl>
                                        <p:attrNameLst>
                                          <p:attrName>style.visibility</p:attrName>
                                        </p:attrNameLst>
                                      </p:cBhvr>
                                      <p:to>
                                        <p:strVal val="visible"/>
                                      </p:to>
                                    </p:set>
                                  </p:childTnLst>
                                </p:cTn>
                              </p:par>
                            </p:childTnLst>
                          </p:cTn>
                        </p:par>
                        <p:par>
                          <p:cTn id="47" fill="hold">
                            <p:stCondLst>
                              <p:cond delay="250"/>
                            </p:stCondLst>
                            <p:childTnLst>
                              <p:par>
                                <p:cTn id="48" presetID="1" presetClass="entr" presetSubtype="0" fill="hold" grpId="0" nodeType="afterEffect">
                                  <p:stCondLst>
                                    <p:cond delay="250"/>
                                  </p:stCondLst>
                                  <p:childTnLst>
                                    <p:set>
                                      <p:cBhvr>
                                        <p:cTn id="49" dur="1" fill="hold">
                                          <p:stCondLst>
                                            <p:cond delay="0"/>
                                          </p:stCondLst>
                                        </p:cTn>
                                        <p:tgtEl>
                                          <p:spTgt spid="3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0" nodeType="afterEffect">
                                  <p:stCondLst>
                                    <p:cond delay="25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par>
                          <p:cTn id="61" fill="hold">
                            <p:stCondLst>
                              <p:cond delay="0"/>
                            </p:stCondLst>
                            <p:childTnLst>
                              <p:par>
                                <p:cTn id="62" presetID="1" presetClass="entr" presetSubtype="0" fill="hold" grpId="0" nodeType="afterEffect">
                                  <p:stCondLst>
                                    <p:cond delay="25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p:stCondLst>
                              <p:cond delay="250"/>
                            </p:stCondLst>
                            <p:childTnLst>
                              <p:par>
                                <p:cTn id="65" presetID="1" presetClass="entr" presetSubtype="0" fill="hold" grpId="0" nodeType="afterEffect">
                                  <p:stCondLst>
                                    <p:cond delay="250"/>
                                  </p:stCondLst>
                                  <p:childTnLst>
                                    <p:set>
                                      <p:cBhvr>
                                        <p:cTn id="66" dur="1" fill="hold">
                                          <p:stCondLst>
                                            <p:cond delay="0"/>
                                          </p:stCondLst>
                                        </p:cTn>
                                        <p:tgtEl>
                                          <p:spTgt spid="6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250"/>
                                  </p:stCondLst>
                                  <p:childTnLst>
                                    <p:set>
                                      <p:cBhvr>
                                        <p:cTn id="74" dur="1" fill="hold">
                                          <p:stCondLst>
                                            <p:cond delay="0"/>
                                          </p:stCondLst>
                                        </p:cTn>
                                        <p:tgtEl>
                                          <p:spTgt spid="12">
                                            <p:txEl>
                                              <p:pRg st="0" end="0"/>
                                            </p:txEl>
                                          </p:spTgt>
                                        </p:tgtEl>
                                        <p:attrNameLst>
                                          <p:attrName>style.visibility</p:attrName>
                                        </p:attrNameLst>
                                      </p:cBhvr>
                                      <p:to>
                                        <p:strVal val="visible"/>
                                      </p:to>
                                    </p:set>
                                  </p:childTnLst>
                                </p:cTn>
                              </p:par>
                            </p:childTnLst>
                          </p:cTn>
                        </p:par>
                        <p:par>
                          <p:cTn id="75" fill="hold">
                            <p:stCondLst>
                              <p:cond delay="250"/>
                            </p:stCondLst>
                            <p:childTnLst>
                              <p:par>
                                <p:cTn id="76" presetID="1" presetClass="entr" presetSubtype="0" fill="hold" grpId="0" nodeType="afterEffect">
                                  <p:stCondLst>
                                    <p:cond delay="250"/>
                                  </p:stCondLst>
                                  <p:childTnLst>
                                    <p:set>
                                      <p:cBhvr>
                                        <p:cTn id="77"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10" grpId="0"/>
      <p:bldP spid="14" grpId="0"/>
      <p:bldP spid="15" grpId="0"/>
      <p:bldP spid="16" grpId="0"/>
      <p:bldP spid="17" grpId="0"/>
      <p:bldP spid="33" grpId="0"/>
      <p:bldP spid="34" grpId="0"/>
      <p:bldP spid="21" grpId="0"/>
      <p:bldP spid="30" grpId="0"/>
      <p:bldP spid="36" grpId="0"/>
      <p:bldP spid="35" grpId="0"/>
      <p:bldP spid="60" grpId="0"/>
      <p:bldP spid="62" grpId="0"/>
      <p:bldP spid="64"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14000"/>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- 16 janvier 2019</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grpSp>
        <p:nvGrpSpPr>
          <p:cNvPr id="56" name="Groupe 55"/>
          <p:cNvGrpSpPr/>
          <p:nvPr/>
        </p:nvGrpSpPr>
        <p:grpSpPr>
          <a:xfrm>
            <a:off x="255210" y="6067797"/>
            <a:ext cx="1727012" cy="400110"/>
            <a:chOff x="255210" y="6067797"/>
            <a:chExt cx="1727012" cy="400110"/>
          </a:xfrm>
        </p:grpSpPr>
        <p:cxnSp>
          <p:nvCxnSpPr>
            <p:cNvPr id="38" name="Connecteur droit 37"/>
            <p:cNvCxnSpPr/>
            <p:nvPr/>
          </p:nvCxnSpPr>
          <p:spPr>
            <a:xfrm rot="120000" flipV="1">
              <a:off x="255210" y="6239767"/>
              <a:ext cx="349013" cy="12181"/>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560566" y="6067797"/>
              <a:ext cx="1421656" cy="400110"/>
            </a:xfrm>
            <a:prstGeom prst="rect">
              <a:avLst/>
            </a:prstGeom>
            <a:noFill/>
          </p:spPr>
          <p:txBody>
            <a:bodyPr wrap="square" rtlCol="0">
              <a:spAutoFit/>
            </a:bodyPr>
            <a:lstStyle/>
            <a:p>
              <a:r>
                <a:rPr lang="fr-FR" sz="2000" dirty="0" smtClean="0">
                  <a:cs typeface="Arial" panose="020B0604020202020204" pitchFamily="34" charset="0"/>
                </a:rPr>
                <a:t>1ère</a:t>
              </a:r>
              <a:endParaRPr lang="fr-FR" sz="2000" dirty="0" smtClean="0"/>
            </a:p>
          </p:txBody>
        </p:sp>
      </p:grpSp>
      <p:grpSp>
        <p:nvGrpSpPr>
          <p:cNvPr id="57" name="Groupe 56"/>
          <p:cNvGrpSpPr/>
          <p:nvPr/>
        </p:nvGrpSpPr>
        <p:grpSpPr>
          <a:xfrm>
            <a:off x="263232" y="6377507"/>
            <a:ext cx="1713364" cy="400110"/>
            <a:chOff x="263232" y="6377507"/>
            <a:chExt cx="1713364" cy="400110"/>
          </a:xfrm>
        </p:grpSpPr>
        <p:cxnSp>
          <p:nvCxnSpPr>
            <p:cNvPr id="40" name="Connecteur droit 39"/>
            <p:cNvCxnSpPr/>
            <p:nvPr/>
          </p:nvCxnSpPr>
          <p:spPr>
            <a:xfrm rot="120000" flipV="1">
              <a:off x="263232" y="6563125"/>
              <a:ext cx="349013" cy="12181"/>
            </a:xfrm>
            <a:prstGeom prst="line">
              <a:avLst/>
            </a:prstGeom>
            <a:ln w="6032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54940" y="6377507"/>
              <a:ext cx="1421656" cy="400110"/>
            </a:xfrm>
            <a:prstGeom prst="rect">
              <a:avLst/>
            </a:prstGeom>
            <a:noFill/>
          </p:spPr>
          <p:txBody>
            <a:bodyPr wrap="square" rtlCol="0">
              <a:spAutoFit/>
            </a:bodyPr>
            <a:lstStyle/>
            <a:p>
              <a:r>
                <a:rPr lang="fr-FR" sz="2000" dirty="0" smtClean="0">
                  <a:cs typeface="Arial" panose="020B0604020202020204" pitchFamily="34" charset="0"/>
                </a:rPr>
                <a:t>Terminale</a:t>
              </a:r>
              <a:endParaRPr lang="fr-FR" sz="2000" dirty="0" smtClean="0"/>
            </a:p>
          </p:txBody>
        </p:sp>
      </p:grpSp>
      <p:sp>
        <p:nvSpPr>
          <p:cNvPr id="44" name="ZoneTexte 43"/>
          <p:cNvSpPr txBox="1"/>
          <p:nvPr/>
        </p:nvSpPr>
        <p:spPr>
          <a:xfrm rot="5400000">
            <a:off x="1325627" y="3963046"/>
            <a:ext cx="492443" cy="782197"/>
          </a:xfrm>
          <a:prstGeom prst="rect">
            <a:avLst/>
          </a:prstGeom>
          <a:noFill/>
        </p:spPr>
        <p:txBody>
          <a:bodyPr vert="vert270" wrap="square" rtlCol="0">
            <a:spAutoFit/>
          </a:bodyPr>
          <a:lstStyle/>
          <a:p>
            <a:r>
              <a:rPr lang="fr-FR" sz="2000" dirty="0" smtClean="0">
                <a:solidFill>
                  <a:srgbClr val="00B050"/>
                </a:solidFill>
              </a:rPr>
              <a:t>Projet</a:t>
            </a:r>
          </a:p>
        </p:txBody>
      </p:sp>
      <p:sp>
        <p:nvSpPr>
          <p:cNvPr id="10" name="ZoneTexte 9"/>
          <p:cNvSpPr txBox="1"/>
          <p:nvPr/>
        </p:nvSpPr>
        <p:spPr>
          <a:xfrm rot="5400000">
            <a:off x="8200704" y="-161102"/>
            <a:ext cx="492443" cy="1645792"/>
          </a:xfrm>
          <a:prstGeom prst="rect">
            <a:avLst/>
          </a:prstGeom>
          <a:noFill/>
        </p:spPr>
        <p:txBody>
          <a:bodyPr vert="vert270" wrap="square" rtlCol="0">
            <a:spAutoFit/>
          </a:bodyPr>
          <a:lstStyle/>
          <a:p>
            <a:r>
              <a:rPr lang="fr-FR" sz="2000" dirty="0" smtClean="0"/>
              <a:t>Baccalauréat</a:t>
            </a:r>
          </a:p>
        </p:txBody>
      </p:sp>
      <p:sp>
        <p:nvSpPr>
          <p:cNvPr id="12" name="ZoneTexte 11"/>
          <p:cNvSpPr txBox="1"/>
          <p:nvPr/>
        </p:nvSpPr>
        <p:spPr>
          <a:xfrm rot="3299831">
            <a:off x="8028953" y="1198669"/>
            <a:ext cx="1046598" cy="400110"/>
          </a:xfrm>
          <a:prstGeom prst="rect">
            <a:avLst/>
          </a:prstGeom>
          <a:noFill/>
        </p:spPr>
        <p:txBody>
          <a:bodyPr wrap="square" rtlCol="0">
            <a:spAutoFit/>
          </a:bodyPr>
          <a:lstStyle/>
          <a:p>
            <a:r>
              <a:rPr lang="fr-FR" sz="2000" i="1" dirty="0" smtClean="0"/>
              <a:t>Juin</a:t>
            </a:r>
            <a:endParaRPr lang="fr-FR" sz="2000" i="1" dirty="0"/>
          </a:p>
        </p:txBody>
      </p:sp>
      <p:sp>
        <p:nvSpPr>
          <p:cNvPr id="17" name="ZoneTexte 16"/>
          <p:cNvSpPr txBox="1"/>
          <p:nvPr/>
        </p:nvSpPr>
        <p:spPr>
          <a:xfrm rot="3299831">
            <a:off x="1614717" y="4764126"/>
            <a:ext cx="1172527" cy="400110"/>
          </a:xfrm>
          <a:prstGeom prst="rect">
            <a:avLst/>
          </a:prstGeom>
          <a:noFill/>
        </p:spPr>
        <p:txBody>
          <a:bodyPr wrap="square" rtlCol="0">
            <a:spAutoFit/>
          </a:bodyPr>
          <a:lstStyle/>
          <a:p>
            <a:r>
              <a:rPr lang="fr-FR" sz="2000" i="1" dirty="0" smtClean="0"/>
              <a:t>Janvier</a:t>
            </a:r>
            <a:endParaRPr lang="fr-FR" sz="2000" i="1" dirty="0"/>
          </a:p>
        </p:txBody>
      </p:sp>
      <p:sp>
        <p:nvSpPr>
          <p:cNvPr id="33" name="ZoneTexte 32"/>
          <p:cNvSpPr txBox="1"/>
          <p:nvPr/>
        </p:nvSpPr>
        <p:spPr>
          <a:xfrm rot="5400000">
            <a:off x="7494218" y="-237888"/>
            <a:ext cx="492443" cy="2215255"/>
          </a:xfrm>
          <a:prstGeom prst="rect">
            <a:avLst/>
          </a:prstGeom>
          <a:noFill/>
        </p:spPr>
        <p:txBody>
          <a:bodyPr vert="vert270" wrap="square" rtlCol="0">
            <a:spAutoFit/>
          </a:bodyPr>
          <a:lstStyle/>
          <a:p>
            <a:r>
              <a:rPr lang="fr-FR" sz="2000" i="1" dirty="0" smtClean="0"/>
              <a:t>Oral Terminal</a:t>
            </a:r>
          </a:p>
        </p:txBody>
      </p:sp>
      <p:sp>
        <p:nvSpPr>
          <p:cNvPr id="34" name="ZoneTexte 33"/>
          <p:cNvSpPr txBox="1"/>
          <p:nvPr/>
        </p:nvSpPr>
        <p:spPr>
          <a:xfrm rot="5400000">
            <a:off x="5949541" y="-853633"/>
            <a:ext cx="492443" cy="4026316"/>
          </a:xfrm>
          <a:prstGeom prst="rect">
            <a:avLst/>
          </a:prstGeom>
          <a:noFill/>
        </p:spPr>
        <p:txBody>
          <a:bodyPr vert="vert270" wrap="square" rtlCol="0">
            <a:spAutoFit/>
          </a:bodyPr>
          <a:lstStyle/>
          <a:p>
            <a:r>
              <a:rPr lang="fr-FR" sz="2000" dirty="0" smtClean="0">
                <a:solidFill>
                  <a:srgbClr val="FF0000"/>
                </a:solidFill>
              </a:rPr>
              <a:t>Phase 4  </a:t>
            </a:r>
            <a:r>
              <a:rPr lang="fr-FR" sz="2000" dirty="0">
                <a:solidFill>
                  <a:srgbClr val="FF0000"/>
                </a:solidFill>
              </a:rPr>
              <a:t>: </a:t>
            </a:r>
            <a:r>
              <a:rPr lang="fr-FR" sz="2000" dirty="0" smtClean="0">
                <a:solidFill>
                  <a:srgbClr val="FF0000"/>
                </a:solidFill>
              </a:rPr>
              <a:t> valider et communiquer</a:t>
            </a:r>
            <a:endParaRPr lang="fr-FR" sz="2000" dirty="0">
              <a:solidFill>
                <a:srgbClr val="FF0000"/>
              </a:solidFill>
            </a:endParaRPr>
          </a:p>
        </p:txBody>
      </p:sp>
      <p:sp>
        <p:nvSpPr>
          <p:cNvPr id="21" name="ZoneTexte 20"/>
          <p:cNvSpPr txBox="1"/>
          <p:nvPr/>
        </p:nvSpPr>
        <p:spPr>
          <a:xfrm>
            <a:off x="3826685" y="3189269"/>
            <a:ext cx="1421656" cy="400110"/>
          </a:xfrm>
          <a:prstGeom prst="rect">
            <a:avLst/>
          </a:prstGeom>
          <a:noFill/>
        </p:spPr>
        <p:txBody>
          <a:bodyPr wrap="square" rtlCol="0">
            <a:spAutoFit/>
          </a:bodyPr>
          <a:lstStyle/>
          <a:p>
            <a:r>
              <a:rPr lang="fr-FR" sz="2000" i="1" dirty="0" smtClean="0">
                <a:cs typeface="Arial" panose="020B0604020202020204" pitchFamily="34" charset="0"/>
              </a:rPr>
              <a:t>Été </a:t>
            </a:r>
            <a:r>
              <a:rPr lang="fr-FR" sz="2000" i="1" dirty="0" smtClean="0"/>
              <a:t>2020</a:t>
            </a:r>
          </a:p>
        </p:txBody>
      </p:sp>
      <p:cxnSp>
        <p:nvCxnSpPr>
          <p:cNvPr id="18" name="Connecteur droit 17"/>
          <p:cNvCxnSpPr/>
          <p:nvPr/>
        </p:nvCxnSpPr>
        <p:spPr>
          <a:xfrm flipV="1">
            <a:off x="273075" y="3189269"/>
            <a:ext cx="3575714" cy="2320119"/>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4820069" y="734734"/>
            <a:ext cx="3807391" cy="2470444"/>
          </a:xfrm>
          <a:prstGeom prst="line">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59" name="Groupe 58"/>
          <p:cNvGrpSpPr/>
          <p:nvPr/>
        </p:nvGrpSpPr>
        <p:grpSpPr>
          <a:xfrm>
            <a:off x="260837" y="5723855"/>
            <a:ext cx="2414050" cy="400110"/>
            <a:chOff x="260837" y="5723855"/>
            <a:chExt cx="2414050" cy="400110"/>
          </a:xfrm>
        </p:grpSpPr>
        <p:cxnSp>
          <p:nvCxnSpPr>
            <p:cNvPr id="31" name="Connecteur droit 30"/>
            <p:cNvCxnSpPr/>
            <p:nvPr/>
          </p:nvCxnSpPr>
          <p:spPr>
            <a:xfrm rot="120000" flipV="1">
              <a:off x="260837" y="5928625"/>
              <a:ext cx="349013" cy="12181"/>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66192" y="5723855"/>
              <a:ext cx="2108695" cy="400110"/>
            </a:xfrm>
            <a:prstGeom prst="rect">
              <a:avLst/>
            </a:prstGeom>
            <a:noFill/>
          </p:spPr>
          <p:txBody>
            <a:bodyPr wrap="square" rtlCol="0">
              <a:spAutoFit/>
            </a:bodyPr>
            <a:lstStyle/>
            <a:p>
              <a:r>
                <a:rPr lang="fr-FR" sz="2000" dirty="0" smtClean="0">
                  <a:cs typeface="Arial" panose="020B0604020202020204" pitchFamily="34" charset="0"/>
                </a:rPr>
                <a:t>Vacances scolaires</a:t>
              </a:r>
              <a:endParaRPr lang="fr-FR" sz="2000" dirty="0" smtClean="0"/>
            </a:p>
          </p:txBody>
        </p:sp>
      </p:grpSp>
      <p:grpSp>
        <p:nvGrpSpPr>
          <p:cNvPr id="58" name="Groupe 57"/>
          <p:cNvGrpSpPr/>
          <p:nvPr/>
        </p:nvGrpSpPr>
        <p:grpSpPr>
          <a:xfrm>
            <a:off x="861622" y="1389400"/>
            <a:ext cx="6762408" cy="3740445"/>
            <a:chOff x="861622" y="1389400"/>
            <a:chExt cx="6762408" cy="3740445"/>
          </a:xfrm>
        </p:grpSpPr>
        <p:cxnSp>
          <p:nvCxnSpPr>
            <p:cNvPr id="20" name="Connecteur droit 19"/>
            <p:cNvCxnSpPr/>
            <p:nvPr/>
          </p:nvCxnSpPr>
          <p:spPr>
            <a:xfrm>
              <a:off x="3841415" y="3189269"/>
              <a:ext cx="1009934"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1585535" y="4518363"/>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2914027" y="3673018"/>
              <a:ext cx="184134" cy="12302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V="1">
              <a:off x="2218526" y="4108788"/>
              <a:ext cx="216760" cy="135898"/>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5365969" y="2703850"/>
              <a:ext cx="231617" cy="14649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6091575" y="2249031"/>
              <a:ext cx="198955" cy="127652"/>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7417685" y="1389400"/>
              <a:ext cx="206345" cy="12974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735297" y="1837075"/>
              <a:ext cx="193408" cy="121179"/>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861622" y="4989855"/>
              <a:ext cx="211576" cy="139990"/>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ZoneTexte 34"/>
          <p:cNvSpPr txBox="1"/>
          <p:nvPr/>
        </p:nvSpPr>
        <p:spPr>
          <a:xfrm rot="5400000">
            <a:off x="3259934" y="-16754"/>
            <a:ext cx="492443" cy="4865916"/>
          </a:xfrm>
          <a:prstGeom prst="rect">
            <a:avLst/>
          </a:prstGeom>
          <a:noFill/>
        </p:spPr>
        <p:txBody>
          <a:bodyPr vert="vert270" wrap="square" rtlCol="0">
            <a:spAutoFit/>
          </a:bodyPr>
          <a:lstStyle/>
          <a:p>
            <a:r>
              <a:rPr lang="fr-FR" sz="2000" dirty="0">
                <a:solidFill>
                  <a:srgbClr val="FF0000"/>
                </a:solidFill>
              </a:rPr>
              <a:t>Phase 1 : </a:t>
            </a:r>
            <a:r>
              <a:rPr lang="fr-FR" sz="2000" dirty="0" smtClean="0">
                <a:solidFill>
                  <a:srgbClr val="FF0000"/>
                </a:solidFill>
              </a:rPr>
              <a:t>rechercher des solutions innovantes</a:t>
            </a:r>
            <a:endParaRPr lang="fr-FR" sz="2000" dirty="0">
              <a:solidFill>
                <a:srgbClr val="FF0000"/>
              </a:solidFill>
            </a:endParaRPr>
          </a:p>
        </p:txBody>
      </p:sp>
      <p:sp>
        <p:nvSpPr>
          <p:cNvPr id="60" name="ZoneTexte 59"/>
          <p:cNvSpPr txBox="1"/>
          <p:nvPr/>
        </p:nvSpPr>
        <p:spPr>
          <a:xfrm rot="5400000">
            <a:off x="3602567" y="1576894"/>
            <a:ext cx="492443" cy="2546896"/>
          </a:xfrm>
          <a:prstGeom prst="rect">
            <a:avLst/>
          </a:prstGeom>
          <a:noFill/>
        </p:spPr>
        <p:txBody>
          <a:bodyPr vert="vert270" wrap="square" rtlCol="0">
            <a:spAutoFit/>
          </a:bodyPr>
          <a:lstStyle/>
          <a:p>
            <a:r>
              <a:rPr lang="fr-FR" sz="2000" dirty="0" smtClean="0">
                <a:solidFill>
                  <a:srgbClr val="FF0000"/>
                </a:solidFill>
              </a:rPr>
              <a:t>Commissions </a:t>
            </a:r>
            <a:r>
              <a:rPr lang="fr-FR" sz="2000" dirty="0">
                <a:solidFill>
                  <a:srgbClr val="FF0000"/>
                </a:solidFill>
              </a:rPr>
              <a:t>validation</a:t>
            </a:r>
          </a:p>
        </p:txBody>
      </p:sp>
      <p:sp>
        <p:nvSpPr>
          <p:cNvPr id="42" name="ZoneTexte 41"/>
          <p:cNvSpPr txBox="1"/>
          <p:nvPr/>
        </p:nvSpPr>
        <p:spPr>
          <a:xfrm rot="5400000">
            <a:off x="5172964" y="-89673"/>
            <a:ext cx="492443" cy="4145284"/>
          </a:xfrm>
          <a:prstGeom prst="rect">
            <a:avLst/>
          </a:prstGeom>
          <a:noFill/>
        </p:spPr>
        <p:txBody>
          <a:bodyPr vert="vert270" wrap="square" rtlCol="0">
            <a:spAutoFit/>
          </a:bodyPr>
          <a:lstStyle/>
          <a:p>
            <a:r>
              <a:rPr lang="fr-FR" sz="2000" dirty="0">
                <a:solidFill>
                  <a:srgbClr val="FF0000"/>
                </a:solidFill>
              </a:rPr>
              <a:t>Phase </a:t>
            </a:r>
            <a:r>
              <a:rPr lang="fr-FR" sz="2000" dirty="0" smtClean="0">
                <a:solidFill>
                  <a:srgbClr val="FF0000"/>
                </a:solidFill>
              </a:rPr>
              <a:t>2 : </a:t>
            </a:r>
            <a:r>
              <a:rPr lang="fr-FR" sz="2000" dirty="0">
                <a:solidFill>
                  <a:srgbClr val="FF0000"/>
                </a:solidFill>
              </a:rPr>
              <a:t>modéliser et </a:t>
            </a:r>
            <a:r>
              <a:rPr lang="fr-FR" sz="2000" dirty="0" smtClean="0">
                <a:solidFill>
                  <a:srgbClr val="FF0000"/>
                </a:solidFill>
              </a:rPr>
              <a:t>simuler</a:t>
            </a:r>
            <a:endParaRPr lang="fr-FR" sz="2000" dirty="0">
              <a:solidFill>
                <a:srgbClr val="FF0000"/>
              </a:solidFill>
            </a:endParaRPr>
          </a:p>
        </p:txBody>
      </p:sp>
      <p:sp>
        <p:nvSpPr>
          <p:cNvPr id="47" name="Rectangle 46"/>
          <p:cNvSpPr/>
          <p:nvPr/>
        </p:nvSpPr>
        <p:spPr>
          <a:xfrm>
            <a:off x="2914027" y="4026145"/>
            <a:ext cx="6334432" cy="2246769"/>
          </a:xfrm>
          <a:prstGeom prst="rect">
            <a:avLst/>
          </a:prstGeom>
        </p:spPr>
        <p:txBody>
          <a:bodyPr wrap="square">
            <a:spAutoFit/>
          </a:bodyPr>
          <a:lstStyle/>
          <a:p>
            <a:pPr defTabSz="469900"/>
            <a:r>
              <a:rPr lang="fr-FR" sz="2000" dirty="0" smtClean="0">
                <a:solidFill>
                  <a:srgbClr val="00B050"/>
                </a:solidFill>
              </a:rPr>
              <a:t>Projet de 1</a:t>
            </a:r>
            <a:r>
              <a:rPr lang="fr-FR" sz="2000" baseline="30000" dirty="0" smtClean="0">
                <a:solidFill>
                  <a:srgbClr val="00B050"/>
                </a:solidFill>
              </a:rPr>
              <a:t>ère</a:t>
            </a:r>
            <a:r>
              <a:rPr lang="fr-FR" sz="2000" dirty="0" smtClean="0">
                <a:solidFill>
                  <a:srgbClr val="00B050"/>
                </a:solidFill>
              </a:rPr>
              <a:t> :									12h</a:t>
            </a:r>
          </a:p>
          <a:p>
            <a:pPr defTabSz="469900"/>
            <a:endParaRPr lang="fr-FR" sz="2000" dirty="0" smtClean="0">
              <a:solidFill>
                <a:srgbClr val="FF0000"/>
              </a:solidFill>
            </a:endParaRPr>
          </a:p>
          <a:p>
            <a:pPr defTabSz="469900"/>
            <a:r>
              <a:rPr lang="fr-FR" sz="2000" dirty="0" smtClean="0">
                <a:solidFill>
                  <a:srgbClr val="FF0000"/>
                </a:solidFill>
              </a:rPr>
              <a:t>Projet de terminale :								48h</a:t>
            </a:r>
          </a:p>
          <a:p>
            <a:pPr marL="627063" lvl="1" indent="-169863" defTabSz="469900">
              <a:buFont typeface="Arial" panose="020B0604020202020204" pitchFamily="34" charset="0"/>
              <a:buChar char="•"/>
            </a:pPr>
            <a:r>
              <a:rPr lang="fr-FR" sz="2000" dirty="0" smtClean="0">
                <a:solidFill>
                  <a:srgbClr val="FF0000"/>
                </a:solidFill>
              </a:rPr>
              <a:t>Phase </a:t>
            </a:r>
            <a:r>
              <a:rPr lang="fr-FR" sz="2000" dirty="0">
                <a:solidFill>
                  <a:srgbClr val="FF0000"/>
                </a:solidFill>
              </a:rPr>
              <a:t>1 : </a:t>
            </a:r>
            <a:r>
              <a:rPr lang="fr-FR" sz="2000" dirty="0" smtClean="0">
                <a:solidFill>
                  <a:srgbClr val="FF0000"/>
                </a:solidFill>
              </a:rPr>
              <a:t>rechercher des solutions innovantes	12h</a:t>
            </a:r>
          </a:p>
          <a:p>
            <a:pPr marL="627063" lvl="1" indent="-169863" defTabSz="469900">
              <a:buFont typeface="Arial" panose="020B0604020202020204" pitchFamily="34" charset="0"/>
              <a:buChar char="•"/>
            </a:pPr>
            <a:r>
              <a:rPr lang="fr-FR" sz="2000" dirty="0" smtClean="0">
                <a:solidFill>
                  <a:srgbClr val="FF0000"/>
                </a:solidFill>
              </a:rPr>
              <a:t>Phase 2 : modéliser et simuler				        12h</a:t>
            </a:r>
          </a:p>
          <a:p>
            <a:pPr marL="627063" lvl="1" indent="-169863" defTabSz="469900">
              <a:buFont typeface="Arial" panose="020B0604020202020204" pitchFamily="34" charset="0"/>
              <a:buChar char="•"/>
            </a:pPr>
            <a:r>
              <a:rPr lang="fr-FR" sz="2000" dirty="0">
                <a:solidFill>
                  <a:srgbClr val="FF0000"/>
                </a:solidFill>
              </a:rPr>
              <a:t>Phase 3 : </a:t>
            </a:r>
            <a:r>
              <a:rPr lang="fr-FR" sz="2000" dirty="0" smtClean="0">
                <a:solidFill>
                  <a:srgbClr val="FF0000"/>
                </a:solidFill>
              </a:rPr>
              <a:t>prototyper et expérimenter 			</a:t>
            </a:r>
            <a:r>
              <a:rPr lang="fr-FR" sz="2000" dirty="0">
                <a:solidFill>
                  <a:srgbClr val="FF0000"/>
                </a:solidFill>
              </a:rPr>
              <a:t>12h</a:t>
            </a:r>
          </a:p>
          <a:p>
            <a:pPr marL="627063" lvl="1" indent="-169863" defTabSz="469900">
              <a:buFont typeface="Arial" panose="020B0604020202020204" pitchFamily="34" charset="0"/>
              <a:buChar char="•"/>
            </a:pPr>
            <a:r>
              <a:rPr lang="fr-FR" sz="2000" dirty="0" smtClean="0">
                <a:solidFill>
                  <a:srgbClr val="FF0000"/>
                </a:solidFill>
              </a:rPr>
              <a:t>Phase 4 : valider </a:t>
            </a:r>
            <a:r>
              <a:rPr lang="fr-FR" sz="2000" dirty="0">
                <a:solidFill>
                  <a:srgbClr val="FF0000"/>
                </a:solidFill>
              </a:rPr>
              <a:t>et </a:t>
            </a:r>
            <a:r>
              <a:rPr lang="fr-FR" sz="2000" dirty="0" smtClean="0">
                <a:solidFill>
                  <a:srgbClr val="FF0000"/>
                </a:solidFill>
              </a:rPr>
              <a:t>communiquer                           12h</a:t>
            </a:r>
            <a:endParaRPr lang="fr-FR" sz="2000" dirty="0">
              <a:solidFill>
                <a:srgbClr val="FF0000"/>
              </a:solidFill>
            </a:endParaRPr>
          </a:p>
        </p:txBody>
      </p:sp>
      <p:sp>
        <p:nvSpPr>
          <p:cNvPr id="49" name="ZoneTexte 48"/>
          <p:cNvSpPr txBox="1"/>
          <p:nvPr/>
        </p:nvSpPr>
        <p:spPr>
          <a:xfrm rot="3299831">
            <a:off x="7313523" y="1907297"/>
            <a:ext cx="1955880" cy="400110"/>
          </a:xfrm>
          <a:prstGeom prst="rect">
            <a:avLst/>
          </a:prstGeom>
          <a:noFill/>
        </p:spPr>
        <p:txBody>
          <a:bodyPr wrap="square" rtlCol="0">
            <a:spAutoFit/>
          </a:bodyPr>
          <a:lstStyle/>
          <a:p>
            <a:r>
              <a:rPr lang="fr-FR" sz="2000" i="1" dirty="0" smtClean="0"/>
              <a:t>Olympiades SI</a:t>
            </a:r>
            <a:endParaRPr lang="fr-FR" sz="2000" i="1" dirty="0"/>
          </a:p>
        </p:txBody>
      </p:sp>
      <p:sp>
        <p:nvSpPr>
          <p:cNvPr id="36" name="ZoneTexte 35"/>
          <p:cNvSpPr txBox="1"/>
          <p:nvPr/>
        </p:nvSpPr>
        <p:spPr>
          <a:xfrm rot="5400000">
            <a:off x="736211" y="4605682"/>
            <a:ext cx="492443" cy="1997779"/>
          </a:xfrm>
          <a:prstGeom prst="rect">
            <a:avLst/>
          </a:prstGeom>
          <a:noFill/>
        </p:spPr>
        <p:txBody>
          <a:bodyPr vert="vert270" wrap="square" rtlCol="0">
            <a:spAutoFit/>
          </a:bodyPr>
          <a:lstStyle/>
          <a:p>
            <a:r>
              <a:rPr lang="fr-FR" sz="2000" i="1" dirty="0" smtClean="0"/>
              <a:t>Sept. </a:t>
            </a:r>
            <a:r>
              <a:rPr lang="fr-FR" sz="2000" i="1" dirty="0"/>
              <a:t>2019</a:t>
            </a:r>
          </a:p>
        </p:txBody>
      </p:sp>
      <p:sp>
        <p:nvSpPr>
          <p:cNvPr id="37" name="ZoneTexte 36"/>
          <p:cNvSpPr txBox="1"/>
          <p:nvPr/>
        </p:nvSpPr>
        <p:spPr>
          <a:xfrm rot="5400000">
            <a:off x="5047607" y="-455272"/>
            <a:ext cx="492443" cy="4026316"/>
          </a:xfrm>
          <a:prstGeom prst="rect">
            <a:avLst/>
          </a:prstGeom>
          <a:noFill/>
        </p:spPr>
        <p:txBody>
          <a:bodyPr vert="vert270" wrap="square" rtlCol="0">
            <a:spAutoFit/>
          </a:bodyPr>
          <a:lstStyle/>
          <a:p>
            <a:r>
              <a:rPr lang="fr-FR" sz="2000" dirty="0">
                <a:solidFill>
                  <a:srgbClr val="FF0000"/>
                </a:solidFill>
              </a:rPr>
              <a:t>Phase 3 : </a:t>
            </a:r>
            <a:r>
              <a:rPr lang="fr-FR" sz="2000" dirty="0" smtClean="0">
                <a:solidFill>
                  <a:srgbClr val="FF0000"/>
                </a:solidFill>
              </a:rPr>
              <a:t>Prototyper et expérimenter</a:t>
            </a:r>
            <a:endParaRPr lang="fr-FR" sz="2000" dirty="0">
              <a:solidFill>
                <a:srgbClr val="FF0000"/>
              </a:solidFill>
            </a:endParaRPr>
          </a:p>
        </p:txBody>
      </p:sp>
    </p:spTree>
    <p:extLst>
      <p:ext uri="{BB962C8B-B14F-4D97-AF65-F5344CB8AC3E}">
        <p14:creationId xmlns:p14="http://schemas.microsoft.com/office/powerpoint/2010/main" val="3616580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Bac 2021 – Enseignement de spécialité Sciences de l’Ingénieur</a:t>
            </a:r>
          </a:p>
          <a:p>
            <a:pPr algn="ctr"/>
            <a:r>
              <a:rPr lang="fr-FR" b="1" dirty="0" smtClean="0">
                <a:solidFill>
                  <a:schemeClr val="accent2">
                    <a:lumMod val="50000"/>
                  </a:schemeClr>
                </a:solidFill>
              </a:rPr>
              <a:t>Epreuve commune de Première</a:t>
            </a:r>
            <a:endParaRPr lang="fr-FR" b="1" dirty="0">
              <a:solidFill>
                <a:schemeClr val="accent2">
                  <a:lumMod val="50000"/>
                </a:schemeClr>
              </a:solidFill>
            </a:endParaRPr>
          </a:p>
        </p:txBody>
      </p:sp>
      <p:sp>
        <p:nvSpPr>
          <p:cNvPr id="3" name="Espace réservé du contenu 4"/>
          <p:cNvSpPr txBox="1">
            <a:spLocks/>
          </p:cNvSpPr>
          <p:nvPr/>
        </p:nvSpPr>
        <p:spPr>
          <a:xfrm>
            <a:off x="457199" y="1163782"/>
            <a:ext cx="8306791" cy="4845131"/>
          </a:xfrm>
          <a:prstGeom prst="rect">
            <a:avLst/>
          </a:prstGeom>
          <a:ln>
            <a:no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fr-FR" sz="2400" b="1" dirty="0" smtClean="0">
              <a:solidFill>
                <a:srgbClr val="FF0000"/>
              </a:solidFill>
            </a:endParaRPr>
          </a:p>
          <a:p>
            <a:pPr algn="just">
              <a:spcAft>
                <a:spcPts val="800"/>
              </a:spcAft>
              <a:buFont typeface="Wingdings" panose="05000000000000000000" pitchFamily="2" charset="2"/>
              <a:buChar char="Ø"/>
            </a:pPr>
            <a:r>
              <a:rPr lang="fr-FR" sz="2800" dirty="0" smtClean="0"/>
              <a:t>Banque nationale de sujets avec un renouvellement partiel chaque année</a:t>
            </a:r>
          </a:p>
          <a:p>
            <a:pPr algn="just">
              <a:spcAft>
                <a:spcPts val="800"/>
              </a:spcAft>
              <a:buFont typeface="Wingdings" panose="05000000000000000000" pitchFamily="2" charset="2"/>
              <a:buChar char="Ø"/>
            </a:pPr>
            <a:r>
              <a:rPr lang="fr-FR" sz="2800" dirty="0" smtClean="0"/>
              <a:t>Organisation gérée par les établissements (peut être mutualisée entre plusieurs établissements)</a:t>
            </a:r>
          </a:p>
          <a:p>
            <a:pPr algn="just">
              <a:spcAft>
                <a:spcPts val="800"/>
              </a:spcAft>
              <a:buFont typeface="Wingdings" panose="05000000000000000000" pitchFamily="2" charset="2"/>
              <a:buChar char="Ø"/>
            </a:pPr>
            <a:r>
              <a:rPr lang="fr-FR" sz="2800" dirty="0" smtClean="0"/>
              <a:t>Correction sous couvert d’anonymat</a:t>
            </a:r>
          </a:p>
          <a:p>
            <a:pPr algn="just">
              <a:spcAft>
                <a:spcPts val="800"/>
              </a:spcAft>
              <a:buFont typeface="Wingdings" panose="05000000000000000000" pitchFamily="2" charset="2"/>
              <a:buChar char="Ø"/>
            </a:pPr>
            <a:r>
              <a:rPr lang="fr-FR" sz="2800" dirty="0" smtClean="0"/>
              <a:t>Rattrapage pour absence liée à un « cas de force majeur » sinon la note est zéro</a:t>
            </a:r>
          </a:p>
        </p:txBody>
      </p:sp>
    </p:spTree>
    <p:extLst>
      <p:ext uri="{BB962C8B-B14F-4D97-AF65-F5344CB8AC3E}">
        <p14:creationId xmlns:p14="http://schemas.microsoft.com/office/powerpoint/2010/main" val="1899857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646331"/>
          </a:xfrm>
          <a:prstGeom prst="rect">
            <a:avLst/>
          </a:prstGeom>
          <a:noFill/>
        </p:spPr>
        <p:txBody>
          <a:bodyPr wrap="square" rtlCol="0">
            <a:spAutoFit/>
          </a:bodyPr>
          <a:lstStyle/>
          <a:p>
            <a:pPr algn="ctr"/>
            <a:r>
              <a:rPr lang="fr-FR" b="1" dirty="0">
                <a:solidFill>
                  <a:schemeClr val="accent2">
                    <a:lumMod val="50000"/>
                  </a:schemeClr>
                </a:solidFill>
              </a:rPr>
              <a:t>Bac 2021 – Enseignement de spécialité Sciences de l’Ingénieur</a:t>
            </a:r>
          </a:p>
          <a:p>
            <a:pPr algn="ctr"/>
            <a:r>
              <a:rPr lang="fr-FR" b="1" dirty="0">
                <a:solidFill>
                  <a:schemeClr val="accent2">
                    <a:lumMod val="50000"/>
                  </a:schemeClr>
                </a:solidFill>
              </a:rPr>
              <a:t>Epreuve commune de Première</a:t>
            </a:r>
          </a:p>
        </p:txBody>
      </p:sp>
      <p:sp>
        <p:nvSpPr>
          <p:cNvPr id="5" name="Rectangle à coins arrondis 4"/>
          <p:cNvSpPr/>
          <p:nvPr/>
        </p:nvSpPr>
        <p:spPr>
          <a:xfrm>
            <a:off x="449018" y="1164587"/>
            <a:ext cx="8306792" cy="592176"/>
          </a:xfrm>
          <a:prstGeom prst="roundRect">
            <a:avLst>
              <a:gd name="adj" fmla="val 2347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Améliorer l’existant</a:t>
            </a:r>
          </a:p>
          <a:p>
            <a:pPr algn="ctr"/>
            <a:r>
              <a:rPr lang="fr-FR" sz="1600" dirty="0" smtClean="0"/>
              <a:t>Imaginer une solution originale</a:t>
            </a:r>
            <a:endParaRPr lang="fr-FR" sz="1600" dirty="0"/>
          </a:p>
        </p:txBody>
      </p:sp>
      <p:sp>
        <p:nvSpPr>
          <p:cNvPr id="6" name="Rectangle à coins arrondis 5"/>
          <p:cNvSpPr/>
          <p:nvPr/>
        </p:nvSpPr>
        <p:spPr>
          <a:xfrm>
            <a:off x="449018" y="1803470"/>
            <a:ext cx="8323156" cy="11162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600" dirty="0" smtClean="0"/>
              <a:t>Analyser le besoin, l’organisation matérielle</a:t>
            </a:r>
          </a:p>
          <a:p>
            <a:pPr algn="ctr"/>
            <a:r>
              <a:rPr lang="fr-FR" sz="1600" dirty="0" smtClean="0"/>
              <a:t>Caractériser la puissance et l’énergie et repérer les échanges</a:t>
            </a:r>
          </a:p>
          <a:p>
            <a:pPr algn="ctr"/>
            <a:r>
              <a:rPr lang="fr-FR" sz="1600" dirty="0" smtClean="0"/>
              <a:t>Analyser les protocoles pour un réseau de communication</a:t>
            </a:r>
          </a:p>
          <a:p>
            <a:pPr algn="ctr"/>
            <a:r>
              <a:rPr lang="fr-FR" sz="1600" dirty="0" smtClean="0"/>
              <a:t>Quantifier les trois écarts de performances</a:t>
            </a:r>
            <a:endParaRPr lang="fr-FR" sz="1600" dirty="0"/>
          </a:p>
        </p:txBody>
      </p:sp>
      <p:sp>
        <p:nvSpPr>
          <p:cNvPr id="7" name="Rectangle à coins arrondis 6"/>
          <p:cNvSpPr/>
          <p:nvPr/>
        </p:nvSpPr>
        <p:spPr>
          <a:xfrm>
            <a:off x="449018" y="2965644"/>
            <a:ext cx="8306790" cy="2446318"/>
          </a:xfrm>
          <a:prstGeom prst="roundRect">
            <a:avLst>
              <a:gd name="adj" fmla="val 596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t>Proposer/Justifier des hypothèses ou des simplifications</a:t>
            </a:r>
          </a:p>
          <a:p>
            <a:pPr algn="ctr"/>
            <a:r>
              <a:rPr lang="fr-FR" sz="1600" dirty="0" smtClean="0"/>
              <a:t>Caractériser les grandeurs physiques en E/S d’une modélisation</a:t>
            </a:r>
          </a:p>
          <a:p>
            <a:pPr algn="ctr"/>
            <a:r>
              <a:rPr lang="fr-FR" sz="1600" dirty="0" smtClean="0"/>
              <a:t>Associer un modèle aux constituants d’une chaîne de puissance</a:t>
            </a:r>
          </a:p>
          <a:p>
            <a:pPr algn="ctr"/>
            <a:r>
              <a:rPr lang="fr-FR" sz="1600" dirty="0" smtClean="0"/>
              <a:t>Traduire le comportement attendu ou observé d’un objet</a:t>
            </a:r>
          </a:p>
          <a:p>
            <a:pPr algn="ctr"/>
            <a:r>
              <a:rPr lang="fr-FR" sz="1600" dirty="0"/>
              <a:t>Caractériser les échanges d’information</a:t>
            </a:r>
          </a:p>
          <a:p>
            <a:pPr algn="ctr"/>
            <a:r>
              <a:rPr lang="fr-FR" sz="1600" dirty="0"/>
              <a:t>Capteurs dans les systèmes asservis</a:t>
            </a:r>
          </a:p>
          <a:p>
            <a:pPr algn="ctr"/>
            <a:r>
              <a:rPr lang="fr-FR" sz="1600" dirty="0" smtClean="0"/>
              <a:t>Modélisation graphique de structure/mécanisme/circuit électrique</a:t>
            </a:r>
          </a:p>
          <a:p>
            <a:pPr algn="ctr"/>
            <a:r>
              <a:rPr lang="fr-FR" sz="1600" dirty="0" smtClean="0"/>
              <a:t>Modéliser les mouvements et les actions mécaniques</a:t>
            </a:r>
          </a:p>
          <a:p>
            <a:pPr algn="ctr"/>
            <a:r>
              <a:rPr lang="fr-FR" sz="1600" dirty="0" smtClean="0"/>
              <a:t>Déterminer les grandeurs de flux et d’effort dans un circuit électrique</a:t>
            </a:r>
          </a:p>
          <a:p>
            <a:pPr algn="ctr"/>
            <a:r>
              <a:rPr lang="fr-FR" sz="1600" dirty="0" smtClean="0"/>
              <a:t>Déterminer les grandeurs géométriques et cinématiques d’un mécanisme</a:t>
            </a:r>
            <a:endParaRPr lang="fr-FR" sz="1600" dirty="0"/>
          </a:p>
        </p:txBody>
      </p:sp>
      <p:sp>
        <p:nvSpPr>
          <p:cNvPr id="8" name="ZoneTexte 7"/>
          <p:cNvSpPr txBox="1"/>
          <p:nvPr/>
        </p:nvSpPr>
        <p:spPr>
          <a:xfrm>
            <a:off x="644625" y="1276009"/>
            <a:ext cx="919226" cy="369332"/>
          </a:xfrm>
          <a:prstGeom prst="rect">
            <a:avLst/>
          </a:prstGeom>
          <a:noFill/>
        </p:spPr>
        <p:txBody>
          <a:bodyPr wrap="none" rtlCol="0">
            <a:spAutoFit/>
          </a:bodyPr>
          <a:lstStyle/>
          <a:p>
            <a:r>
              <a:rPr lang="fr-FR" b="1" dirty="0" smtClean="0">
                <a:solidFill>
                  <a:srgbClr val="FF0000"/>
                </a:solidFill>
              </a:rPr>
              <a:t>Innover</a:t>
            </a:r>
            <a:endParaRPr lang="fr-FR" b="1" dirty="0">
              <a:solidFill>
                <a:srgbClr val="FF0000"/>
              </a:solidFill>
            </a:endParaRPr>
          </a:p>
        </p:txBody>
      </p:sp>
      <p:sp>
        <p:nvSpPr>
          <p:cNvPr id="9" name="ZoneTexte 8"/>
          <p:cNvSpPr txBox="1"/>
          <p:nvPr/>
        </p:nvSpPr>
        <p:spPr>
          <a:xfrm>
            <a:off x="550304" y="2176944"/>
            <a:ext cx="1013547" cy="369332"/>
          </a:xfrm>
          <a:prstGeom prst="rect">
            <a:avLst/>
          </a:prstGeom>
          <a:noFill/>
        </p:spPr>
        <p:txBody>
          <a:bodyPr wrap="none" rtlCol="0">
            <a:spAutoFit/>
          </a:bodyPr>
          <a:lstStyle/>
          <a:p>
            <a:r>
              <a:rPr lang="fr-FR" b="1" dirty="0" smtClean="0">
                <a:solidFill>
                  <a:srgbClr val="FF0000"/>
                </a:solidFill>
              </a:rPr>
              <a:t>Analyser</a:t>
            </a:r>
            <a:endParaRPr lang="fr-FR" b="1" dirty="0">
              <a:solidFill>
                <a:srgbClr val="FF0000"/>
              </a:solidFill>
            </a:endParaRPr>
          </a:p>
        </p:txBody>
      </p:sp>
      <p:sp>
        <p:nvSpPr>
          <p:cNvPr id="10" name="ZoneTexte 9"/>
          <p:cNvSpPr txBox="1"/>
          <p:nvPr/>
        </p:nvSpPr>
        <p:spPr>
          <a:xfrm>
            <a:off x="550304" y="4004137"/>
            <a:ext cx="1149674" cy="369332"/>
          </a:xfrm>
          <a:prstGeom prst="rect">
            <a:avLst/>
          </a:prstGeom>
          <a:noFill/>
        </p:spPr>
        <p:txBody>
          <a:bodyPr wrap="none" rtlCol="0">
            <a:spAutoFit/>
          </a:bodyPr>
          <a:lstStyle/>
          <a:p>
            <a:r>
              <a:rPr lang="fr-FR" b="1" dirty="0" smtClean="0">
                <a:solidFill>
                  <a:srgbClr val="FF0000"/>
                </a:solidFill>
              </a:rPr>
              <a:t>Modéliser</a:t>
            </a:r>
            <a:endParaRPr lang="fr-FR" b="1" dirty="0">
              <a:solidFill>
                <a:srgbClr val="FF0000"/>
              </a:solidFill>
            </a:endParaRPr>
          </a:p>
        </p:txBody>
      </p:sp>
      <p:sp>
        <p:nvSpPr>
          <p:cNvPr id="13" name="Rectangle à coins arrondis 12"/>
          <p:cNvSpPr/>
          <p:nvPr/>
        </p:nvSpPr>
        <p:spPr>
          <a:xfrm>
            <a:off x="444527" y="5464807"/>
            <a:ext cx="8323156" cy="6240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600" dirty="0" smtClean="0"/>
              <a:t>Rendre compte de résultats</a:t>
            </a:r>
          </a:p>
          <a:p>
            <a:pPr algn="ctr"/>
            <a:r>
              <a:rPr lang="fr-FR" sz="1600" dirty="0" smtClean="0"/>
              <a:t>Collecter et extraire des informations</a:t>
            </a:r>
            <a:endParaRPr lang="fr-FR" sz="1600" dirty="0"/>
          </a:p>
        </p:txBody>
      </p:sp>
      <p:sp>
        <p:nvSpPr>
          <p:cNvPr id="14" name="ZoneTexte 13"/>
          <p:cNvSpPr txBox="1"/>
          <p:nvPr/>
        </p:nvSpPr>
        <p:spPr>
          <a:xfrm>
            <a:off x="592973" y="5579181"/>
            <a:ext cx="1552028" cy="369332"/>
          </a:xfrm>
          <a:prstGeom prst="rect">
            <a:avLst/>
          </a:prstGeom>
          <a:noFill/>
        </p:spPr>
        <p:txBody>
          <a:bodyPr wrap="none" rtlCol="0">
            <a:spAutoFit/>
          </a:bodyPr>
          <a:lstStyle/>
          <a:p>
            <a:r>
              <a:rPr lang="fr-FR" b="1" dirty="0" smtClean="0">
                <a:solidFill>
                  <a:srgbClr val="FF0000"/>
                </a:solidFill>
              </a:rPr>
              <a:t>Communiquer</a:t>
            </a:r>
            <a:endParaRPr lang="fr-FR" b="1" dirty="0">
              <a:solidFill>
                <a:srgbClr val="FF0000"/>
              </a:solidFill>
            </a:endParaRPr>
          </a:p>
        </p:txBody>
      </p:sp>
    </p:spTree>
    <p:extLst>
      <p:ext uri="{BB962C8B-B14F-4D97-AF65-F5344CB8AC3E}">
        <p14:creationId xmlns:p14="http://schemas.microsoft.com/office/powerpoint/2010/main" val="4004518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13922</TotalTime>
  <Words>2019</Words>
  <Application>Microsoft Office PowerPoint</Application>
  <PresentationFormat>Affichage à l'écran (4:3)</PresentationFormat>
  <Paragraphs>316</Paragraphs>
  <Slides>15</Slides>
  <Notes>4</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15</vt:i4>
      </vt:variant>
    </vt:vector>
  </HeadingPairs>
  <TitlesOfParts>
    <vt:vector size="21" baseType="lpstr">
      <vt:lpstr>Arial</vt:lpstr>
      <vt:lpstr>Calibri</vt:lpstr>
      <vt:lpstr>DejaVu Sans</vt:lpstr>
      <vt:lpstr>Wingdings</vt:lpstr>
      <vt:lpstr>Thème Office</vt:lpstr>
      <vt:lpstr>page de presentation et de 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perso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programme STI2D 2021</dc:title>
  <dc:creator>Frédéric TARAUD</dc:creator>
  <cp:lastModifiedBy>prof</cp:lastModifiedBy>
  <cp:revision>522</cp:revision>
  <cp:lastPrinted>2018-09-07T10:09:55Z</cp:lastPrinted>
  <dcterms:created xsi:type="dcterms:W3CDTF">2018-05-28T09:17:26Z</dcterms:created>
  <dcterms:modified xsi:type="dcterms:W3CDTF">2019-01-16T07:09:11Z</dcterms:modified>
</cp:coreProperties>
</file>