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78" r:id="rId1"/>
  </p:sldMasterIdLst>
  <p:sldIdLst>
    <p:sldId id="256" r:id="rId2"/>
    <p:sldId id="279" r:id="rId3"/>
    <p:sldId id="281" r:id="rId4"/>
    <p:sldId id="264" r:id="rId5"/>
    <p:sldId id="265" r:id="rId6"/>
    <p:sldId id="266" r:id="rId7"/>
    <p:sldId id="267" r:id="rId8"/>
    <p:sldId id="284" r:id="rId9"/>
    <p:sldId id="269" r:id="rId10"/>
    <p:sldId id="270" r:id="rId11"/>
    <p:sldId id="283" r:id="rId12"/>
    <p:sldId id="271" r:id="rId13"/>
    <p:sldId id="272" r:id="rId14"/>
    <p:sldId id="273" r:id="rId15"/>
    <p:sldId id="274" r:id="rId16"/>
    <p:sldId id="275" r:id="rId17"/>
  </p:sldIdLst>
  <p:sldSz cx="10080625" cy="7559675"/>
  <p:notesSz cx="7559675" cy="10691813"/>
  <p:defaultTextStyle>
    <a:defPPr>
      <a:defRPr lang="fr-FR"/>
    </a:defPPr>
    <a:lvl1pPr marL="0" algn="l" defTabSz="9139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63" algn="l" defTabSz="9139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26" algn="l" defTabSz="9139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889" algn="l" defTabSz="9139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851" algn="l" defTabSz="9139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15" algn="l" defTabSz="9139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778" algn="l" defTabSz="9139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741" algn="l" defTabSz="9139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704" algn="l" defTabSz="9139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20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5141358"/>
            <a:ext cx="1008844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56047" y="1931918"/>
            <a:ext cx="856853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56047" y="3981128"/>
            <a:ext cx="8568531" cy="1322451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4150" y="5459765"/>
            <a:ext cx="10084776" cy="2107723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0880" y="555480"/>
            <a:ext cx="860796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370" y="1168136"/>
            <a:ext cx="856853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24518" y="3231669"/>
            <a:ext cx="5040313" cy="1603745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4009187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803676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031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5963744"/>
            <a:ext cx="445402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120819" y="5963744"/>
            <a:ext cx="4455776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04031" y="1592067"/>
            <a:ext cx="445402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818" y="1592067"/>
            <a:ext cx="4455776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8063" y="5375769"/>
            <a:ext cx="8248138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872302" y="5903008"/>
            <a:ext cx="4381712" cy="1007957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008063" y="302387"/>
            <a:ext cx="8245951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416086" y="7063571"/>
            <a:ext cx="2116931" cy="403183"/>
          </a:xfrm>
        </p:spPr>
        <p:txBody>
          <a:bodyPr/>
          <a:lstStyle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58129" y="6000343"/>
            <a:ext cx="7896490" cy="7145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2016" y="209405"/>
            <a:ext cx="9576594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828726" y="7063572"/>
            <a:ext cx="259146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016" y="5362896"/>
            <a:ext cx="89026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551582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346071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504031" y="1632890"/>
            <a:ext cx="9072563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7416086" y="7063571"/>
            <a:ext cx="2116931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r>
              <a:rPr lang="fr-FR" sz="1400" smtClean="0">
                <a:latin typeface="Times New Roman"/>
              </a:rPr>
              <a:t>&lt;date/heure&gt;</a:t>
            </a: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828726" y="7063572"/>
            <a:ext cx="2591463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 algn="ctr"/>
            <a:r>
              <a:rPr lang="fr-FR" sz="1400" smtClean="0">
                <a:latin typeface="Times New Roman"/>
              </a:rPr>
              <a:t>&lt;pied de page&gt;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533017" y="7063572"/>
            <a:ext cx="403225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 algn="r"/>
            <a:fld id="{756FB032-0261-45FC-A3B4-99401334CB20}" type="slidenum">
              <a:rPr lang="fr-FR" sz="1400" smtClean="0">
                <a:latin typeface="Times New Roman"/>
              </a:rPr>
              <a:pPr algn="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un.org/sustainabledevelopment/fr/objectifs-de-developpement-durabl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740880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600" b="1" dirty="0">
                <a:latin typeface="Arial"/>
              </a:rPr>
              <a:t> 
</a:t>
            </a:r>
            <a:endParaRPr dirty="0"/>
          </a:p>
        </p:txBody>
      </p:sp>
      <p:sp>
        <p:nvSpPr>
          <p:cNvPr id="80" name="TextShape 2"/>
          <p:cNvSpPr txBox="1"/>
          <p:nvPr/>
        </p:nvSpPr>
        <p:spPr>
          <a:xfrm>
            <a:off x="740880" y="-1581480"/>
            <a:ext cx="8607960" cy="10125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SzPct val="45000"/>
              <a:buFont typeface="StarSymbol"/>
              <a:buChar char=""/>
            </a:pPr>
            <a:endParaRPr dirty="0"/>
          </a:p>
          <a:p>
            <a:pPr algn="ctr">
              <a:buSzPct val="45000"/>
              <a:buFont typeface="StarSymbol"/>
              <a:buChar char=""/>
            </a:pPr>
            <a:endParaRPr dirty="0"/>
          </a:p>
          <a:p>
            <a:pPr algn="ctr">
              <a:buSzPct val="45000"/>
              <a:buFont typeface="StarSymbol"/>
              <a:buChar char=""/>
            </a:pPr>
            <a:endParaRPr dirty="0"/>
          </a:p>
          <a:p>
            <a:pPr algn="r">
              <a:lnSpc>
                <a:spcPct val="150000"/>
              </a:lnSpc>
              <a:buSzPct val="45000"/>
              <a:buFont typeface="StarSymbol"/>
              <a:buChar char=""/>
            </a:pPr>
            <a:endParaRPr dirty="0"/>
          </a:p>
          <a:p>
            <a:pPr algn="r">
              <a:lnSpc>
                <a:spcPct val="150000"/>
              </a:lnSpc>
              <a:buSzPct val="45000"/>
              <a:buFont typeface="StarSymbol"/>
              <a:buChar char=""/>
            </a:pPr>
            <a:endParaRPr dirty="0"/>
          </a:p>
          <a:p>
            <a:pPr algn="r">
              <a:lnSpc>
                <a:spcPct val="150000"/>
              </a:lnSpc>
              <a:buSzPct val="45000"/>
              <a:buFont typeface="StarSymbol"/>
              <a:buChar char=""/>
            </a:pPr>
            <a:endParaRPr dirty="0"/>
          </a:p>
          <a:p>
            <a:pPr algn="r">
              <a:lnSpc>
                <a:spcPct val="150000"/>
              </a:lnSpc>
              <a:buSzPct val="45000"/>
            </a:pPr>
            <a:r>
              <a:rPr lang="fr-FR" sz="4400" dirty="0">
                <a:solidFill>
                  <a:srgbClr val="FF3333"/>
                </a:solidFill>
                <a:latin typeface="Times New Roman"/>
              </a:rPr>
              <a:t>Intégrer les EDD en classe </a:t>
            </a:r>
            <a:endParaRPr dirty="0"/>
          </a:p>
          <a:p>
            <a:pPr algn="r">
              <a:lnSpc>
                <a:spcPct val="150000"/>
              </a:lnSpc>
              <a:buSzPct val="45000"/>
            </a:pPr>
            <a:r>
              <a:rPr lang="fr-FR" sz="4400" dirty="0" smtClean="0">
                <a:solidFill>
                  <a:srgbClr val="FF3333"/>
                </a:solidFill>
                <a:latin typeface="Times New Roman"/>
              </a:rPr>
              <a:t>Se </a:t>
            </a:r>
            <a:r>
              <a:rPr lang="fr-FR" sz="4400" dirty="0">
                <a:solidFill>
                  <a:srgbClr val="FF3333"/>
                </a:solidFill>
                <a:latin typeface="Times New Roman"/>
              </a:rPr>
              <a:t>former aux ODD</a:t>
            </a:r>
            <a:endParaRPr dirty="0"/>
          </a:p>
          <a:p>
            <a:pPr>
              <a:lnSpc>
                <a:spcPct val="150000"/>
              </a:lnSpc>
              <a:buSzPct val="45000"/>
              <a:buFont typeface="StarSymbol"/>
              <a:buChar char=""/>
            </a:pPr>
            <a:endParaRPr dirty="0"/>
          </a:p>
          <a:p>
            <a:pPr>
              <a:lnSpc>
                <a:spcPct val="150000"/>
              </a:lnSpc>
              <a:buSzPct val="45000"/>
            </a:pPr>
            <a:r>
              <a:rPr lang="fr-FR" sz="2600" dirty="0">
                <a:solidFill>
                  <a:srgbClr val="000000"/>
                </a:solidFill>
                <a:latin typeface="Times New Roman"/>
              </a:rPr>
              <a:t>Formateurs EDD :</a:t>
            </a:r>
            <a:endParaRPr dirty="0"/>
          </a:p>
          <a:p>
            <a:pPr>
              <a:lnSpc>
                <a:spcPct val="150000"/>
              </a:lnSpc>
              <a:buSzPct val="45000"/>
            </a:pPr>
            <a:r>
              <a:rPr lang="fr-FR" sz="2600" dirty="0">
                <a:solidFill>
                  <a:srgbClr val="000000"/>
                </a:solidFill>
                <a:latin typeface="Times New Roman"/>
              </a:rPr>
              <a:t>Olivier </a:t>
            </a:r>
            <a:r>
              <a:rPr lang="fr-FR" sz="2600" dirty="0" err="1">
                <a:solidFill>
                  <a:srgbClr val="000000"/>
                </a:solidFill>
                <a:latin typeface="Times New Roman"/>
              </a:rPr>
              <a:t>Delestrade</a:t>
            </a:r>
            <a:endParaRPr dirty="0"/>
          </a:p>
          <a:p>
            <a:pPr>
              <a:lnSpc>
                <a:spcPct val="150000"/>
              </a:lnSpc>
              <a:buSzPct val="45000"/>
            </a:pPr>
            <a:r>
              <a:rPr lang="fr-FR" sz="2600" dirty="0">
                <a:solidFill>
                  <a:srgbClr val="000000"/>
                </a:solidFill>
                <a:latin typeface="Times New Roman"/>
              </a:rPr>
              <a:t>Cathia Nicod</a:t>
            </a:r>
            <a:endParaRPr lang="fr-FR" dirty="0"/>
          </a:p>
          <a:p>
            <a:pPr algn="r">
              <a:lnSpc>
                <a:spcPct val="150000"/>
              </a:lnSpc>
              <a:buSzPct val="45000"/>
            </a:pPr>
            <a:r>
              <a:rPr lang="fr-FR" sz="2000" dirty="0">
                <a:solidFill>
                  <a:srgbClr val="FF3333"/>
                </a:solidFill>
                <a:latin typeface="Times New Roman"/>
              </a:rPr>
              <a:t>Jeudi 24 janvier 2019</a:t>
            </a:r>
            <a:endParaRPr dirty="0"/>
          </a:p>
        </p:txBody>
      </p:sp>
      <p:pic>
        <p:nvPicPr>
          <p:cNvPr id="81" name="Image 80"/>
          <p:cNvPicPr/>
          <p:nvPr/>
        </p:nvPicPr>
        <p:blipFill>
          <a:blip r:embed="rId2" cstate="print"/>
          <a:stretch/>
        </p:blipFill>
        <p:spPr>
          <a:xfrm>
            <a:off x="576003" y="6407284"/>
            <a:ext cx="792000" cy="720361"/>
          </a:xfrm>
          <a:prstGeom prst="rect">
            <a:avLst/>
          </a:prstGeom>
          <a:ln>
            <a:noFill/>
          </a:ln>
        </p:spPr>
      </p:pic>
      <p:pic>
        <p:nvPicPr>
          <p:cNvPr id="82" name="Image 81"/>
          <p:cNvPicPr/>
          <p:nvPr/>
        </p:nvPicPr>
        <p:blipFill>
          <a:blip r:embed="rId3" cstate="print"/>
          <a:stretch/>
        </p:blipFill>
        <p:spPr>
          <a:xfrm>
            <a:off x="8856737" y="6804173"/>
            <a:ext cx="807120" cy="620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740880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2400" b="1" dirty="0">
                <a:latin typeface="Arial"/>
              </a:rPr>
              <a:t>Les caractéristiques des ODD :</a:t>
            </a:r>
            <a:endParaRPr dirty="0"/>
          </a:p>
        </p:txBody>
      </p:sp>
      <p:sp>
        <p:nvSpPr>
          <p:cNvPr id="113" name="TextShape 2"/>
          <p:cNvSpPr txBox="1"/>
          <p:nvPr/>
        </p:nvSpPr>
        <p:spPr>
          <a:xfrm>
            <a:off x="608040" y="1944002"/>
            <a:ext cx="8607960" cy="5731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2000" dirty="0">
                <a:latin typeface="Arial"/>
              </a:rPr>
              <a:t>Chaque État fait un diagnostic de sa situation et se fixe ses propres indicateurs pour atteindre les objectifs internationaux → </a:t>
            </a:r>
            <a:r>
              <a:rPr lang="fr-FR" sz="2000" dirty="0">
                <a:solidFill>
                  <a:srgbClr val="FF3333"/>
                </a:solidFill>
                <a:latin typeface="Arial"/>
              </a:rPr>
              <a:t>chaque État se considère comme étant en état de démarche de développement durable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fr-FR" sz="2000" dirty="0">
                <a:solidFill>
                  <a:srgbClr val="FF3333"/>
                </a:solidFill>
                <a:latin typeface="Arial"/>
              </a:rPr>
              <a:t>Notion de  « </a:t>
            </a:r>
            <a:r>
              <a:rPr lang="fr-FR" sz="2000" dirty="0" err="1">
                <a:solidFill>
                  <a:srgbClr val="FF3333"/>
                </a:solidFill>
                <a:latin typeface="Arial"/>
              </a:rPr>
              <a:t>soutenabilité</a:t>
            </a:r>
            <a:r>
              <a:rPr lang="fr-FR" sz="2000" dirty="0">
                <a:solidFill>
                  <a:srgbClr val="FF3333"/>
                </a:solidFill>
                <a:latin typeface="Arial"/>
              </a:rPr>
              <a:t> »</a:t>
            </a:r>
            <a:r>
              <a:rPr lang="fr-FR" sz="2000" dirty="0">
                <a:latin typeface="Arial"/>
              </a:rPr>
              <a:t> entre les dynamiques qui sont propres à chaque société et les réalités géophysiques et biologiques de notre planète, dont nous sommes inter dépendants.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fr-FR" sz="2000" dirty="0">
                <a:solidFill>
                  <a:srgbClr val="FF3333"/>
                </a:solidFill>
                <a:latin typeface="Arial"/>
              </a:rPr>
              <a:t>L’éducation a un double rôle</a:t>
            </a:r>
            <a:r>
              <a:rPr lang="fr-FR" sz="2000" dirty="0">
                <a:latin typeface="Arial"/>
              </a:rPr>
              <a:t> dans cette stratégie</a:t>
            </a:r>
            <a:endParaRPr dirty="0"/>
          </a:p>
          <a:p>
            <a:pPr lvl="1">
              <a:buSzPct val="75000"/>
              <a:buFont typeface="StarSymbol"/>
              <a:buChar char=""/>
            </a:pPr>
            <a:r>
              <a:rPr lang="fr-FR" sz="2000" dirty="0">
                <a:latin typeface="Arial"/>
              </a:rPr>
              <a:t>participer à la réussite de l’objectif 4 des ODD « Une éducation de qualité pour tous »</a:t>
            </a:r>
            <a:endParaRPr dirty="0"/>
          </a:p>
          <a:p>
            <a:pPr lvl="1">
              <a:buSzPct val="75000"/>
              <a:buFont typeface="StarSymbol"/>
              <a:buChar char=""/>
            </a:pPr>
            <a:r>
              <a:rPr lang="fr-FR" sz="2000" dirty="0">
                <a:latin typeface="Arial"/>
              </a:rPr>
              <a:t>participer aux activités d’éducation et de formation nécessaires pour réussir les 16 autres objectifs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différentes visions des ODD</a:t>
            </a:r>
          </a:p>
          <a:p>
            <a:r>
              <a:rPr lang="fr-FR" dirty="0" smtClean="0"/>
              <a:t>Les ODD ont des limites</a:t>
            </a:r>
          </a:p>
          <a:p>
            <a:r>
              <a:rPr lang="fr-FR" dirty="0" smtClean="0"/>
              <a:t>ODD et engagement</a:t>
            </a:r>
          </a:p>
          <a:p>
            <a:r>
              <a:rPr lang="fr-FR" dirty="0" smtClean="0"/>
              <a:t>L’éducation aux ODD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740880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2400" b="1" dirty="0">
                <a:latin typeface="Arial"/>
              </a:rPr>
              <a:t>En conclusion,</a:t>
            </a:r>
            <a:endParaRPr dirty="0"/>
          </a:p>
        </p:txBody>
      </p:sp>
      <p:sp>
        <p:nvSpPr>
          <p:cNvPr id="115" name="TextShape 2"/>
          <p:cNvSpPr txBox="1"/>
          <p:nvPr/>
        </p:nvSpPr>
        <p:spPr>
          <a:xfrm>
            <a:off x="575816" y="2101680"/>
            <a:ext cx="8773024" cy="4568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/>
            <a:r>
              <a:rPr lang="fr-FR" sz="2400" dirty="0">
                <a:latin typeface="Times New Roman"/>
                <a:ea typeface="Times New Roman"/>
              </a:rPr>
              <a:t>Les ODD sont très intéressants à utiliser car :</a:t>
            </a:r>
            <a:endParaRPr dirty="0"/>
          </a:p>
          <a:p>
            <a:pPr algn="just">
              <a:buSzPct val="45000"/>
              <a:buFont typeface="Wingdings" pitchFamily="2" charset="2"/>
              <a:buChar char="v"/>
            </a:pPr>
            <a:r>
              <a:rPr lang="fr-FR" sz="2400" dirty="0" smtClean="0">
                <a:latin typeface="Times New Roman"/>
                <a:ea typeface="Times New Roman"/>
              </a:rPr>
              <a:t> éventail </a:t>
            </a:r>
            <a:r>
              <a:rPr lang="fr-FR" sz="2400" dirty="0">
                <a:latin typeface="Times New Roman"/>
                <a:ea typeface="Times New Roman"/>
              </a:rPr>
              <a:t>des </a:t>
            </a:r>
            <a:r>
              <a:rPr lang="fr-FR" sz="2400" dirty="0">
                <a:solidFill>
                  <a:srgbClr val="FF3333"/>
                </a:solidFill>
                <a:latin typeface="Times New Roman"/>
                <a:ea typeface="Times New Roman"/>
              </a:rPr>
              <a:t>thèmes</a:t>
            </a:r>
            <a:r>
              <a:rPr lang="fr-FR" sz="2400" dirty="0">
                <a:latin typeface="Times New Roman"/>
                <a:ea typeface="Times New Roman"/>
              </a:rPr>
              <a:t> que nous pouvons aborder à l'école, </a:t>
            </a:r>
            <a:endParaRPr dirty="0"/>
          </a:p>
          <a:p>
            <a:pPr algn="just">
              <a:buSzPct val="45000"/>
              <a:buFont typeface="Wingdings" pitchFamily="2" charset="2"/>
              <a:buChar char="v"/>
            </a:pPr>
            <a:r>
              <a:rPr lang="fr-FR" sz="2400" dirty="0" smtClean="0">
                <a:latin typeface="Times New Roman"/>
                <a:ea typeface="Times New Roman"/>
              </a:rPr>
              <a:t> volonté </a:t>
            </a:r>
            <a:r>
              <a:rPr lang="fr-FR" sz="2400" dirty="0">
                <a:latin typeface="Times New Roman"/>
                <a:ea typeface="Times New Roman"/>
              </a:rPr>
              <a:t>de </a:t>
            </a:r>
            <a:r>
              <a:rPr lang="fr-FR" sz="2400" dirty="0">
                <a:solidFill>
                  <a:srgbClr val="FF3333"/>
                </a:solidFill>
                <a:latin typeface="Times New Roman"/>
                <a:ea typeface="Times New Roman"/>
              </a:rPr>
              <a:t>transversalité</a:t>
            </a:r>
            <a:r>
              <a:rPr lang="fr-FR" sz="2400" dirty="0">
                <a:latin typeface="Times New Roman"/>
                <a:ea typeface="Times New Roman"/>
              </a:rPr>
              <a:t>, </a:t>
            </a:r>
            <a:endParaRPr dirty="0"/>
          </a:p>
          <a:p>
            <a:pPr algn="just">
              <a:buSzPct val="45000"/>
              <a:buFont typeface="Wingdings" pitchFamily="2" charset="2"/>
              <a:buChar char="v"/>
            </a:pPr>
            <a:r>
              <a:rPr lang="fr-FR" sz="2400" dirty="0" smtClean="0">
                <a:latin typeface="Times New Roman"/>
                <a:ea typeface="Times New Roman"/>
              </a:rPr>
              <a:t> clefs </a:t>
            </a:r>
            <a:r>
              <a:rPr lang="fr-FR" sz="2400" dirty="0">
                <a:latin typeface="Times New Roman"/>
                <a:ea typeface="Times New Roman"/>
              </a:rPr>
              <a:t>de </a:t>
            </a:r>
            <a:r>
              <a:rPr lang="fr-FR" sz="2400" dirty="0">
                <a:solidFill>
                  <a:srgbClr val="FF3333"/>
                </a:solidFill>
                <a:latin typeface="Times New Roman"/>
                <a:ea typeface="Times New Roman"/>
              </a:rPr>
              <a:t>compréhension des grands déséquilibres humanitaires</a:t>
            </a:r>
            <a:r>
              <a:rPr lang="fr-FR" sz="2400" dirty="0">
                <a:latin typeface="Times New Roman"/>
                <a:ea typeface="Times New Roman"/>
              </a:rPr>
              <a:t> et les moyens d'y remédier.  </a:t>
            </a:r>
            <a:endParaRPr dirty="0"/>
          </a:p>
          <a:p>
            <a:pPr algn="just">
              <a:buSzPct val="45000"/>
              <a:buFont typeface="Wingdings" pitchFamily="2" charset="2"/>
              <a:buChar char="v"/>
            </a:pPr>
            <a:r>
              <a:rPr lang="fr-FR" sz="2400" dirty="0" smtClean="0">
                <a:solidFill>
                  <a:srgbClr val="FF3333"/>
                </a:solidFill>
                <a:latin typeface="Times New Roman"/>
                <a:ea typeface="Times New Roman"/>
              </a:rPr>
              <a:t> démarche </a:t>
            </a:r>
            <a:r>
              <a:rPr lang="fr-FR" sz="2400" dirty="0">
                <a:solidFill>
                  <a:srgbClr val="FF3333"/>
                </a:solidFill>
                <a:latin typeface="Times New Roman"/>
                <a:ea typeface="Times New Roman"/>
              </a:rPr>
              <a:t>prospective</a:t>
            </a:r>
            <a:r>
              <a:rPr lang="fr-FR" sz="2400" dirty="0">
                <a:latin typeface="Times New Roman"/>
                <a:ea typeface="Times New Roman"/>
              </a:rPr>
              <a:t>: « regarder 2030 c'est se projeter dans l'avenir, ouvrir nos élèves au futur: leur donner une envie de futur, donner du sens » (M. </a:t>
            </a:r>
            <a:r>
              <a:rPr lang="fr-FR" sz="2400" dirty="0" err="1">
                <a:latin typeface="Times New Roman"/>
                <a:ea typeface="Times New Roman"/>
              </a:rPr>
              <a:t>Hagnerelle</a:t>
            </a:r>
            <a:r>
              <a:rPr lang="fr-FR" sz="2400" dirty="0" smtClean="0">
                <a:latin typeface="Times New Roman"/>
                <a:ea typeface="Times New Roman"/>
              </a:rPr>
              <a:t>)</a:t>
            </a:r>
          </a:p>
          <a:p>
            <a:pPr algn="just">
              <a:buSzPct val="45000"/>
            </a:pPr>
            <a:endParaRPr dirty="0"/>
          </a:p>
          <a:p>
            <a:pPr algn="ctr">
              <a:buSzPct val="45000"/>
            </a:pPr>
            <a:r>
              <a:rPr lang="fr-FR" sz="2600" dirty="0">
                <a:latin typeface="Times New Roman"/>
                <a:ea typeface="Times New Roman"/>
              </a:rPr>
              <a:t>Mais l'enjeu majeur est d'arriver à les transcrire en </a:t>
            </a:r>
            <a:endParaRPr dirty="0"/>
          </a:p>
          <a:p>
            <a:pPr algn="ctr">
              <a:buSzPct val="45000"/>
            </a:pPr>
            <a:r>
              <a:rPr lang="fr-FR" sz="2600" dirty="0">
                <a:solidFill>
                  <a:srgbClr val="FF3333"/>
                </a:solidFill>
                <a:latin typeface="Times New Roman"/>
                <a:ea typeface="Times New Roman"/>
              </a:rPr>
              <a:t>actions réelles.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740880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200" b="1" dirty="0">
                <a:latin typeface="Arial"/>
              </a:rPr>
              <a:t>ODD et santé</a:t>
            </a:r>
            <a:r>
              <a:rPr lang="fr-FR" sz="2400" b="1" dirty="0">
                <a:latin typeface="Arial"/>
              </a:rPr>
              <a:t>
http://www.diplomatie.gouv.fr/IMG/pdf/Rapport_One_Health.pdf</a:t>
            </a:r>
            <a:r>
              <a:rPr lang="fr-FR" b="1" dirty="0">
                <a:latin typeface="Arial"/>
              </a:rPr>
              <a:t> </a:t>
            </a:r>
            <a:endParaRPr dirty="0"/>
          </a:p>
        </p:txBody>
      </p:sp>
      <p:sp>
        <p:nvSpPr>
          <p:cNvPr id="117" name="TextShape 2"/>
          <p:cNvSpPr txBox="1"/>
          <p:nvPr/>
        </p:nvSpPr>
        <p:spPr>
          <a:xfrm>
            <a:off x="740880" y="2101680"/>
            <a:ext cx="8607960" cy="4978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2400" dirty="0">
                <a:latin typeface="Arial"/>
              </a:rPr>
              <a:t>Constat : </a:t>
            </a:r>
            <a:r>
              <a:rPr lang="fr-FR" sz="2400" b="1" dirty="0">
                <a:latin typeface="Arial"/>
              </a:rPr>
              <a:t>multiplication des risques infectieux et des pandémies</a:t>
            </a:r>
            <a:r>
              <a:rPr lang="fr-FR" sz="2400" dirty="0">
                <a:latin typeface="Arial"/>
              </a:rPr>
              <a:t> (dengue, </a:t>
            </a:r>
            <a:r>
              <a:rPr lang="fr-FR" sz="2400" dirty="0" err="1">
                <a:latin typeface="Arial"/>
              </a:rPr>
              <a:t>chikungunya</a:t>
            </a:r>
            <a:r>
              <a:rPr lang="fr-FR" sz="2400" dirty="0">
                <a:latin typeface="Arial"/>
              </a:rPr>
              <a:t>, </a:t>
            </a:r>
            <a:r>
              <a:rPr lang="fr-FR" sz="2400" dirty="0" err="1">
                <a:latin typeface="Arial"/>
              </a:rPr>
              <a:t>ebola</a:t>
            </a:r>
            <a:r>
              <a:rPr lang="fr-FR" sz="2400" dirty="0">
                <a:latin typeface="Arial"/>
              </a:rPr>
              <a:t>, etc.)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fr-FR" sz="2400" dirty="0">
                <a:latin typeface="Arial"/>
              </a:rPr>
              <a:t>Prise de conscience : </a:t>
            </a:r>
            <a:r>
              <a:rPr lang="fr-FR" sz="2400" dirty="0">
                <a:solidFill>
                  <a:srgbClr val="FF3333"/>
                </a:solidFill>
                <a:latin typeface="Arial"/>
              </a:rPr>
              <a:t>la santé est un bien public mondial</a:t>
            </a: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fr-FR" sz="2400" dirty="0">
                <a:latin typeface="Arial"/>
              </a:rPr>
              <a:t>Donc : la  sécurité  sanitaire  doit  être  appréhendée  à  l’</a:t>
            </a:r>
            <a:r>
              <a:rPr lang="fr-FR" sz="2400" b="1" dirty="0">
                <a:latin typeface="Arial"/>
              </a:rPr>
              <a:t>échelle  de  la planète</a:t>
            </a:r>
            <a:r>
              <a:rPr lang="fr-FR" sz="2400" dirty="0">
                <a:latin typeface="Arial"/>
              </a:rPr>
              <a:t> et dans une </a:t>
            </a:r>
            <a:r>
              <a:rPr lang="fr-FR" sz="2400" b="1" dirty="0">
                <a:latin typeface="Arial"/>
              </a:rPr>
              <a:t>perspective globale et transversale</a:t>
            </a:r>
            <a:r>
              <a:rPr lang="fr-FR" sz="2400" dirty="0">
                <a:latin typeface="Arial"/>
              </a:rPr>
              <a:t>, intégrant santé  humaine,  santé  animale,  santé végétale et santé des écosystèmes et de la biodiversité.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 algn="just">
              <a:buSzPct val="45000"/>
              <a:buFont typeface="StarSymbol"/>
              <a:buChar char=""/>
            </a:pPr>
            <a:r>
              <a:rPr lang="fr-FR" sz="2400" dirty="0">
                <a:latin typeface="Arial"/>
              </a:rPr>
              <a:t>Impact dans la réflexion sur l'agriculture et l'élevage, sur l'</a:t>
            </a:r>
            <a:r>
              <a:rPr lang="fr-FR" sz="2400" dirty="0" err="1">
                <a:latin typeface="Arial"/>
              </a:rPr>
              <a:t>antibiorésistance</a:t>
            </a:r>
            <a:r>
              <a:rPr lang="fr-FR" sz="2400" dirty="0">
                <a:latin typeface="Arial"/>
              </a:rPr>
              <a:t>, bien être animal, etc. → </a:t>
            </a:r>
            <a:r>
              <a:rPr lang="fr-FR" sz="2400" dirty="0">
                <a:solidFill>
                  <a:srgbClr val="FF3333"/>
                </a:solidFill>
                <a:latin typeface="Arial"/>
              </a:rPr>
              <a:t>agro-écologie </a:t>
            </a:r>
            <a:r>
              <a:rPr lang="fr-FR" sz="2400" dirty="0">
                <a:latin typeface="Arial"/>
              </a:rPr>
              <a:t> 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740880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2400" b="1" dirty="0">
                <a:latin typeface="Arial"/>
              </a:rPr>
              <a:t>EDD, ODD et territoire</a:t>
            </a:r>
            <a:endParaRPr dirty="0"/>
          </a:p>
        </p:txBody>
      </p:sp>
      <p:sp>
        <p:nvSpPr>
          <p:cNvPr id="119" name="TextShape 2"/>
          <p:cNvSpPr txBox="1"/>
          <p:nvPr/>
        </p:nvSpPr>
        <p:spPr>
          <a:xfrm>
            <a:off x="740880" y="2101685"/>
            <a:ext cx="8607960" cy="476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/>
            <a:r>
              <a:rPr lang="fr-FR" sz="2400" b="1" dirty="0">
                <a:latin typeface="Times New Roman"/>
                <a:ea typeface="Times New Roman"/>
              </a:rPr>
              <a:t>1. Établissement = un territoire dans lequel nous vivons et agissons</a:t>
            </a:r>
            <a:r>
              <a:rPr lang="fr-FR" sz="2400" dirty="0">
                <a:latin typeface="Times New Roman"/>
                <a:ea typeface="Times New Roman"/>
              </a:rPr>
              <a:t> (cantine, déchets, gestion, vie scolaire, les achats). </a:t>
            </a:r>
            <a:endParaRPr dirty="0"/>
          </a:p>
          <a:p>
            <a:pPr algn="just"/>
            <a:r>
              <a:rPr lang="fr-FR" sz="2400" dirty="0">
                <a:latin typeface="Times New Roman"/>
                <a:ea typeface="Times New Roman"/>
              </a:rPr>
              <a:t>→ Les élèves sont dans la prospective: comment agir sur l'établissement, agir en tant qu'acteur, leur faire acquérir la complexité, la prise de décision, les incertitudes, apprendre à gérer la réussite, les imprévus, les frustrations, la gestion des différents acteurs (porteur ou frein)</a:t>
            </a:r>
            <a:endParaRPr dirty="0"/>
          </a:p>
          <a:p>
            <a:pPr algn="just"/>
            <a:r>
              <a:rPr lang="fr-FR" sz="2400" dirty="0">
                <a:latin typeface="Times New Roman"/>
                <a:ea typeface="Times New Roman"/>
              </a:rPr>
              <a:t>→ les ODD sont dans ces objets: déplacements, restauration, achats, eau, énergie, biodiversité, vie scolaire (garçon/fille)</a:t>
            </a:r>
            <a:endParaRPr dirty="0"/>
          </a:p>
          <a:p>
            <a:pPr algn="just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740880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2400" b="1" dirty="0">
                <a:latin typeface="Arial"/>
              </a:rPr>
              <a:t>EDD, ODD et le territoire</a:t>
            </a:r>
            <a:endParaRPr dirty="0"/>
          </a:p>
        </p:txBody>
      </p:sp>
      <p:sp>
        <p:nvSpPr>
          <p:cNvPr id="121" name="TextShape 2"/>
          <p:cNvSpPr txBox="1"/>
          <p:nvPr/>
        </p:nvSpPr>
        <p:spPr>
          <a:xfrm>
            <a:off x="740880" y="2101685"/>
            <a:ext cx="860796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/>
            <a:r>
              <a:rPr lang="fr-FR" sz="2400" dirty="0">
                <a:latin typeface="Times New Roman"/>
                <a:ea typeface="Times New Roman"/>
              </a:rPr>
              <a:t>2. </a:t>
            </a:r>
            <a:r>
              <a:rPr lang="fr-FR" sz="2400" b="1" u="sng" dirty="0">
                <a:latin typeface="Times New Roman"/>
                <a:ea typeface="Times New Roman"/>
              </a:rPr>
              <a:t>les EDD inscrits dans des territoires</a:t>
            </a:r>
            <a:r>
              <a:rPr lang="fr-FR" sz="2400" dirty="0">
                <a:latin typeface="Times New Roman"/>
                <a:ea typeface="Times New Roman"/>
              </a:rPr>
              <a:t>: des partenaires, des territoires emboîtés (l'établissement → le territoire de proximité (déchets, matériaux, éventuellement production de la restauration) → les collectivités territoriales → les territoires lointains (avec la solidarité internationale, réflexion que d'autres élèves, d'autres cultures, d'autres problématiques)</a:t>
            </a:r>
            <a:endParaRPr dirty="0"/>
          </a:p>
          <a:p>
            <a:pPr algn="just"/>
            <a:r>
              <a:rPr lang="fr-FR" sz="2400" dirty="0">
                <a:latin typeface="Times New Roman"/>
                <a:ea typeface="Times New Roman"/>
              </a:rPr>
              <a:t>→ Faire prendre conscience par les élèves des liens entre tous ces territoires et en créer de nouveaux.</a:t>
            </a:r>
            <a:endParaRPr dirty="0"/>
          </a:p>
          <a:p>
            <a:pPr algn="just"/>
            <a:r>
              <a:rPr lang="fr-FR" sz="2400" dirty="0">
                <a:latin typeface="Times New Roman"/>
                <a:ea typeface="Times New Roman"/>
              </a:rPr>
              <a:t>→ Faire réfléchir les élèves dans le cadre d'un parcours citoyen comme par exemple: manger local ou manger commerce équitable?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740880" y="36000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2400" b="1" dirty="0">
                <a:latin typeface="Arial"/>
              </a:rPr>
              <a:t>Des ressources sur les ODD</a:t>
            </a:r>
            <a:endParaRPr dirty="0"/>
          </a:p>
        </p:txBody>
      </p:sp>
      <p:sp>
        <p:nvSpPr>
          <p:cNvPr id="123" name="TextShape 2"/>
          <p:cNvSpPr txBox="1"/>
          <p:nvPr/>
        </p:nvSpPr>
        <p:spPr>
          <a:xfrm>
            <a:off x="740880" y="2101684"/>
            <a:ext cx="8607960" cy="6845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/>
            <a:r>
              <a:rPr lang="fr-FR" sz="1400" b="1" dirty="0">
                <a:latin typeface="Times New Roman"/>
                <a:ea typeface="Times New Roman"/>
              </a:rPr>
              <a:t> Les informations institutionnelles sur les ODD</a:t>
            </a:r>
            <a:endParaRPr dirty="0"/>
          </a:p>
          <a:p>
            <a:r>
              <a:rPr lang="fr-FR" dirty="0">
                <a:latin typeface="Times New Roman"/>
                <a:ea typeface="Times New Roman"/>
              </a:rPr>
              <a:t>ONU</a:t>
            </a:r>
            <a:endParaRPr dirty="0"/>
          </a:p>
          <a:p>
            <a:r>
              <a:rPr lang="fr-FR" dirty="0">
                <a:latin typeface="Times New Roman"/>
                <a:ea typeface="Times New Roman"/>
              </a:rPr>
              <a:t>UNESCO: https://fr.unesco.org/gem-report/odd-4-éducation</a:t>
            </a:r>
            <a:endParaRPr dirty="0"/>
          </a:p>
          <a:p>
            <a:pPr algn="just"/>
            <a:r>
              <a:rPr lang="fr-FR" sz="1400" dirty="0">
                <a:latin typeface="Times New Roman"/>
                <a:ea typeface="Times New Roman"/>
              </a:rPr>
              <a:t>(doc de l'UNESCO expliquant l'objectif 4 des ODD + des fiches expliquant les ODD + rapport ODD 4 en France)</a:t>
            </a:r>
            <a:endParaRPr dirty="0"/>
          </a:p>
          <a:p>
            <a:pPr algn="just"/>
            <a:r>
              <a:rPr lang="fr-FR" dirty="0">
                <a:latin typeface="Times New Roman"/>
                <a:ea typeface="Times New Roman"/>
              </a:rPr>
              <a:t>forum politique de haut niveau du DD (sustainabledevelopment.un.org/</a:t>
            </a:r>
            <a:r>
              <a:rPr lang="fr-FR" dirty="0" err="1">
                <a:latin typeface="Times New Roman"/>
                <a:ea typeface="Times New Roman"/>
              </a:rPr>
              <a:t>hlpf</a:t>
            </a:r>
            <a:r>
              <a:rPr lang="fr-FR" dirty="0">
                <a:latin typeface="Times New Roman"/>
                <a:ea typeface="Times New Roman"/>
              </a:rPr>
              <a:t>) : revues thématiques, transversales, par pays, statistiques.  </a:t>
            </a:r>
            <a:endParaRPr dirty="0"/>
          </a:p>
          <a:p>
            <a:endParaRPr dirty="0"/>
          </a:p>
          <a:p>
            <a:pPr algn="ctr"/>
            <a:r>
              <a:rPr lang="fr-FR" sz="1400" b="1" dirty="0">
                <a:latin typeface="Times New Roman"/>
                <a:ea typeface="Times New Roman"/>
              </a:rPr>
              <a:t>Le réseau </a:t>
            </a:r>
            <a:r>
              <a:rPr lang="fr-FR" sz="1400" b="1" dirty="0" err="1">
                <a:latin typeface="Times New Roman"/>
                <a:ea typeface="Times New Roman"/>
              </a:rPr>
              <a:t>Canopé</a:t>
            </a:r>
            <a:endParaRPr dirty="0"/>
          </a:p>
          <a:p>
            <a:pPr algn="just"/>
            <a:r>
              <a:rPr lang="fr-FR" dirty="0">
                <a:latin typeface="Times New Roman"/>
                <a:ea typeface="Times New Roman"/>
              </a:rPr>
              <a:t>"Raconte ta ville durable" ou </a:t>
            </a:r>
            <a:r>
              <a:rPr lang="fr-FR" dirty="0" err="1">
                <a:latin typeface="Times New Roman"/>
                <a:ea typeface="Times New Roman"/>
              </a:rPr>
              <a:t>Human</a:t>
            </a:r>
            <a:r>
              <a:rPr lang="fr-FR" dirty="0">
                <a:latin typeface="Times New Roman"/>
                <a:ea typeface="Times New Roman"/>
              </a:rPr>
              <a:t>:  </a:t>
            </a:r>
            <a:endParaRPr dirty="0"/>
          </a:p>
          <a:p>
            <a:pPr algn="ctr"/>
            <a:r>
              <a:rPr lang="fr-FR" sz="1400" b="1" dirty="0">
                <a:latin typeface="Arial"/>
                <a:ea typeface="Times New Roman"/>
              </a:rPr>
              <a:t>Autres plates-formes:</a:t>
            </a:r>
            <a:endParaRPr dirty="0"/>
          </a:p>
          <a:p>
            <a:r>
              <a:rPr lang="fr-FR" dirty="0" err="1">
                <a:latin typeface="Arial"/>
                <a:ea typeface="Times New Roman"/>
              </a:rPr>
              <a:t>Educasol</a:t>
            </a:r>
            <a:r>
              <a:rPr lang="fr-FR" dirty="0">
                <a:latin typeface="Arial"/>
                <a:ea typeface="Times New Roman"/>
              </a:rPr>
              <a:t>: plateforme française d'Education à la citoyenneté et à la solidarité internationale (ECSI)</a:t>
            </a:r>
            <a:endParaRPr dirty="0"/>
          </a:p>
          <a:p>
            <a:r>
              <a:rPr lang="fr-FR" b="1" dirty="0">
                <a:latin typeface="Times New Roman"/>
                <a:ea typeface="Times New Roman"/>
              </a:rPr>
              <a:t>  Et beaucoup d'autres à retrouver sur le site académique : https://www.pedagogie.ac-aix-marseille.fr/jcms/c_55733/fr/accueil </a:t>
            </a:r>
            <a:endParaRPr dirty="0"/>
          </a:p>
          <a:p>
            <a:pPr algn="just"/>
            <a:endParaRPr dirty="0"/>
          </a:p>
          <a:p>
            <a:pPr algn="just"/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Mise au point EDD/ ODD/ E3D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</a:rPr>
              <a:t>Pour rappel:</a:t>
            </a:r>
            <a:endParaRPr lang="fr-FR" u="sng" dirty="0">
              <a:solidFill>
                <a:srgbClr val="FF0000"/>
              </a:solidFill>
            </a:endParaRPr>
          </a:p>
        </p:txBody>
      </p:sp>
      <p:sp>
        <p:nvSpPr>
          <p:cNvPr id="2" name="Sous-titre 1"/>
          <p:cNvSpPr>
            <a:spLocks noGrp="1"/>
          </p:cNvSpPr>
          <p:nvPr>
            <p:ph type="subTitle" idx="4294967295"/>
          </p:nvPr>
        </p:nvSpPr>
        <p:spPr>
          <a:xfrm>
            <a:off x="1473201" y="2123653"/>
            <a:ext cx="7887592" cy="4283497"/>
          </a:xfrm>
        </p:spPr>
        <p:txBody>
          <a:bodyPr/>
          <a:lstStyle/>
          <a:p>
            <a:r>
              <a:rPr lang="fr-FR" dirty="0" smtClean="0"/>
              <a:t>EDD=</a:t>
            </a:r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dirty="0" smtClean="0"/>
              <a:t>ducation au 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/>
              <a:t>éveloppement 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/>
              <a:t>urable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E3D= </a:t>
            </a:r>
            <a:r>
              <a:rPr lang="fr-FR" dirty="0" smtClean="0">
                <a:solidFill>
                  <a:srgbClr val="FF0000"/>
                </a:solidFill>
              </a:rPr>
              <a:t>E</a:t>
            </a:r>
            <a:r>
              <a:rPr lang="fr-FR" dirty="0" smtClean="0"/>
              <a:t>tablissement en 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/>
              <a:t>émarche de 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/>
              <a:t>éveloppement 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/>
              <a:t>urable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ODD= </a:t>
            </a:r>
            <a:r>
              <a:rPr lang="fr-FR" dirty="0" smtClean="0">
                <a:solidFill>
                  <a:srgbClr val="FF0000"/>
                </a:solidFill>
              </a:rPr>
              <a:t>O</a:t>
            </a:r>
            <a:r>
              <a:rPr lang="fr-FR" dirty="0" smtClean="0"/>
              <a:t>bjectifs de 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/>
              <a:t>éveloppement </a:t>
            </a:r>
            <a:r>
              <a:rPr lang="fr-FR" dirty="0" smtClean="0">
                <a:solidFill>
                  <a:srgbClr val="FF0000"/>
                </a:solidFill>
              </a:rPr>
              <a:t>D</a:t>
            </a:r>
            <a:r>
              <a:rPr lang="fr-FR" dirty="0" smtClean="0"/>
              <a:t>urable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740880" y="506880"/>
            <a:ext cx="8607960" cy="1359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2400" b="1" dirty="0">
                <a:latin typeface="Arial"/>
              </a:rPr>
              <a:t> 
« agenda 2030 des ODD --&gt; c'est notre feuille de route » (M. </a:t>
            </a:r>
            <a:r>
              <a:rPr lang="fr-FR" sz="2400" b="1" dirty="0" err="1">
                <a:latin typeface="Arial"/>
              </a:rPr>
              <a:t>Hagnerelle</a:t>
            </a:r>
            <a:r>
              <a:rPr lang="fr-FR" sz="2400" b="1" dirty="0">
                <a:latin typeface="Arial"/>
              </a:rPr>
              <a:t>)</a:t>
            </a:r>
            <a:endParaRPr dirty="0"/>
          </a:p>
        </p:txBody>
      </p:sp>
      <p:sp>
        <p:nvSpPr>
          <p:cNvPr id="99" name="TextShape 2"/>
          <p:cNvSpPr txBox="1"/>
          <p:nvPr/>
        </p:nvSpPr>
        <p:spPr>
          <a:xfrm>
            <a:off x="740880" y="2101680"/>
            <a:ext cx="8607960" cy="7878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/>
            <a:r>
              <a:rPr lang="fr-FR" sz="2400" dirty="0">
                <a:latin typeface="Times New Roman"/>
                <a:ea typeface="Times New Roman"/>
              </a:rPr>
              <a:t> </a:t>
            </a:r>
            <a:endParaRPr dirty="0"/>
          </a:p>
          <a:p>
            <a:pPr algn="just">
              <a:lnSpc>
                <a:spcPct val="150000"/>
              </a:lnSpc>
            </a:pPr>
            <a:r>
              <a:rPr lang="fr-FR" sz="2800" dirty="0">
                <a:solidFill>
                  <a:srgbClr val="FF3333"/>
                </a:solidFill>
                <a:latin typeface="Times New Roman"/>
                <a:ea typeface="Times New Roman"/>
              </a:rPr>
              <a:t>Objectifs de Développement Durable</a:t>
            </a:r>
            <a:r>
              <a:rPr lang="fr-FR" sz="2400" dirty="0">
                <a:latin typeface="Times New Roman"/>
                <a:ea typeface="Times New Roman"/>
              </a:rPr>
              <a:t> (ODD) : </a:t>
            </a:r>
            <a:r>
              <a:rPr lang="fr-FR" sz="2400" dirty="0">
                <a:solidFill>
                  <a:srgbClr val="007826"/>
                </a:solidFill>
                <a:latin typeface="Times New Roman"/>
                <a:ea typeface="Times New Roman"/>
              </a:rPr>
              <a:t>17 objectifs</a:t>
            </a:r>
            <a:r>
              <a:rPr lang="fr-FR" sz="2400" dirty="0">
                <a:latin typeface="Times New Roman"/>
                <a:ea typeface="Times New Roman"/>
              </a:rPr>
              <a:t> votés en 2015 </a:t>
            </a:r>
            <a:r>
              <a:rPr lang="fr-FR" sz="2400" dirty="0">
                <a:solidFill>
                  <a:srgbClr val="007826"/>
                </a:solidFill>
                <a:latin typeface="Times New Roman"/>
                <a:ea typeface="Times New Roman"/>
              </a:rPr>
              <a:t>par 193 dirigeants de la planète (ONU)</a:t>
            </a:r>
            <a:r>
              <a:rPr lang="fr-FR" sz="2400" dirty="0">
                <a:latin typeface="Times New Roman"/>
                <a:ea typeface="Times New Roman"/>
              </a:rPr>
              <a:t> pour les 15 prochaines années </a:t>
            </a:r>
            <a:r>
              <a:rPr lang="fr-FR" sz="2400" dirty="0">
                <a:solidFill>
                  <a:srgbClr val="007826"/>
                </a:solidFill>
                <a:latin typeface="Times New Roman"/>
                <a:ea typeface="Times New Roman"/>
              </a:rPr>
              <a:t>(2015-2030)</a:t>
            </a:r>
            <a:r>
              <a:rPr lang="fr-FR" sz="2400" dirty="0">
                <a:latin typeface="Times New Roman"/>
                <a:ea typeface="Times New Roman"/>
              </a:rPr>
              <a:t>. Ils portent sur une multitude de domaines allant de la protection de la planète à l'édification d'un monde plus pacifique, en passant par la garantie de pouvoir vivre en sécurité et dans la dignité. </a:t>
            </a:r>
            <a:endParaRPr dirty="0"/>
          </a:p>
          <a:p>
            <a:pPr algn="just"/>
            <a:endParaRPr dirty="0"/>
          </a:p>
          <a:p>
            <a:pPr algn="just"/>
            <a:endParaRPr dirty="0"/>
          </a:p>
          <a:p>
            <a:pPr algn="just"/>
            <a:endParaRPr dirty="0"/>
          </a:p>
          <a:p>
            <a:pPr algn="just"/>
            <a:r>
              <a:rPr lang="fr-FR" sz="2400" dirty="0">
                <a:latin typeface="Times New Roman"/>
                <a:ea typeface="Times New Roman"/>
              </a:rPr>
              <a:t> </a:t>
            </a:r>
            <a:endParaRPr dirty="0"/>
          </a:p>
          <a:p>
            <a:pPr algn="just"/>
            <a:r>
              <a:rPr lang="fr-FR" sz="2400" dirty="0">
                <a:latin typeface="Times New Roman"/>
                <a:ea typeface="Times New Roman"/>
              </a:rPr>
              <a:t> </a:t>
            </a:r>
            <a:endParaRPr dirty="0"/>
          </a:p>
          <a:p>
            <a:pPr algn="just"/>
            <a:endParaRPr dirty="0"/>
          </a:p>
          <a:p>
            <a:pPr algn="just"/>
            <a:endParaRPr dirty="0"/>
          </a:p>
          <a:p>
            <a:pPr algn="just"/>
            <a:endParaRPr dirty="0"/>
          </a:p>
        </p:txBody>
      </p:sp>
      <p:pic>
        <p:nvPicPr>
          <p:cNvPr id="100" name="Image 99"/>
          <p:cNvPicPr/>
          <p:nvPr/>
        </p:nvPicPr>
        <p:blipFill>
          <a:blip r:embed="rId2" cstate="print"/>
          <a:stretch/>
        </p:blipFill>
        <p:spPr>
          <a:xfrm>
            <a:off x="2016004" y="144005"/>
            <a:ext cx="5486040" cy="1028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740880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2400" b="1" dirty="0">
                <a:latin typeface="Arial"/>
              </a:rPr>
              <a:t>OMD → ODD</a:t>
            </a:r>
            <a:endParaRPr dirty="0"/>
          </a:p>
        </p:txBody>
      </p:sp>
      <p:sp>
        <p:nvSpPr>
          <p:cNvPr id="102" name="TextShape 2"/>
          <p:cNvSpPr txBox="1"/>
          <p:nvPr/>
        </p:nvSpPr>
        <p:spPr>
          <a:xfrm>
            <a:off x="740880" y="2101685"/>
            <a:ext cx="860796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lnSpc>
                <a:spcPct val="150000"/>
              </a:lnSpc>
            </a:pPr>
            <a:r>
              <a:rPr lang="fr-FR" sz="2400" dirty="0">
                <a:latin typeface="Times New Roman"/>
                <a:ea typeface="Times New Roman"/>
              </a:rPr>
              <a:t>Les ODD succèdent aux </a:t>
            </a:r>
            <a:endParaRPr dirty="0"/>
          </a:p>
          <a:p>
            <a:pPr algn="ctr">
              <a:lnSpc>
                <a:spcPct val="150000"/>
              </a:lnSpc>
            </a:pPr>
            <a:r>
              <a:rPr lang="fr-FR" sz="2400" dirty="0">
                <a:solidFill>
                  <a:srgbClr val="FF3333"/>
                </a:solidFill>
                <a:latin typeface="Times New Roman"/>
                <a:ea typeface="Times New Roman"/>
              </a:rPr>
              <a:t>Objectifs du Millénaire pour le Développement (OMD)</a:t>
            </a:r>
            <a:r>
              <a:rPr lang="fr-FR" sz="2400" dirty="0">
                <a:latin typeface="Times New Roman"/>
                <a:ea typeface="Times New Roman"/>
              </a:rPr>
              <a:t> : </a:t>
            </a:r>
            <a:endParaRPr dirty="0"/>
          </a:p>
          <a:p>
            <a:r>
              <a:rPr lang="fr-FR" sz="2400" dirty="0">
                <a:solidFill>
                  <a:srgbClr val="FF3333"/>
                </a:solidFill>
                <a:latin typeface="Times New Roman"/>
                <a:ea typeface="Times New Roman"/>
              </a:rPr>
              <a:t>8 objectifs</a:t>
            </a:r>
            <a:r>
              <a:rPr lang="fr-FR" sz="2400" dirty="0">
                <a:latin typeface="Times New Roman"/>
                <a:ea typeface="Times New Roman"/>
              </a:rPr>
              <a:t> visant à lutter contre la pauvreté, lancés en 2000 et que le monde s’était engagé à atteindre d’ici à 2015 (</a:t>
            </a:r>
            <a:r>
              <a:rPr lang="fr-FR" sz="2400" dirty="0">
                <a:solidFill>
                  <a:srgbClr val="000000"/>
                </a:solidFill>
                <a:latin typeface="Times New Roman"/>
                <a:ea typeface="Times New Roman"/>
              </a:rPr>
              <a:t>elle est passée de 1,9 milliard de personnes en 1990 à 836 millions en 2015)</a:t>
            </a:r>
            <a:r>
              <a:rPr lang="fr-FR" sz="2400" dirty="0">
                <a:latin typeface="Times New Roman"/>
                <a:ea typeface="Times New Roman"/>
              </a:rPr>
              <a:t>.</a:t>
            </a:r>
            <a:endParaRPr dirty="0"/>
          </a:p>
          <a:p>
            <a:pPr algn="just">
              <a:lnSpc>
                <a:spcPct val="150000"/>
              </a:lnSpc>
            </a:pPr>
            <a:r>
              <a:rPr lang="fr-FR" sz="2400" dirty="0">
                <a:latin typeface="Times New Roman"/>
                <a:ea typeface="Times New Roman"/>
              </a:rPr>
              <a:t>→ officiellement pauvreté divisée par deux entre 2000 et 2015 mais biais de la Chine + PIB Afrique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740880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740880" y="2101685"/>
            <a:ext cx="860796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/>
            <a:r>
              <a:rPr lang="fr-FR" sz="2400" u="sng" dirty="0">
                <a:latin typeface="Times New Roman"/>
                <a:ea typeface="Times New Roman"/>
              </a:rPr>
              <a:t>3 nouveaux objectifs principaux :</a:t>
            </a:r>
            <a:endParaRPr dirty="0"/>
          </a:p>
          <a:p>
            <a:pPr algn="ctr"/>
            <a:r>
              <a:rPr lang="fr-FR" sz="2400" dirty="0">
                <a:latin typeface="Times New Roman"/>
                <a:ea typeface="Times New Roman"/>
              </a:rPr>
              <a:t>    </a:t>
            </a:r>
            <a:endParaRPr dirty="0"/>
          </a:p>
          <a:p>
            <a:pPr algn="ctr"/>
            <a:r>
              <a:rPr lang="fr-FR" sz="2400" dirty="0">
                <a:solidFill>
                  <a:srgbClr val="FF3333"/>
                </a:solidFill>
                <a:latin typeface="Times New Roman"/>
                <a:ea typeface="Times New Roman"/>
              </a:rPr>
              <a:t>Mettre fin à l’extrême pauvreté</a:t>
            </a:r>
            <a:endParaRPr dirty="0"/>
          </a:p>
          <a:p>
            <a:pPr algn="ctr"/>
            <a:r>
              <a:rPr lang="fr-FR" sz="2400" dirty="0">
                <a:solidFill>
                  <a:srgbClr val="FF3333"/>
                </a:solidFill>
                <a:latin typeface="Times New Roman"/>
                <a:ea typeface="Times New Roman"/>
              </a:rPr>
              <a:t>    Lutter contre les inégalités et l’injustice</a:t>
            </a:r>
            <a:endParaRPr dirty="0"/>
          </a:p>
          <a:p>
            <a:pPr algn="ctr"/>
            <a:r>
              <a:rPr lang="fr-FR" sz="2400" dirty="0">
                <a:solidFill>
                  <a:srgbClr val="FF3333"/>
                </a:solidFill>
                <a:latin typeface="Times New Roman"/>
                <a:ea typeface="Times New Roman"/>
              </a:rPr>
              <a:t>    Régler le problème du changement climatique</a:t>
            </a:r>
            <a:endParaRPr dirty="0"/>
          </a:p>
          <a:p>
            <a:pPr algn="just">
              <a:lnSpc>
                <a:spcPct val="150000"/>
              </a:lnSpc>
            </a:pPr>
            <a:r>
              <a:rPr lang="fr-FR" sz="2400" dirty="0">
                <a:solidFill>
                  <a:srgbClr val="000000"/>
                </a:solidFill>
                <a:latin typeface="Times New Roman"/>
                <a:ea typeface="Times New Roman"/>
              </a:rPr>
              <a:t>Ils font partie du nouveau programme de développement post-2015, intitulé « </a:t>
            </a:r>
            <a:r>
              <a:rPr lang="fr-FR" sz="2400" i="1" dirty="0">
                <a:solidFill>
                  <a:srgbClr val="000000"/>
                </a:solidFill>
                <a:latin typeface="Times New Roman"/>
                <a:ea typeface="Times New Roman"/>
              </a:rPr>
              <a:t>Transformer notre monde : le Programme de développement durable à l’horizon 2030</a:t>
            </a:r>
            <a:r>
              <a:rPr lang="fr-FR" sz="2400" dirty="0">
                <a:solidFill>
                  <a:srgbClr val="000000"/>
                </a:solidFill>
                <a:latin typeface="Times New Roman"/>
                <a:ea typeface="Times New Roman"/>
              </a:rPr>
              <a:t> ».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740880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2400" b="1" dirty="0">
                <a:latin typeface="Arial"/>
              </a:rPr>
              <a:t> Quels sont les 17 ODD proposés ?
</a:t>
            </a:r>
            <a:r>
              <a:rPr lang="fr-FR" b="1" dirty="0">
                <a:latin typeface="Arial"/>
              </a:rPr>
              <a:t>Vu sur: https://www.unicef.fr/dossier/objectifs-de-developpement-durable-odd</a:t>
            </a:r>
            <a:endParaRPr dirty="0"/>
          </a:p>
        </p:txBody>
      </p:sp>
      <p:pic>
        <p:nvPicPr>
          <p:cNvPr id="106" name="Image 105"/>
          <p:cNvPicPr/>
          <p:nvPr/>
        </p:nvPicPr>
        <p:blipFill>
          <a:blip r:embed="rId2" cstate="print"/>
          <a:stretch/>
        </p:blipFill>
        <p:spPr>
          <a:xfrm>
            <a:off x="740525" y="2266200"/>
            <a:ext cx="8607960" cy="4432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hlinkClick r:id="rId2"/>
              </a:rPr>
              <a:t>https://www.un.org/sustainabledevelopment/fr/objectifs-de-developpement-durable/</a:t>
            </a:r>
            <a:endParaRPr lang="fr-FR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1331565"/>
            <a:ext cx="9074150" cy="434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Image 108"/>
          <p:cNvPicPr/>
          <p:nvPr/>
        </p:nvPicPr>
        <p:blipFill>
          <a:blip r:embed="rId2" cstate="print"/>
          <a:stretch/>
        </p:blipFill>
        <p:spPr>
          <a:xfrm>
            <a:off x="860400" y="360000"/>
            <a:ext cx="3171600" cy="7086240"/>
          </a:xfrm>
          <a:prstGeom prst="rect">
            <a:avLst/>
          </a:prstGeom>
          <a:ln>
            <a:noFill/>
          </a:ln>
        </p:spPr>
      </p:pic>
      <p:pic>
        <p:nvPicPr>
          <p:cNvPr id="110" name="Image 109"/>
          <p:cNvPicPr/>
          <p:nvPr/>
        </p:nvPicPr>
        <p:blipFill>
          <a:blip r:embed="rId3" cstate="print"/>
          <a:stretch/>
        </p:blipFill>
        <p:spPr>
          <a:xfrm>
            <a:off x="5421240" y="286201"/>
            <a:ext cx="3866760" cy="7057800"/>
          </a:xfrm>
          <a:prstGeom prst="rect">
            <a:avLst/>
          </a:prstGeom>
          <a:ln>
            <a:noFill/>
          </a:ln>
        </p:spPr>
      </p:pic>
      <p:sp>
        <p:nvSpPr>
          <p:cNvPr id="111" name="TextShape 1"/>
          <p:cNvSpPr txBox="1"/>
          <p:nvPr/>
        </p:nvSpPr>
        <p:spPr>
          <a:xfrm>
            <a:off x="1727999" y="1008000"/>
            <a:ext cx="5976000" cy="603000"/>
          </a:xfrm>
          <a:prstGeom prst="rect">
            <a:avLst/>
          </a:prstGeom>
          <a:noFill/>
          <a:ln>
            <a:noFill/>
          </a:ln>
        </p:spPr>
        <p:txBody>
          <a:bodyPr lIns="89954" tIns="44977" rIns="89954" bIns="44977"/>
          <a:lstStyle/>
          <a:p>
            <a:r>
              <a:rPr lang="fr-FR">
                <a:latin typeface="Arial"/>
              </a:rPr>
              <a:t>http://www.un.org/sustainabledevelopment/fr/education/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554</Words>
  <Application>Microsoft Office PowerPoint</Application>
  <PresentationFormat>Personnalisé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Rotonde</vt:lpstr>
      <vt:lpstr>Diapositive 1</vt:lpstr>
      <vt:lpstr>Mise au point EDD/ ODD/ E3D</vt:lpstr>
      <vt:lpstr>Pour rappel:</vt:lpstr>
      <vt:lpstr>Diapositive 4</vt:lpstr>
      <vt:lpstr>Diapositive 5</vt:lpstr>
      <vt:lpstr>Diapositive 6</vt:lpstr>
      <vt:lpstr>Diapositive 7</vt:lpstr>
      <vt:lpstr>https://www.un.org/sustainabledevelopment/fr/objectifs-de-developpement-durable/</vt:lpstr>
      <vt:lpstr>Diapositive 9</vt:lpstr>
      <vt:lpstr>Diapositive 10</vt:lpstr>
      <vt:lpstr> 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Cathia NICOD</dc:creator>
  <cp:lastModifiedBy>Cathia NICOD</cp:lastModifiedBy>
  <cp:revision>51</cp:revision>
  <dcterms:modified xsi:type="dcterms:W3CDTF">2019-01-24T20:54:40Z</dcterms:modified>
</cp:coreProperties>
</file>