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7"/>
  </p:notesMasterIdLst>
  <p:sldIdLst>
    <p:sldId id="273" r:id="rId2"/>
    <p:sldId id="276" r:id="rId3"/>
    <p:sldId id="274" r:id="rId4"/>
    <p:sldId id="275" r:id="rId5"/>
    <p:sldId id="277" r:id="rId6"/>
    <p:sldId id="278" r:id="rId7"/>
    <p:sldId id="256" r:id="rId8"/>
    <p:sldId id="257" r:id="rId9"/>
    <p:sldId id="258" r:id="rId10"/>
    <p:sldId id="263" r:id="rId11"/>
    <p:sldId id="264" r:id="rId12"/>
    <p:sldId id="265" r:id="rId13"/>
    <p:sldId id="266" r:id="rId14"/>
    <p:sldId id="269" r:id="rId15"/>
    <p:sldId id="271" r:id="rId16"/>
    <p:sldId id="270" r:id="rId17"/>
    <p:sldId id="272" r:id="rId18"/>
    <p:sldId id="286" r:id="rId19"/>
    <p:sldId id="287" r:id="rId20"/>
    <p:sldId id="288" r:id="rId21"/>
    <p:sldId id="289" r:id="rId22"/>
    <p:sldId id="261" r:id="rId23"/>
    <p:sldId id="267" r:id="rId24"/>
    <p:sldId id="282" r:id="rId25"/>
    <p:sldId id="26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2CCF0-C7A3-4330-BEBC-857B7034E2F1}" type="datetimeFigureOut">
              <a:rPr lang="fr-FR" smtClean="0"/>
              <a:t>05/01/2019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AC29A-8744-405B-9B6A-B77F51CB253D}" type="slidenum">
              <a:rPr lang="fr-FR" smtClean="0"/>
              <a:t>‹N°›</a:t>
            </a:fld>
            <a:endParaRPr lang="fr-FR"/>
          </a:p>
        </p:txBody>
      </p:sp>
    </p:spTree>
    <p:extLst>
      <p:ext uri="{BB962C8B-B14F-4D97-AF65-F5344CB8AC3E}">
        <p14:creationId xmlns:p14="http://schemas.microsoft.com/office/powerpoint/2010/main" val="47720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63AC29A-8744-405B-9B6A-B77F51CB253D}" type="slidenum">
              <a:rPr lang="fr-FR" smtClean="0"/>
              <a:t>15</a:t>
            </a:fld>
            <a:endParaRPr lang="fr-FR"/>
          </a:p>
        </p:txBody>
      </p:sp>
    </p:spTree>
    <p:extLst>
      <p:ext uri="{BB962C8B-B14F-4D97-AF65-F5344CB8AC3E}">
        <p14:creationId xmlns:p14="http://schemas.microsoft.com/office/powerpoint/2010/main" val="145245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263D750-4655-4499-A128-A6FEE9F575AD}" type="datetimeFigureOut">
              <a:rPr lang="fr-FR" smtClean="0"/>
              <a:t>05/01/2019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F993C-F99A-465B-BBE5-175527467925}"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65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63D750-4655-4499-A128-A6FEE9F575AD}" type="datetimeFigureOut">
              <a:rPr lang="fr-FR" smtClean="0"/>
              <a:t>05/01/2019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F993C-F99A-465B-BBE5-175527467925}" type="slidenum">
              <a:rPr lang="fr-FR" smtClean="0"/>
              <a:t>‹N°›</a:t>
            </a:fld>
            <a:endParaRPr lang="fr-FR"/>
          </a:p>
        </p:txBody>
      </p:sp>
    </p:spTree>
    <p:extLst>
      <p:ext uri="{BB962C8B-B14F-4D97-AF65-F5344CB8AC3E}">
        <p14:creationId xmlns:p14="http://schemas.microsoft.com/office/powerpoint/2010/main" val="237140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63D750-4655-4499-A128-A6FEE9F575AD}" type="datetimeFigureOut">
              <a:rPr lang="fr-FR" smtClean="0"/>
              <a:t>05/01/2019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F993C-F99A-465B-BBE5-175527467925}" type="slidenum">
              <a:rPr lang="fr-FR" smtClean="0"/>
              <a:t>‹N°›</a:t>
            </a:fld>
            <a:endParaRPr lang="fr-FR"/>
          </a:p>
        </p:txBody>
      </p:sp>
    </p:spTree>
    <p:extLst>
      <p:ext uri="{BB962C8B-B14F-4D97-AF65-F5344CB8AC3E}">
        <p14:creationId xmlns:p14="http://schemas.microsoft.com/office/powerpoint/2010/main" val="382805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63D750-4655-4499-A128-A6FEE9F575AD}" type="datetimeFigureOut">
              <a:rPr lang="fr-FR" smtClean="0"/>
              <a:t>05/01/2019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F993C-F99A-465B-BBE5-175527467925}" type="slidenum">
              <a:rPr lang="fr-FR" smtClean="0"/>
              <a:t>‹N°›</a:t>
            </a:fld>
            <a:endParaRPr lang="fr-FR"/>
          </a:p>
        </p:txBody>
      </p:sp>
    </p:spTree>
    <p:extLst>
      <p:ext uri="{BB962C8B-B14F-4D97-AF65-F5344CB8AC3E}">
        <p14:creationId xmlns:p14="http://schemas.microsoft.com/office/powerpoint/2010/main" val="62916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263D750-4655-4499-A128-A6FEE9F575AD}" type="datetimeFigureOut">
              <a:rPr lang="fr-FR" smtClean="0"/>
              <a:t>05/01/2019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F993C-F99A-465B-BBE5-175527467925}"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03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263D750-4655-4499-A128-A6FEE9F575AD}" type="datetimeFigureOut">
              <a:rPr lang="fr-FR" smtClean="0"/>
              <a:t>05/01/2019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4F993C-F99A-465B-BBE5-175527467925}" type="slidenum">
              <a:rPr lang="fr-FR" smtClean="0"/>
              <a:t>‹N°›</a:t>
            </a:fld>
            <a:endParaRPr lang="fr-FR"/>
          </a:p>
        </p:txBody>
      </p:sp>
    </p:spTree>
    <p:extLst>
      <p:ext uri="{BB962C8B-B14F-4D97-AF65-F5344CB8AC3E}">
        <p14:creationId xmlns:p14="http://schemas.microsoft.com/office/powerpoint/2010/main" val="227745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263D750-4655-4499-A128-A6FEE9F575AD}" type="datetimeFigureOut">
              <a:rPr lang="fr-FR" smtClean="0"/>
              <a:t>05/01/2019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04F993C-F99A-465B-BBE5-175527467925}" type="slidenum">
              <a:rPr lang="fr-FR" smtClean="0"/>
              <a:t>‹N°›</a:t>
            </a:fld>
            <a:endParaRPr lang="fr-FR"/>
          </a:p>
        </p:txBody>
      </p:sp>
    </p:spTree>
    <p:extLst>
      <p:ext uri="{BB962C8B-B14F-4D97-AF65-F5344CB8AC3E}">
        <p14:creationId xmlns:p14="http://schemas.microsoft.com/office/powerpoint/2010/main" val="175994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263D750-4655-4499-A128-A6FEE9F575AD}" type="datetimeFigureOut">
              <a:rPr lang="fr-FR" smtClean="0"/>
              <a:t>05/01/2019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04F993C-F99A-465B-BBE5-175527467925}" type="slidenum">
              <a:rPr lang="fr-FR" smtClean="0"/>
              <a:t>‹N°›</a:t>
            </a:fld>
            <a:endParaRPr lang="fr-FR"/>
          </a:p>
        </p:txBody>
      </p:sp>
    </p:spTree>
    <p:extLst>
      <p:ext uri="{BB962C8B-B14F-4D97-AF65-F5344CB8AC3E}">
        <p14:creationId xmlns:p14="http://schemas.microsoft.com/office/powerpoint/2010/main" val="411140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263D750-4655-4499-A128-A6FEE9F575AD}" type="datetimeFigureOut">
              <a:rPr lang="fr-FR" smtClean="0"/>
              <a:t>05/01/2019</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504F993C-F99A-465B-BBE5-175527467925}" type="slidenum">
              <a:rPr lang="fr-FR" smtClean="0"/>
              <a:t>‹N°›</a:t>
            </a:fld>
            <a:endParaRPr lang="fr-FR"/>
          </a:p>
        </p:txBody>
      </p:sp>
    </p:spTree>
    <p:extLst>
      <p:ext uri="{BB962C8B-B14F-4D97-AF65-F5344CB8AC3E}">
        <p14:creationId xmlns:p14="http://schemas.microsoft.com/office/powerpoint/2010/main" val="176249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263D750-4655-4499-A128-A6FEE9F575AD}" type="datetimeFigureOut">
              <a:rPr lang="fr-FR" smtClean="0"/>
              <a:t>05/01/2019</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4F993C-F99A-465B-BBE5-175527467925}" type="slidenum">
              <a:rPr lang="fr-FR" smtClean="0"/>
              <a:t>‹N°›</a:t>
            </a:fld>
            <a:endParaRPr lang="fr-FR"/>
          </a:p>
        </p:txBody>
      </p:sp>
    </p:spTree>
    <p:extLst>
      <p:ext uri="{BB962C8B-B14F-4D97-AF65-F5344CB8AC3E}">
        <p14:creationId xmlns:p14="http://schemas.microsoft.com/office/powerpoint/2010/main" val="146087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263D750-4655-4499-A128-A6FEE9F575AD}" type="datetimeFigureOut">
              <a:rPr lang="fr-FR" smtClean="0"/>
              <a:t>05/01/2019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4F993C-F99A-465B-BBE5-175527467925}" type="slidenum">
              <a:rPr lang="fr-FR" smtClean="0"/>
              <a:t>‹N°›</a:t>
            </a:fld>
            <a:endParaRPr lang="fr-FR"/>
          </a:p>
        </p:txBody>
      </p:sp>
    </p:spTree>
    <p:extLst>
      <p:ext uri="{BB962C8B-B14F-4D97-AF65-F5344CB8AC3E}">
        <p14:creationId xmlns:p14="http://schemas.microsoft.com/office/powerpoint/2010/main" val="140086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263D750-4655-4499-A128-A6FEE9F575AD}" type="datetimeFigureOut">
              <a:rPr lang="fr-FR" smtClean="0"/>
              <a:t>05/01/2019</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04F993C-F99A-465B-BBE5-175527467925}" type="slidenum">
              <a:rPr lang="fr-FR" smtClean="0"/>
              <a:t>‹N°›</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99494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A20679-F0AD-4CB3-A0E2-10C226F5D8A1}"/>
              </a:ext>
            </a:extLst>
          </p:cNvPr>
          <p:cNvSpPr>
            <a:spLocks noGrp="1"/>
          </p:cNvSpPr>
          <p:nvPr>
            <p:ph type="ctrTitle"/>
          </p:nvPr>
        </p:nvSpPr>
        <p:spPr/>
        <p:txBody>
          <a:bodyPr>
            <a:normAutofit/>
          </a:bodyPr>
          <a:lstStyle/>
          <a:p>
            <a:pPr algn="ctr"/>
            <a:r>
              <a:rPr lang="fr-FR" sz="4400" dirty="0"/>
              <a:t>Lecture analytique en ECLA en classe de troisième</a:t>
            </a:r>
            <a:br>
              <a:rPr lang="fr-FR" sz="4400" dirty="0"/>
            </a:br>
            <a:br>
              <a:rPr lang="fr-FR" sz="4000" dirty="0"/>
            </a:br>
            <a:endParaRPr lang="fr-FR" sz="4000" dirty="0"/>
          </a:p>
        </p:txBody>
      </p:sp>
      <p:sp>
        <p:nvSpPr>
          <p:cNvPr id="3" name="Sous-titre 2">
            <a:extLst>
              <a:ext uri="{FF2B5EF4-FFF2-40B4-BE49-F238E27FC236}">
                <a16:creationId xmlns:a16="http://schemas.microsoft.com/office/drawing/2014/main" id="{C9661DF7-595A-4878-A464-A8A66B8D3368}"/>
              </a:ext>
            </a:extLst>
          </p:cNvPr>
          <p:cNvSpPr>
            <a:spLocks noGrp="1"/>
          </p:cNvSpPr>
          <p:nvPr>
            <p:ph type="subTitle" idx="1"/>
          </p:nvPr>
        </p:nvSpPr>
        <p:spPr/>
        <p:txBody>
          <a:bodyPr>
            <a:normAutofit/>
          </a:bodyPr>
          <a:lstStyle/>
          <a:p>
            <a:r>
              <a:rPr lang="fr-FR" dirty="0"/>
              <a:t>exemple d’un texte grec proposé en lecture analytique lors d’une séquence consacrée à la mort de César </a:t>
            </a:r>
          </a:p>
          <a:p>
            <a:pPr algn="r"/>
            <a:endParaRPr lang="fr-FR" dirty="0"/>
          </a:p>
        </p:txBody>
      </p:sp>
      <p:sp>
        <p:nvSpPr>
          <p:cNvPr id="4" name="ZoneTexte 3">
            <a:extLst>
              <a:ext uri="{FF2B5EF4-FFF2-40B4-BE49-F238E27FC236}">
                <a16:creationId xmlns:a16="http://schemas.microsoft.com/office/drawing/2014/main" id="{6E9F7DA0-D654-4C56-9325-5E8D43C14A26}"/>
              </a:ext>
            </a:extLst>
          </p:cNvPr>
          <p:cNvSpPr txBox="1"/>
          <p:nvPr/>
        </p:nvSpPr>
        <p:spPr>
          <a:xfrm>
            <a:off x="697230" y="6389370"/>
            <a:ext cx="8446770" cy="369332"/>
          </a:xfrm>
          <a:prstGeom prst="rect">
            <a:avLst/>
          </a:prstGeom>
          <a:noFill/>
        </p:spPr>
        <p:txBody>
          <a:bodyPr wrap="square" rtlCol="0">
            <a:spAutoFit/>
          </a:bodyPr>
          <a:lstStyle/>
          <a:p>
            <a:pPr algn="r"/>
            <a:r>
              <a:rPr lang="fr-FR" dirty="0">
                <a:solidFill>
                  <a:schemeClr val="bg1"/>
                </a:solidFill>
              </a:rPr>
              <a:t>Delphine </a:t>
            </a:r>
            <a:r>
              <a:rPr lang="fr-FR" dirty="0" err="1">
                <a:solidFill>
                  <a:schemeClr val="bg1"/>
                </a:solidFill>
              </a:rPr>
              <a:t>Donson</a:t>
            </a:r>
            <a:r>
              <a:rPr lang="fr-FR" dirty="0">
                <a:solidFill>
                  <a:schemeClr val="bg1"/>
                </a:solidFill>
              </a:rPr>
              <a:t>, professeur de Lettres Classiques, collège Mignet, Aix-en-Provence</a:t>
            </a:r>
          </a:p>
        </p:txBody>
      </p:sp>
    </p:spTree>
    <p:extLst>
      <p:ext uri="{BB962C8B-B14F-4D97-AF65-F5344CB8AC3E}">
        <p14:creationId xmlns:p14="http://schemas.microsoft.com/office/powerpoint/2010/main" val="154327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22740-4602-437D-81CB-7003D98D47D4}"/>
              </a:ext>
            </a:extLst>
          </p:cNvPr>
          <p:cNvSpPr>
            <a:spLocks noGrp="1"/>
          </p:cNvSpPr>
          <p:nvPr>
            <p:ph type="title"/>
          </p:nvPr>
        </p:nvSpPr>
        <p:spPr>
          <a:xfrm>
            <a:off x="342900" y="594359"/>
            <a:ext cx="2400300" cy="1360171"/>
          </a:xfrm>
        </p:spPr>
        <p:txBody>
          <a:bodyPr>
            <a:normAutofit fontScale="90000"/>
          </a:bodyPr>
          <a:lstStyle/>
          <a:p>
            <a:pPr algn="ctr"/>
            <a:r>
              <a:rPr lang="fr-FR" dirty="0"/>
              <a:t>Supports distribués aux élèves </a:t>
            </a:r>
          </a:p>
        </p:txBody>
      </p:sp>
      <p:pic>
        <p:nvPicPr>
          <p:cNvPr id="5" name="Espace réservé du contenu 4">
            <a:extLst>
              <a:ext uri="{FF2B5EF4-FFF2-40B4-BE49-F238E27FC236}">
                <a16:creationId xmlns:a16="http://schemas.microsoft.com/office/drawing/2014/main" id="{9607861A-C1D8-4427-80C4-0F693B1A3E69}"/>
              </a:ext>
            </a:extLst>
          </p:cNvPr>
          <p:cNvPicPr>
            <a:picLocks noGrp="1" noChangeAspect="1"/>
          </p:cNvPicPr>
          <p:nvPr>
            <p:ph idx="1"/>
          </p:nvPr>
        </p:nvPicPr>
        <p:blipFill>
          <a:blip r:embed="rId2"/>
          <a:stretch>
            <a:fillRect/>
          </a:stretch>
        </p:blipFill>
        <p:spPr>
          <a:xfrm>
            <a:off x="3543300" y="147684"/>
            <a:ext cx="4652009" cy="6701922"/>
          </a:xfrm>
          <a:prstGeom prst="rect">
            <a:avLst/>
          </a:prstGeom>
        </p:spPr>
      </p:pic>
      <p:sp>
        <p:nvSpPr>
          <p:cNvPr id="4" name="Espace réservé du texte 3">
            <a:extLst>
              <a:ext uri="{FF2B5EF4-FFF2-40B4-BE49-F238E27FC236}">
                <a16:creationId xmlns:a16="http://schemas.microsoft.com/office/drawing/2014/main" id="{F636A539-4AB7-4269-85B0-D74ECAAF30CA}"/>
              </a:ext>
            </a:extLst>
          </p:cNvPr>
          <p:cNvSpPr>
            <a:spLocks noGrp="1"/>
          </p:cNvSpPr>
          <p:nvPr>
            <p:ph type="body" sz="half" idx="2"/>
          </p:nvPr>
        </p:nvSpPr>
        <p:spPr/>
        <p:txBody>
          <a:bodyPr/>
          <a:lstStyle/>
          <a:p>
            <a:endParaRPr lang="fr-FR" dirty="0"/>
          </a:p>
          <a:p>
            <a:pPr algn="just"/>
            <a:r>
              <a:rPr lang="fr-FR" sz="2400" dirty="0"/>
              <a:t>Le texte imprimé dans la taille de police la plus grande est celui qui sera étudié en détails</a:t>
            </a:r>
          </a:p>
        </p:txBody>
      </p:sp>
    </p:spTree>
    <p:extLst>
      <p:ext uri="{BB962C8B-B14F-4D97-AF65-F5344CB8AC3E}">
        <p14:creationId xmlns:p14="http://schemas.microsoft.com/office/powerpoint/2010/main" val="193849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3A36B-F5FC-49EB-902C-23C0C3D7E4C5}"/>
              </a:ext>
            </a:extLst>
          </p:cNvPr>
          <p:cNvSpPr>
            <a:spLocks noGrp="1"/>
          </p:cNvSpPr>
          <p:nvPr>
            <p:ph type="title"/>
          </p:nvPr>
        </p:nvSpPr>
        <p:spPr>
          <a:xfrm>
            <a:off x="342900" y="594359"/>
            <a:ext cx="2400300" cy="1188721"/>
          </a:xfrm>
        </p:spPr>
        <p:txBody>
          <a:bodyPr/>
          <a:lstStyle/>
          <a:p>
            <a:pPr algn="ctr"/>
            <a:r>
              <a:rPr lang="fr-FR" dirty="0"/>
              <a:t>Texte grec distribué</a:t>
            </a:r>
          </a:p>
        </p:txBody>
      </p:sp>
      <p:pic>
        <p:nvPicPr>
          <p:cNvPr id="5" name="Espace réservé du contenu 4">
            <a:extLst>
              <a:ext uri="{FF2B5EF4-FFF2-40B4-BE49-F238E27FC236}">
                <a16:creationId xmlns:a16="http://schemas.microsoft.com/office/drawing/2014/main" id="{284BD5DF-9A0C-4477-A30D-1A73E580BCF3}"/>
              </a:ext>
            </a:extLst>
          </p:cNvPr>
          <p:cNvPicPr>
            <a:picLocks noGrp="1" noChangeAspect="1"/>
          </p:cNvPicPr>
          <p:nvPr>
            <p:ph idx="1"/>
          </p:nvPr>
        </p:nvPicPr>
        <p:blipFill>
          <a:blip r:embed="rId2"/>
          <a:stretch>
            <a:fillRect/>
          </a:stretch>
        </p:blipFill>
        <p:spPr>
          <a:xfrm>
            <a:off x="3863340" y="134505"/>
            <a:ext cx="4512089" cy="6723495"/>
          </a:xfrm>
          <a:prstGeom prst="rect">
            <a:avLst/>
          </a:prstGeom>
        </p:spPr>
      </p:pic>
      <p:sp>
        <p:nvSpPr>
          <p:cNvPr id="4" name="Espace réservé du texte 3">
            <a:extLst>
              <a:ext uri="{FF2B5EF4-FFF2-40B4-BE49-F238E27FC236}">
                <a16:creationId xmlns:a16="http://schemas.microsoft.com/office/drawing/2014/main" id="{07E0D81B-E12E-4278-A378-40CCE5E4A23D}"/>
              </a:ext>
            </a:extLst>
          </p:cNvPr>
          <p:cNvSpPr>
            <a:spLocks noGrp="1"/>
          </p:cNvSpPr>
          <p:nvPr>
            <p:ph type="body" sz="half" idx="2"/>
          </p:nvPr>
        </p:nvSpPr>
        <p:spPr/>
        <p:txBody>
          <a:bodyPr>
            <a:normAutofit lnSpcReduction="10000"/>
          </a:bodyPr>
          <a:lstStyle/>
          <a:p>
            <a:r>
              <a:rPr lang="fr-FR" sz="1800" dirty="0"/>
              <a:t>Taille de police grande, </a:t>
            </a:r>
          </a:p>
          <a:p>
            <a:r>
              <a:rPr lang="fr-FR" sz="1800" dirty="0"/>
              <a:t>Prédécoupé en paragraphes qui permettront une analyse plus aisée. </a:t>
            </a:r>
          </a:p>
          <a:p>
            <a:r>
              <a:rPr lang="fr-FR" sz="1800" dirty="0"/>
              <a:t>Un premier appareillage figure déjà sur le texte proposé</a:t>
            </a:r>
          </a:p>
          <a:p>
            <a:r>
              <a:rPr lang="fr-FR" sz="1800" dirty="0"/>
              <a:t>Projection des textes traduits et non traduits pour permettre à tous de se repérer</a:t>
            </a:r>
          </a:p>
        </p:txBody>
      </p:sp>
    </p:spTree>
    <p:extLst>
      <p:ext uri="{BB962C8B-B14F-4D97-AF65-F5344CB8AC3E}">
        <p14:creationId xmlns:p14="http://schemas.microsoft.com/office/powerpoint/2010/main" val="251415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11AAE15-8891-4047-B8F3-23A8603DBCAF}"/>
              </a:ext>
            </a:extLst>
          </p:cNvPr>
          <p:cNvSpPr>
            <a:spLocks noGrp="1"/>
          </p:cNvSpPr>
          <p:nvPr>
            <p:ph type="title"/>
          </p:nvPr>
        </p:nvSpPr>
        <p:spPr/>
        <p:txBody>
          <a:bodyPr>
            <a:normAutofit/>
          </a:bodyPr>
          <a:lstStyle/>
          <a:p>
            <a:r>
              <a:rPr lang="fr-FR" u="sng" dirty="0"/>
              <a:t>Etapes du travail d’analyse proposé aux élèves </a:t>
            </a:r>
            <a:endParaRPr lang="fr-FR" dirty="0"/>
          </a:p>
        </p:txBody>
      </p:sp>
      <p:sp>
        <p:nvSpPr>
          <p:cNvPr id="6" name="Espace réservé du contenu 5">
            <a:extLst>
              <a:ext uri="{FF2B5EF4-FFF2-40B4-BE49-F238E27FC236}">
                <a16:creationId xmlns:a16="http://schemas.microsoft.com/office/drawing/2014/main" id="{93C5A98A-333D-4BDC-B8E7-F95A331D8A05}"/>
              </a:ext>
            </a:extLst>
          </p:cNvPr>
          <p:cNvSpPr>
            <a:spLocks noGrp="1"/>
          </p:cNvSpPr>
          <p:nvPr>
            <p:ph idx="1"/>
          </p:nvPr>
        </p:nvSpPr>
        <p:spPr/>
        <p:txBody>
          <a:bodyPr>
            <a:normAutofit fontScale="92500" lnSpcReduction="20000"/>
          </a:bodyPr>
          <a:lstStyle/>
          <a:p>
            <a:pPr lvl="0" algn="just">
              <a:buFont typeface="Wingdings" panose="05000000000000000000" pitchFamily="2" charset="2"/>
              <a:buChar char="Ø"/>
            </a:pPr>
            <a:endParaRPr lang="fr-FR" sz="2800" dirty="0"/>
          </a:p>
          <a:p>
            <a:pPr lvl="0" algn="just">
              <a:buFont typeface="Wingdings" panose="05000000000000000000" pitchFamily="2" charset="2"/>
              <a:buChar char="Ø"/>
            </a:pPr>
            <a:r>
              <a:rPr lang="fr-FR" sz="2800" dirty="0"/>
              <a:t>Lecture expressive du texte en français par le professeur</a:t>
            </a:r>
          </a:p>
          <a:p>
            <a:pPr lvl="0" algn="just">
              <a:buFont typeface="Wingdings" panose="05000000000000000000" pitchFamily="2" charset="2"/>
              <a:buChar char="Ø"/>
            </a:pPr>
            <a:r>
              <a:rPr lang="fr-FR" sz="2800" u="sng" dirty="0"/>
              <a:t>Premières impressions</a:t>
            </a:r>
            <a:r>
              <a:rPr lang="fr-FR" sz="2800" dirty="0"/>
              <a:t> : </a:t>
            </a:r>
          </a:p>
          <a:p>
            <a:pPr lvl="0" algn="just">
              <a:buFont typeface="Arial" panose="020B0604020202020204" pitchFamily="34" charset="0"/>
              <a:buChar char="•"/>
            </a:pPr>
            <a:r>
              <a:rPr lang="fr-FR" sz="2800" dirty="0"/>
              <a:t>Antoine souligne à quel point cette mort est « anormale » et « injuste » (sic)</a:t>
            </a:r>
          </a:p>
          <a:p>
            <a:pPr lvl="0" algn="just">
              <a:buFont typeface="Arial" panose="020B0604020202020204" pitchFamily="34" charset="0"/>
              <a:buChar char="•"/>
            </a:pPr>
            <a:r>
              <a:rPr lang="fr-FR" sz="2800" dirty="0"/>
              <a:t>« Antoine veut que le peuple soit en colère » (sic)</a:t>
            </a:r>
          </a:p>
          <a:p>
            <a:pPr marL="0" lvl="0" indent="0" algn="just">
              <a:buNone/>
            </a:pPr>
            <a:endParaRPr lang="fr-FR" sz="2800" dirty="0"/>
          </a:p>
          <a:p>
            <a:pPr lvl="0" algn="just">
              <a:buFont typeface="Wingdings" panose="05000000000000000000" pitchFamily="2" charset="2"/>
              <a:buChar char="Ø"/>
            </a:pPr>
            <a:r>
              <a:rPr lang="fr-FR" sz="2800" dirty="0"/>
              <a:t>Quels sont les procédés pour montrer cela ?</a:t>
            </a:r>
          </a:p>
          <a:p>
            <a:endParaRPr lang="fr-FR" dirty="0"/>
          </a:p>
        </p:txBody>
      </p:sp>
    </p:spTree>
    <p:extLst>
      <p:ext uri="{BB962C8B-B14F-4D97-AF65-F5344CB8AC3E}">
        <p14:creationId xmlns:p14="http://schemas.microsoft.com/office/powerpoint/2010/main" val="326776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D6F9DD-FB34-4F39-8851-2C4897984006}"/>
              </a:ext>
            </a:extLst>
          </p:cNvPr>
          <p:cNvSpPr/>
          <p:nvPr/>
        </p:nvSpPr>
        <p:spPr>
          <a:xfrm>
            <a:off x="708660" y="669104"/>
            <a:ext cx="8012430" cy="1549399"/>
          </a:xfrm>
          <a:prstGeom prst="rect">
            <a:avLst/>
          </a:prstGeom>
        </p:spPr>
        <p:txBody>
          <a:bodyPr wrap="square">
            <a:spAutoFit/>
          </a:bodyPr>
          <a:lstStyle/>
          <a:p>
            <a:pPr algn="just">
              <a:lnSpc>
                <a:spcPct val="115000"/>
              </a:lnSpc>
              <a:spcAft>
                <a:spcPts val="1000"/>
              </a:spcAft>
            </a:pPr>
            <a:r>
              <a:rPr lang="fr-FR" sz="2800" dirty="0">
                <a:latin typeface="Linux Libertine G" panose="02000503000000000000" pitchFamily="2" charset="0"/>
                <a:ea typeface="Arial Unicode MS"/>
                <a:cs typeface="Times New Roman" panose="02020603050405020304" pitchFamily="18" charset="0"/>
              </a:rPr>
              <a:t>« Eh bien ! ce père, ce grand pontife, ce citoyen inviolable, ce héros, ce dieu</a:t>
            </a:r>
            <a:r>
              <a:rPr lang="fr-FR" sz="2800" b="1" dirty="0">
                <a:latin typeface="Linux Libertine G" panose="02000503000000000000" pitchFamily="2" charset="0"/>
                <a:ea typeface="Arial Unicode MS"/>
                <a:cs typeface="Times New Roman" panose="02020603050405020304" pitchFamily="18" charset="0"/>
              </a:rPr>
              <a:t>, </a:t>
            </a:r>
            <a:r>
              <a:rPr lang="fr-FR" sz="2800" b="1" dirty="0">
                <a:solidFill>
                  <a:srgbClr val="FF0000"/>
                </a:solidFill>
                <a:latin typeface="Linux Libertine G" panose="02000503000000000000" pitchFamily="2" charset="0"/>
                <a:ea typeface="Arial Unicode MS"/>
                <a:cs typeface="Times New Roman" panose="02020603050405020304" pitchFamily="18" charset="0"/>
              </a:rPr>
              <a:t>il est mort ! Il est mort</a:t>
            </a:r>
            <a:r>
              <a:rPr lang="fr-FR" sz="2800" dirty="0">
                <a:latin typeface="Linux Libertine G" panose="02000503000000000000" pitchFamily="2" charset="0"/>
                <a:ea typeface="Arial Unicode MS"/>
                <a:cs typeface="Times New Roman" panose="02020603050405020304" pitchFamily="18" charset="0"/>
              </a:rPr>
              <a:t>, </a:t>
            </a:r>
            <a:r>
              <a:rPr lang="fr-FR" sz="2800" dirty="0">
                <a:highlight>
                  <a:srgbClr val="00FFFF"/>
                </a:highlight>
                <a:latin typeface="Linux Libertine G" panose="02000503000000000000" pitchFamily="2" charset="0"/>
                <a:ea typeface="Arial Unicode MS"/>
                <a:cs typeface="Times New Roman" panose="02020603050405020304" pitchFamily="18" charset="0"/>
              </a:rPr>
              <a:t>ô douleur</a:t>
            </a:r>
            <a:r>
              <a:rPr lang="fr-FR" sz="2800" dirty="0">
                <a:latin typeface="Linux Libertine G" panose="02000503000000000000" pitchFamily="2" charset="0"/>
                <a:ea typeface="Arial Unicode MS"/>
                <a:cs typeface="Times New Roman" panose="02020603050405020304" pitchFamily="18" charset="0"/>
              </a:rPr>
              <a:t> ! </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19AC50F-5948-48AC-AF4A-76720832EA9F}"/>
              </a:ext>
            </a:extLst>
          </p:cNvPr>
          <p:cNvSpPr/>
          <p:nvPr/>
        </p:nvSpPr>
        <p:spPr>
          <a:xfrm>
            <a:off x="457200" y="2759169"/>
            <a:ext cx="8263890" cy="1755417"/>
          </a:xfrm>
          <a:prstGeom prst="rect">
            <a:avLst/>
          </a:prstGeom>
        </p:spPr>
        <p:txBody>
          <a:bodyPr wrap="square">
            <a:spAutoFit/>
          </a:bodyPr>
          <a:lstStyle/>
          <a:p>
            <a:pPr algn="just">
              <a:lnSpc>
                <a:spcPct val="115000"/>
              </a:lnSpc>
              <a:spcAft>
                <a:spcPts val="1000"/>
              </a:spcAft>
            </a:pPr>
            <a:r>
              <a:rPr lang="el-GR" sz="3200" dirty="0">
                <a:latin typeface="Times New Roman" panose="02020603050405020304" pitchFamily="18" charset="0"/>
                <a:ea typeface="Calibri" panose="020F0502020204030204" pitchFamily="34" charset="0"/>
                <a:cs typeface="Times New Roman" panose="02020603050405020304" pitchFamily="18" charset="0"/>
              </a:rPr>
              <a:t>Ἀλλ᾽ οὗτος ὁ πατήρ</a:t>
            </a:r>
            <a:r>
              <a:rPr lang="fr-FR" sz="3200" dirty="0">
                <a:latin typeface="Times New Roman" panose="02020603050405020304" pitchFamily="18" charset="0"/>
                <a:ea typeface="Calibri" panose="020F0502020204030204" pitchFamily="34" charset="0"/>
                <a:cs typeface="Times New Roman" panose="02020603050405020304" pitchFamily="18" charset="0"/>
              </a:rPr>
              <a:t>, / </a:t>
            </a:r>
            <a:r>
              <a:rPr lang="el-GR" sz="3200" dirty="0">
                <a:latin typeface="Times New Roman" panose="02020603050405020304" pitchFamily="18" charset="0"/>
                <a:ea typeface="Calibri" panose="020F0502020204030204" pitchFamily="34" charset="0"/>
                <a:cs typeface="Times New Roman" panose="02020603050405020304" pitchFamily="18" charset="0"/>
              </a:rPr>
              <a:t>οὗτος ὁ ἀρχιερεὺς</a:t>
            </a:r>
            <a:r>
              <a:rPr lang="fr-FR" sz="3200" dirty="0">
                <a:latin typeface="Times New Roman" panose="02020603050405020304" pitchFamily="18" charset="0"/>
                <a:ea typeface="Calibri" panose="020F0502020204030204" pitchFamily="34" charset="0"/>
                <a:cs typeface="Times New Roman" panose="02020603050405020304" pitchFamily="18" charset="0"/>
              </a:rPr>
              <a:t> / </a:t>
            </a:r>
            <a:r>
              <a:rPr lang="el-GR" sz="3200" dirty="0">
                <a:latin typeface="Times New Roman" panose="02020603050405020304" pitchFamily="18" charset="0"/>
                <a:ea typeface="Calibri" panose="020F0502020204030204" pitchFamily="34" charset="0"/>
                <a:cs typeface="Times New Roman" panose="02020603050405020304" pitchFamily="18" charset="0"/>
              </a:rPr>
              <a:t>ὁ ἄσυλος</a:t>
            </a:r>
            <a:r>
              <a:rPr lang="fr-FR" sz="3200" dirty="0">
                <a:latin typeface="Times New Roman" panose="02020603050405020304" pitchFamily="18" charset="0"/>
                <a:ea typeface="Calibri" panose="020F0502020204030204" pitchFamily="34" charset="0"/>
                <a:cs typeface="Times New Roman" panose="02020603050405020304" pitchFamily="18" charset="0"/>
              </a:rPr>
              <a:t>  / </a:t>
            </a:r>
            <a:r>
              <a:rPr lang="el-GR" sz="3200" dirty="0">
                <a:latin typeface="Times New Roman" panose="02020603050405020304" pitchFamily="18" charset="0"/>
                <a:ea typeface="Calibri" panose="020F0502020204030204" pitchFamily="34" charset="0"/>
                <a:cs typeface="Times New Roman" panose="02020603050405020304" pitchFamily="18" charset="0"/>
              </a:rPr>
              <a:t>ὁ ἥρως</a:t>
            </a:r>
            <a:r>
              <a:rPr lang="fr-FR" sz="3200" dirty="0">
                <a:latin typeface="Times New Roman" panose="02020603050405020304" pitchFamily="18" charset="0"/>
                <a:ea typeface="Calibri" panose="020F0502020204030204" pitchFamily="34" charset="0"/>
                <a:cs typeface="Times New Roman" panose="02020603050405020304" pitchFamily="18" charset="0"/>
              </a:rPr>
              <a:t> / </a:t>
            </a:r>
            <a:r>
              <a:rPr lang="el-GR" sz="3200" dirty="0">
                <a:latin typeface="Times New Roman" panose="02020603050405020304" pitchFamily="18" charset="0"/>
                <a:ea typeface="Calibri" panose="020F0502020204030204" pitchFamily="34" charset="0"/>
                <a:cs typeface="Times New Roman" panose="02020603050405020304" pitchFamily="18" charset="0"/>
              </a:rPr>
              <a:t>ὁ θεὸς</a:t>
            </a:r>
            <a:r>
              <a:rPr lang="fr-FR" sz="3200" dirty="0">
                <a:latin typeface="Times New Roman" panose="02020603050405020304" pitchFamily="18" charset="0"/>
                <a:ea typeface="Calibri" panose="020F0502020204030204" pitchFamily="34" charset="0"/>
                <a:cs typeface="Times New Roman" panose="02020603050405020304" pitchFamily="18" charset="0"/>
              </a:rPr>
              <a:t> / </a:t>
            </a:r>
            <a:r>
              <a:rPr lang="el-G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τέθνηκεν</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el-GR" sz="32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οἴμοι</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r>
              <a:rPr lang="el-G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τέθνηκεν</a:t>
            </a:r>
            <a:r>
              <a:rPr lang="el-GR" sz="3200" dirty="0">
                <a:latin typeface="Times New Roman" panose="02020603050405020304" pitchFamily="18" charset="0"/>
                <a:ea typeface="Calibri" panose="020F0502020204030204" pitchFamily="34" charset="0"/>
                <a:cs typeface="Times New Roman" panose="02020603050405020304" pitchFamily="18" charset="0"/>
              </a:rPr>
              <a:t> </a:t>
            </a:r>
            <a:endParaRPr lang="fr-FR"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C5EAF9D-9F02-40CB-979C-F384FBDFFB9F}"/>
              </a:ext>
            </a:extLst>
          </p:cNvPr>
          <p:cNvSpPr txBox="1"/>
          <p:nvPr/>
        </p:nvSpPr>
        <p:spPr>
          <a:xfrm>
            <a:off x="457200" y="4514586"/>
            <a:ext cx="8378190" cy="1569660"/>
          </a:xfrm>
          <a:prstGeom prst="rect">
            <a:avLst/>
          </a:prstGeom>
          <a:noFill/>
        </p:spPr>
        <p:txBody>
          <a:bodyPr wrap="square" rtlCol="0">
            <a:spAutoFit/>
          </a:bodyPr>
          <a:lstStyle/>
          <a:p>
            <a:r>
              <a:rPr lang="fr-FR" sz="2400" b="1" u="sng" dirty="0">
                <a:solidFill>
                  <a:srgbClr val="00B050"/>
                </a:solidFill>
              </a:rPr>
              <a:t>Objectifs </a:t>
            </a:r>
            <a:r>
              <a:rPr lang="fr-FR" sz="2400" dirty="0">
                <a:solidFill>
                  <a:srgbClr val="00B050"/>
                </a:solidFill>
              </a:rPr>
              <a:t>: faire repérer le pathétique : </a:t>
            </a:r>
          </a:p>
          <a:p>
            <a:pPr marL="342900" indent="-342900">
              <a:buFont typeface="Arial" panose="020B0604020202020204" pitchFamily="34" charset="0"/>
              <a:buChar char="•"/>
            </a:pPr>
            <a:r>
              <a:rPr lang="fr-FR" sz="2400" dirty="0">
                <a:solidFill>
                  <a:srgbClr val="00B050"/>
                </a:solidFill>
              </a:rPr>
              <a:t>répétition du v.</a:t>
            </a:r>
            <a:r>
              <a:rPr lang="el-GR" sz="2400" b="1" dirty="0">
                <a:solidFill>
                  <a:srgbClr val="00B050"/>
                </a:solidFill>
              </a:rPr>
              <a:t>τέθνηκεν</a:t>
            </a:r>
            <a:r>
              <a:rPr lang="fr-FR" sz="2400" dirty="0">
                <a:solidFill>
                  <a:srgbClr val="00B050"/>
                </a:solidFill>
              </a:rPr>
              <a:t>, place de ce verbe en grec, il encadre le </a:t>
            </a:r>
            <a:r>
              <a:rPr lang="el-GR" sz="2400" b="1" dirty="0">
                <a:solidFill>
                  <a:srgbClr val="00B050"/>
                </a:solidFill>
              </a:rPr>
              <a:t>οἴμοι</a:t>
            </a:r>
            <a:endParaRPr lang="fr-FR" sz="2400" b="1" dirty="0">
              <a:solidFill>
                <a:srgbClr val="00B050"/>
              </a:solidFill>
            </a:endParaRPr>
          </a:p>
          <a:p>
            <a:pPr marL="342900" indent="-342900">
              <a:buFont typeface="Arial" panose="020B0604020202020204" pitchFamily="34" charset="0"/>
              <a:buChar char="•"/>
            </a:pPr>
            <a:r>
              <a:rPr lang="fr-FR" sz="2400" dirty="0">
                <a:solidFill>
                  <a:srgbClr val="00B050"/>
                </a:solidFill>
              </a:rPr>
              <a:t>gradation dans les désignations de César</a:t>
            </a:r>
          </a:p>
        </p:txBody>
      </p:sp>
    </p:spTree>
    <p:extLst>
      <p:ext uri="{BB962C8B-B14F-4D97-AF65-F5344CB8AC3E}">
        <p14:creationId xmlns:p14="http://schemas.microsoft.com/office/powerpoint/2010/main" val="52008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E10D38-561F-4474-9252-64304A12F781}"/>
              </a:ext>
            </a:extLst>
          </p:cNvPr>
          <p:cNvSpPr/>
          <p:nvPr/>
        </p:nvSpPr>
        <p:spPr>
          <a:xfrm>
            <a:off x="600075" y="241734"/>
            <a:ext cx="3594735" cy="4575099"/>
          </a:xfrm>
          <a:prstGeom prst="rect">
            <a:avLst/>
          </a:prstGeom>
          <a:ln w="3175">
            <a:solidFill>
              <a:schemeClr val="tx1"/>
            </a:solidFill>
          </a:ln>
        </p:spPr>
        <p:txBody>
          <a:bodyPr wrap="square">
            <a:spAutoFit/>
          </a:bodyPr>
          <a:lstStyle/>
          <a:p>
            <a:pPr algn="just">
              <a:lnSpc>
                <a:spcPct val="115000"/>
              </a:lnSpc>
              <a:spcAft>
                <a:spcPts val="1000"/>
              </a:spcAft>
            </a:pPr>
            <a:r>
              <a:rPr lang="fr-FR" sz="2000" dirty="0">
                <a:latin typeface="Linux Libertine G" panose="02000503000000000000" pitchFamily="2" charset="0"/>
                <a:ea typeface="Arial Unicode MS"/>
                <a:cs typeface="Times New Roman" panose="02020603050405020304" pitchFamily="18" charset="0"/>
              </a:rPr>
              <a:t>« Eh bien ! ce père, ce grand pontife, ce citoyen inviolable, ce héros, ce dieu, </a:t>
            </a:r>
            <a:r>
              <a:rPr lang="fr-FR" sz="2000" b="1" dirty="0">
                <a:latin typeface="Linux Libertine G" panose="02000503000000000000" pitchFamily="2" charset="0"/>
                <a:ea typeface="Arial Unicode MS"/>
                <a:cs typeface="Times New Roman" panose="02020603050405020304" pitchFamily="18" charset="0"/>
              </a:rPr>
              <a:t>il est mort </a:t>
            </a:r>
            <a:r>
              <a:rPr lang="fr-FR" sz="2000" dirty="0">
                <a:latin typeface="Linux Libertine G" panose="02000503000000000000" pitchFamily="2" charset="0"/>
                <a:ea typeface="Arial Unicode MS"/>
                <a:cs typeface="Times New Roman" panose="02020603050405020304" pitchFamily="18" charset="0"/>
              </a:rPr>
              <a:t>! </a:t>
            </a:r>
            <a:r>
              <a:rPr lang="fr-FR" sz="2000" b="1" dirty="0">
                <a:latin typeface="Linux Libertine G" panose="02000503000000000000" pitchFamily="2" charset="0"/>
                <a:ea typeface="Arial Unicode MS"/>
                <a:cs typeface="Times New Roman" panose="02020603050405020304" pitchFamily="18" charset="0"/>
              </a:rPr>
              <a:t>Il est mort</a:t>
            </a:r>
            <a:r>
              <a:rPr lang="fr-FR" sz="2000" dirty="0">
                <a:latin typeface="Linux Libertine G" panose="02000503000000000000" pitchFamily="2" charset="0"/>
                <a:ea typeface="Arial Unicode MS"/>
                <a:cs typeface="Times New Roman" panose="02020603050405020304" pitchFamily="18" charset="0"/>
              </a:rPr>
              <a:t>, </a:t>
            </a:r>
            <a:r>
              <a:rPr lang="fr-FR" sz="2000" dirty="0">
                <a:highlight>
                  <a:srgbClr val="00FFFF"/>
                </a:highlight>
                <a:latin typeface="Linux Libertine G" panose="02000503000000000000" pitchFamily="2" charset="0"/>
                <a:ea typeface="Arial Unicode MS"/>
                <a:cs typeface="Times New Roman" panose="02020603050405020304" pitchFamily="18" charset="0"/>
              </a:rPr>
              <a:t>ô douleur</a:t>
            </a:r>
            <a:r>
              <a:rPr lang="fr-FR" sz="2000" dirty="0">
                <a:latin typeface="Linux Libertine G" panose="02000503000000000000" pitchFamily="2" charset="0"/>
                <a:ea typeface="Arial Unicode MS"/>
                <a:cs typeface="Times New Roman" panose="02020603050405020304" pitchFamily="18" charset="0"/>
              </a:rPr>
              <a:t> !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emporté</a:t>
            </a:r>
            <a:r>
              <a:rPr lang="fr-FR" sz="2000" dirty="0">
                <a:latin typeface="Linux Libertine G" panose="02000503000000000000" pitchFamily="2" charset="0"/>
                <a:ea typeface="Arial Unicode MS"/>
                <a:cs typeface="Times New Roman" panose="02020603050405020304" pitchFamily="18" charset="0"/>
              </a:rPr>
              <a:t> par une maladie, </a:t>
            </a: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flétri</a:t>
            </a:r>
            <a:r>
              <a:rPr lang="fr-FR" sz="2000" dirty="0">
                <a:latin typeface="Linux Libertine G" panose="02000503000000000000" pitchFamily="2" charset="0"/>
                <a:ea typeface="Arial Unicode MS"/>
                <a:cs typeface="Times New Roman" panose="02020603050405020304" pitchFamily="18" charset="0"/>
              </a:rPr>
              <a:t> par la vieillesse, </a:t>
            </a: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frappé</a:t>
            </a:r>
            <a:r>
              <a:rPr lang="fr-FR" sz="2000" dirty="0">
                <a:latin typeface="Linux Libertine G" panose="02000503000000000000" pitchFamily="2" charset="0"/>
                <a:ea typeface="Arial Unicode MS"/>
                <a:cs typeface="Times New Roman" panose="02020603050405020304" pitchFamily="18" charset="0"/>
              </a:rPr>
              <a:t> dans une guerre au dehors, </a:t>
            </a: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fortuitement ravi</a:t>
            </a:r>
            <a:r>
              <a:rPr lang="fr-FR" sz="2000" dirty="0">
                <a:latin typeface="Linux Libertine G" panose="02000503000000000000" pitchFamily="2" charset="0"/>
                <a:ea typeface="Arial Unicode MS"/>
                <a:cs typeface="Times New Roman" panose="02020603050405020304" pitchFamily="18" charset="0"/>
              </a:rPr>
              <a:t> par quelque coup du ciel,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highlight>
                  <a:srgbClr val="FFFF00"/>
                </a:highlight>
                <a:latin typeface="Linux Libertine G" panose="02000503000000000000" pitchFamily="2" charset="0"/>
                <a:ea typeface="Arial Unicode MS"/>
                <a:cs typeface="Times New Roman" panose="02020603050405020304" pitchFamily="18" charset="0"/>
              </a:rPr>
              <a:t>mais</a:t>
            </a:r>
            <a:r>
              <a:rPr lang="fr-FR" sz="2000" dirty="0">
                <a:latin typeface="Linux Libertine G" panose="02000503000000000000" pitchFamily="2" charset="0"/>
                <a:ea typeface="Arial Unicode MS"/>
                <a:cs typeface="Times New Roman" panose="02020603050405020304" pitchFamily="18" charset="0"/>
              </a:rPr>
              <a:t> ici, dans l'enceinte de nos murs,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809DC5B-9D2F-478A-AA65-D2C48AF89A2B}"/>
              </a:ext>
            </a:extLst>
          </p:cNvPr>
          <p:cNvSpPr txBox="1"/>
          <p:nvPr/>
        </p:nvSpPr>
        <p:spPr>
          <a:xfrm>
            <a:off x="4572000" y="214419"/>
            <a:ext cx="4320540" cy="4144533"/>
          </a:xfrm>
          <a:prstGeom prst="rect">
            <a:avLst/>
          </a:prstGeom>
          <a:noFill/>
        </p:spPr>
        <p:txBody>
          <a:bodyPr wrap="square" rtlCol="0">
            <a:spAutoFit/>
          </a:bodyPr>
          <a:lstStyle/>
          <a:p>
            <a:pPr algn="just">
              <a:lnSpc>
                <a:spcPct val="115000"/>
              </a:lnSpc>
              <a:spcAft>
                <a:spcPts val="1000"/>
              </a:spcAft>
            </a:pPr>
            <a:r>
              <a:rPr lang="el-GR" sz="2400" dirty="0">
                <a:latin typeface="Times New Roman" panose="02020603050405020304" pitchFamily="18" charset="0"/>
                <a:ea typeface="Calibri" panose="020F0502020204030204" pitchFamily="34" charset="0"/>
                <a:cs typeface="Times New Roman" panose="02020603050405020304" pitchFamily="18" charset="0"/>
              </a:rPr>
              <a:t>Ἀλλ᾽ οὗτος ὁ πατήρ</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οὗτος ὁ ἀρχιερεὺς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ὁ ἄσυλος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ὁ ἥρως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ὁ θεὸς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τέθνηκεν</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οἴμοι</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τέθνηκεν</a:t>
            </a:r>
            <a:r>
              <a:rPr lang="el-GR" sz="2400" dirty="0">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a:t>
            </a:r>
            <a:r>
              <a:rPr lang="el-GR" sz="2400" dirty="0">
                <a:latin typeface="Times New Roman" panose="02020603050405020304" pitchFamily="18" charset="0"/>
                <a:ea typeface="Calibri" panose="020F0502020204030204" pitchFamily="34" charset="0"/>
                <a:cs typeface="Times New Roman" panose="02020603050405020304" pitchFamily="18" charset="0"/>
              </a:rPr>
              <a:t> νόσῳ </a:t>
            </a:r>
            <a:r>
              <a:rPr lang="el-GR" sz="2400" u="sng" dirty="0">
                <a:latin typeface="Times New Roman" panose="02020603050405020304" pitchFamily="18" charset="0"/>
                <a:ea typeface="Calibri" panose="020F0502020204030204" pitchFamily="34" charset="0"/>
                <a:cs typeface="Times New Roman" panose="02020603050405020304" pitchFamily="18" charset="0"/>
              </a:rPr>
              <a:t>βιασ</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οὐδὲ</a:t>
            </a:r>
            <a:r>
              <a:rPr lang="el-GR" sz="2400" dirty="0">
                <a:latin typeface="Times New Roman" panose="02020603050405020304" pitchFamily="18" charset="0"/>
                <a:ea typeface="Calibri" panose="020F0502020204030204" pitchFamily="34" charset="0"/>
                <a:cs typeface="Times New Roman" panose="02020603050405020304" pitchFamily="18" charset="0"/>
              </a:rPr>
              <a:t> γήρᾳ </a:t>
            </a:r>
            <a:r>
              <a:rPr lang="el-GR" sz="2400" u="sng" dirty="0">
                <a:latin typeface="Times New Roman" panose="02020603050405020304" pitchFamily="18" charset="0"/>
                <a:ea typeface="Calibri" panose="020F0502020204030204" pitchFamily="34" charset="0"/>
                <a:cs typeface="Times New Roman" panose="02020603050405020304" pitchFamily="18" charset="0"/>
              </a:rPr>
              <a:t>μαραν</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οὐδὲ</a:t>
            </a:r>
            <a:r>
              <a:rPr lang="el-GR" sz="2400" dirty="0">
                <a:latin typeface="Times New Roman" panose="02020603050405020304" pitchFamily="18" charset="0"/>
                <a:ea typeface="Calibri" panose="020F0502020204030204" pitchFamily="34" charset="0"/>
                <a:cs typeface="Times New Roman" panose="02020603050405020304" pitchFamily="18" charset="0"/>
              </a:rPr>
              <a:t> ἔξω που ἐν πολέμῳ τινὶ </a:t>
            </a:r>
            <a:r>
              <a:rPr lang="el-GR" sz="2400" u="sng" dirty="0">
                <a:latin typeface="Times New Roman" panose="02020603050405020304" pitchFamily="18" charset="0"/>
                <a:ea typeface="Calibri" panose="020F0502020204030204" pitchFamily="34" charset="0"/>
                <a:cs typeface="Times New Roman" panose="02020603050405020304" pitchFamily="18" charset="0"/>
              </a:rPr>
              <a:t>τρω</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οὐδὲ</a:t>
            </a:r>
            <a:r>
              <a:rPr lang="el-GR" sz="2400" dirty="0">
                <a:latin typeface="Times New Roman" panose="02020603050405020304" pitchFamily="18" charset="0"/>
                <a:ea typeface="Calibri" panose="020F0502020204030204" pitchFamily="34" charset="0"/>
                <a:cs typeface="Times New Roman" panose="02020603050405020304" pitchFamily="18" charset="0"/>
              </a:rPr>
              <a:t> ἐκ δαιμονίου τινὸς </a:t>
            </a:r>
            <a:r>
              <a:rPr lang="el-GR" sz="2400" u="sng" dirty="0">
                <a:latin typeface="Times New Roman" panose="02020603050405020304" pitchFamily="18" charset="0"/>
                <a:ea typeface="Calibri" panose="020F0502020204030204" pitchFamily="34" charset="0"/>
                <a:cs typeface="Times New Roman" panose="02020603050405020304" pitchFamily="18" charset="0"/>
              </a:rPr>
              <a:t>αὐτομάτως ἁρπασ</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ἀλλὰ</a:t>
            </a:r>
            <a:r>
              <a:rPr lang="el-GR" sz="2400" dirty="0">
                <a:latin typeface="Times New Roman" panose="02020603050405020304" pitchFamily="18" charset="0"/>
                <a:ea typeface="Calibri" panose="020F0502020204030204" pitchFamily="34" charset="0"/>
                <a:cs typeface="Times New Roman" panose="02020603050405020304" pitchFamily="18" charset="0"/>
              </a:rPr>
              <a:t> ἐνταῦθα ἐντὸς τοῦ τείχους</a:t>
            </a:r>
            <a:endParaRPr lang="fr-FR" sz="2400" dirty="0"/>
          </a:p>
        </p:txBody>
      </p:sp>
      <p:sp>
        <p:nvSpPr>
          <p:cNvPr id="4" name="ZoneTexte 3">
            <a:extLst>
              <a:ext uri="{FF2B5EF4-FFF2-40B4-BE49-F238E27FC236}">
                <a16:creationId xmlns:a16="http://schemas.microsoft.com/office/drawing/2014/main" id="{AB309EC6-17F8-4D56-85C2-4957DB3887D5}"/>
              </a:ext>
            </a:extLst>
          </p:cNvPr>
          <p:cNvSpPr txBox="1"/>
          <p:nvPr/>
        </p:nvSpPr>
        <p:spPr>
          <a:xfrm>
            <a:off x="342901" y="4816833"/>
            <a:ext cx="8629650" cy="1569660"/>
          </a:xfrm>
          <a:prstGeom prst="rect">
            <a:avLst/>
          </a:prstGeom>
          <a:noFill/>
        </p:spPr>
        <p:txBody>
          <a:bodyPr wrap="square" rtlCol="0">
            <a:spAutoFit/>
          </a:bodyPr>
          <a:lstStyle/>
          <a:p>
            <a:r>
              <a:rPr lang="fr-FR" sz="2400" dirty="0">
                <a:solidFill>
                  <a:srgbClr val="00B050"/>
                </a:solidFill>
              </a:rPr>
              <a:t>Appareillage dont disposent les élèves : </a:t>
            </a:r>
          </a:p>
          <a:p>
            <a:pPr marL="342900" indent="-342900">
              <a:buFont typeface="Arial" panose="020B0604020202020204" pitchFamily="34" charset="0"/>
              <a:buChar char="•"/>
            </a:pPr>
            <a:r>
              <a:rPr lang="fr-FR" sz="2400" dirty="0">
                <a:solidFill>
                  <a:srgbClr val="00B050"/>
                </a:solidFill>
              </a:rPr>
              <a:t>Soulignement des participes passés grecs</a:t>
            </a:r>
          </a:p>
          <a:p>
            <a:pPr marL="342900" indent="-342900">
              <a:buFont typeface="Arial" panose="020B0604020202020204" pitchFamily="34" charset="0"/>
              <a:buChar char="•"/>
            </a:pPr>
            <a:r>
              <a:rPr lang="fr-FR" sz="2400" dirty="0">
                <a:solidFill>
                  <a:srgbClr val="00B050"/>
                </a:solidFill>
              </a:rPr>
              <a:t>Autre appareillage est l’objectif visé dans la suite de l’analyse </a:t>
            </a:r>
          </a:p>
          <a:p>
            <a:r>
              <a:rPr lang="fr-FR" sz="2400" dirty="0">
                <a:solidFill>
                  <a:srgbClr val="00B050"/>
                </a:solidFill>
              </a:rPr>
              <a:t> </a:t>
            </a:r>
          </a:p>
        </p:txBody>
      </p:sp>
    </p:spTree>
    <p:extLst>
      <p:ext uri="{BB962C8B-B14F-4D97-AF65-F5344CB8AC3E}">
        <p14:creationId xmlns:p14="http://schemas.microsoft.com/office/powerpoint/2010/main" val="373978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E10D38-561F-4474-9252-64304A12F781}"/>
              </a:ext>
            </a:extLst>
          </p:cNvPr>
          <p:cNvSpPr/>
          <p:nvPr/>
        </p:nvSpPr>
        <p:spPr>
          <a:xfrm>
            <a:off x="600075" y="241734"/>
            <a:ext cx="3594735" cy="4575099"/>
          </a:xfrm>
          <a:prstGeom prst="rect">
            <a:avLst/>
          </a:prstGeom>
          <a:ln w="3175">
            <a:solidFill>
              <a:schemeClr val="tx1"/>
            </a:solidFill>
          </a:ln>
        </p:spPr>
        <p:txBody>
          <a:bodyPr wrap="square">
            <a:spAutoFit/>
          </a:bodyPr>
          <a:lstStyle/>
          <a:p>
            <a:pPr algn="just">
              <a:lnSpc>
                <a:spcPct val="115000"/>
              </a:lnSpc>
              <a:spcAft>
                <a:spcPts val="1000"/>
              </a:spcAft>
            </a:pPr>
            <a:r>
              <a:rPr lang="fr-FR" sz="2000" dirty="0">
                <a:latin typeface="Linux Libertine G" panose="02000503000000000000" pitchFamily="2" charset="0"/>
                <a:ea typeface="Arial Unicode MS"/>
                <a:cs typeface="Times New Roman" panose="02020603050405020304" pitchFamily="18" charset="0"/>
              </a:rPr>
              <a:t>« Eh bien ! ce père, ce grand pontife, ce citoyen inviolable, ce héros, ce dieu, </a:t>
            </a:r>
            <a:r>
              <a:rPr lang="fr-FR" sz="2000" b="1" dirty="0">
                <a:latin typeface="Linux Libertine G" panose="02000503000000000000" pitchFamily="2" charset="0"/>
                <a:ea typeface="Arial Unicode MS"/>
                <a:cs typeface="Times New Roman" panose="02020603050405020304" pitchFamily="18" charset="0"/>
              </a:rPr>
              <a:t>il est mort </a:t>
            </a:r>
            <a:r>
              <a:rPr lang="fr-FR" sz="2000" dirty="0">
                <a:latin typeface="Linux Libertine G" panose="02000503000000000000" pitchFamily="2" charset="0"/>
                <a:ea typeface="Arial Unicode MS"/>
                <a:cs typeface="Times New Roman" panose="02020603050405020304" pitchFamily="18" charset="0"/>
              </a:rPr>
              <a:t>! </a:t>
            </a:r>
            <a:r>
              <a:rPr lang="fr-FR" sz="2000" b="1" dirty="0">
                <a:latin typeface="Linux Libertine G" panose="02000503000000000000" pitchFamily="2" charset="0"/>
                <a:ea typeface="Arial Unicode MS"/>
                <a:cs typeface="Times New Roman" panose="02020603050405020304" pitchFamily="18" charset="0"/>
              </a:rPr>
              <a:t>Il est mort</a:t>
            </a:r>
            <a:r>
              <a:rPr lang="fr-FR" sz="2000" dirty="0">
                <a:latin typeface="Linux Libertine G" panose="02000503000000000000" pitchFamily="2" charset="0"/>
                <a:ea typeface="Arial Unicode MS"/>
                <a:cs typeface="Times New Roman" panose="02020603050405020304" pitchFamily="18" charset="0"/>
              </a:rPr>
              <a:t>, </a:t>
            </a:r>
            <a:r>
              <a:rPr lang="fr-FR" sz="2000" dirty="0">
                <a:highlight>
                  <a:srgbClr val="00FFFF"/>
                </a:highlight>
                <a:latin typeface="Linux Libertine G" panose="02000503000000000000" pitchFamily="2" charset="0"/>
                <a:ea typeface="Arial Unicode MS"/>
                <a:cs typeface="Times New Roman" panose="02020603050405020304" pitchFamily="18" charset="0"/>
              </a:rPr>
              <a:t>ô douleur</a:t>
            </a:r>
            <a:r>
              <a:rPr lang="fr-FR" sz="2000" dirty="0">
                <a:latin typeface="Linux Libertine G" panose="02000503000000000000" pitchFamily="2" charset="0"/>
                <a:ea typeface="Arial Unicode MS"/>
                <a:cs typeface="Times New Roman" panose="02020603050405020304" pitchFamily="18" charset="0"/>
              </a:rPr>
              <a:t> !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emporté</a:t>
            </a:r>
            <a:r>
              <a:rPr lang="fr-FR" sz="2000" dirty="0">
                <a:latin typeface="Linux Libertine G" panose="02000503000000000000" pitchFamily="2" charset="0"/>
                <a:ea typeface="Arial Unicode MS"/>
                <a:cs typeface="Times New Roman" panose="02020603050405020304" pitchFamily="18" charset="0"/>
              </a:rPr>
              <a:t> par une maladie, </a:t>
            </a: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flétri</a:t>
            </a:r>
            <a:r>
              <a:rPr lang="fr-FR" sz="2000" dirty="0">
                <a:latin typeface="Linux Libertine G" panose="02000503000000000000" pitchFamily="2" charset="0"/>
                <a:ea typeface="Arial Unicode MS"/>
                <a:cs typeface="Times New Roman" panose="02020603050405020304" pitchFamily="18" charset="0"/>
              </a:rPr>
              <a:t> par la vieillesse, </a:t>
            </a: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frappé</a:t>
            </a:r>
            <a:r>
              <a:rPr lang="fr-FR" sz="2000" dirty="0">
                <a:latin typeface="Linux Libertine G" panose="02000503000000000000" pitchFamily="2" charset="0"/>
                <a:ea typeface="Arial Unicode MS"/>
                <a:cs typeface="Times New Roman" panose="02020603050405020304" pitchFamily="18" charset="0"/>
              </a:rPr>
              <a:t> dans une guerre au dehors, </a:t>
            </a: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fortuitement ravi</a:t>
            </a:r>
            <a:r>
              <a:rPr lang="fr-FR" sz="2000" dirty="0">
                <a:latin typeface="Linux Libertine G" panose="02000503000000000000" pitchFamily="2" charset="0"/>
                <a:ea typeface="Arial Unicode MS"/>
                <a:cs typeface="Times New Roman" panose="02020603050405020304" pitchFamily="18" charset="0"/>
              </a:rPr>
              <a:t> par quelque coup du ciel,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highlight>
                  <a:srgbClr val="FFFF00"/>
                </a:highlight>
                <a:latin typeface="Linux Libertine G" panose="02000503000000000000" pitchFamily="2" charset="0"/>
                <a:ea typeface="Arial Unicode MS"/>
                <a:cs typeface="Times New Roman" panose="02020603050405020304" pitchFamily="18" charset="0"/>
              </a:rPr>
              <a:t>mais</a:t>
            </a:r>
            <a:r>
              <a:rPr lang="fr-FR" sz="2000" dirty="0">
                <a:latin typeface="Linux Libertine G" panose="02000503000000000000" pitchFamily="2" charset="0"/>
                <a:ea typeface="Arial Unicode MS"/>
                <a:cs typeface="Times New Roman" panose="02020603050405020304" pitchFamily="18" charset="0"/>
              </a:rPr>
              <a:t> ici, dans l'enceinte de nos murs,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809DC5B-9D2F-478A-AA65-D2C48AF89A2B}"/>
              </a:ext>
            </a:extLst>
          </p:cNvPr>
          <p:cNvSpPr txBox="1"/>
          <p:nvPr/>
        </p:nvSpPr>
        <p:spPr>
          <a:xfrm>
            <a:off x="4572000" y="214419"/>
            <a:ext cx="4320540" cy="4144533"/>
          </a:xfrm>
          <a:prstGeom prst="rect">
            <a:avLst/>
          </a:prstGeom>
          <a:noFill/>
        </p:spPr>
        <p:txBody>
          <a:bodyPr wrap="square" rtlCol="0">
            <a:spAutoFit/>
          </a:bodyPr>
          <a:lstStyle/>
          <a:p>
            <a:pPr algn="just">
              <a:lnSpc>
                <a:spcPct val="115000"/>
              </a:lnSpc>
              <a:spcAft>
                <a:spcPts val="1000"/>
              </a:spcAft>
            </a:pPr>
            <a:r>
              <a:rPr lang="el-GR" sz="2400" dirty="0">
                <a:latin typeface="Times New Roman" panose="02020603050405020304" pitchFamily="18" charset="0"/>
                <a:ea typeface="Calibri" panose="020F0502020204030204" pitchFamily="34" charset="0"/>
                <a:cs typeface="Times New Roman" panose="02020603050405020304" pitchFamily="18" charset="0"/>
              </a:rPr>
              <a:t>Ἀλλ᾽ οὗτος ὁ πατήρ</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οὗτος ὁ ἀρχιερεὺς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ὁ ἄσυλος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ὁ ἥρως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ὁ θεὸς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τέθνηκεν</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οἴμοι</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τέθνηκεν</a:t>
            </a:r>
            <a:r>
              <a:rPr lang="el-GR" sz="2400" dirty="0">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a:t>
            </a:r>
            <a:r>
              <a:rPr lang="el-GR" sz="2400" dirty="0">
                <a:latin typeface="Times New Roman" panose="02020603050405020304" pitchFamily="18" charset="0"/>
                <a:ea typeface="Calibri" panose="020F0502020204030204" pitchFamily="34" charset="0"/>
                <a:cs typeface="Times New Roman" panose="02020603050405020304" pitchFamily="18" charset="0"/>
              </a:rPr>
              <a:t> νόσῳ </a:t>
            </a:r>
            <a:r>
              <a:rPr lang="el-GR" sz="2400" u="sng" dirty="0">
                <a:latin typeface="Times New Roman" panose="02020603050405020304" pitchFamily="18" charset="0"/>
                <a:ea typeface="Calibri" panose="020F0502020204030204" pitchFamily="34" charset="0"/>
                <a:cs typeface="Times New Roman" panose="02020603050405020304" pitchFamily="18" charset="0"/>
              </a:rPr>
              <a:t>βιασ</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οὐδὲ</a:t>
            </a:r>
            <a:r>
              <a:rPr lang="el-GR" sz="2400" dirty="0">
                <a:latin typeface="Times New Roman" panose="02020603050405020304" pitchFamily="18" charset="0"/>
                <a:ea typeface="Calibri" panose="020F0502020204030204" pitchFamily="34" charset="0"/>
                <a:cs typeface="Times New Roman" panose="02020603050405020304" pitchFamily="18" charset="0"/>
              </a:rPr>
              <a:t> γήρᾳ </a:t>
            </a:r>
            <a:r>
              <a:rPr lang="el-GR" sz="2400" u="sng" dirty="0">
                <a:latin typeface="Times New Roman" panose="02020603050405020304" pitchFamily="18" charset="0"/>
                <a:ea typeface="Calibri" panose="020F0502020204030204" pitchFamily="34" charset="0"/>
                <a:cs typeface="Times New Roman" panose="02020603050405020304" pitchFamily="18" charset="0"/>
              </a:rPr>
              <a:t>μαραν</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οὐδὲ</a:t>
            </a:r>
            <a:r>
              <a:rPr lang="el-GR" sz="2400" dirty="0">
                <a:latin typeface="Times New Roman" panose="02020603050405020304" pitchFamily="18" charset="0"/>
                <a:ea typeface="Calibri" panose="020F0502020204030204" pitchFamily="34" charset="0"/>
                <a:cs typeface="Times New Roman" panose="02020603050405020304" pitchFamily="18" charset="0"/>
              </a:rPr>
              <a:t> ἔξω που ἐν πολέμῳ τινὶ </a:t>
            </a:r>
            <a:r>
              <a:rPr lang="el-GR" sz="2400" u="sng" dirty="0">
                <a:latin typeface="Times New Roman" panose="02020603050405020304" pitchFamily="18" charset="0"/>
                <a:ea typeface="Calibri" panose="020F0502020204030204" pitchFamily="34" charset="0"/>
                <a:cs typeface="Times New Roman" panose="02020603050405020304" pitchFamily="18" charset="0"/>
              </a:rPr>
              <a:t>τρω</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οὐδὲ</a:t>
            </a:r>
            <a:r>
              <a:rPr lang="el-GR" sz="2400" dirty="0">
                <a:latin typeface="Times New Roman" panose="02020603050405020304" pitchFamily="18" charset="0"/>
                <a:ea typeface="Calibri" panose="020F0502020204030204" pitchFamily="34" charset="0"/>
                <a:cs typeface="Times New Roman" panose="02020603050405020304" pitchFamily="18" charset="0"/>
              </a:rPr>
              <a:t> ἐκ δαιμονίου τινὸς </a:t>
            </a:r>
            <a:r>
              <a:rPr lang="el-GR" sz="2400" u="sng" dirty="0">
                <a:latin typeface="Times New Roman" panose="02020603050405020304" pitchFamily="18" charset="0"/>
                <a:ea typeface="Calibri" panose="020F0502020204030204" pitchFamily="34" charset="0"/>
                <a:cs typeface="Times New Roman" panose="02020603050405020304" pitchFamily="18" charset="0"/>
              </a:rPr>
              <a:t>αὐτομάτως ἁρπασ</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ἀλλὰ</a:t>
            </a:r>
            <a:r>
              <a:rPr lang="el-GR" sz="2400" dirty="0">
                <a:latin typeface="Times New Roman" panose="02020603050405020304" pitchFamily="18" charset="0"/>
                <a:ea typeface="Calibri" panose="020F0502020204030204" pitchFamily="34" charset="0"/>
                <a:cs typeface="Times New Roman" panose="02020603050405020304" pitchFamily="18" charset="0"/>
              </a:rPr>
              <a:t> ἐνταῦθα ἐντὸς τοῦ τείχους</a:t>
            </a:r>
            <a:endParaRPr lang="fr-FR" sz="2400" dirty="0"/>
          </a:p>
        </p:txBody>
      </p:sp>
      <p:sp>
        <p:nvSpPr>
          <p:cNvPr id="4" name="ZoneTexte 3">
            <a:extLst>
              <a:ext uri="{FF2B5EF4-FFF2-40B4-BE49-F238E27FC236}">
                <a16:creationId xmlns:a16="http://schemas.microsoft.com/office/drawing/2014/main" id="{AB309EC6-17F8-4D56-85C2-4957DB3887D5}"/>
              </a:ext>
            </a:extLst>
          </p:cNvPr>
          <p:cNvSpPr txBox="1"/>
          <p:nvPr/>
        </p:nvSpPr>
        <p:spPr>
          <a:xfrm>
            <a:off x="342901" y="4816833"/>
            <a:ext cx="8629650" cy="1569660"/>
          </a:xfrm>
          <a:prstGeom prst="rect">
            <a:avLst/>
          </a:prstGeom>
          <a:noFill/>
        </p:spPr>
        <p:txBody>
          <a:bodyPr wrap="square" rtlCol="0">
            <a:spAutoFit/>
          </a:bodyPr>
          <a:lstStyle/>
          <a:p>
            <a:r>
              <a:rPr lang="fr-FR" sz="2400" b="1" u="sng" dirty="0">
                <a:solidFill>
                  <a:srgbClr val="00B050"/>
                </a:solidFill>
              </a:rPr>
              <a:t>Activité proposée </a:t>
            </a:r>
          </a:p>
          <a:p>
            <a:pPr marL="342900" indent="-342900" algn="just">
              <a:buFont typeface="Arial" panose="020B0604020202020204" pitchFamily="34" charset="0"/>
              <a:buChar char="•"/>
            </a:pPr>
            <a:r>
              <a:rPr lang="fr-FR" sz="2400" dirty="0">
                <a:solidFill>
                  <a:srgbClr val="00B050"/>
                </a:solidFill>
              </a:rPr>
              <a:t>En s’appuyant sur le français, repérer la négation et la coordination marquant l’opposition. (surlignement jaune)</a:t>
            </a:r>
          </a:p>
          <a:p>
            <a:pPr marL="342900" indent="-342900" algn="just">
              <a:buFont typeface="Arial" panose="020B0604020202020204" pitchFamily="34" charset="0"/>
              <a:buChar char="•"/>
            </a:pPr>
            <a:r>
              <a:rPr lang="fr-FR" sz="2400" dirty="0">
                <a:solidFill>
                  <a:srgbClr val="00B050"/>
                </a:solidFill>
              </a:rPr>
              <a:t> relever le participe passé sur lequel porte la négation en français </a:t>
            </a:r>
          </a:p>
        </p:txBody>
      </p:sp>
    </p:spTree>
    <p:extLst>
      <p:ext uri="{BB962C8B-B14F-4D97-AF65-F5344CB8AC3E}">
        <p14:creationId xmlns:p14="http://schemas.microsoft.com/office/powerpoint/2010/main" val="130959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E10D38-561F-4474-9252-64304A12F781}"/>
              </a:ext>
            </a:extLst>
          </p:cNvPr>
          <p:cNvSpPr/>
          <p:nvPr/>
        </p:nvSpPr>
        <p:spPr>
          <a:xfrm>
            <a:off x="600075" y="241734"/>
            <a:ext cx="3594735" cy="4575099"/>
          </a:xfrm>
          <a:prstGeom prst="rect">
            <a:avLst/>
          </a:prstGeom>
          <a:ln w="3175">
            <a:solidFill>
              <a:schemeClr val="tx1"/>
            </a:solidFill>
          </a:ln>
        </p:spPr>
        <p:txBody>
          <a:bodyPr wrap="square">
            <a:spAutoFit/>
          </a:bodyPr>
          <a:lstStyle/>
          <a:p>
            <a:pPr algn="just">
              <a:lnSpc>
                <a:spcPct val="115000"/>
              </a:lnSpc>
              <a:spcAft>
                <a:spcPts val="1000"/>
              </a:spcAft>
            </a:pPr>
            <a:r>
              <a:rPr lang="fr-FR" sz="2000" dirty="0">
                <a:latin typeface="Linux Libertine G" panose="02000503000000000000" pitchFamily="2" charset="0"/>
                <a:ea typeface="Arial Unicode MS"/>
                <a:cs typeface="Times New Roman" panose="02020603050405020304" pitchFamily="18" charset="0"/>
              </a:rPr>
              <a:t>« Eh bien ! ce père, ce grand pontife, ce citoyen inviolable, ce héros, ce dieu, </a:t>
            </a:r>
            <a:r>
              <a:rPr lang="fr-FR" sz="2000" b="1" dirty="0">
                <a:latin typeface="Linux Libertine G" panose="02000503000000000000" pitchFamily="2" charset="0"/>
                <a:ea typeface="Arial Unicode MS"/>
                <a:cs typeface="Times New Roman" panose="02020603050405020304" pitchFamily="18" charset="0"/>
              </a:rPr>
              <a:t>il est mort </a:t>
            </a:r>
            <a:r>
              <a:rPr lang="fr-FR" sz="2000" dirty="0">
                <a:latin typeface="Linux Libertine G" panose="02000503000000000000" pitchFamily="2" charset="0"/>
                <a:ea typeface="Arial Unicode MS"/>
                <a:cs typeface="Times New Roman" panose="02020603050405020304" pitchFamily="18" charset="0"/>
              </a:rPr>
              <a:t>! </a:t>
            </a:r>
            <a:r>
              <a:rPr lang="fr-FR" sz="2000" b="1" dirty="0">
                <a:latin typeface="Linux Libertine G" panose="02000503000000000000" pitchFamily="2" charset="0"/>
                <a:ea typeface="Arial Unicode MS"/>
                <a:cs typeface="Times New Roman" panose="02020603050405020304" pitchFamily="18" charset="0"/>
              </a:rPr>
              <a:t>Il est mort</a:t>
            </a:r>
            <a:r>
              <a:rPr lang="fr-FR" sz="2000" dirty="0">
                <a:latin typeface="Linux Libertine G" panose="02000503000000000000" pitchFamily="2" charset="0"/>
                <a:ea typeface="Arial Unicode MS"/>
                <a:cs typeface="Times New Roman" panose="02020603050405020304" pitchFamily="18" charset="0"/>
              </a:rPr>
              <a:t>, </a:t>
            </a:r>
            <a:r>
              <a:rPr lang="fr-FR" sz="2000" dirty="0">
                <a:highlight>
                  <a:srgbClr val="00FFFF"/>
                </a:highlight>
                <a:latin typeface="Linux Libertine G" panose="02000503000000000000" pitchFamily="2" charset="0"/>
                <a:ea typeface="Arial Unicode MS"/>
                <a:cs typeface="Times New Roman" panose="02020603050405020304" pitchFamily="18" charset="0"/>
              </a:rPr>
              <a:t>ô douleur</a:t>
            </a:r>
            <a:r>
              <a:rPr lang="fr-FR" sz="2000" dirty="0">
                <a:latin typeface="Linux Libertine G" panose="02000503000000000000" pitchFamily="2" charset="0"/>
                <a:ea typeface="Arial Unicode MS"/>
                <a:cs typeface="Times New Roman" panose="02020603050405020304" pitchFamily="18" charset="0"/>
              </a:rPr>
              <a:t> !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emporté</a:t>
            </a:r>
            <a:r>
              <a:rPr lang="fr-FR" sz="2000" dirty="0">
                <a:latin typeface="Linux Libertine G" panose="02000503000000000000" pitchFamily="2" charset="0"/>
                <a:ea typeface="Arial Unicode MS"/>
                <a:cs typeface="Times New Roman" panose="02020603050405020304" pitchFamily="18" charset="0"/>
              </a:rPr>
              <a:t> par une maladie, </a:t>
            </a: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flétri</a:t>
            </a:r>
            <a:r>
              <a:rPr lang="fr-FR" sz="2000" dirty="0">
                <a:latin typeface="Linux Libertine G" panose="02000503000000000000" pitchFamily="2" charset="0"/>
                <a:ea typeface="Arial Unicode MS"/>
                <a:cs typeface="Times New Roman" panose="02020603050405020304" pitchFamily="18" charset="0"/>
              </a:rPr>
              <a:t> par la vieillesse, </a:t>
            </a: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frappé</a:t>
            </a:r>
            <a:r>
              <a:rPr lang="fr-FR" sz="2000" dirty="0">
                <a:latin typeface="Linux Libertine G" panose="02000503000000000000" pitchFamily="2" charset="0"/>
                <a:ea typeface="Arial Unicode MS"/>
                <a:cs typeface="Times New Roman" panose="02020603050405020304" pitchFamily="18" charset="0"/>
              </a:rPr>
              <a:t> dans une guerre au dehors, </a:t>
            </a:r>
            <a:r>
              <a:rPr lang="fr-FR" sz="2000" dirty="0">
                <a:highlight>
                  <a:srgbClr val="FFFF00"/>
                </a:highlight>
                <a:latin typeface="Linux Libertine G" panose="02000503000000000000" pitchFamily="2" charset="0"/>
                <a:ea typeface="Arial Unicode MS"/>
                <a:cs typeface="Times New Roman" panose="02020603050405020304" pitchFamily="18" charset="0"/>
              </a:rPr>
              <a:t>non pas</a:t>
            </a:r>
            <a:r>
              <a:rPr lang="fr-FR" sz="2000" dirty="0">
                <a:latin typeface="Linux Libertine G" panose="02000503000000000000" pitchFamily="2" charset="0"/>
                <a:ea typeface="Arial Unicode MS"/>
                <a:cs typeface="Times New Roman" panose="02020603050405020304" pitchFamily="18" charset="0"/>
              </a:rPr>
              <a:t> </a:t>
            </a:r>
            <a:r>
              <a:rPr lang="fr-FR" sz="2000" u="sng" dirty="0">
                <a:latin typeface="Linux Libertine G" panose="02000503000000000000" pitchFamily="2" charset="0"/>
                <a:ea typeface="Arial Unicode MS"/>
                <a:cs typeface="Times New Roman" panose="02020603050405020304" pitchFamily="18" charset="0"/>
              </a:rPr>
              <a:t>fortuitement ravi</a:t>
            </a:r>
            <a:r>
              <a:rPr lang="fr-FR" sz="2000" dirty="0">
                <a:latin typeface="Linux Libertine G" panose="02000503000000000000" pitchFamily="2" charset="0"/>
                <a:ea typeface="Arial Unicode MS"/>
                <a:cs typeface="Times New Roman" panose="02020603050405020304" pitchFamily="18" charset="0"/>
              </a:rPr>
              <a:t> par quelque coup du ciel,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000" dirty="0">
                <a:highlight>
                  <a:srgbClr val="FFFF00"/>
                </a:highlight>
                <a:latin typeface="Linux Libertine G" panose="02000503000000000000" pitchFamily="2" charset="0"/>
                <a:ea typeface="Arial Unicode MS"/>
                <a:cs typeface="Times New Roman" panose="02020603050405020304" pitchFamily="18" charset="0"/>
              </a:rPr>
              <a:t>mais</a:t>
            </a:r>
            <a:r>
              <a:rPr lang="fr-FR" sz="2000" dirty="0">
                <a:latin typeface="Linux Libertine G" panose="02000503000000000000" pitchFamily="2" charset="0"/>
                <a:ea typeface="Arial Unicode MS"/>
                <a:cs typeface="Times New Roman" panose="02020603050405020304" pitchFamily="18" charset="0"/>
              </a:rPr>
              <a:t> ici, dans l'enceinte de nos murs,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809DC5B-9D2F-478A-AA65-D2C48AF89A2B}"/>
              </a:ext>
            </a:extLst>
          </p:cNvPr>
          <p:cNvSpPr txBox="1"/>
          <p:nvPr/>
        </p:nvSpPr>
        <p:spPr>
          <a:xfrm>
            <a:off x="4572000" y="214419"/>
            <a:ext cx="4320540" cy="4144533"/>
          </a:xfrm>
          <a:prstGeom prst="rect">
            <a:avLst/>
          </a:prstGeom>
          <a:noFill/>
        </p:spPr>
        <p:txBody>
          <a:bodyPr wrap="square" rtlCol="0">
            <a:spAutoFit/>
          </a:bodyPr>
          <a:lstStyle/>
          <a:p>
            <a:pPr algn="just">
              <a:lnSpc>
                <a:spcPct val="115000"/>
              </a:lnSpc>
              <a:spcAft>
                <a:spcPts val="1000"/>
              </a:spcAft>
            </a:pPr>
            <a:r>
              <a:rPr lang="el-GR" sz="2400" dirty="0">
                <a:latin typeface="Times New Roman" panose="02020603050405020304" pitchFamily="18" charset="0"/>
                <a:ea typeface="Calibri" panose="020F0502020204030204" pitchFamily="34" charset="0"/>
                <a:cs typeface="Times New Roman" panose="02020603050405020304" pitchFamily="18" charset="0"/>
              </a:rPr>
              <a:t>Ἀλλ᾽ οὗτος ὁ πατήρ</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οὗτος ὁ ἀρχιερεὺς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ὁ ἄσυλος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ὁ ἥρως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dirty="0">
                <a:latin typeface="Times New Roman" panose="02020603050405020304" pitchFamily="18" charset="0"/>
                <a:ea typeface="Calibri" panose="020F0502020204030204" pitchFamily="34" charset="0"/>
                <a:cs typeface="Times New Roman" panose="02020603050405020304" pitchFamily="18" charset="0"/>
              </a:rPr>
              <a:t>ὁ θεὸς</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r>
              <a:rPr lang="el-G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τέθνηκεν</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οἴμοι</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τέθνηκεν</a:t>
            </a:r>
            <a:r>
              <a:rPr lang="el-GR" sz="2400" dirty="0">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a:t>
            </a:r>
            <a:r>
              <a:rPr lang="el-GR" sz="2400" dirty="0">
                <a:latin typeface="Times New Roman" panose="02020603050405020304" pitchFamily="18" charset="0"/>
                <a:ea typeface="Calibri" panose="020F0502020204030204" pitchFamily="34" charset="0"/>
                <a:cs typeface="Times New Roman" panose="02020603050405020304" pitchFamily="18" charset="0"/>
              </a:rPr>
              <a:t> νόσῳ </a:t>
            </a:r>
            <a:r>
              <a:rPr lang="el-GR" sz="2400" u="sng" dirty="0">
                <a:latin typeface="Times New Roman" panose="02020603050405020304" pitchFamily="18" charset="0"/>
                <a:ea typeface="Calibri" panose="020F0502020204030204" pitchFamily="34" charset="0"/>
                <a:cs typeface="Times New Roman" panose="02020603050405020304" pitchFamily="18" charset="0"/>
              </a:rPr>
              <a:t>βιασ</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οὐδὲ</a:t>
            </a:r>
            <a:r>
              <a:rPr lang="el-GR" sz="2400" dirty="0">
                <a:latin typeface="Times New Roman" panose="02020603050405020304" pitchFamily="18" charset="0"/>
                <a:ea typeface="Calibri" panose="020F0502020204030204" pitchFamily="34" charset="0"/>
                <a:cs typeface="Times New Roman" panose="02020603050405020304" pitchFamily="18" charset="0"/>
              </a:rPr>
              <a:t> γήρᾳ </a:t>
            </a:r>
            <a:r>
              <a:rPr lang="el-GR" sz="2400" u="sng" dirty="0">
                <a:latin typeface="Times New Roman" panose="02020603050405020304" pitchFamily="18" charset="0"/>
                <a:ea typeface="Calibri" panose="020F0502020204030204" pitchFamily="34" charset="0"/>
                <a:cs typeface="Times New Roman" panose="02020603050405020304" pitchFamily="18" charset="0"/>
              </a:rPr>
              <a:t>μαραν</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οὐδὲ</a:t>
            </a:r>
            <a:r>
              <a:rPr lang="el-GR" sz="2400" dirty="0">
                <a:latin typeface="Times New Roman" panose="02020603050405020304" pitchFamily="18" charset="0"/>
                <a:ea typeface="Calibri" panose="020F0502020204030204" pitchFamily="34" charset="0"/>
                <a:cs typeface="Times New Roman" panose="02020603050405020304" pitchFamily="18" charset="0"/>
              </a:rPr>
              <a:t> ἔξω που ἐν πολέμῳ τινὶ </a:t>
            </a:r>
            <a:r>
              <a:rPr lang="el-GR" sz="2400" u="sng" dirty="0">
                <a:latin typeface="Times New Roman" panose="02020603050405020304" pitchFamily="18" charset="0"/>
                <a:ea typeface="Calibri" panose="020F0502020204030204" pitchFamily="34" charset="0"/>
                <a:cs typeface="Times New Roman" panose="02020603050405020304" pitchFamily="18" charset="0"/>
              </a:rPr>
              <a:t>τρω</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οὐδὲ</a:t>
            </a:r>
            <a:r>
              <a:rPr lang="el-GR" sz="2400" dirty="0">
                <a:latin typeface="Times New Roman" panose="02020603050405020304" pitchFamily="18" charset="0"/>
                <a:ea typeface="Calibri" panose="020F0502020204030204" pitchFamily="34" charset="0"/>
                <a:cs typeface="Times New Roman" panose="02020603050405020304" pitchFamily="18" charset="0"/>
              </a:rPr>
              <a:t> ἐκ δαιμονίου τινὸς </a:t>
            </a:r>
            <a:r>
              <a:rPr lang="el-GR" sz="2400" u="sng" dirty="0">
                <a:latin typeface="Times New Roman" panose="02020603050405020304" pitchFamily="18" charset="0"/>
                <a:ea typeface="Calibri" panose="020F0502020204030204" pitchFamily="34" charset="0"/>
                <a:cs typeface="Times New Roman" panose="02020603050405020304" pitchFamily="18" charset="0"/>
              </a:rPr>
              <a:t>αὐτομάτως ἁρπασ</a:t>
            </a:r>
            <a:r>
              <a:rPr lang="el-GR" sz="24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θείς</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ἀλλὰ</a:t>
            </a:r>
            <a:r>
              <a:rPr lang="el-GR" sz="2400" dirty="0">
                <a:latin typeface="Times New Roman" panose="02020603050405020304" pitchFamily="18" charset="0"/>
                <a:ea typeface="Calibri" panose="020F0502020204030204" pitchFamily="34" charset="0"/>
                <a:cs typeface="Times New Roman" panose="02020603050405020304" pitchFamily="18" charset="0"/>
              </a:rPr>
              <a:t> ἐνταῦθα ἐντὸς τοῦ τείχους</a:t>
            </a:r>
            <a:endParaRPr lang="fr-FR" sz="2400" dirty="0"/>
          </a:p>
        </p:txBody>
      </p:sp>
      <p:sp>
        <p:nvSpPr>
          <p:cNvPr id="4" name="ZoneTexte 3">
            <a:extLst>
              <a:ext uri="{FF2B5EF4-FFF2-40B4-BE49-F238E27FC236}">
                <a16:creationId xmlns:a16="http://schemas.microsoft.com/office/drawing/2014/main" id="{AB309EC6-17F8-4D56-85C2-4957DB3887D5}"/>
              </a:ext>
            </a:extLst>
          </p:cNvPr>
          <p:cNvSpPr txBox="1"/>
          <p:nvPr/>
        </p:nvSpPr>
        <p:spPr>
          <a:xfrm>
            <a:off x="342901" y="4816833"/>
            <a:ext cx="8629650" cy="461665"/>
          </a:xfrm>
          <a:prstGeom prst="rect">
            <a:avLst/>
          </a:prstGeom>
          <a:noFill/>
        </p:spPr>
        <p:txBody>
          <a:bodyPr wrap="square" rtlCol="0">
            <a:spAutoFit/>
          </a:bodyPr>
          <a:lstStyle/>
          <a:p>
            <a:r>
              <a:rPr lang="fr-FR" sz="2400" dirty="0">
                <a:solidFill>
                  <a:srgbClr val="00B050"/>
                </a:solidFill>
              </a:rPr>
              <a:t> </a:t>
            </a:r>
          </a:p>
        </p:txBody>
      </p:sp>
      <p:sp>
        <p:nvSpPr>
          <p:cNvPr id="5" name="ZoneTexte 4">
            <a:extLst>
              <a:ext uri="{FF2B5EF4-FFF2-40B4-BE49-F238E27FC236}">
                <a16:creationId xmlns:a16="http://schemas.microsoft.com/office/drawing/2014/main" id="{8B8B1EE6-0D2F-4138-8A03-2BC90EEA63C1}"/>
              </a:ext>
            </a:extLst>
          </p:cNvPr>
          <p:cNvSpPr txBox="1"/>
          <p:nvPr/>
        </p:nvSpPr>
        <p:spPr>
          <a:xfrm>
            <a:off x="697230" y="5166360"/>
            <a:ext cx="8103869" cy="830997"/>
          </a:xfrm>
          <a:prstGeom prst="rect">
            <a:avLst/>
          </a:prstGeom>
          <a:noFill/>
        </p:spPr>
        <p:txBody>
          <a:bodyPr wrap="square" rtlCol="0">
            <a:spAutoFit/>
          </a:bodyPr>
          <a:lstStyle/>
          <a:p>
            <a:r>
              <a:rPr lang="fr-FR" sz="2400" b="1" dirty="0">
                <a:solidFill>
                  <a:srgbClr val="00B050"/>
                </a:solidFill>
              </a:rPr>
              <a:t>On peut mettre en valeur le suffixe passif des participes aoristes (même si les élèves n’ont pas à connaître cette forme)</a:t>
            </a:r>
          </a:p>
        </p:txBody>
      </p:sp>
    </p:spTree>
    <p:extLst>
      <p:ext uri="{BB962C8B-B14F-4D97-AF65-F5344CB8AC3E}">
        <p14:creationId xmlns:p14="http://schemas.microsoft.com/office/powerpoint/2010/main" val="3788420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DD7C8F1-CF9D-4303-90E1-EC7F651E960D}"/>
              </a:ext>
            </a:extLst>
          </p:cNvPr>
          <p:cNvSpPr>
            <a:spLocks noGrp="1"/>
          </p:cNvSpPr>
          <p:nvPr>
            <p:ph idx="1"/>
          </p:nvPr>
        </p:nvSpPr>
        <p:spPr>
          <a:xfrm>
            <a:off x="3460237" y="731520"/>
            <a:ext cx="5009393" cy="5703570"/>
          </a:xfrm>
        </p:spPr>
        <p:txBody>
          <a:bodyPr>
            <a:normAutofit/>
          </a:bodyPr>
          <a:lstStyle/>
          <a:p>
            <a:pPr algn="just">
              <a:lnSpc>
                <a:spcPct val="115000"/>
              </a:lnSpc>
              <a:spcAft>
                <a:spcPts val="1000"/>
              </a:spcAft>
            </a:pPr>
            <a:r>
              <a:rPr lang="fr-FR" dirty="0">
                <a:highlight>
                  <a:srgbClr val="FFFF00"/>
                </a:highlight>
                <a:latin typeface="Times New Roman" panose="02020603050405020304" pitchFamily="18" charset="0"/>
                <a:ea typeface="Arial Unicode MS"/>
                <a:cs typeface="Times New Roman" panose="02020603050405020304" pitchFamily="18" charset="0"/>
              </a:rPr>
              <a:t>mais</a:t>
            </a:r>
            <a:r>
              <a:rPr lang="fr-FR" dirty="0">
                <a:latin typeface="Times New Roman" panose="02020603050405020304" pitchFamily="18" charset="0"/>
                <a:ea typeface="Arial Unicode MS"/>
                <a:cs typeface="Times New Roman" panose="02020603050405020304" pitchFamily="18" charset="0"/>
              </a:rPr>
              <a:t> ici, dans l'enceinte de nos murs, </a:t>
            </a:r>
            <a:r>
              <a:rPr lang="fr-FR" u="sng" dirty="0">
                <a:latin typeface="Times New Roman" panose="02020603050405020304" pitchFamily="18" charset="0"/>
                <a:ea typeface="Arial Unicode MS"/>
                <a:cs typeface="Times New Roman" panose="02020603050405020304" pitchFamily="18" charset="0"/>
              </a:rPr>
              <a:t>trompé</a:t>
            </a:r>
            <a:r>
              <a:rPr lang="fr-FR" dirty="0">
                <a:latin typeface="Times New Roman" panose="02020603050405020304" pitchFamily="18" charset="0"/>
                <a:ea typeface="Arial Unicode MS"/>
                <a:cs typeface="Times New Roman" panose="02020603050405020304" pitchFamily="18" charset="0"/>
              </a:rPr>
              <a:t> par la perfidie, </a:t>
            </a:r>
            <a:r>
              <a:rPr lang="fr-FR" dirty="0">
                <a:highlight>
                  <a:srgbClr val="FF00FF"/>
                </a:highlight>
                <a:latin typeface="Times New Roman" panose="02020603050405020304" pitchFamily="18" charset="0"/>
                <a:ea typeface="Arial Unicode MS"/>
                <a:cs typeface="Times New Roman" panose="02020603050405020304" pitchFamily="18" charset="0"/>
              </a:rPr>
              <a:t>lui qui</a:t>
            </a:r>
            <a:r>
              <a:rPr lang="fr-FR" b="1" dirty="0">
                <a:solidFill>
                  <a:srgbClr val="FF00FF"/>
                </a:solidFill>
                <a:latin typeface="Times New Roman" panose="02020603050405020304" pitchFamily="18" charset="0"/>
                <a:ea typeface="Arial Unicode MS"/>
                <a:cs typeface="Times New Roman" panose="02020603050405020304" pitchFamily="18" charset="0"/>
              </a:rPr>
              <a:t> </a:t>
            </a:r>
            <a:r>
              <a:rPr lang="fr-FR" b="1" u="dbl" dirty="0">
                <a:solidFill>
                  <a:srgbClr val="FF00FF"/>
                </a:solidFill>
                <a:latin typeface="Times New Roman" panose="02020603050405020304" pitchFamily="18" charset="0"/>
                <a:ea typeface="Arial Unicode MS"/>
                <a:cs typeface="Times New Roman" panose="02020603050405020304" pitchFamily="18" charset="0"/>
              </a:rPr>
              <a:t>avait </a:t>
            </a:r>
            <a:r>
              <a:rPr lang="fr-FR" u="dbl" dirty="0">
                <a:latin typeface="Times New Roman" panose="02020603050405020304" pitchFamily="18" charset="0"/>
                <a:ea typeface="Arial Unicode MS"/>
                <a:cs typeface="Times New Roman" panose="02020603050405020304" pitchFamily="18" charset="0"/>
              </a:rPr>
              <a:t>en sûreté </a:t>
            </a:r>
            <a:r>
              <a:rPr lang="fr-FR" b="1" u="dbl" dirty="0">
                <a:solidFill>
                  <a:srgbClr val="FF00FF"/>
                </a:solidFill>
                <a:latin typeface="Times New Roman" panose="02020603050405020304" pitchFamily="18" charset="0"/>
                <a:ea typeface="Arial Unicode MS"/>
                <a:cs typeface="Times New Roman" panose="02020603050405020304" pitchFamily="18" charset="0"/>
              </a:rPr>
              <a:t>conduit</a:t>
            </a:r>
            <a:r>
              <a:rPr lang="fr-FR" dirty="0">
                <a:latin typeface="Times New Roman" panose="02020603050405020304" pitchFamily="18" charset="0"/>
                <a:ea typeface="Arial Unicode MS"/>
                <a:cs typeface="Times New Roman" panose="02020603050405020304" pitchFamily="18" charset="0"/>
              </a:rPr>
              <a:t> une expédition jusque dans la Bretagne ; </a:t>
            </a:r>
            <a:r>
              <a:rPr lang="fr-FR" u="sng" dirty="0">
                <a:latin typeface="Times New Roman" panose="02020603050405020304" pitchFamily="18" charset="0"/>
                <a:ea typeface="Arial Unicode MS"/>
                <a:cs typeface="Times New Roman" panose="02020603050405020304" pitchFamily="18" charset="0"/>
              </a:rPr>
              <a:t>victime d'embûches (= piégé</a:t>
            </a:r>
            <a:r>
              <a:rPr lang="fr-FR" dirty="0">
                <a:latin typeface="Times New Roman" panose="02020603050405020304" pitchFamily="18" charset="0"/>
                <a:ea typeface="Arial Unicode MS"/>
                <a:cs typeface="Times New Roman" panose="02020603050405020304" pitchFamily="18" charset="0"/>
              </a:rPr>
              <a:t>) dans la ville, </a:t>
            </a:r>
            <a:r>
              <a:rPr lang="fr-FR" dirty="0">
                <a:highlight>
                  <a:srgbClr val="FF00FF"/>
                </a:highlight>
                <a:latin typeface="Times New Roman" panose="02020603050405020304" pitchFamily="18" charset="0"/>
                <a:ea typeface="Arial Unicode MS"/>
                <a:cs typeface="Times New Roman" panose="02020603050405020304" pitchFamily="18" charset="0"/>
              </a:rPr>
              <a:t>lui </a:t>
            </a:r>
            <a:r>
              <a:rPr lang="fr-FR" u="dbl" dirty="0">
                <a:highlight>
                  <a:srgbClr val="FF00FF"/>
                </a:highlight>
                <a:latin typeface="Times New Roman" panose="02020603050405020304" pitchFamily="18" charset="0"/>
                <a:ea typeface="Arial Unicode MS"/>
                <a:cs typeface="Times New Roman" panose="02020603050405020304" pitchFamily="18" charset="0"/>
              </a:rPr>
              <a:t>qui</a:t>
            </a:r>
            <a:r>
              <a:rPr lang="fr-FR" u="dbl" dirty="0">
                <a:latin typeface="Times New Roman" panose="02020603050405020304" pitchFamily="18" charset="0"/>
                <a:ea typeface="Arial Unicode MS"/>
                <a:cs typeface="Times New Roman" panose="02020603050405020304" pitchFamily="18" charset="0"/>
              </a:rPr>
              <a:t> en </a:t>
            </a:r>
            <a:r>
              <a:rPr lang="fr-FR" b="1" u="dbl" dirty="0">
                <a:solidFill>
                  <a:srgbClr val="FF00FF"/>
                </a:solidFill>
                <a:latin typeface="Times New Roman" panose="02020603050405020304" pitchFamily="18" charset="0"/>
                <a:ea typeface="Arial Unicode MS"/>
                <a:cs typeface="Times New Roman" panose="02020603050405020304" pitchFamily="18" charset="0"/>
              </a:rPr>
              <a:t>avait reculé</a:t>
            </a:r>
            <a:r>
              <a:rPr lang="fr-FR" dirty="0">
                <a:latin typeface="Times New Roman" panose="02020603050405020304" pitchFamily="18" charset="0"/>
                <a:ea typeface="Arial Unicode MS"/>
                <a:cs typeface="Times New Roman" panose="02020603050405020304" pitchFamily="18" charset="0"/>
              </a:rPr>
              <a:t> le Pomœrium ; </a:t>
            </a:r>
            <a:r>
              <a:rPr lang="fr-FR" u="sng" dirty="0">
                <a:latin typeface="Times New Roman" panose="02020603050405020304" pitchFamily="18" charset="0"/>
                <a:ea typeface="Arial Unicode MS"/>
                <a:cs typeface="Times New Roman" panose="02020603050405020304" pitchFamily="18" charset="0"/>
              </a:rPr>
              <a:t>égorgé</a:t>
            </a:r>
            <a:r>
              <a:rPr lang="fr-FR" dirty="0">
                <a:latin typeface="Times New Roman" panose="02020603050405020304" pitchFamily="18" charset="0"/>
                <a:ea typeface="Arial Unicode MS"/>
                <a:cs typeface="Times New Roman" panose="02020603050405020304" pitchFamily="18" charset="0"/>
              </a:rPr>
              <a:t> dans la curie, </a:t>
            </a:r>
            <a:r>
              <a:rPr lang="fr-FR" dirty="0">
                <a:highlight>
                  <a:srgbClr val="FF00FF"/>
                </a:highlight>
                <a:latin typeface="Times New Roman" panose="02020603050405020304" pitchFamily="18" charset="0"/>
                <a:ea typeface="Arial Unicode MS"/>
                <a:cs typeface="Times New Roman" panose="02020603050405020304" pitchFamily="18" charset="0"/>
              </a:rPr>
              <a:t>lui </a:t>
            </a:r>
            <a:r>
              <a:rPr lang="fr-FR" u="dbl" dirty="0">
                <a:highlight>
                  <a:srgbClr val="FF00FF"/>
                </a:highlight>
                <a:latin typeface="Times New Roman" panose="02020603050405020304" pitchFamily="18" charset="0"/>
                <a:ea typeface="Arial Unicode MS"/>
                <a:cs typeface="Times New Roman" panose="02020603050405020304" pitchFamily="18" charset="0"/>
              </a:rPr>
              <a:t>qui</a:t>
            </a:r>
            <a:r>
              <a:rPr lang="fr-FR" u="dbl" dirty="0">
                <a:latin typeface="Times New Roman" panose="02020603050405020304" pitchFamily="18" charset="0"/>
                <a:ea typeface="Arial Unicode MS"/>
                <a:cs typeface="Times New Roman" panose="02020603050405020304" pitchFamily="18" charset="0"/>
              </a:rPr>
              <a:t> en </a:t>
            </a:r>
            <a:r>
              <a:rPr lang="fr-FR" b="1" u="dbl" dirty="0">
                <a:solidFill>
                  <a:srgbClr val="FF00FF"/>
                </a:solidFill>
                <a:latin typeface="Times New Roman" panose="02020603050405020304" pitchFamily="18" charset="0"/>
                <a:ea typeface="Arial Unicode MS"/>
                <a:cs typeface="Times New Roman" panose="02020603050405020304" pitchFamily="18" charset="0"/>
              </a:rPr>
              <a:t>avait bâti</a:t>
            </a:r>
            <a:r>
              <a:rPr lang="fr-FR" dirty="0">
                <a:latin typeface="Times New Roman" panose="02020603050405020304" pitchFamily="18" charset="0"/>
                <a:ea typeface="Arial Unicode MS"/>
                <a:cs typeface="Times New Roman" panose="02020603050405020304" pitchFamily="18" charset="0"/>
              </a:rPr>
              <a:t> une nouvelle en son nom ;</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Times New Roman" panose="02020603050405020304" pitchFamily="18" charset="0"/>
                <a:ea typeface="Arial Unicode MS"/>
                <a:cs typeface="Times New Roman" panose="02020603050405020304" pitchFamily="18" charset="0"/>
              </a:rPr>
              <a:t>sans armes, </a:t>
            </a:r>
            <a:r>
              <a:rPr lang="fr-FR" dirty="0">
                <a:highlight>
                  <a:srgbClr val="FF00FF"/>
                </a:highlight>
                <a:latin typeface="Times New Roman" panose="02020603050405020304" pitchFamily="18" charset="0"/>
                <a:ea typeface="Arial Unicode MS"/>
                <a:cs typeface="Times New Roman" panose="02020603050405020304" pitchFamily="18" charset="0"/>
              </a:rPr>
              <a:t>lui</a:t>
            </a:r>
            <a:r>
              <a:rPr lang="fr-FR" dirty="0">
                <a:latin typeface="Times New Roman" panose="02020603050405020304" pitchFamily="18" charset="0"/>
                <a:ea typeface="Arial Unicode MS"/>
                <a:cs typeface="Times New Roman" panose="02020603050405020304" pitchFamily="18" charset="0"/>
              </a:rPr>
              <a:t> </a:t>
            </a:r>
            <a:r>
              <a:rPr lang="fr-FR" u="wavy" dirty="0">
                <a:solidFill>
                  <a:srgbClr val="FF00FF"/>
                </a:solidFill>
                <a:latin typeface="Times New Roman" panose="02020603050405020304" pitchFamily="18" charset="0"/>
                <a:ea typeface="Arial Unicode MS"/>
                <a:cs typeface="Times New Roman" panose="02020603050405020304" pitchFamily="18" charset="0"/>
              </a:rPr>
              <a:t>guerrier illustre</a:t>
            </a:r>
            <a:r>
              <a:rPr lang="fr-FR" dirty="0">
                <a:latin typeface="Times New Roman" panose="02020603050405020304" pitchFamily="18" charset="0"/>
                <a:ea typeface="Arial Unicode MS"/>
                <a:cs typeface="Times New Roman" panose="02020603050405020304" pitchFamily="18" charset="0"/>
              </a:rPr>
              <a:t> ; sans défense, </a:t>
            </a:r>
            <a:r>
              <a:rPr lang="fr-FR" dirty="0">
                <a:highlight>
                  <a:srgbClr val="FF00FF"/>
                </a:highlight>
                <a:latin typeface="Times New Roman" panose="02020603050405020304" pitchFamily="18" charset="0"/>
                <a:ea typeface="Arial Unicode MS"/>
                <a:cs typeface="Times New Roman" panose="02020603050405020304" pitchFamily="18" charset="0"/>
              </a:rPr>
              <a:t>lui</a:t>
            </a:r>
            <a:r>
              <a:rPr lang="fr-FR" dirty="0">
                <a:latin typeface="Times New Roman" panose="02020603050405020304" pitchFamily="18" charset="0"/>
                <a:ea typeface="Arial Unicode MS"/>
                <a:cs typeface="Times New Roman" panose="02020603050405020304" pitchFamily="18" charset="0"/>
              </a:rPr>
              <a:t> </a:t>
            </a:r>
            <a:r>
              <a:rPr lang="fr-FR" u="wavy" dirty="0">
                <a:solidFill>
                  <a:srgbClr val="FF00FF"/>
                </a:solidFill>
                <a:latin typeface="Times New Roman" panose="02020603050405020304" pitchFamily="18" charset="0"/>
                <a:ea typeface="Arial Unicode MS"/>
                <a:cs typeface="Times New Roman" panose="02020603050405020304" pitchFamily="18" charset="0"/>
              </a:rPr>
              <a:t>pacificateur</a:t>
            </a:r>
            <a:r>
              <a:rPr lang="fr-FR" dirty="0">
                <a:latin typeface="Times New Roman" panose="02020603050405020304" pitchFamily="18" charset="0"/>
                <a:ea typeface="Arial Unicode MS"/>
                <a:cs typeface="Times New Roman" panose="02020603050405020304" pitchFamily="18" charset="0"/>
              </a:rPr>
              <a:t> ; devant les lieux consacrés aux jugements, </a:t>
            </a:r>
            <a:r>
              <a:rPr lang="fr-FR" dirty="0">
                <a:highlight>
                  <a:srgbClr val="FF00FF"/>
                </a:highlight>
                <a:latin typeface="Times New Roman" panose="02020603050405020304" pitchFamily="18" charset="0"/>
                <a:ea typeface="Arial Unicode MS"/>
                <a:cs typeface="Times New Roman" panose="02020603050405020304" pitchFamily="18" charset="0"/>
              </a:rPr>
              <a:t>lui</a:t>
            </a:r>
            <a:r>
              <a:rPr lang="fr-FR" dirty="0">
                <a:latin typeface="Times New Roman" panose="02020603050405020304" pitchFamily="18" charset="0"/>
                <a:ea typeface="Arial Unicode MS"/>
                <a:cs typeface="Times New Roman" panose="02020603050405020304" pitchFamily="18" charset="0"/>
              </a:rPr>
              <a:t> </a:t>
            </a:r>
            <a:r>
              <a:rPr lang="fr-FR" u="wavy" dirty="0">
                <a:solidFill>
                  <a:srgbClr val="FF00FF"/>
                </a:solidFill>
                <a:latin typeface="Times New Roman" panose="02020603050405020304" pitchFamily="18" charset="0"/>
                <a:ea typeface="Arial Unicode MS"/>
                <a:cs typeface="Times New Roman" panose="02020603050405020304" pitchFamily="18" charset="0"/>
              </a:rPr>
              <a:t>jug</a:t>
            </a:r>
            <a:r>
              <a:rPr lang="fr-FR" dirty="0">
                <a:solidFill>
                  <a:srgbClr val="FF00FF"/>
                </a:solidFill>
                <a:latin typeface="Times New Roman" panose="02020603050405020304" pitchFamily="18" charset="0"/>
                <a:ea typeface="Arial Unicode MS"/>
                <a:cs typeface="Times New Roman" panose="02020603050405020304" pitchFamily="18" charset="0"/>
              </a:rPr>
              <a:t>e</a:t>
            </a:r>
            <a:r>
              <a:rPr lang="fr-FR" dirty="0">
                <a:latin typeface="Times New Roman" panose="02020603050405020304" pitchFamily="18" charset="0"/>
                <a:ea typeface="Arial Unicode MS"/>
                <a:cs typeface="Times New Roman" panose="02020603050405020304" pitchFamily="18" charset="0"/>
              </a:rPr>
              <a:t> ; sous les yeux des magistrats, </a:t>
            </a:r>
            <a:r>
              <a:rPr lang="fr-FR" dirty="0">
                <a:highlight>
                  <a:srgbClr val="FF00FF"/>
                </a:highlight>
                <a:latin typeface="Times New Roman" panose="02020603050405020304" pitchFamily="18" charset="0"/>
                <a:ea typeface="Arial Unicode MS"/>
                <a:cs typeface="Times New Roman" panose="02020603050405020304" pitchFamily="18" charset="0"/>
              </a:rPr>
              <a:t>lui</a:t>
            </a:r>
            <a:r>
              <a:rPr lang="fr-FR" dirty="0">
                <a:latin typeface="Times New Roman" panose="02020603050405020304" pitchFamily="18" charset="0"/>
                <a:ea typeface="Arial Unicode MS"/>
                <a:cs typeface="Times New Roman" panose="02020603050405020304" pitchFamily="18" charset="0"/>
              </a:rPr>
              <a:t> </a:t>
            </a:r>
            <a:r>
              <a:rPr lang="fr-FR" u="wavy" dirty="0">
                <a:solidFill>
                  <a:srgbClr val="FF00FF"/>
                </a:solidFill>
                <a:latin typeface="Times New Roman" panose="02020603050405020304" pitchFamily="18" charset="0"/>
                <a:ea typeface="Arial Unicode MS"/>
                <a:cs typeface="Times New Roman" panose="02020603050405020304" pitchFamily="18" charset="0"/>
              </a:rPr>
              <a:t>magistrat</a:t>
            </a:r>
            <a:r>
              <a:rPr lang="fr-FR" dirty="0">
                <a:latin typeface="Times New Roman" panose="02020603050405020304" pitchFamily="18" charset="0"/>
                <a:ea typeface="Arial Unicode MS"/>
                <a:cs typeface="Times New Roman" panose="02020603050405020304" pitchFamily="18" charset="0"/>
              </a:rPr>
              <a:t> ; </a:t>
            </a:r>
            <a:r>
              <a:rPr lang="fr-FR" u="dash" dirty="0">
                <a:latin typeface="Times New Roman" panose="02020603050405020304" pitchFamily="18" charset="0"/>
                <a:ea typeface="Arial Unicode MS"/>
                <a:cs typeface="Times New Roman" panose="02020603050405020304" pitchFamily="18" charset="0"/>
              </a:rPr>
              <a:t>sous les coups des citoyens</a:t>
            </a:r>
            <a:r>
              <a:rPr lang="fr-FR" dirty="0">
                <a:latin typeface="Times New Roman" panose="02020603050405020304" pitchFamily="18" charset="0"/>
                <a:ea typeface="Arial Unicode MS"/>
                <a:cs typeface="Times New Roman" panose="02020603050405020304" pitchFamily="18" charset="0"/>
              </a:rPr>
              <a:t>, </a:t>
            </a:r>
            <a:r>
              <a:rPr lang="fr-FR" dirty="0">
                <a:highlight>
                  <a:srgbClr val="FF00FF"/>
                </a:highlight>
                <a:latin typeface="Times New Roman" panose="02020603050405020304" pitchFamily="18" charset="0"/>
                <a:ea typeface="Arial Unicode MS"/>
                <a:cs typeface="Times New Roman" panose="02020603050405020304" pitchFamily="18" charset="0"/>
              </a:rPr>
              <a:t>lui qu</a:t>
            </a:r>
            <a:r>
              <a:rPr lang="fr-FR" dirty="0">
                <a:latin typeface="Times New Roman" panose="02020603050405020304" pitchFamily="18" charset="0"/>
                <a:ea typeface="Arial Unicode MS"/>
                <a:cs typeface="Times New Roman" panose="02020603050405020304" pitchFamily="18" charset="0"/>
              </a:rPr>
              <a:t>'aucun ennemi ne put tuer, </a:t>
            </a:r>
            <a:r>
              <a:rPr lang="fr-FR" i="1" dirty="0">
                <a:latin typeface="Times New Roman" panose="02020603050405020304" pitchFamily="18" charset="0"/>
                <a:ea typeface="Arial Unicode MS"/>
                <a:cs typeface="Times New Roman" panose="02020603050405020304" pitchFamily="18" charset="0"/>
              </a:rPr>
              <a:t>même lorsqu'il tomba dans la mer</a:t>
            </a:r>
            <a:r>
              <a:rPr lang="fr-FR" dirty="0">
                <a:latin typeface="Times New Roman" panose="02020603050405020304" pitchFamily="18" charset="0"/>
                <a:ea typeface="Arial Unicode MS"/>
                <a:cs typeface="Times New Roman" panose="02020603050405020304" pitchFamily="18" charset="0"/>
              </a:rPr>
              <a:t> ; </a:t>
            </a:r>
            <a:r>
              <a:rPr lang="fr-FR" u="dash" dirty="0">
                <a:latin typeface="Times New Roman" panose="02020603050405020304" pitchFamily="18" charset="0"/>
                <a:ea typeface="Arial Unicode MS"/>
                <a:cs typeface="Times New Roman" panose="02020603050405020304" pitchFamily="18" charset="0"/>
              </a:rPr>
              <a:t>sous les coups de ses amis</a:t>
            </a:r>
            <a:r>
              <a:rPr lang="fr-FR" dirty="0">
                <a:latin typeface="Times New Roman" panose="02020603050405020304" pitchFamily="18" charset="0"/>
                <a:ea typeface="Arial Unicode MS"/>
                <a:cs typeface="Times New Roman" panose="02020603050405020304" pitchFamily="18" charset="0"/>
              </a:rPr>
              <a:t>, </a:t>
            </a:r>
            <a:r>
              <a:rPr lang="fr-FR" dirty="0">
                <a:highlight>
                  <a:srgbClr val="FF00FF"/>
                </a:highlight>
                <a:latin typeface="Times New Roman" panose="02020603050405020304" pitchFamily="18" charset="0"/>
                <a:ea typeface="Arial Unicode MS"/>
                <a:cs typeface="Times New Roman" panose="02020603050405020304" pitchFamily="18" charset="0"/>
              </a:rPr>
              <a:t>lui qui</a:t>
            </a:r>
            <a:r>
              <a:rPr lang="fr-FR" dirty="0">
                <a:latin typeface="Times New Roman" panose="02020603050405020304" pitchFamily="18" charset="0"/>
                <a:ea typeface="Arial Unicode MS"/>
                <a:cs typeface="Times New Roman" panose="02020603050405020304" pitchFamily="18" charset="0"/>
              </a:rPr>
              <a:t> souvent leur </a:t>
            </a:r>
            <a:r>
              <a:rPr lang="fr-FR" b="1" u="dbl" dirty="0">
                <a:solidFill>
                  <a:srgbClr val="FF00FF"/>
                </a:solidFill>
                <a:latin typeface="Times New Roman" panose="02020603050405020304" pitchFamily="18" charset="0"/>
                <a:ea typeface="Arial Unicode MS"/>
                <a:cs typeface="Times New Roman" panose="02020603050405020304" pitchFamily="18" charset="0"/>
              </a:rPr>
              <a:t>avait pardonné</a:t>
            </a:r>
            <a:r>
              <a:rPr lang="fr-FR" b="1" dirty="0">
                <a:solidFill>
                  <a:srgbClr val="FF00FF"/>
                </a:solidFill>
                <a:latin typeface="Times New Roman" panose="02020603050405020304" pitchFamily="18" charset="0"/>
                <a:ea typeface="Arial Unicode MS"/>
                <a:cs typeface="Times New Roman" panose="02020603050405020304" pitchFamily="18" charset="0"/>
              </a:rPr>
              <a:t>.</a:t>
            </a:r>
            <a:r>
              <a:rPr lang="fr-FR" dirty="0">
                <a:solidFill>
                  <a:srgbClr val="FF00FF"/>
                </a:solidFill>
                <a:latin typeface="Times New Roman" panose="02020603050405020304" pitchFamily="18" charset="0"/>
                <a:ea typeface="Arial Unicode MS"/>
                <a:cs typeface="Times New Roman" panose="02020603050405020304" pitchFamily="18" charset="0"/>
              </a:rPr>
              <a:t> </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7" name="Espace réservé du texte 6">
            <a:extLst>
              <a:ext uri="{FF2B5EF4-FFF2-40B4-BE49-F238E27FC236}">
                <a16:creationId xmlns:a16="http://schemas.microsoft.com/office/drawing/2014/main" id="{069CF450-331F-46E7-BA84-F83173B01AFB}"/>
              </a:ext>
            </a:extLst>
          </p:cNvPr>
          <p:cNvSpPr>
            <a:spLocks noGrp="1"/>
          </p:cNvSpPr>
          <p:nvPr>
            <p:ph type="body" sz="half" idx="2"/>
          </p:nvPr>
        </p:nvSpPr>
        <p:spPr>
          <a:xfrm>
            <a:off x="342900" y="297180"/>
            <a:ext cx="2400300" cy="6008024"/>
          </a:xfrm>
        </p:spPr>
        <p:txBody>
          <a:bodyPr>
            <a:noAutofit/>
          </a:bodyPr>
          <a:lstStyle/>
          <a:p>
            <a:r>
              <a:rPr lang="fr-FR" sz="2000" dirty="0"/>
              <a:t>Il s’agit à présent de repérer le deuxième niveau </a:t>
            </a:r>
            <a:r>
              <a:rPr lang="fr-FR" sz="2000" b="1" dirty="0"/>
              <a:t>d’oppositions</a:t>
            </a:r>
          </a:p>
          <a:p>
            <a:r>
              <a:rPr lang="fr-FR" sz="2000" dirty="0"/>
              <a:t>Les élèves repèrent </a:t>
            </a:r>
            <a:r>
              <a:rPr lang="fr-FR" sz="2000" b="1" dirty="0"/>
              <a:t>la répétition </a:t>
            </a:r>
            <a:r>
              <a:rPr lang="fr-FR" sz="2000" dirty="0"/>
              <a:t>du pronom personnel  de la 3</a:t>
            </a:r>
            <a:r>
              <a:rPr lang="fr-FR" sz="2000" baseline="30000" dirty="0"/>
              <a:t>ème</a:t>
            </a:r>
            <a:r>
              <a:rPr lang="fr-FR" sz="2000" dirty="0"/>
              <a:t> personne du </a:t>
            </a:r>
            <a:r>
              <a:rPr lang="fr-FR" sz="2000" dirty="0" err="1"/>
              <a:t>sg</a:t>
            </a:r>
            <a:r>
              <a:rPr lang="fr-FR" sz="2000" dirty="0"/>
              <a:t> </a:t>
            </a:r>
            <a:r>
              <a:rPr lang="fr-FR" sz="2000" b="1" dirty="0"/>
              <a:t>dans sa forme tonique « lui »</a:t>
            </a:r>
          </a:p>
          <a:p>
            <a:r>
              <a:rPr lang="fr-FR" sz="2000" dirty="0"/>
              <a:t>On fait repérer la relative qui le développe et le verbe dont il est le sujet (verbe rose en gras)</a:t>
            </a:r>
          </a:p>
          <a:p>
            <a:r>
              <a:rPr lang="fr-FR" sz="2000" b="1" u="sng" dirty="0"/>
              <a:t>Objectif</a:t>
            </a:r>
            <a:r>
              <a:rPr lang="fr-FR" sz="2000" dirty="0"/>
              <a:t> : repérer le PASSIF (ce que César a SUBI) opposé aux verbes actifs ( les ACTIONS de César) </a:t>
            </a:r>
          </a:p>
        </p:txBody>
      </p:sp>
    </p:spTree>
    <p:extLst>
      <p:ext uri="{BB962C8B-B14F-4D97-AF65-F5344CB8AC3E}">
        <p14:creationId xmlns:p14="http://schemas.microsoft.com/office/powerpoint/2010/main" val="203700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E10D38-561F-4474-9252-64304A12F781}"/>
              </a:ext>
            </a:extLst>
          </p:cNvPr>
          <p:cNvSpPr/>
          <p:nvPr/>
        </p:nvSpPr>
        <p:spPr>
          <a:xfrm>
            <a:off x="342901" y="241734"/>
            <a:ext cx="3851909" cy="4445191"/>
          </a:xfrm>
          <a:prstGeom prst="rect">
            <a:avLst/>
          </a:prstGeom>
          <a:ln w="3175">
            <a:solidFill>
              <a:schemeClr val="tx1"/>
            </a:solidFill>
          </a:ln>
        </p:spPr>
        <p:txBody>
          <a:bodyPr wrap="square">
            <a:spAutoFit/>
          </a:bodyPr>
          <a:lstStyle/>
          <a:p>
            <a:pPr algn="just">
              <a:lnSpc>
                <a:spcPct val="115000"/>
              </a:lnSpc>
              <a:spcAft>
                <a:spcPts val="1000"/>
              </a:spcAft>
            </a:pPr>
            <a:r>
              <a:rPr lang="fr-FR" sz="1600" dirty="0">
                <a:highlight>
                  <a:srgbClr val="FFFF00"/>
                </a:highlight>
                <a:latin typeface="Times New Roman" panose="02020603050405020304" pitchFamily="18" charset="0"/>
                <a:ea typeface="Arial Unicode MS"/>
                <a:cs typeface="Times New Roman" panose="02020603050405020304" pitchFamily="18" charset="0"/>
              </a:rPr>
              <a:t>mais</a:t>
            </a:r>
            <a:r>
              <a:rPr lang="fr-FR" sz="1600" dirty="0">
                <a:latin typeface="Times New Roman" panose="02020603050405020304" pitchFamily="18" charset="0"/>
                <a:ea typeface="Arial Unicode MS"/>
                <a:cs typeface="Times New Roman" panose="02020603050405020304" pitchFamily="18" charset="0"/>
              </a:rPr>
              <a:t> ici, dans l'enceinte de nos murs, </a:t>
            </a:r>
            <a:r>
              <a:rPr lang="fr-FR" sz="1600" u="sng" dirty="0">
                <a:latin typeface="Times New Roman" panose="02020603050405020304" pitchFamily="18" charset="0"/>
                <a:ea typeface="Arial Unicode MS"/>
                <a:cs typeface="Times New Roman" panose="02020603050405020304" pitchFamily="18" charset="0"/>
              </a:rPr>
              <a:t>trompé</a:t>
            </a:r>
            <a:r>
              <a:rPr lang="fr-FR" sz="1600" dirty="0">
                <a:latin typeface="Times New Roman" panose="02020603050405020304" pitchFamily="18" charset="0"/>
                <a:ea typeface="Arial Unicode MS"/>
                <a:cs typeface="Times New Roman" panose="02020603050405020304" pitchFamily="18" charset="0"/>
              </a:rPr>
              <a:t> par la perfidie,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qui</a:t>
            </a:r>
            <a:r>
              <a:rPr lang="fr-FR" sz="1600" b="1" dirty="0">
                <a:solidFill>
                  <a:srgbClr val="FF00FF"/>
                </a:solidFill>
                <a:latin typeface="Times New Roman" panose="02020603050405020304" pitchFamily="18" charset="0"/>
                <a:ea typeface="Arial Unicode MS"/>
                <a:cs typeface="Times New Roman" panose="02020603050405020304" pitchFamily="18" charset="0"/>
              </a:rPr>
              <a:t>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a:t>
            </a:r>
            <a:r>
              <a:rPr lang="fr-FR" sz="1600" u="dbl" dirty="0">
                <a:latin typeface="Times New Roman" panose="02020603050405020304" pitchFamily="18" charset="0"/>
                <a:ea typeface="Arial Unicode MS"/>
                <a:cs typeface="Times New Roman" panose="02020603050405020304" pitchFamily="18" charset="0"/>
              </a:rPr>
              <a:t>en sûreté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conduit</a:t>
            </a:r>
            <a:r>
              <a:rPr lang="fr-FR" sz="1600" dirty="0">
                <a:latin typeface="Times New Roman" panose="02020603050405020304" pitchFamily="18" charset="0"/>
                <a:ea typeface="Arial Unicode MS"/>
                <a:cs typeface="Times New Roman" panose="02020603050405020304" pitchFamily="18" charset="0"/>
              </a:rPr>
              <a:t> une expédition jusque dans la Bretagne ; </a:t>
            </a:r>
            <a:r>
              <a:rPr lang="fr-FR" sz="1600" u="sng" dirty="0">
                <a:latin typeface="Times New Roman" panose="02020603050405020304" pitchFamily="18" charset="0"/>
                <a:ea typeface="Arial Unicode MS"/>
                <a:cs typeface="Times New Roman" panose="02020603050405020304" pitchFamily="18" charset="0"/>
              </a:rPr>
              <a:t>victime d'embûches (= piégé</a:t>
            </a:r>
            <a:r>
              <a:rPr lang="fr-FR" sz="1600" dirty="0">
                <a:latin typeface="Times New Roman" panose="02020603050405020304" pitchFamily="18" charset="0"/>
                <a:ea typeface="Arial Unicode MS"/>
                <a:cs typeface="Times New Roman" panose="02020603050405020304" pitchFamily="18" charset="0"/>
              </a:rPr>
              <a:t>) dans la ville, </a:t>
            </a:r>
            <a:r>
              <a:rPr lang="fr-FR" sz="1600" dirty="0">
                <a:highlight>
                  <a:srgbClr val="FF00FF"/>
                </a:highlight>
                <a:latin typeface="Times New Roman" panose="02020603050405020304" pitchFamily="18" charset="0"/>
                <a:ea typeface="Arial Unicode MS"/>
                <a:cs typeface="Times New Roman" panose="02020603050405020304" pitchFamily="18" charset="0"/>
              </a:rPr>
              <a:t>lui </a:t>
            </a:r>
            <a:r>
              <a:rPr lang="fr-FR" sz="1600" u="dbl" dirty="0">
                <a:highlight>
                  <a:srgbClr val="FF00FF"/>
                </a:highlight>
                <a:latin typeface="Times New Roman" panose="02020603050405020304" pitchFamily="18" charset="0"/>
                <a:ea typeface="Arial Unicode MS"/>
                <a:cs typeface="Times New Roman" panose="02020603050405020304" pitchFamily="18" charset="0"/>
              </a:rPr>
              <a:t>qui</a:t>
            </a:r>
            <a:r>
              <a:rPr lang="fr-FR" sz="1600" u="dbl" dirty="0">
                <a:latin typeface="Times New Roman" panose="02020603050405020304" pitchFamily="18" charset="0"/>
                <a:ea typeface="Arial Unicode MS"/>
                <a:cs typeface="Times New Roman" panose="02020603050405020304" pitchFamily="18" charset="0"/>
              </a:rPr>
              <a:t> en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reculé</a:t>
            </a:r>
            <a:r>
              <a:rPr lang="fr-FR" sz="1600" dirty="0">
                <a:latin typeface="Times New Roman" panose="02020603050405020304" pitchFamily="18" charset="0"/>
                <a:ea typeface="Arial Unicode MS"/>
                <a:cs typeface="Times New Roman" panose="02020603050405020304" pitchFamily="18" charset="0"/>
              </a:rPr>
              <a:t> le Pomœrium ; </a:t>
            </a:r>
            <a:r>
              <a:rPr lang="fr-FR" sz="1600" u="sng" dirty="0">
                <a:latin typeface="Times New Roman" panose="02020603050405020304" pitchFamily="18" charset="0"/>
                <a:ea typeface="Arial Unicode MS"/>
                <a:cs typeface="Times New Roman" panose="02020603050405020304" pitchFamily="18" charset="0"/>
              </a:rPr>
              <a:t>égorgé</a:t>
            </a:r>
            <a:r>
              <a:rPr lang="fr-FR" sz="1600" dirty="0">
                <a:latin typeface="Times New Roman" panose="02020603050405020304" pitchFamily="18" charset="0"/>
                <a:ea typeface="Arial Unicode MS"/>
                <a:cs typeface="Times New Roman" panose="02020603050405020304" pitchFamily="18" charset="0"/>
              </a:rPr>
              <a:t> dans la curie, </a:t>
            </a:r>
            <a:r>
              <a:rPr lang="fr-FR" sz="1600" dirty="0">
                <a:highlight>
                  <a:srgbClr val="FF00FF"/>
                </a:highlight>
                <a:latin typeface="Times New Roman" panose="02020603050405020304" pitchFamily="18" charset="0"/>
                <a:ea typeface="Arial Unicode MS"/>
                <a:cs typeface="Times New Roman" panose="02020603050405020304" pitchFamily="18" charset="0"/>
              </a:rPr>
              <a:t>lui </a:t>
            </a:r>
            <a:r>
              <a:rPr lang="fr-FR" sz="1600" u="dbl" dirty="0">
                <a:highlight>
                  <a:srgbClr val="FF00FF"/>
                </a:highlight>
                <a:latin typeface="Times New Roman" panose="02020603050405020304" pitchFamily="18" charset="0"/>
                <a:ea typeface="Arial Unicode MS"/>
                <a:cs typeface="Times New Roman" panose="02020603050405020304" pitchFamily="18" charset="0"/>
              </a:rPr>
              <a:t>qui</a:t>
            </a:r>
            <a:r>
              <a:rPr lang="fr-FR" sz="1600" u="dbl" dirty="0">
                <a:latin typeface="Times New Roman" panose="02020603050405020304" pitchFamily="18" charset="0"/>
                <a:ea typeface="Arial Unicode MS"/>
                <a:cs typeface="Times New Roman" panose="02020603050405020304" pitchFamily="18" charset="0"/>
              </a:rPr>
              <a:t> en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bâti</a:t>
            </a:r>
            <a:r>
              <a:rPr lang="fr-FR" sz="1600" dirty="0">
                <a:latin typeface="Times New Roman" panose="02020603050405020304" pitchFamily="18" charset="0"/>
                <a:ea typeface="Arial Unicode MS"/>
                <a:cs typeface="Times New Roman" panose="02020603050405020304" pitchFamily="18" charset="0"/>
              </a:rPr>
              <a:t> une nouvelle en son nom ;</a:t>
            </a: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latin typeface="Times New Roman" panose="02020603050405020304" pitchFamily="18" charset="0"/>
                <a:ea typeface="Arial Unicode MS"/>
                <a:cs typeface="Times New Roman" panose="02020603050405020304" pitchFamily="18" charset="0"/>
              </a:rPr>
              <a:t>sans armes,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guerrier illustre</a:t>
            </a:r>
            <a:r>
              <a:rPr lang="fr-FR" sz="1600" dirty="0">
                <a:latin typeface="Times New Roman" panose="02020603050405020304" pitchFamily="18" charset="0"/>
                <a:ea typeface="Arial Unicode MS"/>
                <a:cs typeface="Times New Roman" panose="02020603050405020304" pitchFamily="18" charset="0"/>
              </a:rPr>
              <a:t> ; sans défense,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pacificateur</a:t>
            </a:r>
            <a:r>
              <a:rPr lang="fr-FR" sz="1600" dirty="0">
                <a:latin typeface="Times New Roman" panose="02020603050405020304" pitchFamily="18" charset="0"/>
                <a:ea typeface="Arial Unicode MS"/>
                <a:cs typeface="Times New Roman" panose="02020603050405020304" pitchFamily="18" charset="0"/>
              </a:rPr>
              <a:t> ; devant les lieux consacrés aux jugements,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jug</a:t>
            </a:r>
            <a:r>
              <a:rPr lang="fr-FR" sz="1600" dirty="0">
                <a:solidFill>
                  <a:srgbClr val="FF00FF"/>
                </a:solidFill>
                <a:latin typeface="Times New Roman" panose="02020603050405020304" pitchFamily="18" charset="0"/>
                <a:ea typeface="Arial Unicode MS"/>
                <a:cs typeface="Times New Roman" panose="02020603050405020304" pitchFamily="18" charset="0"/>
              </a:rPr>
              <a:t>e</a:t>
            </a:r>
            <a:r>
              <a:rPr lang="fr-FR" sz="1600" dirty="0">
                <a:latin typeface="Times New Roman" panose="02020603050405020304" pitchFamily="18" charset="0"/>
                <a:ea typeface="Arial Unicode MS"/>
                <a:cs typeface="Times New Roman" panose="02020603050405020304" pitchFamily="18" charset="0"/>
              </a:rPr>
              <a:t> ; sous les yeux des magistrats,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magistrat</a:t>
            </a:r>
            <a:r>
              <a:rPr lang="fr-FR" sz="1600" dirty="0">
                <a:latin typeface="Times New Roman" panose="02020603050405020304" pitchFamily="18" charset="0"/>
                <a:ea typeface="Arial Unicode MS"/>
                <a:cs typeface="Times New Roman" panose="02020603050405020304" pitchFamily="18" charset="0"/>
              </a:rPr>
              <a:t> ; </a:t>
            </a:r>
            <a:r>
              <a:rPr lang="fr-FR" sz="1600" u="dash" dirty="0">
                <a:latin typeface="Times New Roman" panose="02020603050405020304" pitchFamily="18" charset="0"/>
                <a:ea typeface="Arial Unicode MS"/>
                <a:cs typeface="Times New Roman" panose="02020603050405020304" pitchFamily="18" charset="0"/>
              </a:rPr>
              <a:t>sous les coups des citoyens</a:t>
            </a:r>
            <a:r>
              <a:rPr lang="fr-FR" sz="1600" dirty="0">
                <a:latin typeface="Times New Roman" panose="02020603050405020304" pitchFamily="18" charset="0"/>
                <a:ea typeface="Arial Unicode MS"/>
                <a:cs typeface="Times New Roman" panose="02020603050405020304" pitchFamily="18" charset="0"/>
              </a:rPr>
              <a:t>,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a:t>
            </a:r>
            <a:r>
              <a:rPr lang="fr-FR" sz="1600" dirty="0">
                <a:latin typeface="Times New Roman" panose="02020603050405020304" pitchFamily="18" charset="0"/>
                <a:ea typeface="Arial Unicode MS"/>
                <a:cs typeface="Times New Roman" panose="02020603050405020304" pitchFamily="18" charset="0"/>
              </a:rPr>
              <a:t>'aucun ennemi ne put tuer, </a:t>
            </a:r>
            <a:r>
              <a:rPr lang="fr-FR" sz="1600" i="1" dirty="0">
                <a:latin typeface="Times New Roman" panose="02020603050405020304" pitchFamily="18" charset="0"/>
                <a:ea typeface="Arial Unicode MS"/>
                <a:cs typeface="Times New Roman" panose="02020603050405020304" pitchFamily="18" charset="0"/>
              </a:rPr>
              <a:t>même lorsqu'il tomba dans la mer</a:t>
            </a:r>
            <a:r>
              <a:rPr lang="fr-FR" sz="1600" dirty="0">
                <a:latin typeface="Times New Roman" panose="02020603050405020304" pitchFamily="18" charset="0"/>
                <a:ea typeface="Arial Unicode MS"/>
                <a:cs typeface="Times New Roman" panose="02020603050405020304" pitchFamily="18" charset="0"/>
              </a:rPr>
              <a:t> ; </a:t>
            </a:r>
            <a:r>
              <a:rPr lang="fr-FR" sz="1600" u="dash" dirty="0">
                <a:latin typeface="Times New Roman" panose="02020603050405020304" pitchFamily="18" charset="0"/>
                <a:ea typeface="Arial Unicode MS"/>
                <a:cs typeface="Times New Roman" panose="02020603050405020304" pitchFamily="18" charset="0"/>
              </a:rPr>
              <a:t>sous les coups de ses amis</a:t>
            </a:r>
            <a:r>
              <a:rPr lang="fr-FR" sz="1600" dirty="0">
                <a:latin typeface="Times New Roman" panose="02020603050405020304" pitchFamily="18" charset="0"/>
                <a:ea typeface="Arial Unicode MS"/>
                <a:cs typeface="Times New Roman" panose="02020603050405020304" pitchFamily="18" charset="0"/>
              </a:rPr>
              <a:t>,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qui</a:t>
            </a:r>
            <a:r>
              <a:rPr lang="fr-FR" sz="1600" dirty="0">
                <a:latin typeface="Times New Roman" panose="02020603050405020304" pitchFamily="18" charset="0"/>
                <a:ea typeface="Arial Unicode MS"/>
                <a:cs typeface="Times New Roman" panose="02020603050405020304" pitchFamily="18" charset="0"/>
              </a:rPr>
              <a:t> souvent leur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pardonné</a:t>
            </a:r>
            <a:r>
              <a:rPr lang="fr-FR" sz="1600" b="1" dirty="0">
                <a:solidFill>
                  <a:srgbClr val="FF00FF"/>
                </a:solidFill>
                <a:latin typeface="Times New Roman" panose="02020603050405020304" pitchFamily="18" charset="0"/>
                <a:ea typeface="Arial Unicode MS"/>
                <a:cs typeface="Times New Roman" panose="02020603050405020304" pitchFamily="18" charset="0"/>
              </a:rPr>
              <a:t>.</a:t>
            </a:r>
            <a:r>
              <a:rPr lang="fr-FR" sz="1600" dirty="0">
                <a:solidFill>
                  <a:srgbClr val="FF00FF"/>
                </a:solidFill>
                <a:latin typeface="Times New Roman" panose="02020603050405020304" pitchFamily="18" charset="0"/>
                <a:ea typeface="Arial Unicode MS"/>
                <a:cs typeface="Times New Roman" panose="02020603050405020304" pitchFamily="18" charset="0"/>
              </a:rPr>
              <a:t> </a:t>
            </a: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B8B1EE6-0D2F-4138-8A03-2BC90EEA63C1}"/>
              </a:ext>
            </a:extLst>
          </p:cNvPr>
          <p:cNvSpPr txBox="1"/>
          <p:nvPr/>
        </p:nvSpPr>
        <p:spPr>
          <a:xfrm>
            <a:off x="342901" y="5278498"/>
            <a:ext cx="8698229" cy="1015663"/>
          </a:xfrm>
          <a:prstGeom prst="rect">
            <a:avLst/>
          </a:prstGeom>
          <a:noFill/>
        </p:spPr>
        <p:txBody>
          <a:bodyPr wrap="square" rtlCol="0">
            <a:spAutoFit/>
          </a:bodyPr>
          <a:lstStyle/>
          <a:p>
            <a:r>
              <a:rPr lang="fr-FR" sz="2000" b="1" dirty="0">
                <a:solidFill>
                  <a:srgbClr val="00B050"/>
                </a:solidFill>
              </a:rPr>
              <a:t>En grec, le texte est déjà appareillé pour les participes aoristes (passifs et actifs) </a:t>
            </a:r>
          </a:p>
          <a:p>
            <a:r>
              <a:rPr lang="fr-FR" sz="2000" b="1" dirty="0">
                <a:solidFill>
                  <a:srgbClr val="00B050"/>
                </a:solidFill>
              </a:rPr>
              <a:t>Les «</a:t>
            </a:r>
            <a:r>
              <a:rPr lang="el-GR" sz="2000" b="1" dirty="0">
                <a:solidFill>
                  <a:srgbClr val="00B050"/>
                </a:solidFill>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 </a:t>
            </a:r>
            <a:r>
              <a:rPr lang="fr-FR" sz="2000" b="1" dirty="0">
                <a:solidFill>
                  <a:srgbClr val="00B050"/>
                </a:solidFill>
              </a:rPr>
              <a:t>» et les « </a:t>
            </a:r>
            <a:r>
              <a:rPr lang="el-GR" sz="2000" b="1" dirty="0">
                <a:solidFill>
                  <a:srgbClr val="00B050"/>
                </a:solidFill>
                <a:highlight>
                  <a:srgbClr val="FF00FF"/>
                </a:highlight>
                <a:latin typeface="Times New Roman" panose="02020603050405020304" pitchFamily="18" charset="0"/>
                <a:ea typeface="Calibri" panose="020F0502020204030204" pitchFamily="34" charset="0"/>
                <a:cs typeface="Times New Roman" panose="02020603050405020304" pitchFamily="18" charset="0"/>
              </a:rPr>
              <a:t> ὁ </a:t>
            </a:r>
            <a:r>
              <a:rPr lang="fr-FR" sz="2000" b="1" dirty="0">
                <a:solidFill>
                  <a:srgbClr val="00B050"/>
                </a:solidFill>
              </a:rPr>
              <a:t> » ainsi que le «</a:t>
            </a:r>
            <a:r>
              <a:rPr lang="el-GR" sz="2000" b="1" dirty="0">
                <a:solidFill>
                  <a:srgbClr val="00B050"/>
                </a:solidFill>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ὃν </a:t>
            </a:r>
            <a:r>
              <a:rPr lang="fr-FR" sz="2000" b="1" dirty="0">
                <a:solidFill>
                  <a:srgbClr val="00B050"/>
                </a:solidFill>
              </a:rPr>
              <a:t> » sont associés aux « lui qui », « lui » et « lui que »  repérés en français</a:t>
            </a:r>
          </a:p>
        </p:txBody>
      </p:sp>
      <p:sp>
        <p:nvSpPr>
          <p:cNvPr id="6" name="Espace réservé du contenu 2">
            <a:extLst>
              <a:ext uri="{FF2B5EF4-FFF2-40B4-BE49-F238E27FC236}">
                <a16:creationId xmlns:a16="http://schemas.microsoft.com/office/drawing/2014/main" id="{F5F0CDAA-4ECF-4569-BF3F-F429DA8D6F58}"/>
              </a:ext>
            </a:extLst>
          </p:cNvPr>
          <p:cNvSpPr txBox="1">
            <a:spLocks/>
          </p:cNvSpPr>
          <p:nvPr/>
        </p:nvSpPr>
        <p:spPr>
          <a:xfrm>
            <a:off x="4389119" y="294322"/>
            <a:ext cx="4251961" cy="498417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15000"/>
              </a:lnSpc>
              <a:spcAft>
                <a:spcPts val="1000"/>
              </a:spcAft>
            </a:pPr>
            <a:r>
              <a:rPr lang="el-GR" sz="1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ἀλλὰ</a:t>
            </a:r>
            <a:r>
              <a:rPr lang="el-GR" sz="1800" dirty="0">
                <a:latin typeface="Times New Roman" panose="02020603050405020304" pitchFamily="18" charset="0"/>
                <a:ea typeface="Calibri" panose="020F0502020204030204" pitchFamily="34" charset="0"/>
                <a:cs typeface="Times New Roman" panose="02020603050405020304" pitchFamily="18" charset="0"/>
              </a:rPr>
              <a:t> ἐνταῦθα ἐντὸς τοῦ τείχους </a:t>
            </a:r>
            <a:r>
              <a:rPr lang="el-GR" sz="1800" u="sng" dirty="0">
                <a:latin typeface="Times New Roman" panose="02020603050405020304" pitchFamily="18" charset="0"/>
                <a:ea typeface="Calibri" panose="020F0502020204030204" pitchFamily="34" charset="0"/>
                <a:cs typeface="Times New Roman" panose="02020603050405020304" pitchFamily="18" charset="0"/>
              </a:rPr>
              <a:t>ἐπιβουλευ</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ἐς Βρεττανίαν ἀσφαλῶς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στρατεύσας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ἐν τῇ πόλει </a:t>
            </a:r>
            <a:r>
              <a:rPr lang="el-GR" sz="1800" u="sng" dirty="0">
                <a:latin typeface="Times New Roman" panose="02020603050405020304" pitchFamily="18" charset="0"/>
                <a:ea typeface="Calibri" panose="020F0502020204030204" pitchFamily="34" charset="0"/>
                <a:cs typeface="Times New Roman" panose="02020603050405020304" pitchFamily="18" charset="0"/>
              </a:rPr>
              <a:t>ἐνεδρευ</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τὸ πωμήριον αὐτῆς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ἐπαυξήσας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ἐν τῷ βουλευτηρίῳ </a:t>
            </a:r>
            <a:r>
              <a:rPr lang="el-GR" sz="1800" u="sng" dirty="0">
                <a:latin typeface="Times New Roman" panose="02020603050405020304" pitchFamily="18" charset="0"/>
                <a:ea typeface="Calibri" panose="020F0502020204030204" pitchFamily="34" charset="0"/>
                <a:cs typeface="Times New Roman" panose="02020603050405020304" pitchFamily="18" charset="0"/>
              </a:rPr>
              <a:t>κατασφαγ</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ἴδιον ἄλλο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κατασκευάσας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l-GR" sz="1800" dirty="0">
                <a:latin typeface="Times New Roman" panose="02020603050405020304" pitchFamily="18" charset="0"/>
                <a:ea typeface="Calibri" panose="020F0502020204030204" pitchFamily="34" charset="0"/>
                <a:cs typeface="Times New Roman" panose="02020603050405020304" pitchFamily="18" charset="0"/>
              </a:rPr>
              <a:t>ἄοπλος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εὐπόλεμος</a:t>
            </a:r>
            <a:r>
              <a:rPr lang="fr-F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γυμνὸς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εἰρηνοποιός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πρὸς τοῖς δικαστηρίοις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δικαστής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πρὸς ταῖς ἀρχαῖς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ἄρχων</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u="dash" dirty="0">
                <a:latin typeface="Times New Roman" panose="02020603050405020304" pitchFamily="18" charset="0"/>
                <a:ea typeface="Calibri" panose="020F0502020204030204" pitchFamily="34" charset="0"/>
                <a:cs typeface="Times New Roman" panose="02020603050405020304" pitchFamily="18" charset="0"/>
              </a:rPr>
              <a:t>ὑπὸ τῶν πολιτῶν</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ὃν</a:t>
            </a:r>
            <a:r>
              <a:rPr lang="el-GR" sz="1800" dirty="0">
                <a:latin typeface="Times New Roman" panose="02020603050405020304" pitchFamily="18" charset="0"/>
                <a:ea typeface="Calibri" panose="020F0502020204030204" pitchFamily="34" charset="0"/>
                <a:cs typeface="Times New Roman" panose="02020603050405020304" pitchFamily="18" charset="0"/>
              </a:rPr>
              <a:t> μηδεὶς τῶν πολεμίων </a:t>
            </a:r>
            <a:r>
              <a:rPr lang="el-GR" sz="1800" i="1" dirty="0">
                <a:latin typeface="Times New Roman" panose="02020603050405020304" pitchFamily="18" charset="0"/>
                <a:ea typeface="Calibri" panose="020F0502020204030204" pitchFamily="34" charset="0"/>
                <a:cs typeface="Times New Roman" panose="02020603050405020304" pitchFamily="18" charset="0"/>
              </a:rPr>
              <a:t>μηδ᾽ ἐς τὴν θάλασσαν ἐκπεσόντα</a:t>
            </a:r>
            <a:r>
              <a:rPr lang="el-GR" sz="1800" dirty="0">
                <a:latin typeface="Times New Roman" panose="02020603050405020304" pitchFamily="18" charset="0"/>
                <a:ea typeface="Calibri" panose="020F0502020204030204" pitchFamily="34" charset="0"/>
                <a:cs typeface="Times New Roman" panose="02020603050405020304" pitchFamily="18" charset="0"/>
              </a:rPr>
              <a:t> ἀποκτεῖναι ἠδυνήθη</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u="dash" dirty="0">
                <a:latin typeface="Times New Roman" panose="02020603050405020304" pitchFamily="18" charset="0"/>
                <a:ea typeface="Calibri" panose="020F0502020204030204" pitchFamily="34" charset="0"/>
                <a:cs typeface="Times New Roman" panose="02020603050405020304" pitchFamily="18" charset="0"/>
              </a:rPr>
              <a:t>ὑπὸ τῶν ἑταίρων</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πολλάκις αὐτοὺς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ἐλεήσας</a:t>
            </a:r>
            <a:r>
              <a:rPr lang="fr-FR"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600"/>
              </a:spcBef>
              <a:spcAft>
                <a:spcPts val="600"/>
              </a:spcAft>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470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E10D38-561F-4474-9252-64304A12F781}"/>
              </a:ext>
            </a:extLst>
          </p:cNvPr>
          <p:cNvSpPr/>
          <p:nvPr/>
        </p:nvSpPr>
        <p:spPr>
          <a:xfrm>
            <a:off x="342901" y="241734"/>
            <a:ext cx="3851909" cy="4445191"/>
          </a:xfrm>
          <a:prstGeom prst="rect">
            <a:avLst/>
          </a:prstGeom>
          <a:ln w="3175">
            <a:solidFill>
              <a:schemeClr val="tx1"/>
            </a:solidFill>
          </a:ln>
        </p:spPr>
        <p:txBody>
          <a:bodyPr wrap="square">
            <a:spAutoFit/>
          </a:bodyPr>
          <a:lstStyle/>
          <a:p>
            <a:pPr algn="just">
              <a:lnSpc>
                <a:spcPct val="115000"/>
              </a:lnSpc>
              <a:spcAft>
                <a:spcPts val="1000"/>
              </a:spcAft>
            </a:pPr>
            <a:r>
              <a:rPr lang="fr-FR" sz="1600" dirty="0">
                <a:highlight>
                  <a:srgbClr val="FFFF00"/>
                </a:highlight>
                <a:latin typeface="Times New Roman" panose="02020603050405020304" pitchFamily="18" charset="0"/>
                <a:ea typeface="Arial Unicode MS"/>
                <a:cs typeface="Times New Roman" panose="02020603050405020304" pitchFamily="18" charset="0"/>
              </a:rPr>
              <a:t>mais</a:t>
            </a:r>
            <a:r>
              <a:rPr lang="fr-FR" sz="1600" dirty="0">
                <a:latin typeface="Times New Roman" panose="02020603050405020304" pitchFamily="18" charset="0"/>
                <a:ea typeface="Arial Unicode MS"/>
                <a:cs typeface="Times New Roman" panose="02020603050405020304" pitchFamily="18" charset="0"/>
              </a:rPr>
              <a:t> ici, dans l'enceinte de nos murs, </a:t>
            </a:r>
            <a:r>
              <a:rPr lang="fr-FR" sz="1600" u="sng" dirty="0">
                <a:latin typeface="Times New Roman" panose="02020603050405020304" pitchFamily="18" charset="0"/>
                <a:ea typeface="Arial Unicode MS"/>
                <a:cs typeface="Times New Roman" panose="02020603050405020304" pitchFamily="18" charset="0"/>
              </a:rPr>
              <a:t>trompé</a:t>
            </a:r>
            <a:r>
              <a:rPr lang="fr-FR" sz="1600" dirty="0">
                <a:latin typeface="Times New Roman" panose="02020603050405020304" pitchFamily="18" charset="0"/>
                <a:ea typeface="Arial Unicode MS"/>
                <a:cs typeface="Times New Roman" panose="02020603050405020304" pitchFamily="18" charset="0"/>
              </a:rPr>
              <a:t> par la perfidie,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qui</a:t>
            </a:r>
            <a:r>
              <a:rPr lang="fr-FR" sz="1600" b="1" dirty="0">
                <a:solidFill>
                  <a:srgbClr val="FF00FF"/>
                </a:solidFill>
                <a:latin typeface="Times New Roman" panose="02020603050405020304" pitchFamily="18" charset="0"/>
                <a:ea typeface="Arial Unicode MS"/>
                <a:cs typeface="Times New Roman" panose="02020603050405020304" pitchFamily="18" charset="0"/>
              </a:rPr>
              <a:t>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a:t>
            </a:r>
            <a:r>
              <a:rPr lang="fr-FR" sz="1600" u="dbl" dirty="0">
                <a:latin typeface="Times New Roman" panose="02020603050405020304" pitchFamily="18" charset="0"/>
                <a:ea typeface="Arial Unicode MS"/>
                <a:cs typeface="Times New Roman" panose="02020603050405020304" pitchFamily="18" charset="0"/>
              </a:rPr>
              <a:t>en sûreté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conduit</a:t>
            </a:r>
            <a:r>
              <a:rPr lang="fr-FR" sz="1600" dirty="0">
                <a:latin typeface="Times New Roman" panose="02020603050405020304" pitchFamily="18" charset="0"/>
                <a:ea typeface="Arial Unicode MS"/>
                <a:cs typeface="Times New Roman" panose="02020603050405020304" pitchFamily="18" charset="0"/>
              </a:rPr>
              <a:t> une expédition jusque dans la Bretagne ; </a:t>
            </a:r>
            <a:r>
              <a:rPr lang="fr-FR" sz="1600" u="sng" dirty="0">
                <a:latin typeface="Times New Roman" panose="02020603050405020304" pitchFamily="18" charset="0"/>
                <a:ea typeface="Arial Unicode MS"/>
                <a:cs typeface="Times New Roman" panose="02020603050405020304" pitchFamily="18" charset="0"/>
              </a:rPr>
              <a:t>victime d'embûches (= piégé</a:t>
            </a:r>
            <a:r>
              <a:rPr lang="fr-FR" sz="1600" dirty="0">
                <a:latin typeface="Times New Roman" panose="02020603050405020304" pitchFamily="18" charset="0"/>
                <a:ea typeface="Arial Unicode MS"/>
                <a:cs typeface="Times New Roman" panose="02020603050405020304" pitchFamily="18" charset="0"/>
              </a:rPr>
              <a:t>) dans la ville, </a:t>
            </a:r>
            <a:r>
              <a:rPr lang="fr-FR" sz="1600" dirty="0">
                <a:highlight>
                  <a:srgbClr val="FF00FF"/>
                </a:highlight>
                <a:latin typeface="Times New Roman" panose="02020603050405020304" pitchFamily="18" charset="0"/>
                <a:ea typeface="Arial Unicode MS"/>
                <a:cs typeface="Times New Roman" panose="02020603050405020304" pitchFamily="18" charset="0"/>
              </a:rPr>
              <a:t>lui </a:t>
            </a:r>
            <a:r>
              <a:rPr lang="fr-FR" sz="1600" u="dbl" dirty="0">
                <a:highlight>
                  <a:srgbClr val="FF00FF"/>
                </a:highlight>
                <a:latin typeface="Times New Roman" panose="02020603050405020304" pitchFamily="18" charset="0"/>
                <a:ea typeface="Arial Unicode MS"/>
                <a:cs typeface="Times New Roman" panose="02020603050405020304" pitchFamily="18" charset="0"/>
              </a:rPr>
              <a:t>qui</a:t>
            </a:r>
            <a:r>
              <a:rPr lang="fr-FR" sz="1600" u="dbl" dirty="0">
                <a:latin typeface="Times New Roman" panose="02020603050405020304" pitchFamily="18" charset="0"/>
                <a:ea typeface="Arial Unicode MS"/>
                <a:cs typeface="Times New Roman" panose="02020603050405020304" pitchFamily="18" charset="0"/>
              </a:rPr>
              <a:t> en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reculé</a:t>
            </a:r>
            <a:r>
              <a:rPr lang="fr-FR" sz="1600" dirty="0">
                <a:latin typeface="Times New Roman" panose="02020603050405020304" pitchFamily="18" charset="0"/>
                <a:ea typeface="Arial Unicode MS"/>
                <a:cs typeface="Times New Roman" panose="02020603050405020304" pitchFamily="18" charset="0"/>
              </a:rPr>
              <a:t> le Pomœrium ; </a:t>
            </a:r>
            <a:r>
              <a:rPr lang="fr-FR" sz="1600" u="sng" dirty="0">
                <a:latin typeface="Times New Roman" panose="02020603050405020304" pitchFamily="18" charset="0"/>
                <a:ea typeface="Arial Unicode MS"/>
                <a:cs typeface="Times New Roman" panose="02020603050405020304" pitchFamily="18" charset="0"/>
              </a:rPr>
              <a:t>égorgé</a:t>
            </a:r>
            <a:r>
              <a:rPr lang="fr-FR" sz="1600" dirty="0">
                <a:latin typeface="Times New Roman" panose="02020603050405020304" pitchFamily="18" charset="0"/>
                <a:ea typeface="Arial Unicode MS"/>
                <a:cs typeface="Times New Roman" panose="02020603050405020304" pitchFamily="18" charset="0"/>
              </a:rPr>
              <a:t> dans la curie, </a:t>
            </a:r>
            <a:r>
              <a:rPr lang="fr-FR" sz="1600" dirty="0">
                <a:highlight>
                  <a:srgbClr val="FF00FF"/>
                </a:highlight>
                <a:latin typeface="Times New Roman" panose="02020603050405020304" pitchFamily="18" charset="0"/>
                <a:ea typeface="Arial Unicode MS"/>
                <a:cs typeface="Times New Roman" panose="02020603050405020304" pitchFamily="18" charset="0"/>
              </a:rPr>
              <a:t>lui </a:t>
            </a:r>
            <a:r>
              <a:rPr lang="fr-FR" sz="1600" u="dbl" dirty="0">
                <a:highlight>
                  <a:srgbClr val="FF00FF"/>
                </a:highlight>
                <a:latin typeface="Times New Roman" panose="02020603050405020304" pitchFamily="18" charset="0"/>
                <a:ea typeface="Arial Unicode MS"/>
                <a:cs typeface="Times New Roman" panose="02020603050405020304" pitchFamily="18" charset="0"/>
              </a:rPr>
              <a:t>qui</a:t>
            </a:r>
            <a:r>
              <a:rPr lang="fr-FR" sz="1600" u="dbl" dirty="0">
                <a:latin typeface="Times New Roman" panose="02020603050405020304" pitchFamily="18" charset="0"/>
                <a:ea typeface="Arial Unicode MS"/>
                <a:cs typeface="Times New Roman" panose="02020603050405020304" pitchFamily="18" charset="0"/>
              </a:rPr>
              <a:t> en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bâti</a:t>
            </a:r>
            <a:r>
              <a:rPr lang="fr-FR" sz="1600" dirty="0">
                <a:latin typeface="Times New Roman" panose="02020603050405020304" pitchFamily="18" charset="0"/>
                <a:ea typeface="Arial Unicode MS"/>
                <a:cs typeface="Times New Roman" panose="02020603050405020304" pitchFamily="18" charset="0"/>
              </a:rPr>
              <a:t> une nouvelle en son nom ;</a:t>
            </a: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latin typeface="Times New Roman" panose="02020603050405020304" pitchFamily="18" charset="0"/>
                <a:ea typeface="Arial Unicode MS"/>
                <a:cs typeface="Times New Roman" panose="02020603050405020304" pitchFamily="18" charset="0"/>
              </a:rPr>
              <a:t>sans armes,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guerrier illustre</a:t>
            </a:r>
            <a:r>
              <a:rPr lang="fr-FR" sz="1600" dirty="0">
                <a:latin typeface="Times New Roman" panose="02020603050405020304" pitchFamily="18" charset="0"/>
                <a:ea typeface="Arial Unicode MS"/>
                <a:cs typeface="Times New Roman" panose="02020603050405020304" pitchFamily="18" charset="0"/>
              </a:rPr>
              <a:t> ; sans défense,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pacificateur</a:t>
            </a:r>
            <a:r>
              <a:rPr lang="fr-FR" sz="1600" dirty="0">
                <a:latin typeface="Times New Roman" panose="02020603050405020304" pitchFamily="18" charset="0"/>
                <a:ea typeface="Arial Unicode MS"/>
                <a:cs typeface="Times New Roman" panose="02020603050405020304" pitchFamily="18" charset="0"/>
              </a:rPr>
              <a:t> ; devant les lieux consacrés aux jugements,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jug</a:t>
            </a:r>
            <a:r>
              <a:rPr lang="fr-FR" sz="1600" dirty="0">
                <a:solidFill>
                  <a:srgbClr val="FF00FF"/>
                </a:solidFill>
                <a:latin typeface="Times New Roman" panose="02020603050405020304" pitchFamily="18" charset="0"/>
                <a:ea typeface="Arial Unicode MS"/>
                <a:cs typeface="Times New Roman" panose="02020603050405020304" pitchFamily="18" charset="0"/>
              </a:rPr>
              <a:t>e</a:t>
            </a:r>
            <a:r>
              <a:rPr lang="fr-FR" sz="1600" dirty="0">
                <a:latin typeface="Times New Roman" panose="02020603050405020304" pitchFamily="18" charset="0"/>
                <a:ea typeface="Arial Unicode MS"/>
                <a:cs typeface="Times New Roman" panose="02020603050405020304" pitchFamily="18" charset="0"/>
              </a:rPr>
              <a:t> ; sous les yeux des magistrats,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magistrat</a:t>
            </a:r>
            <a:r>
              <a:rPr lang="fr-FR" sz="1600" dirty="0">
                <a:latin typeface="Times New Roman" panose="02020603050405020304" pitchFamily="18" charset="0"/>
                <a:ea typeface="Arial Unicode MS"/>
                <a:cs typeface="Times New Roman" panose="02020603050405020304" pitchFamily="18" charset="0"/>
              </a:rPr>
              <a:t> ; </a:t>
            </a:r>
            <a:r>
              <a:rPr lang="fr-FR" sz="1600" u="dash" dirty="0">
                <a:latin typeface="Times New Roman" panose="02020603050405020304" pitchFamily="18" charset="0"/>
                <a:ea typeface="Arial Unicode MS"/>
                <a:cs typeface="Times New Roman" panose="02020603050405020304" pitchFamily="18" charset="0"/>
              </a:rPr>
              <a:t>sous les coups des citoyens</a:t>
            </a:r>
            <a:r>
              <a:rPr lang="fr-FR" sz="1600" dirty="0">
                <a:latin typeface="Times New Roman" panose="02020603050405020304" pitchFamily="18" charset="0"/>
                <a:ea typeface="Arial Unicode MS"/>
                <a:cs typeface="Times New Roman" panose="02020603050405020304" pitchFamily="18" charset="0"/>
              </a:rPr>
              <a:t>,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a:t>
            </a:r>
            <a:r>
              <a:rPr lang="fr-FR" sz="1600" dirty="0">
                <a:latin typeface="Times New Roman" panose="02020603050405020304" pitchFamily="18" charset="0"/>
                <a:ea typeface="Arial Unicode MS"/>
                <a:cs typeface="Times New Roman" panose="02020603050405020304" pitchFamily="18" charset="0"/>
              </a:rPr>
              <a:t>'aucun ennemi ne put tuer, </a:t>
            </a:r>
            <a:r>
              <a:rPr lang="fr-FR" sz="1600" i="1" dirty="0">
                <a:latin typeface="Times New Roman" panose="02020603050405020304" pitchFamily="18" charset="0"/>
                <a:ea typeface="Arial Unicode MS"/>
                <a:cs typeface="Times New Roman" panose="02020603050405020304" pitchFamily="18" charset="0"/>
              </a:rPr>
              <a:t>même lorsqu'il tomba dans la mer</a:t>
            </a:r>
            <a:r>
              <a:rPr lang="fr-FR" sz="1600" dirty="0">
                <a:latin typeface="Times New Roman" panose="02020603050405020304" pitchFamily="18" charset="0"/>
                <a:ea typeface="Arial Unicode MS"/>
                <a:cs typeface="Times New Roman" panose="02020603050405020304" pitchFamily="18" charset="0"/>
              </a:rPr>
              <a:t> ; </a:t>
            </a:r>
            <a:r>
              <a:rPr lang="fr-FR" sz="1600" u="dash" dirty="0">
                <a:latin typeface="Times New Roman" panose="02020603050405020304" pitchFamily="18" charset="0"/>
                <a:ea typeface="Arial Unicode MS"/>
                <a:cs typeface="Times New Roman" panose="02020603050405020304" pitchFamily="18" charset="0"/>
              </a:rPr>
              <a:t>sous les coups de ses amis</a:t>
            </a:r>
            <a:r>
              <a:rPr lang="fr-FR" sz="1600" dirty="0">
                <a:latin typeface="Times New Roman" panose="02020603050405020304" pitchFamily="18" charset="0"/>
                <a:ea typeface="Arial Unicode MS"/>
                <a:cs typeface="Times New Roman" panose="02020603050405020304" pitchFamily="18" charset="0"/>
              </a:rPr>
              <a:t>,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qui</a:t>
            </a:r>
            <a:r>
              <a:rPr lang="fr-FR" sz="1600" dirty="0">
                <a:latin typeface="Times New Roman" panose="02020603050405020304" pitchFamily="18" charset="0"/>
                <a:ea typeface="Arial Unicode MS"/>
                <a:cs typeface="Times New Roman" panose="02020603050405020304" pitchFamily="18" charset="0"/>
              </a:rPr>
              <a:t> souvent leur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pardonné</a:t>
            </a:r>
            <a:r>
              <a:rPr lang="fr-FR" sz="1600" b="1" dirty="0">
                <a:solidFill>
                  <a:srgbClr val="FF00FF"/>
                </a:solidFill>
                <a:latin typeface="Times New Roman" panose="02020603050405020304" pitchFamily="18" charset="0"/>
                <a:ea typeface="Arial Unicode MS"/>
                <a:cs typeface="Times New Roman" panose="02020603050405020304" pitchFamily="18" charset="0"/>
              </a:rPr>
              <a:t>.</a:t>
            </a:r>
            <a:r>
              <a:rPr lang="fr-FR" sz="1600" dirty="0">
                <a:solidFill>
                  <a:srgbClr val="FF00FF"/>
                </a:solidFill>
                <a:latin typeface="Times New Roman" panose="02020603050405020304" pitchFamily="18" charset="0"/>
                <a:ea typeface="Arial Unicode MS"/>
                <a:cs typeface="Times New Roman" panose="02020603050405020304" pitchFamily="18" charset="0"/>
              </a:rPr>
              <a:t> </a:t>
            </a: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B8B1EE6-0D2F-4138-8A03-2BC90EEA63C1}"/>
              </a:ext>
            </a:extLst>
          </p:cNvPr>
          <p:cNvSpPr txBox="1"/>
          <p:nvPr/>
        </p:nvSpPr>
        <p:spPr>
          <a:xfrm>
            <a:off x="342901" y="5278498"/>
            <a:ext cx="8698229" cy="707886"/>
          </a:xfrm>
          <a:prstGeom prst="rect">
            <a:avLst/>
          </a:prstGeom>
          <a:noFill/>
        </p:spPr>
        <p:txBody>
          <a:bodyPr wrap="square" rtlCol="0">
            <a:spAutoFit/>
          </a:bodyPr>
          <a:lstStyle/>
          <a:p>
            <a:pPr algn="just"/>
            <a:r>
              <a:rPr lang="fr-FR" sz="2000" b="1" dirty="0">
                <a:solidFill>
                  <a:srgbClr val="00B050"/>
                </a:solidFill>
              </a:rPr>
              <a:t>On fait repérer les autres  oppositions , en remarquant que le pronom « lui » en est toujours la charnière</a:t>
            </a:r>
            <a:r>
              <a:rPr lang="fr-FR" sz="2000" dirty="0">
                <a:solidFill>
                  <a:srgbClr val="00B050"/>
                </a:solidFill>
              </a:rPr>
              <a:t>.</a:t>
            </a:r>
          </a:p>
        </p:txBody>
      </p:sp>
      <p:sp>
        <p:nvSpPr>
          <p:cNvPr id="6" name="Espace réservé du contenu 2">
            <a:extLst>
              <a:ext uri="{FF2B5EF4-FFF2-40B4-BE49-F238E27FC236}">
                <a16:creationId xmlns:a16="http://schemas.microsoft.com/office/drawing/2014/main" id="{F5F0CDAA-4ECF-4569-BF3F-F429DA8D6F58}"/>
              </a:ext>
            </a:extLst>
          </p:cNvPr>
          <p:cNvSpPr txBox="1">
            <a:spLocks/>
          </p:cNvSpPr>
          <p:nvPr/>
        </p:nvSpPr>
        <p:spPr>
          <a:xfrm>
            <a:off x="4389119" y="294322"/>
            <a:ext cx="4251961" cy="498417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15000"/>
              </a:lnSpc>
              <a:spcAft>
                <a:spcPts val="1000"/>
              </a:spcAft>
            </a:pPr>
            <a:r>
              <a:rPr lang="el-GR" sz="1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ἀλλὰ</a:t>
            </a:r>
            <a:r>
              <a:rPr lang="el-GR" sz="1800" dirty="0">
                <a:latin typeface="Times New Roman" panose="02020603050405020304" pitchFamily="18" charset="0"/>
                <a:ea typeface="Calibri" panose="020F0502020204030204" pitchFamily="34" charset="0"/>
                <a:cs typeface="Times New Roman" panose="02020603050405020304" pitchFamily="18" charset="0"/>
              </a:rPr>
              <a:t> ἐνταῦθα ἐντὸς τοῦ τείχους </a:t>
            </a:r>
            <a:r>
              <a:rPr lang="el-GR" sz="1800" u="sng" dirty="0">
                <a:latin typeface="Times New Roman" panose="02020603050405020304" pitchFamily="18" charset="0"/>
                <a:ea typeface="Calibri" panose="020F0502020204030204" pitchFamily="34" charset="0"/>
                <a:cs typeface="Times New Roman" panose="02020603050405020304" pitchFamily="18" charset="0"/>
              </a:rPr>
              <a:t>ἐπιβουλευ</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ἐς Βρεττανίαν ἀσφαλῶς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στρατεύσας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ἐν τῇ πόλει </a:t>
            </a:r>
            <a:r>
              <a:rPr lang="el-GR" sz="1800" u="sng" dirty="0">
                <a:latin typeface="Times New Roman" panose="02020603050405020304" pitchFamily="18" charset="0"/>
                <a:ea typeface="Calibri" panose="020F0502020204030204" pitchFamily="34" charset="0"/>
                <a:cs typeface="Times New Roman" panose="02020603050405020304" pitchFamily="18" charset="0"/>
              </a:rPr>
              <a:t>ἐνεδρευ</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τὸ πωμήριον αὐτῆς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ἐπαυξήσας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ἐν τῷ βουλευτηρίῳ </a:t>
            </a:r>
            <a:r>
              <a:rPr lang="el-GR" sz="1800" u="sng" dirty="0">
                <a:latin typeface="Times New Roman" panose="02020603050405020304" pitchFamily="18" charset="0"/>
                <a:ea typeface="Calibri" panose="020F0502020204030204" pitchFamily="34" charset="0"/>
                <a:cs typeface="Times New Roman" panose="02020603050405020304" pitchFamily="18" charset="0"/>
              </a:rPr>
              <a:t>κατασφαγ</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ἴδιον ἄλλο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κατασκευάσας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l-GR" sz="1800" dirty="0">
                <a:latin typeface="Times New Roman" panose="02020603050405020304" pitchFamily="18" charset="0"/>
                <a:ea typeface="Calibri" panose="020F0502020204030204" pitchFamily="34" charset="0"/>
                <a:cs typeface="Times New Roman" panose="02020603050405020304" pitchFamily="18" charset="0"/>
              </a:rPr>
              <a:t>ἄοπλος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εὐπόλεμος</a:t>
            </a:r>
            <a:r>
              <a:rPr lang="fr-F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γυμνὸς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εἰρηνοποιός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πρὸς τοῖς δικαστηρίοις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δικαστής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πρὸς ταῖς ἀρχαῖς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ἄρχων</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u="dash" dirty="0">
                <a:latin typeface="Times New Roman" panose="02020603050405020304" pitchFamily="18" charset="0"/>
                <a:ea typeface="Calibri" panose="020F0502020204030204" pitchFamily="34" charset="0"/>
                <a:cs typeface="Times New Roman" panose="02020603050405020304" pitchFamily="18" charset="0"/>
              </a:rPr>
              <a:t>ὑπὸ τῶν πολιτῶν</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ὃν</a:t>
            </a:r>
            <a:r>
              <a:rPr lang="el-GR" sz="1800" dirty="0">
                <a:latin typeface="Times New Roman" panose="02020603050405020304" pitchFamily="18" charset="0"/>
                <a:ea typeface="Calibri" panose="020F0502020204030204" pitchFamily="34" charset="0"/>
                <a:cs typeface="Times New Roman" panose="02020603050405020304" pitchFamily="18" charset="0"/>
              </a:rPr>
              <a:t> μηδεὶς τῶν πολεμίων </a:t>
            </a:r>
            <a:r>
              <a:rPr lang="el-GR" sz="1800" i="1" dirty="0">
                <a:latin typeface="Times New Roman" panose="02020603050405020304" pitchFamily="18" charset="0"/>
                <a:ea typeface="Calibri" panose="020F0502020204030204" pitchFamily="34" charset="0"/>
                <a:cs typeface="Times New Roman" panose="02020603050405020304" pitchFamily="18" charset="0"/>
              </a:rPr>
              <a:t>μηδ᾽ ἐς τὴν θάλασσαν ἐκπεσόντα</a:t>
            </a:r>
            <a:r>
              <a:rPr lang="el-GR" sz="1800" dirty="0">
                <a:latin typeface="Times New Roman" panose="02020603050405020304" pitchFamily="18" charset="0"/>
                <a:ea typeface="Calibri" panose="020F0502020204030204" pitchFamily="34" charset="0"/>
                <a:cs typeface="Times New Roman" panose="02020603050405020304" pitchFamily="18" charset="0"/>
              </a:rPr>
              <a:t> ἀποκτεῖναι ἠδυνήθη</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u="dash" dirty="0">
                <a:latin typeface="Times New Roman" panose="02020603050405020304" pitchFamily="18" charset="0"/>
                <a:ea typeface="Calibri" panose="020F0502020204030204" pitchFamily="34" charset="0"/>
                <a:cs typeface="Times New Roman" panose="02020603050405020304" pitchFamily="18" charset="0"/>
              </a:rPr>
              <a:t>ὑπὸ τῶν ἑταίρων</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πολλάκις αὐτοὺς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ἐλεήσας</a:t>
            </a:r>
            <a:r>
              <a:rPr lang="fr-FR"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600"/>
              </a:spcBef>
              <a:spcAft>
                <a:spcPts val="600"/>
              </a:spcAft>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65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421F0F-6915-4179-8B12-F4656E42A228}"/>
              </a:ext>
            </a:extLst>
          </p:cNvPr>
          <p:cNvSpPr>
            <a:spLocks noGrp="1"/>
          </p:cNvSpPr>
          <p:nvPr>
            <p:ph type="title"/>
          </p:nvPr>
        </p:nvSpPr>
        <p:spPr/>
        <p:txBody>
          <a:bodyPr/>
          <a:lstStyle/>
          <a:p>
            <a:r>
              <a:rPr lang="fr-FR" dirty="0"/>
              <a:t>Descriptif rapide de la séquence </a:t>
            </a:r>
          </a:p>
        </p:txBody>
      </p:sp>
      <p:pic>
        <p:nvPicPr>
          <p:cNvPr id="8" name="Espace réservé pour une image  7">
            <a:extLst>
              <a:ext uri="{FF2B5EF4-FFF2-40B4-BE49-F238E27FC236}">
                <a16:creationId xmlns:a16="http://schemas.microsoft.com/office/drawing/2014/main" id="{6EF99018-3174-465A-8305-A99D04669A3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33" b="1733"/>
          <a:stretch>
            <a:fillRect/>
          </a:stretch>
        </p:blipFill>
        <p:spPr/>
      </p:pic>
      <p:sp>
        <p:nvSpPr>
          <p:cNvPr id="6" name="Espace réservé du texte 5">
            <a:extLst>
              <a:ext uri="{FF2B5EF4-FFF2-40B4-BE49-F238E27FC236}">
                <a16:creationId xmlns:a16="http://schemas.microsoft.com/office/drawing/2014/main" id="{AD098D4E-2A9A-47D4-AA84-08EC408A20FE}"/>
              </a:ext>
            </a:extLst>
          </p:cNvPr>
          <p:cNvSpPr>
            <a:spLocks noGrp="1"/>
          </p:cNvSpPr>
          <p:nvPr>
            <p:ph type="body" sz="half" idx="2"/>
          </p:nvPr>
        </p:nvSpPr>
        <p:spPr/>
        <p:txBody>
          <a:bodyPr/>
          <a:lstStyle/>
          <a:p>
            <a:pPr algn="ctr"/>
            <a:r>
              <a:rPr lang="fr-FR" sz="2800" dirty="0" err="1">
                <a:latin typeface="Times New Roman" panose="02020603050405020304" pitchFamily="18" charset="0"/>
                <a:cs typeface="Times New Roman" panose="02020603050405020304" pitchFamily="18" charset="0"/>
              </a:rPr>
              <a:t>Caesaris</a:t>
            </a:r>
            <a:r>
              <a:rPr lang="fr-FR" sz="2800" dirty="0">
                <a:latin typeface="Times New Roman" panose="02020603050405020304" pitchFamily="18" charset="0"/>
                <a:cs typeface="Times New Roman" panose="02020603050405020304" pitchFamily="18" charset="0"/>
              </a:rPr>
              <a:t> mors – </a:t>
            </a:r>
            <a:r>
              <a:rPr lang="el-GR" sz="2800" dirty="0">
                <a:latin typeface="Times New Roman" panose="02020603050405020304" pitchFamily="18" charset="0"/>
                <a:cs typeface="Times New Roman" panose="02020603050405020304" pitchFamily="18" charset="0"/>
              </a:rPr>
              <a:t>Καισάρος θάνατος</a:t>
            </a:r>
            <a:endParaRPr lang="fr-FR" sz="2800"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339393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E10D38-561F-4474-9252-64304A12F781}"/>
              </a:ext>
            </a:extLst>
          </p:cNvPr>
          <p:cNvSpPr/>
          <p:nvPr/>
        </p:nvSpPr>
        <p:spPr>
          <a:xfrm>
            <a:off x="342901" y="241734"/>
            <a:ext cx="3851909" cy="4445191"/>
          </a:xfrm>
          <a:prstGeom prst="rect">
            <a:avLst/>
          </a:prstGeom>
          <a:ln w="3175">
            <a:solidFill>
              <a:schemeClr val="tx1"/>
            </a:solidFill>
          </a:ln>
        </p:spPr>
        <p:txBody>
          <a:bodyPr wrap="square">
            <a:spAutoFit/>
          </a:bodyPr>
          <a:lstStyle/>
          <a:p>
            <a:pPr algn="just">
              <a:lnSpc>
                <a:spcPct val="115000"/>
              </a:lnSpc>
              <a:spcAft>
                <a:spcPts val="1000"/>
              </a:spcAft>
            </a:pPr>
            <a:r>
              <a:rPr lang="fr-FR" sz="1600" dirty="0">
                <a:highlight>
                  <a:srgbClr val="FFFF00"/>
                </a:highlight>
                <a:latin typeface="Times New Roman" panose="02020603050405020304" pitchFamily="18" charset="0"/>
                <a:ea typeface="Arial Unicode MS"/>
                <a:cs typeface="Times New Roman" panose="02020603050405020304" pitchFamily="18" charset="0"/>
              </a:rPr>
              <a:t>mais</a:t>
            </a:r>
            <a:r>
              <a:rPr lang="fr-FR" sz="1600" dirty="0">
                <a:latin typeface="Times New Roman" panose="02020603050405020304" pitchFamily="18" charset="0"/>
                <a:ea typeface="Arial Unicode MS"/>
                <a:cs typeface="Times New Roman" panose="02020603050405020304" pitchFamily="18" charset="0"/>
              </a:rPr>
              <a:t> ici, dans l'enceinte de nos murs, </a:t>
            </a:r>
            <a:r>
              <a:rPr lang="fr-FR" sz="1600" u="sng" dirty="0">
                <a:latin typeface="Times New Roman" panose="02020603050405020304" pitchFamily="18" charset="0"/>
                <a:ea typeface="Arial Unicode MS"/>
                <a:cs typeface="Times New Roman" panose="02020603050405020304" pitchFamily="18" charset="0"/>
              </a:rPr>
              <a:t>trompé</a:t>
            </a:r>
            <a:r>
              <a:rPr lang="fr-FR" sz="1600" dirty="0">
                <a:latin typeface="Times New Roman" panose="02020603050405020304" pitchFamily="18" charset="0"/>
                <a:ea typeface="Arial Unicode MS"/>
                <a:cs typeface="Times New Roman" panose="02020603050405020304" pitchFamily="18" charset="0"/>
              </a:rPr>
              <a:t> par la perfidie,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qui</a:t>
            </a:r>
            <a:r>
              <a:rPr lang="fr-FR" sz="1600" b="1" dirty="0">
                <a:solidFill>
                  <a:srgbClr val="FF00FF"/>
                </a:solidFill>
                <a:latin typeface="Times New Roman" panose="02020603050405020304" pitchFamily="18" charset="0"/>
                <a:ea typeface="Arial Unicode MS"/>
                <a:cs typeface="Times New Roman" panose="02020603050405020304" pitchFamily="18" charset="0"/>
              </a:rPr>
              <a:t>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a:t>
            </a:r>
            <a:r>
              <a:rPr lang="fr-FR" sz="1600" u="dbl" dirty="0">
                <a:latin typeface="Times New Roman" panose="02020603050405020304" pitchFamily="18" charset="0"/>
                <a:ea typeface="Arial Unicode MS"/>
                <a:cs typeface="Times New Roman" panose="02020603050405020304" pitchFamily="18" charset="0"/>
              </a:rPr>
              <a:t>en sûreté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conduit</a:t>
            </a:r>
            <a:r>
              <a:rPr lang="fr-FR" sz="1600" dirty="0">
                <a:latin typeface="Times New Roman" panose="02020603050405020304" pitchFamily="18" charset="0"/>
                <a:ea typeface="Arial Unicode MS"/>
                <a:cs typeface="Times New Roman" panose="02020603050405020304" pitchFamily="18" charset="0"/>
              </a:rPr>
              <a:t> une expédition jusque dans la Bretagne ; </a:t>
            </a:r>
            <a:r>
              <a:rPr lang="fr-FR" sz="1600" u="sng" dirty="0">
                <a:latin typeface="Times New Roman" panose="02020603050405020304" pitchFamily="18" charset="0"/>
                <a:ea typeface="Arial Unicode MS"/>
                <a:cs typeface="Times New Roman" panose="02020603050405020304" pitchFamily="18" charset="0"/>
              </a:rPr>
              <a:t>victime d'embûches (= piégé</a:t>
            </a:r>
            <a:r>
              <a:rPr lang="fr-FR" sz="1600" dirty="0">
                <a:latin typeface="Times New Roman" panose="02020603050405020304" pitchFamily="18" charset="0"/>
                <a:ea typeface="Arial Unicode MS"/>
                <a:cs typeface="Times New Roman" panose="02020603050405020304" pitchFamily="18" charset="0"/>
              </a:rPr>
              <a:t>) dans la ville, </a:t>
            </a:r>
            <a:r>
              <a:rPr lang="fr-FR" sz="1600" dirty="0">
                <a:highlight>
                  <a:srgbClr val="FF00FF"/>
                </a:highlight>
                <a:latin typeface="Times New Roman" panose="02020603050405020304" pitchFamily="18" charset="0"/>
                <a:ea typeface="Arial Unicode MS"/>
                <a:cs typeface="Times New Roman" panose="02020603050405020304" pitchFamily="18" charset="0"/>
              </a:rPr>
              <a:t>lui </a:t>
            </a:r>
            <a:r>
              <a:rPr lang="fr-FR" sz="1600" u="dbl" dirty="0">
                <a:highlight>
                  <a:srgbClr val="FF00FF"/>
                </a:highlight>
                <a:latin typeface="Times New Roman" panose="02020603050405020304" pitchFamily="18" charset="0"/>
                <a:ea typeface="Arial Unicode MS"/>
                <a:cs typeface="Times New Roman" panose="02020603050405020304" pitchFamily="18" charset="0"/>
              </a:rPr>
              <a:t>qui</a:t>
            </a:r>
            <a:r>
              <a:rPr lang="fr-FR" sz="1600" u="dbl" dirty="0">
                <a:latin typeface="Times New Roman" panose="02020603050405020304" pitchFamily="18" charset="0"/>
                <a:ea typeface="Arial Unicode MS"/>
                <a:cs typeface="Times New Roman" panose="02020603050405020304" pitchFamily="18" charset="0"/>
              </a:rPr>
              <a:t> en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reculé</a:t>
            </a:r>
            <a:r>
              <a:rPr lang="fr-FR" sz="1600" dirty="0">
                <a:latin typeface="Times New Roman" panose="02020603050405020304" pitchFamily="18" charset="0"/>
                <a:ea typeface="Arial Unicode MS"/>
                <a:cs typeface="Times New Roman" panose="02020603050405020304" pitchFamily="18" charset="0"/>
              </a:rPr>
              <a:t> le Pomœrium ; </a:t>
            </a:r>
            <a:r>
              <a:rPr lang="fr-FR" sz="1600" u="sng" dirty="0">
                <a:latin typeface="Times New Roman" panose="02020603050405020304" pitchFamily="18" charset="0"/>
                <a:ea typeface="Arial Unicode MS"/>
                <a:cs typeface="Times New Roman" panose="02020603050405020304" pitchFamily="18" charset="0"/>
              </a:rPr>
              <a:t>égorgé</a:t>
            </a:r>
            <a:r>
              <a:rPr lang="fr-FR" sz="1600" dirty="0">
                <a:latin typeface="Times New Roman" panose="02020603050405020304" pitchFamily="18" charset="0"/>
                <a:ea typeface="Arial Unicode MS"/>
                <a:cs typeface="Times New Roman" panose="02020603050405020304" pitchFamily="18" charset="0"/>
              </a:rPr>
              <a:t> dans la curie, </a:t>
            </a:r>
            <a:r>
              <a:rPr lang="fr-FR" sz="1600" dirty="0">
                <a:highlight>
                  <a:srgbClr val="FF00FF"/>
                </a:highlight>
                <a:latin typeface="Times New Roman" panose="02020603050405020304" pitchFamily="18" charset="0"/>
                <a:ea typeface="Arial Unicode MS"/>
                <a:cs typeface="Times New Roman" panose="02020603050405020304" pitchFamily="18" charset="0"/>
              </a:rPr>
              <a:t>lui </a:t>
            </a:r>
            <a:r>
              <a:rPr lang="fr-FR" sz="1600" u="dbl" dirty="0">
                <a:highlight>
                  <a:srgbClr val="FF00FF"/>
                </a:highlight>
                <a:latin typeface="Times New Roman" panose="02020603050405020304" pitchFamily="18" charset="0"/>
                <a:ea typeface="Arial Unicode MS"/>
                <a:cs typeface="Times New Roman" panose="02020603050405020304" pitchFamily="18" charset="0"/>
              </a:rPr>
              <a:t>qui</a:t>
            </a:r>
            <a:r>
              <a:rPr lang="fr-FR" sz="1600" u="dbl" dirty="0">
                <a:latin typeface="Times New Roman" panose="02020603050405020304" pitchFamily="18" charset="0"/>
                <a:ea typeface="Arial Unicode MS"/>
                <a:cs typeface="Times New Roman" panose="02020603050405020304" pitchFamily="18" charset="0"/>
              </a:rPr>
              <a:t> en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bâti</a:t>
            </a:r>
            <a:r>
              <a:rPr lang="fr-FR" sz="1600" dirty="0">
                <a:latin typeface="Times New Roman" panose="02020603050405020304" pitchFamily="18" charset="0"/>
                <a:ea typeface="Arial Unicode MS"/>
                <a:cs typeface="Times New Roman" panose="02020603050405020304" pitchFamily="18" charset="0"/>
              </a:rPr>
              <a:t> une nouvelle en son nom ;</a:t>
            </a: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latin typeface="Times New Roman" panose="02020603050405020304" pitchFamily="18" charset="0"/>
                <a:ea typeface="Arial Unicode MS"/>
                <a:cs typeface="Times New Roman" panose="02020603050405020304" pitchFamily="18" charset="0"/>
              </a:rPr>
              <a:t>sans armes,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guerrier illustre</a:t>
            </a:r>
            <a:r>
              <a:rPr lang="fr-FR" sz="1600" dirty="0">
                <a:latin typeface="Times New Roman" panose="02020603050405020304" pitchFamily="18" charset="0"/>
                <a:ea typeface="Arial Unicode MS"/>
                <a:cs typeface="Times New Roman" panose="02020603050405020304" pitchFamily="18" charset="0"/>
              </a:rPr>
              <a:t> ; sans défense,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pacificateur</a:t>
            </a:r>
            <a:r>
              <a:rPr lang="fr-FR" sz="1600" dirty="0">
                <a:latin typeface="Times New Roman" panose="02020603050405020304" pitchFamily="18" charset="0"/>
                <a:ea typeface="Arial Unicode MS"/>
                <a:cs typeface="Times New Roman" panose="02020603050405020304" pitchFamily="18" charset="0"/>
              </a:rPr>
              <a:t> ; devant les lieux consacrés aux jugements,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jug</a:t>
            </a:r>
            <a:r>
              <a:rPr lang="fr-FR" sz="1600" dirty="0">
                <a:solidFill>
                  <a:srgbClr val="FF00FF"/>
                </a:solidFill>
                <a:latin typeface="Times New Roman" panose="02020603050405020304" pitchFamily="18" charset="0"/>
                <a:ea typeface="Arial Unicode MS"/>
                <a:cs typeface="Times New Roman" panose="02020603050405020304" pitchFamily="18" charset="0"/>
              </a:rPr>
              <a:t>e</a:t>
            </a:r>
            <a:r>
              <a:rPr lang="fr-FR" sz="1600" dirty="0">
                <a:latin typeface="Times New Roman" panose="02020603050405020304" pitchFamily="18" charset="0"/>
                <a:ea typeface="Arial Unicode MS"/>
                <a:cs typeface="Times New Roman" panose="02020603050405020304" pitchFamily="18" charset="0"/>
              </a:rPr>
              <a:t> ; sous les yeux des magistrats,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magistrat</a:t>
            </a:r>
            <a:r>
              <a:rPr lang="fr-FR" sz="1600" dirty="0">
                <a:latin typeface="Times New Roman" panose="02020603050405020304" pitchFamily="18" charset="0"/>
                <a:ea typeface="Arial Unicode MS"/>
                <a:cs typeface="Times New Roman" panose="02020603050405020304" pitchFamily="18" charset="0"/>
              </a:rPr>
              <a:t> ; </a:t>
            </a:r>
            <a:r>
              <a:rPr lang="fr-FR" sz="1600" u="dash" dirty="0">
                <a:latin typeface="Times New Roman" panose="02020603050405020304" pitchFamily="18" charset="0"/>
                <a:ea typeface="Arial Unicode MS"/>
                <a:cs typeface="Times New Roman" panose="02020603050405020304" pitchFamily="18" charset="0"/>
              </a:rPr>
              <a:t>sous les coups des citoyens</a:t>
            </a:r>
            <a:r>
              <a:rPr lang="fr-FR" sz="1600" dirty="0">
                <a:latin typeface="Times New Roman" panose="02020603050405020304" pitchFamily="18" charset="0"/>
                <a:ea typeface="Arial Unicode MS"/>
                <a:cs typeface="Times New Roman" panose="02020603050405020304" pitchFamily="18" charset="0"/>
              </a:rPr>
              <a:t>,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a:t>
            </a:r>
            <a:r>
              <a:rPr lang="fr-FR" sz="1600" dirty="0">
                <a:latin typeface="Times New Roman" panose="02020603050405020304" pitchFamily="18" charset="0"/>
                <a:ea typeface="Arial Unicode MS"/>
                <a:cs typeface="Times New Roman" panose="02020603050405020304" pitchFamily="18" charset="0"/>
              </a:rPr>
              <a:t>'aucun ennemi ne put tuer, </a:t>
            </a:r>
            <a:r>
              <a:rPr lang="fr-FR" sz="1600" i="1" dirty="0">
                <a:latin typeface="Times New Roman" panose="02020603050405020304" pitchFamily="18" charset="0"/>
                <a:ea typeface="Arial Unicode MS"/>
                <a:cs typeface="Times New Roman" panose="02020603050405020304" pitchFamily="18" charset="0"/>
              </a:rPr>
              <a:t>même lorsqu'il tomba dans la mer</a:t>
            </a:r>
            <a:r>
              <a:rPr lang="fr-FR" sz="1600" dirty="0">
                <a:latin typeface="Times New Roman" panose="02020603050405020304" pitchFamily="18" charset="0"/>
                <a:ea typeface="Arial Unicode MS"/>
                <a:cs typeface="Times New Roman" panose="02020603050405020304" pitchFamily="18" charset="0"/>
              </a:rPr>
              <a:t> ; </a:t>
            </a:r>
            <a:r>
              <a:rPr lang="fr-FR" sz="1600" u="dash" dirty="0">
                <a:latin typeface="Times New Roman" panose="02020603050405020304" pitchFamily="18" charset="0"/>
                <a:ea typeface="Arial Unicode MS"/>
                <a:cs typeface="Times New Roman" panose="02020603050405020304" pitchFamily="18" charset="0"/>
              </a:rPr>
              <a:t>sous les coups de ses amis</a:t>
            </a:r>
            <a:r>
              <a:rPr lang="fr-FR" sz="1600" dirty="0">
                <a:latin typeface="Times New Roman" panose="02020603050405020304" pitchFamily="18" charset="0"/>
                <a:ea typeface="Arial Unicode MS"/>
                <a:cs typeface="Times New Roman" panose="02020603050405020304" pitchFamily="18" charset="0"/>
              </a:rPr>
              <a:t>,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qui</a:t>
            </a:r>
            <a:r>
              <a:rPr lang="fr-FR" sz="1600" dirty="0">
                <a:latin typeface="Times New Roman" panose="02020603050405020304" pitchFamily="18" charset="0"/>
                <a:ea typeface="Arial Unicode MS"/>
                <a:cs typeface="Times New Roman" panose="02020603050405020304" pitchFamily="18" charset="0"/>
              </a:rPr>
              <a:t> souvent leur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pardonné</a:t>
            </a:r>
            <a:r>
              <a:rPr lang="fr-FR" sz="1600" b="1" dirty="0">
                <a:solidFill>
                  <a:srgbClr val="FF00FF"/>
                </a:solidFill>
                <a:latin typeface="Times New Roman" panose="02020603050405020304" pitchFamily="18" charset="0"/>
                <a:ea typeface="Arial Unicode MS"/>
                <a:cs typeface="Times New Roman" panose="02020603050405020304" pitchFamily="18" charset="0"/>
              </a:rPr>
              <a:t>.</a:t>
            </a:r>
            <a:r>
              <a:rPr lang="fr-FR" sz="1600" dirty="0">
                <a:solidFill>
                  <a:srgbClr val="FF00FF"/>
                </a:solidFill>
                <a:latin typeface="Times New Roman" panose="02020603050405020304" pitchFamily="18" charset="0"/>
                <a:ea typeface="Arial Unicode MS"/>
                <a:cs typeface="Times New Roman" panose="02020603050405020304" pitchFamily="18" charset="0"/>
              </a:rPr>
              <a:t> </a:t>
            </a: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B8B1EE6-0D2F-4138-8A03-2BC90EEA63C1}"/>
              </a:ext>
            </a:extLst>
          </p:cNvPr>
          <p:cNvSpPr txBox="1"/>
          <p:nvPr/>
        </p:nvSpPr>
        <p:spPr>
          <a:xfrm>
            <a:off x="342901" y="5015608"/>
            <a:ext cx="8698229" cy="1323439"/>
          </a:xfrm>
          <a:prstGeom prst="rect">
            <a:avLst/>
          </a:prstGeom>
          <a:noFill/>
        </p:spPr>
        <p:txBody>
          <a:bodyPr wrap="square" rtlCol="0">
            <a:spAutoFit/>
          </a:bodyPr>
          <a:lstStyle/>
          <a:p>
            <a:r>
              <a:rPr lang="fr-FR" sz="2000" b="1" dirty="0">
                <a:solidFill>
                  <a:srgbClr val="00B050"/>
                </a:solidFill>
              </a:rPr>
              <a:t>Repérage d’une accélération des oppositions : </a:t>
            </a:r>
          </a:p>
          <a:p>
            <a:pPr marL="342900" indent="-342900">
              <a:buFont typeface="Arial" panose="020B0604020202020204" pitchFamily="34" charset="0"/>
              <a:buChar char="•"/>
            </a:pPr>
            <a:r>
              <a:rPr lang="fr-FR" sz="2000" b="1" dirty="0">
                <a:solidFill>
                  <a:srgbClr val="00B050"/>
                </a:solidFill>
              </a:rPr>
              <a:t>3 développées avec des participes</a:t>
            </a:r>
          </a:p>
          <a:p>
            <a:pPr marL="342900" indent="-342900">
              <a:buFont typeface="Arial" panose="020B0604020202020204" pitchFamily="34" charset="0"/>
              <a:buChar char="•"/>
            </a:pPr>
            <a:r>
              <a:rPr lang="fr-FR" sz="2000" b="1" dirty="0">
                <a:solidFill>
                  <a:srgbClr val="00B050"/>
                </a:solidFill>
              </a:rPr>
              <a:t>2 où l’on oppose seulement des adjectifs ou des substantifs</a:t>
            </a:r>
          </a:p>
          <a:p>
            <a:pPr marL="342900" indent="-342900">
              <a:buFont typeface="Arial" panose="020B0604020202020204" pitchFamily="34" charset="0"/>
              <a:buChar char="•"/>
            </a:pPr>
            <a:r>
              <a:rPr lang="fr-FR" sz="2000" b="1" dirty="0">
                <a:solidFill>
                  <a:srgbClr val="00B050"/>
                </a:solidFill>
              </a:rPr>
              <a:t> reprise de l’amplification quand il s’agit de désigner les coupables</a:t>
            </a:r>
          </a:p>
        </p:txBody>
      </p:sp>
      <p:sp>
        <p:nvSpPr>
          <p:cNvPr id="6" name="Espace réservé du contenu 2">
            <a:extLst>
              <a:ext uri="{FF2B5EF4-FFF2-40B4-BE49-F238E27FC236}">
                <a16:creationId xmlns:a16="http://schemas.microsoft.com/office/drawing/2014/main" id="{F5F0CDAA-4ECF-4569-BF3F-F429DA8D6F58}"/>
              </a:ext>
            </a:extLst>
          </p:cNvPr>
          <p:cNvSpPr txBox="1">
            <a:spLocks/>
          </p:cNvSpPr>
          <p:nvPr/>
        </p:nvSpPr>
        <p:spPr>
          <a:xfrm>
            <a:off x="4400549" y="158866"/>
            <a:ext cx="4251961" cy="498417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15000"/>
              </a:lnSpc>
              <a:spcAft>
                <a:spcPts val="1000"/>
              </a:spcAft>
            </a:pPr>
            <a:r>
              <a:rPr lang="el-GR" sz="1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ἀλλὰ</a:t>
            </a:r>
            <a:r>
              <a:rPr lang="el-GR" sz="1800" dirty="0">
                <a:latin typeface="Times New Roman" panose="02020603050405020304" pitchFamily="18" charset="0"/>
                <a:ea typeface="Calibri" panose="020F0502020204030204" pitchFamily="34" charset="0"/>
                <a:cs typeface="Times New Roman" panose="02020603050405020304" pitchFamily="18" charset="0"/>
              </a:rPr>
              <a:t> ἐνταῦθα ἐντὸς τοῦ τείχους </a:t>
            </a:r>
            <a:r>
              <a:rPr lang="el-GR" sz="1800" u="sng" dirty="0">
                <a:latin typeface="Times New Roman" panose="02020603050405020304" pitchFamily="18" charset="0"/>
                <a:ea typeface="Calibri" panose="020F0502020204030204" pitchFamily="34" charset="0"/>
                <a:cs typeface="Times New Roman" panose="02020603050405020304" pitchFamily="18" charset="0"/>
              </a:rPr>
              <a:t>ἐπιβουλευ</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ἐς Βρεττανίαν ἀσφαλῶς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στρατεύσας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ἐν τῇ πόλει </a:t>
            </a:r>
            <a:r>
              <a:rPr lang="el-GR" sz="1800" u="sng" dirty="0">
                <a:latin typeface="Times New Roman" panose="02020603050405020304" pitchFamily="18" charset="0"/>
                <a:ea typeface="Calibri" panose="020F0502020204030204" pitchFamily="34" charset="0"/>
                <a:cs typeface="Times New Roman" panose="02020603050405020304" pitchFamily="18" charset="0"/>
              </a:rPr>
              <a:t>ἐνεδρευ</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τὸ πωμήριον αὐτῆς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ἐπαυξήσας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ἐν τῷ βουλευτηρίῳ </a:t>
            </a:r>
            <a:r>
              <a:rPr lang="el-GR" sz="1800" u="sng" dirty="0">
                <a:latin typeface="Times New Roman" panose="02020603050405020304" pitchFamily="18" charset="0"/>
                <a:ea typeface="Calibri" panose="020F0502020204030204" pitchFamily="34" charset="0"/>
                <a:cs typeface="Times New Roman" panose="02020603050405020304" pitchFamily="18" charset="0"/>
              </a:rPr>
              <a:t>κατασφαγ</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ἴδιον ἄλλο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κατασκευάσας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l-GR" sz="1800" dirty="0">
                <a:latin typeface="Times New Roman" panose="02020603050405020304" pitchFamily="18" charset="0"/>
                <a:ea typeface="Calibri" panose="020F0502020204030204" pitchFamily="34" charset="0"/>
                <a:cs typeface="Times New Roman" panose="02020603050405020304" pitchFamily="18" charset="0"/>
              </a:rPr>
              <a:t>ἄοπλος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εὐπόλεμος</a:t>
            </a:r>
            <a:r>
              <a:rPr lang="fr-F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γυμνὸς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εἰρηνοποιός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πρὸς τοῖς δικαστηρίοις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δικαστής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πρὸς ταῖς ἀρχαῖς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ἄρχων</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u="dash" dirty="0">
                <a:latin typeface="Times New Roman" panose="02020603050405020304" pitchFamily="18" charset="0"/>
                <a:ea typeface="Calibri" panose="020F0502020204030204" pitchFamily="34" charset="0"/>
                <a:cs typeface="Times New Roman" panose="02020603050405020304" pitchFamily="18" charset="0"/>
              </a:rPr>
              <a:t>ὑπὸ τῶν πολιτῶν</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ὃν</a:t>
            </a:r>
            <a:r>
              <a:rPr lang="el-GR" sz="1800" dirty="0">
                <a:latin typeface="Times New Roman" panose="02020603050405020304" pitchFamily="18" charset="0"/>
                <a:ea typeface="Calibri" panose="020F0502020204030204" pitchFamily="34" charset="0"/>
                <a:cs typeface="Times New Roman" panose="02020603050405020304" pitchFamily="18" charset="0"/>
              </a:rPr>
              <a:t> μηδεὶς τῶν πολεμίων </a:t>
            </a:r>
            <a:r>
              <a:rPr lang="el-GR" sz="1800" i="1" dirty="0">
                <a:latin typeface="Times New Roman" panose="02020603050405020304" pitchFamily="18" charset="0"/>
                <a:ea typeface="Calibri" panose="020F0502020204030204" pitchFamily="34" charset="0"/>
                <a:cs typeface="Times New Roman" panose="02020603050405020304" pitchFamily="18" charset="0"/>
              </a:rPr>
              <a:t>μηδ᾽ ἐς τὴν θάλασσαν ἐκπεσόντα</a:t>
            </a:r>
            <a:r>
              <a:rPr lang="el-GR" sz="1800" dirty="0">
                <a:latin typeface="Times New Roman" panose="02020603050405020304" pitchFamily="18" charset="0"/>
                <a:ea typeface="Calibri" panose="020F0502020204030204" pitchFamily="34" charset="0"/>
                <a:cs typeface="Times New Roman" panose="02020603050405020304" pitchFamily="18" charset="0"/>
              </a:rPr>
              <a:t> ἀποκτεῖναι ἠδυνήθη</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u="dash" dirty="0">
                <a:latin typeface="Times New Roman" panose="02020603050405020304" pitchFamily="18" charset="0"/>
                <a:ea typeface="Calibri" panose="020F0502020204030204" pitchFamily="34" charset="0"/>
                <a:cs typeface="Times New Roman" panose="02020603050405020304" pitchFamily="18" charset="0"/>
              </a:rPr>
              <a:t>ὑπὸ τῶν ἑταίρων</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πολλάκις αὐτοὺς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ἐλεήσας</a:t>
            </a:r>
            <a:r>
              <a:rPr lang="fr-FR"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600"/>
              </a:spcBef>
              <a:spcAft>
                <a:spcPts val="600"/>
              </a:spcAft>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51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E10D38-561F-4474-9252-64304A12F781}"/>
              </a:ext>
            </a:extLst>
          </p:cNvPr>
          <p:cNvSpPr/>
          <p:nvPr/>
        </p:nvSpPr>
        <p:spPr>
          <a:xfrm>
            <a:off x="342901" y="241734"/>
            <a:ext cx="3851909" cy="4445191"/>
          </a:xfrm>
          <a:prstGeom prst="rect">
            <a:avLst/>
          </a:prstGeom>
          <a:ln w="3175">
            <a:solidFill>
              <a:schemeClr val="tx1"/>
            </a:solidFill>
          </a:ln>
        </p:spPr>
        <p:txBody>
          <a:bodyPr wrap="square">
            <a:spAutoFit/>
          </a:bodyPr>
          <a:lstStyle/>
          <a:p>
            <a:pPr algn="just">
              <a:lnSpc>
                <a:spcPct val="115000"/>
              </a:lnSpc>
              <a:spcAft>
                <a:spcPts val="1000"/>
              </a:spcAft>
            </a:pPr>
            <a:r>
              <a:rPr lang="fr-FR" sz="1600" dirty="0">
                <a:highlight>
                  <a:srgbClr val="FFFF00"/>
                </a:highlight>
                <a:latin typeface="Times New Roman" panose="02020603050405020304" pitchFamily="18" charset="0"/>
                <a:ea typeface="Arial Unicode MS"/>
                <a:cs typeface="Times New Roman" panose="02020603050405020304" pitchFamily="18" charset="0"/>
              </a:rPr>
              <a:t>mais</a:t>
            </a:r>
            <a:r>
              <a:rPr lang="fr-FR" sz="1600" dirty="0">
                <a:latin typeface="Times New Roman" panose="02020603050405020304" pitchFamily="18" charset="0"/>
                <a:ea typeface="Arial Unicode MS"/>
                <a:cs typeface="Times New Roman" panose="02020603050405020304" pitchFamily="18" charset="0"/>
              </a:rPr>
              <a:t> ici, dans l'enceinte de nos murs, </a:t>
            </a:r>
            <a:r>
              <a:rPr lang="fr-FR" sz="1600" u="sng" dirty="0">
                <a:latin typeface="Times New Roman" panose="02020603050405020304" pitchFamily="18" charset="0"/>
                <a:ea typeface="Arial Unicode MS"/>
                <a:cs typeface="Times New Roman" panose="02020603050405020304" pitchFamily="18" charset="0"/>
              </a:rPr>
              <a:t>trompé</a:t>
            </a:r>
            <a:r>
              <a:rPr lang="fr-FR" sz="1600" dirty="0">
                <a:latin typeface="Times New Roman" panose="02020603050405020304" pitchFamily="18" charset="0"/>
                <a:ea typeface="Arial Unicode MS"/>
                <a:cs typeface="Times New Roman" panose="02020603050405020304" pitchFamily="18" charset="0"/>
              </a:rPr>
              <a:t> par la perfidie,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qui</a:t>
            </a:r>
            <a:r>
              <a:rPr lang="fr-FR" sz="1600" b="1" dirty="0">
                <a:solidFill>
                  <a:srgbClr val="FF00FF"/>
                </a:solidFill>
                <a:latin typeface="Times New Roman" panose="02020603050405020304" pitchFamily="18" charset="0"/>
                <a:ea typeface="Arial Unicode MS"/>
                <a:cs typeface="Times New Roman" panose="02020603050405020304" pitchFamily="18" charset="0"/>
              </a:rPr>
              <a:t>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a:t>
            </a:r>
            <a:r>
              <a:rPr lang="fr-FR" sz="1600" u="dbl" dirty="0">
                <a:latin typeface="Times New Roman" panose="02020603050405020304" pitchFamily="18" charset="0"/>
                <a:ea typeface="Arial Unicode MS"/>
                <a:cs typeface="Times New Roman" panose="02020603050405020304" pitchFamily="18" charset="0"/>
              </a:rPr>
              <a:t>en sûreté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conduit</a:t>
            </a:r>
            <a:r>
              <a:rPr lang="fr-FR" sz="1600" dirty="0">
                <a:latin typeface="Times New Roman" panose="02020603050405020304" pitchFamily="18" charset="0"/>
                <a:ea typeface="Arial Unicode MS"/>
                <a:cs typeface="Times New Roman" panose="02020603050405020304" pitchFamily="18" charset="0"/>
              </a:rPr>
              <a:t> une expédition jusque dans la Bretagne ; </a:t>
            </a:r>
            <a:r>
              <a:rPr lang="fr-FR" sz="1600" u="sng" dirty="0">
                <a:latin typeface="Times New Roman" panose="02020603050405020304" pitchFamily="18" charset="0"/>
                <a:ea typeface="Arial Unicode MS"/>
                <a:cs typeface="Times New Roman" panose="02020603050405020304" pitchFamily="18" charset="0"/>
              </a:rPr>
              <a:t>victime d'embûches (= piégé</a:t>
            </a:r>
            <a:r>
              <a:rPr lang="fr-FR" sz="1600" dirty="0">
                <a:latin typeface="Times New Roman" panose="02020603050405020304" pitchFamily="18" charset="0"/>
                <a:ea typeface="Arial Unicode MS"/>
                <a:cs typeface="Times New Roman" panose="02020603050405020304" pitchFamily="18" charset="0"/>
              </a:rPr>
              <a:t>) dans la ville, </a:t>
            </a:r>
            <a:r>
              <a:rPr lang="fr-FR" sz="1600" dirty="0">
                <a:highlight>
                  <a:srgbClr val="FF00FF"/>
                </a:highlight>
                <a:latin typeface="Times New Roman" panose="02020603050405020304" pitchFamily="18" charset="0"/>
                <a:ea typeface="Arial Unicode MS"/>
                <a:cs typeface="Times New Roman" panose="02020603050405020304" pitchFamily="18" charset="0"/>
              </a:rPr>
              <a:t>lui </a:t>
            </a:r>
            <a:r>
              <a:rPr lang="fr-FR" sz="1600" u="dbl" dirty="0">
                <a:highlight>
                  <a:srgbClr val="FF00FF"/>
                </a:highlight>
                <a:latin typeface="Times New Roman" panose="02020603050405020304" pitchFamily="18" charset="0"/>
                <a:ea typeface="Arial Unicode MS"/>
                <a:cs typeface="Times New Roman" panose="02020603050405020304" pitchFamily="18" charset="0"/>
              </a:rPr>
              <a:t>qui</a:t>
            </a:r>
            <a:r>
              <a:rPr lang="fr-FR" sz="1600" u="dbl" dirty="0">
                <a:latin typeface="Times New Roman" panose="02020603050405020304" pitchFamily="18" charset="0"/>
                <a:ea typeface="Arial Unicode MS"/>
                <a:cs typeface="Times New Roman" panose="02020603050405020304" pitchFamily="18" charset="0"/>
              </a:rPr>
              <a:t> en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reculé</a:t>
            </a:r>
            <a:r>
              <a:rPr lang="fr-FR" sz="1600" dirty="0">
                <a:latin typeface="Times New Roman" panose="02020603050405020304" pitchFamily="18" charset="0"/>
                <a:ea typeface="Arial Unicode MS"/>
                <a:cs typeface="Times New Roman" panose="02020603050405020304" pitchFamily="18" charset="0"/>
              </a:rPr>
              <a:t> le Pomœrium ; </a:t>
            </a:r>
            <a:r>
              <a:rPr lang="fr-FR" sz="1600" u="sng" dirty="0">
                <a:latin typeface="Times New Roman" panose="02020603050405020304" pitchFamily="18" charset="0"/>
                <a:ea typeface="Arial Unicode MS"/>
                <a:cs typeface="Times New Roman" panose="02020603050405020304" pitchFamily="18" charset="0"/>
              </a:rPr>
              <a:t>égorgé</a:t>
            </a:r>
            <a:r>
              <a:rPr lang="fr-FR" sz="1600" dirty="0">
                <a:latin typeface="Times New Roman" panose="02020603050405020304" pitchFamily="18" charset="0"/>
                <a:ea typeface="Arial Unicode MS"/>
                <a:cs typeface="Times New Roman" panose="02020603050405020304" pitchFamily="18" charset="0"/>
              </a:rPr>
              <a:t> dans la curie, </a:t>
            </a:r>
            <a:r>
              <a:rPr lang="fr-FR" sz="1600" dirty="0">
                <a:highlight>
                  <a:srgbClr val="FF00FF"/>
                </a:highlight>
                <a:latin typeface="Times New Roman" panose="02020603050405020304" pitchFamily="18" charset="0"/>
                <a:ea typeface="Arial Unicode MS"/>
                <a:cs typeface="Times New Roman" panose="02020603050405020304" pitchFamily="18" charset="0"/>
              </a:rPr>
              <a:t>lui </a:t>
            </a:r>
            <a:r>
              <a:rPr lang="fr-FR" sz="1600" u="dbl" dirty="0">
                <a:highlight>
                  <a:srgbClr val="FF00FF"/>
                </a:highlight>
                <a:latin typeface="Times New Roman" panose="02020603050405020304" pitchFamily="18" charset="0"/>
                <a:ea typeface="Arial Unicode MS"/>
                <a:cs typeface="Times New Roman" panose="02020603050405020304" pitchFamily="18" charset="0"/>
              </a:rPr>
              <a:t>qui</a:t>
            </a:r>
            <a:r>
              <a:rPr lang="fr-FR" sz="1600" u="dbl" dirty="0">
                <a:latin typeface="Times New Roman" panose="02020603050405020304" pitchFamily="18" charset="0"/>
                <a:ea typeface="Arial Unicode MS"/>
                <a:cs typeface="Times New Roman" panose="02020603050405020304" pitchFamily="18" charset="0"/>
              </a:rPr>
              <a:t> en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bâti</a:t>
            </a:r>
            <a:r>
              <a:rPr lang="fr-FR" sz="1600" dirty="0">
                <a:latin typeface="Times New Roman" panose="02020603050405020304" pitchFamily="18" charset="0"/>
                <a:ea typeface="Arial Unicode MS"/>
                <a:cs typeface="Times New Roman" panose="02020603050405020304" pitchFamily="18" charset="0"/>
              </a:rPr>
              <a:t> une nouvelle en son nom ;</a:t>
            </a: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latin typeface="Times New Roman" panose="02020603050405020304" pitchFamily="18" charset="0"/>
                <a:ea typeface="Arial Unicode MS"/>
                <a:cs typeface="Times New Roman" panose="02020603050405020304" pitchFamily="18" charset="0"/>
              </a:rPr>
              <a:t>sans armes,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guerrier illustre</a:t>
            </a:r>
            <a:r>
              <a:rPr lang="fr-FR" sz="1600" dirty="0">
                <a:latin typeface="Times New Roman" panose="02020603050405020304" pitchFamily="18" charset="0"/>
                <a:ea typeface="Arial Unicode MS"/>
                <a:cs typeface="Times New Roman" panose="02020603050405020304" pitchFamily="18" charset="0"/>
              </a:rPr>
              <a:t> ; sans défense,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pacificateur</a:t>
            </a:r>
            <a:r>
              <a:rPr lang="fr-FR" sz="1600" dirty="0">
                <a:latin typeface="Times New Roman" panose="02020603050405020304" pitchFamily="18" charset="0"/>
                <a:ea typeface="Arial Unicode MS"/>
                <a:cs typeface="Times New Roman" panose="02020603050405020304" pitchFamily="18" charset="0"/>
              </a:rPr>
              <a:t> ; devant les lieux consacrés aux jugements,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jug</a:t>
            </a:r>
            <a:r>
              <a:rPr lang="fr-FR" sz="1600" dirty="0">
                <a:solidFill>
                  <a:srgbClr val="FF00FF"/>
                </a:solidFill>
                <a:latin typeface="Times New Roman" panose="02020603050405020304" pitchFamily="18" charset="0"/>
                <a:ea typeface="Arial Unicode MS"/>
                <a:cs typeface="Times New Roman" panose="02020603050405020304" pitchFamily="18" charset="0"/>
              </a:rPr>
              <a:t>e</a:t>
            </a:r>
            <a:r>
              <a:rPr lang="fr-FR" sz="1600" dirty="0">
                <a:latin typeface="Times New Roman" panose="02020603050405020304" pitchFamily="18" charset="0"/>
                <a:ea typeface="Arial Unicode MS"/>
                <a:cs typeface="Times New Roman" panose="02020603050405020304" pitchFamily="18" charset="0"/>
              </a:rPr>
              <a:t> ; sous les yeux des magistrats, </a:t>
            </a:r>
            <a:r>
              <a:rPr lang="fr-FR" sz="1600" dirty="0">
                <a:highlight>
                  <a:srgbClr val="FF00FF"/>
                </a:highlight>
                <a:latin typeface="Times New Roman" panose="02020603050405020304" pitchFamily="18" charset="0"/>
                <a:ea typeface="Arial Unicode MS"/>
                <a:cs typeface="Times New Roman" panose="02020603050405020304" pitchFamily="18" charset="0"/>
              </a:rPr>
              <a:t>lui</a:t>
            </a:r>
            <a:r>
              <a:rPr lang="fr-FR" sz="1600" dirty="0">
                <a:latin typeface="Times New Roman" panose="02020603050405020304" pitchFamily="18" charset="0"/>
                <a:ea typeface="Arial Unicode MS"/>
                <a:cs typeface="Times New Roman" panose="02020603050405020304" pitchFamily="18" charset="0"/>
              </a:rPr>
              <a:t> </a:t>
            </a:r>
            <a:r>
              <a:rPr lang="fr-FR" sz="1600" u="wavy" dirty="0">
                <a:solidFill>
                  <a:srgbClr val="FF00FF"/>
                </a:solidFill>
                <a:latin typeface="Times New Roman" panose="02020603050405020304" pitchFamily="18" charset="0"/>
                <a:ea typeface="Arial Unicode MS"/>
                <a:cs typeface="Times New Roman" panose="02020603050405020304" pitchFamily="18" charset="0"/>
              </a:rPr>
              <a:t>magistrat</a:t>
            </a:r>
            <a:r>
              <a:rPr lang="fr-FR" sz="1600" dirty="0">
                <a:latin typeface="Times New Roman" panose="02020603050405020304" pitchFamily="18" charset="0"/>
                <a:ea typeface="Arial Unicode MS"/>
                <a:cs typeface="Times New Roman" panose="02020603050405020304" pitchFamily="18" charset="0"/>
              </a:rPr>
              <a:t> ; </a:t>
            </a:r>
            <a:r>
              <a:rPr lang="fr-FR" sz="1600" u="dash" dirty="0">
                <a:latin typeface="Times New Roman" panose="02020603050405020304" pitchFamily="18" charset="0"/>
                <a:ea typeface="Arial Unicode MS"/>
                <a:cs typeface="Times New Roman" panose="02020603050405020304" pitchFamily="18" charset="0"/>
              </a:rPr>
              <a:t>sous les coups des citoyens</a:t>
            </a:r>
            <a:r>
              <a:rPr lang="fr-FR" sz="1600" dirty="0">
                <a:latin typeface="Times New Roman" panose="02020603050405020304" pitchFamily="18" charset="0"/>
                <a:ea typeface="Arial Unicode MS"/>
                <a:cs typeface="Times New Roman" panose="02020603050405020304" pitchFamily="18" charset="0"/>
              </a:rPr>
              <a:t>,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a:t>
            </a:r>
            <a:r>
              <a:rPr lang="fr-FR" sz="1600" dirty="0">
                <a:latin typeface="Times New Roman" panose="02020603050405020304" pitchFamily="18" charset="0"/>
                <a:ea typeface="Arial Unicode MS"/>
                <a:cs typeface="Times New Roman" panose="02020603050405020304" pitchFamily="18" charset="0"/>
              </a:rPr>
              <a:t>'aucun ennemi ne put tuer, </a:t>
            </a:r>
            <a:r>
              <a:rPr lang="fr-FR" sz="1600" i="1" dirty="0">
                <a:latin typeface="Times New Roman" panose="02020603050405020304" pitchFamily="18" charset="0"/>
                <a:ea typeface="Arial Unicode MS"/>
                <a:cs typeface="Times New Roman" panose="02020603050405020304" pitchFamily="18" charset="0"/>
              </a:rPr>
              <a:t>même lorsqu'il tomba dans la mer</a:t>
            </a:r>
            <a:r>
              <a:rPr lang="fr-FR" sz="1600" dirty="0">
                <a:latin typeface="Times New Roman" panose="02020603050405020304" pitchFamily="18" charset="0"/>
                <a:ea typeface="Arial Unicode MS"/>
                <a:cs typeface="Times New Roman" panose="02020603050405020304" pitchFamily="18" charset="0"/>
              </a:rPr>
              <a:t> ; </a:t>
            </a:r>
            <a:r>
              <a:rPr lang="fr-FR" sz="1600" u="dash" dirty="0">
                <a:latin typeface="Times New Roman" panose="02020603050405020304" pitchFamily="18" charset="0"/>
                <a:ea typeface="Arial Unicode MS"/>
                <a:cs typeface="Times New Roman" panose="02020603050405020304" pitchFamily="18" charset="0"/>
              </a:rPr>
              <a:t>sous les coups de ses amis</a:t>
            </a:r>
            <a:r>
              <a:rPr lang="fr-FR" sz="1600" dirty="0">
                <a:latin typeface="Times New Roman" panose="02020603050405020304" pitchFamily="18" charset="0"/>
                <a:ea typeface="Arial Unicode MS"/>
                <a:cs typeface="Times New Roman" panose="02020603050405020304" pitchFamily="18" charset="0"/>
              </a:rPr>
              <a:t>, </a:t>
            </a:r>
            <a:r>
              <a:rPr lang="fr-FR" sz="1600" dirty="0">
                <a:highlight>
                  <a:srgbClr val="FF00FF"/>
                </a:highlight>
                <a:latin typeface="Times New Roman" panose="02020603050405020304" pitchFamily="18" charset="0"/>
                <a:ea typeface="Arial Unicode MS"/>
                <a:cs typeface="Times New Roman" panose="02020603050405020304" pitchFamily="18" charset="0"/>
              </a:rPr>
              <a:t>lui qui</a:t>
            </a:r>
            <a:r>
              <a:rPr lang="fr-FR" sz="1600" dirty="0">
                <a:latin typeface="Times New Roman" panose="02020603050405020304" pitchFamily="18" charset="0"/>
                <a:ea typeface="Arial Unicode MS"/>
                <a:cs typeface="Times New Roman" panose="02020603050405020304" pitchFamily="18" charset="0"/>
              </a:rPr>
              <a:t> souvent leur </a:t>
            </a:r>
            <a:r>
              <a:rPr lang="fr-FR" sz="1600" b="1" u="dbl" dirty="0">
                <a:solidFill>
                  <a:srgbClr val="FF00FF"/>
                </a:solidFill>
                <a:latin typeface="Times New Roman" panose="02020603050405020304" pitchFamily="18" charset="0"/>
                <a:ea typeface="Arial Unicode MS"/>
                <a:cs typeface="Times New Roman" panose="02020603050405020304" pitchFamily="18" charset="0"/>
              </a:rPr>
              <a:t>avait pardonné</a:t>
            </a:r>
            <a:r>
              <a:rPr lang="fr-FR" sz="1600" b="1" dirty="0">
                <a:solidFill>
                  <a:srgbClr val="FF00FF"/>
                </a:solidFill>
                <a:latin typeface="Times New Roman" panose="02020603050405020304" pitchFamily="18" charset="0"/>
                <a:ea typeface="Arial Unicode MS"/>
                <a:cs typeface="Times New Roman" panose="02020603050405020304" pitchFamily="18" charset="0"/>
              </a:rPr>
              <a:t>.</a:t>
            </a:r>
            <a:r>
              <a:rPr lang="fr-FR" sz="1600" dirty="0">
                <a:solidFill>
                  <a:srgbClr val="FF00FF"/>
                </a:solidFill>
                <a:latin typeface="Times New Roman" panose="02020603050405020304" pitchFamily="18" charset="0"/>
                <a:ea typeface="Arial Unicode MS"/>
                <a:cs typeface="Times New Roman" panose="02020603050405020304" pitchFamily="18" charset="0"/>
              </a:rPr>
              <a:t> </a:t>
            </a: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B8B1EE6-0D2F-4138-8A03-2BC90EEA63C1}"/>
              </a:ext>
            </a:extLst>
          </p:cNvPr>
          <p:cNvSpPr txBox="1"/>
          <p:nvPr/>
        </p:nvSpPr>
        <p:spPr>
          <a:xfrm>
            <a:off x="342901" y="4739513"/>
            <a:ext cx="8698229" cy="1815882"/>
          </a:xfrm>
          <a:prstGeom prst="rect">
            <a:avLst/>
          </a:prstGeom>
          <a:noFill/>
        </p:spPr>
        <p:txBody>
          <a:bodyPr wrap="square" rtlCol="0">
            <a:spAutoFit/>
          </a:bodyPr>
          <a:lstStyle/>
          <a:p>
            <a:pPr marL="342900" indent="-342900">
              <a:buFont typeface="Arial" panose="020B0604020202020204" pitchFamily="34" charset="0"/>
              <a:buChar char="•"/>
            </a:pPr>
            <a:r>
              <a:rPr lang="fr-FR" b="1" dirty="0">
                <a:solidFill>
                  <a:srgbClr val="00B050"/>
                </a:solidFill>
                <a:ea typeface="Calibri" panose="020F0502020204030204" pitchFamily="34" charset="0"/>
                <a:cs typeface="Calibri" panose="020F0502020204030204" pitchFamily="34" charset="0"/>
              </a:rPr>
              <a:t>Victime</a:t>
            </a:r>
          </a:p>
          <a:p>
            <a:pPr marL="342900" indent="-342900">
              <a:buFont typeface="Arial" panose="020B0604020202020204" pitchFamily="34" charset="0"/>
              <a:buChar char="•"/>
            </a:pPr>
            <a:r>
              <a:rPr lang="fr-FR" b="1" dirty="0">
                <a:solidFill>
                  <a:srgbClr val="00B050"/>
                </a:solidFill>
                <a:ea typeface="Calibri" panose="020F0502020204030204" pitchFamily="34" charset="0"/>
                <a:cs typeface="Calibri" panose="020F0502020204030204" pitchFamily="34" charset="0"/>
              </a:rPr>
              <a:t>Lieu du crime</a:t>
            </a:r>
          </a:p>
          <a:p>
            <a:pPr marL="342900" indent="-342900">
              <a:buFont typeface="Arial" panose="020B0604020202020204" pitchFamily="34" charset="0"/>
              <a:buChar char="•"/>
            </a:pPr>
            <a:r>
              <a:rPr lang="fr-FR" b="1" dirty="0">
                <a:solidFill>
                  <a:srgbClr val="00B050"/>
                </a:solidFill>
                <a:ea typeface="Calibri" panose="020F0502020204030204" pitchFamily="34" charset="0"/>
                <a:cs typeface="Calibri" panose="020F0502020204030204" pitchFamily="34" charset="0"/>
              </a:rPr>
              <a:t>Criminels eux-mêmes avec une gradation : citoyens (</a:t>
            </a:r>
            <a:r>
              <a:rPr lang="el-GR" b="1" u="dash" dirty="0">
                <a:solidFill>
                  <a:srgbClr val="00B050"/>
                </a:solidFill>
                <a:ea typeface="Calibri" panose="020F0502020204030204" pitchFamily="34" charset="0"/>
                <a:cs typeface="Calibri" panose="020F0502020204030204" pitchFamily="34" charset="0"/>
              </a:rPr>
              <a:t>ὑπὸ τῶν πολιτῶν</a:t>
            </a:r>
            <a:r>
              <a:rPr lang="el-GR" b="1" dirty="0">
                <a:solidFill>
                  <a:srgbClr val="00B050"/>
                </a:solidFill>
                <a:ea typeface="Calibri" panose="020F0502020204030204" pitchFamily="34" charset="0"/>
                <a:cs typeface="Calibri" panose="020F0502020204030204" pitchFamily="34" charset="0"/>
              </a:rPr>
              <a:t> </a:t>
            </a:r>
            <a:r>
              <a:rPr lang="fr-FR" b="1" dirty="0">
                <a:solidFill>
                  <a:srgbClr val="00B050"/>
                </a:solidFill>
                <a:ea typeface="Calibri" panose="020F0502020204030204" pitchFamily="34" charset="0"/>
                <a:cs typeface="Calibri" panose="020F0502020204030204" pitchFamily="34" charset="0"/>
              </a:rPr>
              <a:t>) puis intimes (</a:t>
            </a:r>
            <a:r>
              <a:rPr lang="el-GR" b="1" u="dash" dirty="0">
                <a:solidFill>
                  <a:srgbClr val="00B050"/>
                </a:solidFill>
                <a:ea typeface="Calibri" panose="020F0502020204030204" pitchFamily="34" charset="0"/>
                <a:cs typeface="Calibri" panose="020F0502020204030204" pitchFamily="34" charset="0"/>
              </a:rPr>
              <a:t>ὑπὸ τῶν ἑταίρων</a:t>
            </a:r>
            <a:r>
              <a:rPr lang="fr-FR" b="1" u="dash" dirty="0">
                <a:solidFill>
                  <a:srgbClr val="00B050"/>
                </a:solidFill>
                <a:ea typeface="Calibri" panose="020F0502020204030204" pitchFamily="34" charset="0"/>
                <a:cs typeface="Calibri" panose="020F0502020204030204" pitchFamily="34" charset="0"/>
              </a:rPr>
              <a:t>)</a:t>
            </a:r>
            <a:r>
              <a:rPr lang="fr-FR" b="1" dirty="0">
                <a:solidFill>
                  <a:srgbClr val="00B050"/>
                </a:solidFill>
                <a:ea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fr-FR" b="1" dirty="0">
                <a:solidFill>
                  <a:srgbClr val="00B050"/>
                </a:solidFill>
                <a:ea typeface="Calibri" panose="020F0502020204030204" pitchFamily="34" charset="0"/>
                <a:cs typeface="Calibri" panose="020F0502020204030204" pitchFamily="34" charset="0"/>
              </a:rPr>
              <a:t>Brutus directement visé par ce discours</a:t>
            </a:r>
            <a:r>
              <a:rPr lang="fr-FR" b="1" dirty="0">
                <a:solidFill>
                  <a:srgbClr val="00B050"/>
                </a:solidFill>
                <a:ea typeface="Calibri" panose="020F0502020204030204" pitchFamily="34" charset="0"/>
                <a:cs typeface="Times New Roman" panose="02020603050405020304" pitchFamily="18" charset="0"/>
              </a:rPr>
              <a:t>. </a:t>
            </a:r>
          </a:p>
          <a:p>
            <a:pPr algn="just"/>
            <a:endParaRPr lang="fr-FR" sz="2000" dirty="0">
              <a:solidFill>
                <a:srgbClr val="00B050"/>
              </a:solidFill>
            </a:endParaRPr>
          </a:p>
        </p:txBody>
      </p:sp>
      <p:sp>
        <p:nvSpPr>
          <p:cNvPr id="6" name="Espace réservé du contenu 2">
            <a:extLst>
              <a:ext uri="{FF2B5EF4-FFF2-40B4-BE49-F238E27FC236}">
                <a16:creationId xmlns:a16="http://schemas.microsoft.com/office/drawing/2014/main" id="{F5F0CDAA-4ECF-4569-BF3F-F429DA8D6F58}"/>
              </a:ext>
            </a:extLst>
          </p:cNvPr>
          <p:cNvSpPr txBox="1">
            <a:spLocks/>
          </p:cNvSpPr>
          <p:nvPr/>
        </p:nvSpPr>
        <p:spPr>
          <a:xfrm>
            <a:off x="4311967" y="478988"/>
            <a:ext cx="4251961" cy="498417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15000"/>
              </a:lnSpc>
              <a:spcAft>
                <a:spcPts val="1000"/>
              </a:spcAft>
            </a:pPr>
            <a:r>
              <a:rPr lang="el-GR" sz="1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ἀλλὰ</a:t>
            </a:r>
            <a:r>
              <a:rPr lang="el-GR" sz="1800" dirty="0">
                <a:latin typeface="Times New Roman" panose="02020603050405020304" pitchFamily="18" charset="0"/>
                <a:ea typeface="Calibri" panose="020F0502020204030204" pitchFamily="34" charset="0"/>
                <a:cs typeface="Times New Roman" panose="02020603050405020304" pitchFamily="18" charset="0"/>
              </a:rPr>
              <a:t> ἐνταῦθα ἐντὸς τοῦ τείχους </a:t>
            </a:r>
            <a:r>
              <a:rPr lang="el-GR" sz="1800" u="sng" dirty="0">
                <a:latin typeface="Times New Roman" panose="02020603050405020304" pitchFamily="18" charset="0"/>
                <a:ea typeface="Calibri" panose="020F0502020204030204" pitchFamily="34" charset="0"/>
                <a:cs typeface="Times New Roman" panose="02020603050405020304" pitchFamily="18" charset="0"/>
              </a:rPr>
              <a:t>ἐπιβουλευ</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ἐς Βρεττανίαν ἀσφαλῶς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στρατεύσας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ἐν τῇ πόλει </a:t>
            </a:r>
            <a:r>
              <a:rPr lang="el-GR" sz="1800" u="sng" dirty="0">
                <a:latin typeface="Times New Roman" panose="02020603050405020304" pitchFamily="18" charset="0"/>
                <a:ea typeface="Calibri" panose="020F0502020204030204" pitchFamily="34" charset="0"/>
                <a:cs typeface="Times New Roman" panose="02020603050405020304" pitchFamily="18" charset="0"/>
              </a:rPr>
              <a:t>ἐνεδρευ</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θεὶς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τὸ πωμήριον αὐτῆς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ἐπαυξήσας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ἐν τῷ βουλευτηρίῳ </a:t>
            </a:r>
            <a:r>
              <a:rPr lang="el-GR" sz="1800" u="sng" dirty="0">
                <a:latin typeface="Times New Roman" panose="02020603050405020304" pitchFamily="18" charset="0"/>
                <a:ea typeface="Calibri" panose="020F0502020204030204" pitchFamily="34" charset="0"/>
                <a:cs typeface="Times New Roman" panose="02020603050405020304" pitchFamily="18" charset="0"/>
              </a:rPr>
              <a:t>κατασφαγ</a:t>
            </a:r>
            <a:r>
              <a:rPr lang="el-GR" sz="1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εὶς</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 καὶ</a:t>
            </a:r>
            <a:r>
              <a:rPr lang="el-GR" sz="1800" dirty="0">
                <a:latin typeface="Times New Roman" panose="02020603050405020304" pitchFamily="18" charset="0"/>
                <a:ea typeface="Calibri" panose="020F0502020204030204" pitchFamily="34" charset="0"/>
                <a:cs typeface="Times New Roman" panose="02020603050405020304" pitchFamily="18" charset="0"/>
              </a:rPr>
              <a:t> ἴδιον ἄλλο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κατασκευάσας</a:t>
            </a:r>
            <a:r>
              <a:rPr lang="fr-FR"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l-GR" sz="1800" dirty="0">
                <a:latin typeface="Times New Roman" panose="02020603050405020304" pitchFamily="18" charset="0"/>
                <a:ea typeface="Calibri" panose="020F0502020204030204" pitchFamily="34" charset="0"/>
                <a:cs typeface="Times New Roman" panose="02020603050405020304" pitchFamily="18" charset="0"/>
              </a:rPr>
              <a:t>ἄοπλος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εὐπόλεμος</a:t>
            </a:r>
            <a:r>
              <a:rPr lang="fr-F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γυμνὸς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εἰρηνοποιός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πρὸς τοῖς δικαστηρίοις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δικαστής</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dirty="0">
                <a:latin typeface="Times New Roman" panose="02020603050405020304" pitchFamily="18" charset="0"/>
                <a:ea typeface="Calibri" panose="020F0502020204030204" pitchFamily="34" charset="0"/>
                <a:cs typeface="Times New Roman" panose="02020603050405020304" pitchFamily="18" charset="0"/>
              </a:rPr>
              <a:t>πρὸς ταῖς ἀρχαῖς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u="wavy"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ἄρχων</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u="dash" dirty="0">
                <a:latin typeface="Times New Roman" panose="02020603050405020304" pitchFamily="18" charset="0"/>
                <a:ea typeface="Calibri" panose="020F0502020204030204" pitchFamily="34" charset="0"/>
                <a:cs typeface="Times New Roman" panose="02020603050405020304" pitchFamily="18" charset="0"/>
              </a:rPr>
              <a:t>ὑπὸ τῶν πολιτῶν</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ὃν</a:t>
            </a:r>
            <a:r>
              <a:rPr lang="el-GR" sz="1800" dirty="0">
                <a:latin typeface="Times New Roman" panose="02020603050405020304" pitchFamily="18" charset="0"/>
                <a:ea typeface="Calibri" panose="020F0502020204030204" pitchFamily="34" charset="0"/>
                <a:cs typeface="Times New Roman" panose="02020603050405020304" pitchFamily="18" charset="0"/>
              </a:rPr>
              <a:t> μηδεὶς τῶν πολεμίων </a:t>
            </a:r>
            <a:r>
              <a:rPr lang="el-GR" sz="1800" i="1" dirty="0">
                <a:latin typeface="Times New Roman" panose="02020603050405020304" pitchFamily="18" charset="0"/>
                <a:ea typeface="Calibri" panose="020F0502020204030204" pitchFamily="34" charset="0"/>
                <a:cs typeface="Times New Roman" panose="02020603050405020304" pitchFamily="18" charset="0"/>
              </a:rPr>
              <a:t>μηδ᾽ ἐς τὴν θάλασσαν ἐκπεσόντα</a:t>
            </a:r>
            <a:r>
              <a:rPr lang="el-GR" sz="1800" dirty="0">
                <a:latin typeface="Times New Roman" panose="02020603050405020304" pitchFamily="18" charset="0"/>
                <a:ea typeface="Calibri" panose="020F0502020204030204" pitchFamily="34" charset="0"/>
                <a:cs typeface="Times New Roman" panose="02020603050405020304" pitchFamily="18" charset="0"/>
              </a:rPr>
              <a:t> ἀποκτεῖναι ἠδυνήθη</a:t>
            </a:r>
            <a:r>
              <a:rPr lang="fr-FR" sz="1800" dirty="0">
                <a:latin typeface="Times New Roman" panose="02020603050405020304" pitchFamily="18" charset="0"/>
                <a:ea typeface="Calibri" panose="020F0502020204030204" pitchFamily="34" charset="0"/>
                <a:cs typeface="Times New Roman" panose="02020603050405020304" pitchFamily="18" charset="0"/>
              </a:rPr>
              <a:t>,  // </a:t>
            </a:r>
            <a:r>
              <a:rPr lang="el-GR" sz="1800" u="dash" dirty="0">
                <a:latin typeface="Times New Roman" panose="02020603050405020304" pitchFamily="18" charset="0"/>
                <a:ea typeface="Calibri" panose="020F0502020204030204" pitchFamily="34" charset="0"/>
                <a:cs typeface="Times New Roman" panose="02020603050405020304" pitchFamily="18" charset="0"/>
              </a:rPr>
              <a:t>ὑπὸ τῶν ἑταίρων</a:t>
            </a:r>
            <a:r>
              <a:rPr lang="el-GR" sz="1800" dirty="0">
                <a:latin typeface="Times New Roman" panose="02020603050405020304" pitchFamily="18" charset="0"/>
                <a:ea typeface="Calibri" panose="020F0502020204030204" pitchFamily="34" charset="0"/>
                <a:cs typeface="Times New Roman" panose="02020603050405020304" pitchFamily="18" charset="0"/>
              </a:rPr>
              <a:t> </a:t>
            </a:r>
            <a:r>
              <a:rPr lang="el-GR" sz="1800" dirty="0">
                <a:highlight>
                  <a:srgbClr val="FF00FF"/>
                </a:highlight>
                <a:latin typeface="Times New Roman" panose="02020603050405020304" pitchFamily="18" charset="0"/>
                <a:ea typeface="Calibri" panose="020F0502020204030204" pitchFamily="34" charset="0"/>
                <a:cs typeface="Times New Roman" panose="02020603050405020304" pitchFamily="18" charset="0"/>
              </a:rPr>
              <a:t>ὁ</a:t>
            </a:r>
            <a:r>
              <a:rPr lang="el-GR" sz="1800" dirty="0">
                <a:latin typeface="Times New Roman" panose="02020603050405020304" pitchFamily="18" charset="0"/>
                <a:ea typeface="Calibri" panose="020F0502020204030204" pitchFamily="34" charset="0"/>
                <a:cs typeface="Times New Roman" panose="02020603050405020304" pitchFamily="18" charset="0"/>
              </a:rPr>
              <a:t> πολλάκις αὐτοὺς </a:t>
            </a:r>
            <a:r>
              <a:rPr lang="el-GR" sz="1800" b="1" u="dbl"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ἐλεήσας</a:t>
            </a:r>
            <a:r>
              <a:rPr lang="fr-FR"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600"/>
              </a:spcBef>
              <a:spcAft>
                <a:spcPts val="600"/>
              </a:spcAft>
            </a:pPr>
            <a:endParaRPr lang="fr-FR" sz="2400"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9BAB1A1D-E76B-4AF4-A4E8-FAD983A94AB1}"/>
              </a:ext>
            </a:extLst>
          </p:cNvPr>
          <p:cNvSpPr txBox="1"/>
          <p:nvPr/>
        </p:nvSpPr>
        <p:spPr>
          <a:xfrm>
            <a:off x="4074794" y="57068"/>
            <a:ext cx="4966336" cy="369332"/>
          </a:xfrm>
          <a:prstGeom prst="rect">
            <a:avLst/>
          </a:prstGeom>
          <a:noFill/>
        </p:spPr>
        <p:txBody>
          <a:bodyPr wrap="square" rtlCol="0">
            <a:spAutoFit/>
          </a:bodyPr>
          <a:lstStyle/>
          <a:p>
            <a:pPr algn="r"/>
            <a:r>
              <a:rPr lang="fr-FR" b="1" dirty="0">
                <a:solidFill>
                  <a:srgbClr val="00B050"/>
                </a:solidFill>
              </a:rPr>
              <a:t>Effet quasi-cinématographique dans la progression</a:t>
            </a:r>
          </a:p>
        </p:txBody>
      </p:sp>
    </p:spTree>
    <p:extLst>
      <p:ext uri="{BB962C8B-B14F-4D97-AF65-F5344CB8AC3E}">
        <p14:creationId xmlns:p14="http://schemas.microsoft.com/office/powerpoint/2010/main" val="334900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F1F5C-711B-4DD7-8FC2-2336F8B3CDB4}"/>
              </a:ext>
            </a:extLst>
          </p:cNvPr>
          <p:cNvSpPr/>
          <p:nvPr/>
        </p:nvSpPr>
        <p:spPr>
          <a:xfrm>
            <a:off x="342900" y="464911"/>
            <a:ext cx="8698230" cy="4905574"/>
          </a:xfrm>
          <a:prstGeom prst="rect">
            <a:avLst/>
          </a:prstGeom>
        </p:spPr>
        <p:txBody>
          <a:bodyPr wrap="square">
            <a:spAutoFit/>
          </a:bodyPr>
          <a:lstStyle/>
          <a:p>
            <a:pPr algn="just">
              <a:lnSpc>
                <a:spcPct val="115000"/>
              </a:lnSpc>
              <a:spcAft>
                <a:spcPts val="1000"/>
              </a:spcAft>
            </a:pPr>
            <a:r>
              <a:rPr lang="fr-FR" dirty="0">
                <a:highlight>
                  <a:srgbClr val="00FF00"/>
                </a:highlight>
                <a:latin typeface="Linux Libertine G" panose="02000503000000000000" pitchFamily="2" charset="0"/>
                <a:ea typeface="Arial Unicode MS"/>
                <a:cs typeface="Times New Roman" panose="02020603050405020304" pitchFamily="18" charset="0"/>
              </a:rPr>
              <a:t>À quoi </a:t>
            </a:r>
            <a:r>
              <a:rPr lang="fr-FR" dirty="0">
                <a:latin typeface="Linux Libertine G" panose="02000503000000000000" pitchFamily="2" charset="0"/>
                <a:ea typeface="Arial Unicode MS"/>
                <a:cs typeface="Times New Roman" panose="02020603050405020304" pitchFamily="18" charset="0"/>
              </a:rPr>
              <a:t>t'a servi ta clémence, ô César </a:t>
            </a:r>
            <a:r>
              <a:rPr lang="fr-FR" dirty="0">
                <a:highlight>
                  <a:srgbClr val="00FF00"/>
                </a:highlight>
                <a:latin typeface="Linux Libertine G" panose="02000503000000000000" pitchFamily="2" charset="0"/>
                <a:ea typeface="Arial Unicode MS"/>
                <a:cs typeface="Times New Roman" panose="02020603050405020304" pitchFamily="18" charset="0"/>
              </a:rPr>
              <a:t>? à quoi </a:t>
            </a:r>
            <a:r>
              <a:rPr lang="fr-FR" dirty="0">
                <a:latin typeface="Linux Libertine G" panose="02000503000000000000" pitchFamily="2" charset="0"/>
                <a:ea typeface="Arial Unicode MS"/>
                <a:cs typeface="Times New Roman" panose="02020603050405020304" pitchFamily="18" charset="0"/>
              </a:rPr>
              <a:t>t'a servi ton inviolabilité </a:t>
            </a:r>
            <a:r>
              <a:rPr lang="fr-FR" dirty="0">
                <a:highlight>
                  <a:srgbClr val="00FF00"/>
                </a:highlight>
                <a:latin typeface="Linux Libertine G" panose="02000503000000000000" pitchFamily="2" charset="0"/>
                <a:ea typeface="Arial Unicode MS"/>
                <a:cs typeface="Times New Roman" panose="02020603050405020304" pitchFamily="18" charset="0"/>
              </a:rPr>
              <a:t>?</a:t>
            </a:r>
            <a:r>
              <a:rPr lang="fr-FR" dirty="0">
                <a:latin typeface="Linux Libertine G" panose="02000503000000000000" pitchFamily="2" charset="0"/>
                <a:ea typeface="Arial Unicode MS"/>
                <a:cs typeface="Times New Roman" panose="02020603050405020304" pitchFamily="18" charset="0"/>
              </a:rPr>
              <a:t> </a:t>
            </a:r>
            <a:r>
              <a:rPr lang="fr-FR" dirty="0">
                <a:highlight>
                  <a:srgbClr val="00FF00"/>
                </a:highlight>
                <a:latin typeface="Linux Libertine G" panose="02000503000000000000" pitchFamily="2" charset="0"/>
                <a:ea typeface="Arial Unicode MS"/>
                <a:cs typeface="Times New Roman" panose="02020603050405020304" pitchFamily="18" charset="0"/>
              </a:rPr>
              <a:t>À quoi</a:t>
            </a:r>
            <a:r>
              <a:rPr lang="fr-FR" dirty="0">
                <a:latin typeface="Linux Libertine G" panose="02000503000000000000" pitchFamily="2" charset="0"/>
                <a:ea typeface="Arial Unicode MS"/>
                <a:cs typeface="Times New Roman" panose="02020603050405020304" pitchFamily="18" charset="0"/>
              </a:rPr>
              <a:t> t'ont servi les lois </a:t>
            </a:r>
            <a:r>
              <a:rPr lang="fr-FR" dirty="0">
                <a:highlight>
                  <a:srgbClr val="00FF00"/>
                </a:highlight>
                <a:latin typeface="Linux Libertine G" panose="02000503000000000000" pitchFamily="2" charset="0"/>
                <a:ea typeface="Arial Unicode MS"/>
                <a:cs typeface="Times New Roman" panose="02020603050405020304" pitchFamily="18" charset="0"/>
              </a:rPr>
              <a:t>?</a:t>
            </a:r>
            <a:r>
              <a:rPr lang="fr-FR" dirty="0">
                <a:latin typeface="Linux Libertine G" panose="02000503000000000000" pitchFamily="2" charset="0"/>
                <a:ea typeface="Arial Unicode MS"/>
                <a:cs typeface="Times New Roman" panose="02020603050405020304" pitchFamily="18" charset="0"/>
              </a:rPr>
              <a:t> A ce que toi, qui avais porté plusieurs lois pour empêcher que personne ne fût mis à mort par ses ennemis, tu fusses si cruellement assassiné par tes amis ; à ce que tu sois maintenant là, étendu égorgé dans ce Forum que tu as souvent traversé avec la couronne de triomphateur ; à ce qu'on t'ait jeté percé de blessures au pied de cette tribune d'où tu as souvent harangué le peuple. </a:t>
            </a:r>
            <a:r>
              <a:rPr lang="fr-FR" dirty="0">
                <a:highlight>
                  <a:srgbClr val="00FFFF"/>
                </a:highlight>
                <a:latin typeface="Linux Libertine G" panose="02000503000000000000" pitchFamily="2" charset="0"/>
                <a:ea typeface="Arial Unicode MS"/>
                <a:cs typeface="Times New Roman" panose="02020603050405020304" pitchFamily="18" charset="0"/>
              </a:rPr>
              <a:t>O douleur</a:t>
            </a:r>
            <a:r>
              <a:rPr lang="fr-FR" dirty="0">
                <a:latin typeface="Linux Libertine G" panose="02000503000000000000" pitchFamily="2" charset="0"/>
                <a:ea typeface="Arial Unicode MS"/>
                <a:cs typeface="Times New Roman" panose="02020603050405020304" pitchFamily="18" charset="0"/>
              </a:rPr>
              <a:t> ! ô cheveux blancs baignés de sang ! ô toge en lambeaux que tu sembles n'avoir revêtue que pour être égorgé dans ses plis ! »</a:t>
            </a:r>
          </a:p>
          <a:p>
            <a:pPr algn="just">
              <a:lnSpc>
                <a:spcPct val="115000"/>
              </a:lnSpc>
              <a:spcAft>
                <a:spcPts val="1000"/>
              </a:spcAft>
            </a:pPr>
            <a:r>
              <a:rPr lang="el-GR" sz="20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Ποῦ</a:t>
            </a:r>
            <a:r>
              <a:rPr lang="el-GR" sz="2000" dirty="0">
                <a:latin typeface="Times New Roman" panose="02020603050405020304" pitchFamily="18" charset="0"/>
                <a:ea typeface="Calibri" panose="020F0502020204030204" pitchFamily="34" charset="0"/>
                <a:cs typeface="Times New Roman" panose="02020603050405020304" pitchFamily="18" charset="0"/>
              </a:rPr>
              <a:t> δῆτά σοι</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Καῖσαρ</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ἡ φιλανθρωπία</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ποῦ δὲ</a:t>
            </a:r>
            <a:r>
              <a:rPr lang="el-GR" sz="2000" dirty="0">
                <a:latin typeface="Times New Roman" panose="02020603050405020304" pitchFamily="18" charset="0"/>
                <a:ea typeface="Calibri" panose="020F0502020204030204" pitchFamily="34" charset="0"/>
                <a:cs typeface="Times New Roman" panose="02020603050405020304" pitchFamily="18" charset="0"/>
              </a:rPr>
              <a:t> ἡ ἀσυλία</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ποῦ δὲ </a:t>
            </a:r>
            <a:r>
              <a:rPr lang="el-GR" sz="2000" dirty="0">
                <a:latin typeface="Times New Roman" panose="02020603050405020304" pitchFamily="18" charset="0"/>
                <a:ea typeface="Calibri" panose="020F0502020204030204" pitchFamily="34" charset="0"/>
                <a:cs typeface="Times New Roman" panose="02020603050405020304" pitchFamily="18" charset="0"/>
              </a:rPr>
              <a:t>οἱ νόμοι</a:t>
            </a:r>
            <a:r>
              <a:rPr lang="fr-FR" sz="20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ἀλλὰ σὺ μέν</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ὅπως μηδ᾽ ὑπὸ τῶν ἐχθρῶν τις φονεύηται</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πολλὰ ἐνομοθέτησας</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σὲ δὲ οὕτως οἰκτρῶς ἀπέκτειναν οἱ φίλοι</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καὶ νῦν ἔν τε τῇ ἀγορᾷ πρόκεισαι ἐσφαγμένος</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δἰ ἧς πολλάκις ἐπόμπευσας ἐστεφανωμένος</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καὶ ἐπὶ τοῦ βήματος ἔρριψαι κατατετρωμένος</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ἀφ᾽ οὗ πολλάκις ἐδημηγόρησας</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οἴμοι</a:t>
            </a:r>
            <a:r>
              <a:rPr lang="el-GR" sz="2000" dirty="0">
                <a:latin typeface="Times New Roman" panose="02020603050405020304" pitchFamily="18" charset="0"/>
                <a:ea typeface="Calibri" panose="020F0502020204030204" pitchFamily="34" charset="0"/>
                <a:cs typeface="Times New Roman" panose="02020603050405020304" pitchFamily="18" charset="0"/>
              </a:rPr>
              <a:t> πολιῶν ᾑματωμένων</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ὢ στολῆς ἐσπαραγμένης</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ἣν ἐπὶ τούτῳ μόνον</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ὡς ἔοικεν</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ἔλαβες</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ea typeface="Calibri" panose="020F0502020204030204" pitchFamily="34" charset="0"/>
                <a:cs typeface="Times New Roman" panose="02020603050405020304" pitchFamily="18" charset="0"/>
              </a:rPr>
              <a:t>ἵν᾽ ἐν ταύτῃ σφαγῇς</a:t>
            </a:r>
            <a:r>
              <a:rPr lang="fr-FR" sz="2000" dirty="0">
                <a:latin typeface="Times New Roman" panose="02020603050405020304" pitchFamily="18" charset="0"/>
                <a:ea typeface="Calibri" panose="020F0502020204030204" pitchFamily="34" charset="0"/>
                <a:cs typeface="Times New Roman" panose="02020603050405020304" pitchFamily="18" charset="0"/>
              </a:rPr>
              <a: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81BEBF0-A743-4818-BAFF-8A79A2DFCD35}"/>
              </a:ext>
            </a:extLst>
          </p:cNvPr>
          <p:cNvSpPr txBox="1"/>
          <p:nvPr/>
        </p:nvSpPr>
        <p:spPr>
          <a:xfrm>
            <a:off x="868680" y="5257800"/>
            <a:ext cx="8069580" cy="1015663"/>
          </a:xfrm>
          <a:prstGeom prst="rect">
            <a:avLst/>
          </a:prstGeom>
          <a:noFill/>
        </p:spPr>
        <p:txBody>
          <a:bodyPr wrap="square" rtlCol="0">
            <a:spAutoFit/>
          </a:bodyPr>
          <a:lstStyle/>
          <a:p>
            <a:pPr algn="just"/>
            <a:r>
              <a:rPr lang="fr-FR" sz="2000" b="1" dirty="0">
                <a:solidFill>
                  <a:srgbClr val="00B050"/>
                </a:solidFill>
              </a:rPr>
              <a:t>Lecture du dernier paragraphe , repérage des questions rhétoriques, geste d’Antoine, appel à la pitié avec la toge ensanglantée brandie devant la foule (texte de Plutarque du début de séance aide à comprendre le geste)  </a:t>
            </a:r>
          </a:p>
        </p:txBody>
      </p:sp>
    </p:spTree>
    <p:extLst>
      <p:ext uri="{BB962C8B-B14F-4D97-AF65-F5344CB8AC3E}">
        <p14:creationId xmlns:p14="http://schemas.microsoft.com/office/powerpoint/2010/main" val="417379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11AAE15-8891-4047-B8F3-23A8603DBCAF}"/>
              </a:ext>
            </a:extLst>
          </p:cNvPr>
          <p:cNvSpPr>
            <a:spLocks noGrp="1"/>
          </p:cNvSpPr>
          <p:nvPr>
            <p:ph type="title"/>
          </p:nvPr>
        </p:nvSpPr>
        <p:spPr/>
        <p:txBody>
          <a:bodyPr>
            <a:normAutofit/>
          </a:bodyPr>
          <a:lstStyle/>
          <a:p>
            <a:r>
              <a:rPr lang="fr-FR" u="sng" dirty="0"/>
              <a:t>Rédaction d’un paragraphe : </a:t>
            </a:r>
            <a:endParaRPr lang="fr-FR" dirty="0"/>
          </a:p>
        </p:txBody>
      </p:sp>
      <p:sp>
        <p:nvSpPr>
          <p:cNvPr id="6" name="Espace réservé du contenu 5">
            <a:extLst>
              <a:ext uri="{FF2B5EF4-FFF2-40B4-BE49-F238E27FC236}">
                <a16:creationId xmlns:a16="http://schemas.microsoft.com/office/drawing/2014/main" id="{93C5A98A-333D-4BDC-B8E7-F95A331D8A05}"/>
              </a:ext>
            </a:extLst>
          </p:cNvPr>
          <p:cNvSpPr>
            <a:spLocks noGrp="1"/>
          </p:cNvSpPr>
          <p:nvPr>
            <p:ph idx="1"/>
          </p:nvPr>
        </p:nvSpPr>
        <p:spPr/>
        <p:txBody>
          <a:bodyPr>
            <a:normAutofit/>
          </a:bodyPr>
          <a:lstStyle/>
          <a:p>
            <a:pPr marL="0" indent="0" algn="just">
              <a:buNone/>
            </a:pPr>
            <a:endParaRPr lang="fr-FR" sz="3200" dirty="0"/>
          </a:p>
          <a:p>
            <a:pPr marL="0" indent="0" algn="just">
              <a:buNone/>
            </a:pPr>
            <a:endParaRPr lang="fr-FR" sz="3200" dirty="0"/>
          </a:p>
          <a:p>
            <a:pPr marL="0" indent="0" algn="just">
              <a:buNone/>
            </a:pPr>
            <a:r>
              <a:rPr lang="fr-FR" sz="3200" dirty="0"/>
              <a:t>« </a:t>
            </a:r>
            <a:r>
              <a:rPr lang="fr-FR" sz="3200"/>
              <a:t>Comment Antoine </a:t>
            </a:r>
            <a:r>
              <a:rPr lang="fr-FR" sz="3200" dirty="0"/>
              <a:t>suscite-t-il à la fois la pitié et la colère du peuple pour le pousser à agir, c’est-à-dire à venger César. »</a:t>
            </a:r>
          </a:p>
          <a:p>
            <a:pPr lvl="0" algn="just">
              <a:buFont typeface="Wingdings" panose="05000000000000000000" pitchFamily="2" charset="2"/>
              <a:buChar char="Ø"/>
            </a:pPr>
            <a:endParaRPr lang="fr-FR" sz="2800" dirty="0"/>
          </a:p>
          <a:p>
            <a:endParaRPr lang="fr-FR" dirty="0"/>
          </a:p>
        </p:txBody>
      </p:sp>
    </p:spTree>
    <p:extLst>
      <p:ext uri="{BB962C8B-B14F-4D97-AF65-F5344CB8AC3E}">
        <p14:creationId xmlns:p14="http://schemas.microsoft.com/office/powerpoint/2010/main" val="2076316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42E21C59-2E93-4FAE-835F-427FB8E8F9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6975" y="125730"/>
            <a:ext cx="4965111" cy="6617970"/>
          </a:xfrm>
        </p:spPr>
      </p:pic>
      <p:sp>
        <p:nvSpPr>
          <p:cNvPr id="4" name="Espace réservé du texte 3">
            <a:extLst>
              <a:ext uri="{FF2B5EF4-FFF2-40B4-BE49-F238E27FC236}">
                <a16:creationId xmlns:a16="http://schemas.microsoft.com/office/drawing/2014/main" id="{34FB5C7C-E2C5-4DA3-AE7D-5122FC32E600}"/>
              </a:ext>
            </a:extLst>
          </p:cNvPr>
          <p:cNvSpPr>
            <a:spLocks noGrp="1"/>
          </p:cNvSpPr>
          <p:nvPr>
            <p:ph type="body" sz="half" idx="2"/>
          </p:nvPr>
        </p:nvSpPr>
        <p:spPr>
          <a:xfrm>
            <a:off x="342900" y="354330"/>
            <a:ext cx="2400300" cy="5950874"/>
          </a:xfrm>
        </p:spPr>
        <p:txBody>
          <a:bodyPr>
            <a:normAutofit/>
          </a:bodyPr>
          <a:lstStyle/>
          <a:p>
            <a:pPr algn="just"/>
            <a:r>
              <a:rPr lang="fr-FR" sz="2000" dirty="0"/>
              <a:t>Exemple du texte rédigé en classe de manière collective. </a:t>
            </a:r>
          </a:p>
          <a:p>
            <a:pPr algn="just"/>
            <a:endParaRPr lang="fr-FR" sz="2000" dirty="0"/>
          </a:p>
          <a:p>
            <a:r>
              <a:rPr lang="fr-FR" sz="2000" dirty="0"/>
              <a:t>Les fautes d’orthographe qui vous sautent aux yeux en attestent l’authenticité ! </a:t>
            </a:r>
          </a:p>
        </p:txBody>
      </p:sp>
    </p:spTree>
    <p:extLst>
      <p:ext uri="{BB962C8B-B14F-4D97-AF65-F5344CB8AC3E}">
        <p14:creationId xmlns:p14="http://schemas.microsoft.com/office/powerpoint/2010/main" val="2127368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BF65E-26C1-4578-AAC2-5CD22AEC80C1}"/>
              </a:ext>
            </a:extLst>
          </p:cNvPr>
          <p:cNvSpPr>
            <a:spLocks noGrp="1"/>
          </p:cNvSpPr>
          <p:nvPr>
            <p:ph type="title"/>
          </p:nvPr>
        </p:nvSpPr>
        <p:spPr>
          <a:xfrm>
            <a:off x="228600" y="594359"/>
            <a:ext cx="2514600" cy="2286000"/>
          </a:xfrm>
        </p:spPr>
        <p:txBody>
          <a:bodyPr>
            <a:normAutofit/>
          </a:bodyPr>
          <a:lstStyle/>
          <a:p>
            <a:r>
              <a:rPr lang="fr-FR" sz="3200" dirty="0"/>
              <a:t>Prolongement</a:t>
            </a:r>
          </a:p>
        </p:txBody>
      </p:sp>
      <p:pic>
        <p:nvPicPr>
          <p:cNvPr id="6" name="Espace réservé du contenu 5">
            <a:extLst>
              <a:ext uri="{FF2B5EF4-FFF2-40B4-BE49-F238E27FC236}">
                <a16:creationId xmlns:a16="http://schemas.microsoft.com/office/drawing/2014/main" id="{BF677958-2010-44A3-8304-BBC85BF664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9320" y="594359"/>
            <a:ext cx="5008563" cy="2568895"/>
          </a:xfrm>
        </p:spPr>
      </p:pic>
      <p:sp>
        <p:nvSpPr>
          <p:cNvPr id="4" name="Espace réservé du texte 3">
            <a:extLst>
              <a:ext uri="{FF2B5EF4-FFF2-40B4-BE49-F238E27FC236}">
                <a16:creationId xmlns:a16="http://schemas.microsoft.com/office/drawing/2014/main" id="{5DD743FB-D55A-4008-9768-1E53EE455848}"/>
              </a:ext>
            </a:extLst>
          </p:cNvPr>
          <p:cNvSpPr>
            <a:spLocks noGrp="1"/>
          </p:cNvSpPr>
          <p:nvPr>
            <p:ph type="body" sz="half" idx="2"/>
          </p:nvPr>
        </p:nvSpPr>
        <p:spPr/>
        <p:txBody>
          <a:bodyPr>
            <a:normAutofit/>
          </a:bodyPr>
          <a:lstStyle/>
          <a:p>
            <a:endParaRPr lang="fr-FR" sz="1800" dirty="0"/>
          </a:p>
          <a:p>
            <a:r>
              <a:rPr lang="fr-FR" sz="2000" dirty="0"/>
              <a:t>Visualisation des 13 premières minutes du docu-fiction de Fabrice </a:t>
            </a:r>
            <a:r>
              <a:rPr lang="fr-FR" sz="2000" dirty="0" err="1"/>
              <a:t>Hourlier</a:t>
            </a:r>
            <a:r>
              <a:rPr lang="fr-FR" sz="2000" dirty="0"/>
              <a:t> : </a:t>
            </a:r>
          </a:p>
          <a:p>
            <a:r>
              <a:rPr lang="fr-FR" sz="2000" dirty="0"/>
              <a:t>« Venger César »</a:t>
            </a:r>
          </a:p>
          <a:p>
            <a:endParaRPr lang="fr-FR" sz="1800" dirty="0"/>
          </a:p>
        </p:txBody>
      </p:sp>
      <p:sp>
        <p:nvSpPr>
          <p:cNvPr id="7" name="ZoneTexte 6">
            <a:extLst>
              <a:ext uri="{FF2B5EF4-FFF2-40B4-BE49-F238E27FC236}">
                <a16:creationId xmlns:a16="http://schemas.microsoft.com/office/drawing/2014/main" id="{8B1B77A1-17E3-438F-B641-A49722D114E5}"/>
              </a:ext>
            </a:extLst>
          </p:cNvPr>
          <p:cNvSpPr txBox="1"/>
          <p:nvPr/>
        </p:nvSpPr>
        <p:spPr>
          <a:xfrm>
            <a:off x="3348990" y="3794760"/>
            <a:ext cx="5452110" cy="2031325"/>
          </a:xfrm>
          <a:prstGeom prst="rect">
            <a:avLst/>
          </a:prstGeom>
          <a:noFill/>
        </p:spPr>
        <p:txBody>
          <a:bodyPr wrap="square" rtlCol="0">
            <a:spAutoFit/>
          </a:bodyPr>
          <a:lstStyle/>
          <a:p>
            <a:r>
              <a:rPr lang="fr-FR" dirty="0"/>
              <a:t>Le docu-fiction reprend en le simplifiant le discours de Cassius Dio en latin sous-titré, (3 minutes)</a:t>
            </a:r>
          </a:p>
          <a:p>
            <a:endParaRPr lang="fr-FR" dirty="0"/>
          </a:p>
          <a:p>
            <a:r>
              <a:rPr lang="fr-FR" dirty="0"/>
              <a:t>Distribution d’un texte à trous à compléter (</a:t>
            </a:r>
            <a:r>
              <a:rPr lang="fr-FR" dirty="0" err="1"/>
              <a:t>cf</a:t>
            </a:r>
            <a:r>
              <a:rPr lang="fr-FR" dirty="0"/>
              <a:t> travail académie de Grenoble)</a:t>
            </a:r>
          </a:p>
          <a:p>
            <a:endParaRPr lang="fr-FR" dirty="0"/>
          </a:p>
          <a:p>
            <a:r>
              <a:rPr lang="fr-FR" dirty="0"/>
              <a:t>Discours d’Antoine dans le </a:t>
            </a:r>
            <a:r>
              <a:rPr lang="fr-FR" i="1" dirty="0"/>
              <a:t>Jules César </a:t>
            </a:r>
            <a:r>
              <a:rPr lang="fr-FR" dirty="0"/>
              <a:t>de Shakespeare</a:t>
            </a:r>
          </a:p>
        </p:txBody>
      </p:sp>
    </p:spTree>
    <p:extLst>
      <p:ext uri="{BB962C8B-B14F-4D97-AF65-F5344CB8AC3E}">
        <p14:creationId xmlns:p14="http://schemas.microsoft.com/office/powerpoint/2010/main" val="269026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46867-093D-4518-AD15-B816A0CBF0CE}"/>
              </a:ext>
            </a:extLst>
          </p:cNvPr>
          <p:cNvSpPr>
            <a:spLocks noGrp="1"/>
          </p:cNvSpPr>
          <p:nvPr>
            <p:ph type="title"/>
          </p:nvPr>
        </p:nvSpPr>
        <p:spPr/>
        <p:txBody>
          <a:bodyPr>
            <a:normAutofit/>
          </a:bodyPr>
          <a:lstStyle/>
          <a:p>
            <a:pPr algn="ctr">
              <a:spcBef>
                <a:spcPts val="0"/>
              </a:spcBef>
              <a:spcAft>
                <a:spcPts val="0"/>
              </a:spcAft>
            </a:pPr>
            <a:r>
              <a:rPr lang="fr-FR" sz="4000" u="sng" dirty="0"/>
              <a:t>Séance 1</a:t>
            </a:r>
            <a:r>
              <a:rPr lang="fr-FR" sz="4000" dirty="0"/>
              <a:t> : « Un meurtre au Sénat »</a:t>
            </a:r>
            <a:br>
              <a:rPr lang="fr-FR" sz="4000" dirty="0"/>
            </a:br>
            <a:r>
              <a:rPr lang="fr-FR" sz="2800" dirty="0"/>
              <a:t>Lecture-compréhension</a:t>
            </a:r>
          </a:p>
        </p:txBody>
      </p:sp>
      <p:sp>
        <p:nvSpPr>
          <p:cNvPr id="3" name="Espace réservé du contenu 2">
            <a:extLst>
              <a:ext uri="{FF2B5EF4-FFF2-40B4-BE49-F238E27FC236}">
                <a16:creationId xmlns:a16="http://schemas.microsoft.com/office/drawing/2014/main" id="{43977EC6-8E4D-4E72-9C2E-6A8FFE374FD6}"/>
              </a:ext>
            </a:extLst>
          </p:cNvPr>
          <p:cNvSpPr>
            <a:spLocks noGrp="1"/>
          </p:cNvSpPr>
          <p:nvPr>
            <p:ph sz="half" idx="1"/>
          </p:nvPr>
        </p:nvSpPr>
        <p:spPr>
          <a:xfrm>
            <a:off x="228600" y="1845734"/>
            <a:ext cx="4297680" cy="4509346"/>
          </a:xfrm>
        </p:spPr>
        <p:txBody>
          <a:bodyPr>
            <a:normAutofit fontScale="25000" lnSpcReduction="20000"/>
          </a:bodyPr>
          <a:lstStyle/>
          <a:p>
            <a:pPr lvl="0">
              <a:spcBef>
                <a:spcPts val="0"/>
              </a:spcBef>
              <a:spcAft>
                <a:spcPts val="600"/>
              </a:spcAft>
            </a:pPr>
            <a:r>
              <a:rPr lang="fr-FR" sz="6400" b="1" u="sng" dirty="0">
                <a:solidFill>
                  <a:srgbClr val="00B050"/>
                </a:solidFill>
              </a:rPr>
              <a:t>Des conspirateurs</a:t>
            </a:r>
          </a:p>
          <a:p>
            <a:pPr lvl="0">
              <a:spcBef>
                <a:spcPts val="0"/>
              </a:spcBef>
              <a:spcAft>
                <a:spcPts val="600"/>
              </a:spcAft>
              <a:buFont typeface="Arial" panose="020B0604020202020204" pitchFamily="34" charset="0"/>
              <a:buChar char="•"/>
            </a:pPr>
            <a:r>
              <a:rPr lang="fr-FR" sz="6400" dirty="0"/>
              <a:t>Lâches, rusés</a:t>
            </a:r>
          </a:p>
          <a:p>
            <a:pPr lvl="0">
              <a:spcBef>
                <a:spcPts val="0"/>
              </a:spcBef>
              <a:spcAft>
                <a:spcPts val="600"/>
              </a:spcAft>
              <a:buFont typeface="Arial" panose="020B0604020202020204" pitchFamily="34" charset="0"/>
              <a:buChar char="•"/>
            </a:pPr>
            <a:r>
              <a:rPr lang="fr-FR" sz="6400" dirty="0"/>
              <a:t>Connus de César : </a:t>
            </a:r>
            <a:r>
              <a:rPr lang="fr-FR" sz="6400" dirty="0" err="1"/>
              <a:t>Cimber</a:t>
            </a:r>
            <a:r>
              <a:rPr lang="fr-FR" sz="6400" dirty="0"/>
              <a:t> </a:t>
            </a:r>
            <a:r>
              <a:rPr lang="fr-FR" sz="6400" dirty="0" err="1"/>
              <a:t>Tillius</a:t>
            </a:r>
            <a:r>
              <a:rPr lang="fr-FR" sz="6400" dirty="0"/>
              <a:t>, alter e </a:t>
            </a:r>
            <a:r>
              <a:rPr lang="fr-FR" sz="6400" dirty="0" err="1"/>
              <a:t>Cascis</a:t>
            </a:r>
            <a:r>
              <a:rPr lang="fr-FR" sz="6400" dirty="0"/>
              <a:t>, Marcus Brutus  (pas le fils de César !)</a:t>
            </a:r>
          </a:p>
          <a:p>
            <a:pPr lvl="0">
              <a:spcBef>
                <a:spcPts val="0"/>
              </a:spcBef>
              <a:spcAft>
                <a:spcPts val="600"/>
              </a:spcAft>
              <a:buFont typeface="Arial" panose="020B0604020202020204" pitchFamily="34" charset="0"/>
              <a:buChar char="•"/>
            </a:pPr>
            <a:r>
              <a:rPr lang="fr-FR" sz="6400" dirty="0"/>
              <a:t>Blessures : où, avec quoi : infra </a:t>
            </a:r>
            <a:r>
              <a:rPr lang="fr-FR" sz="6400" dirty="0" err="1"/>
              <a:t>jugulum</a:t>
            </a:r>
            <a:r>
              <a:rPr lang="fr-FR" sz="6400" dirty="0"/>
              <a:t>, </a:t>
            </a:r>
            <a:r>
              <a:rPr lang="fr-FR" sz="6400" dirty="0" err="1"/>
              <a:t>strictis</a:t>
            </a:r>
            <a:r>
              <a:rPr lang="fr-FR" sz="6400" dirty="0"/>
              <a:t> </a:t>
            </a:r>
            <a:r>
              <a:rPr lang="fr-FR" sz="6400" dirty="0" err="1"/>
              <a:t>pugionibus</a:t>
            </a:r>
            <a:r>
              <a:rPr lang="fr-FR" sz="6400" dirty="0"/>
              <a:t> (poignards dégainés)</a:t>
            </a:r>
          </a:p>
          <a:p>
            <a:pPr marL="0" lvl="0" indent="0">
              <a:spcBef>
                <a:spcPts val="0"/>
              </a:spcBef>
              <a:spcAft>
                <a:spcPts val="600"/>
              </a:spcAft>
              <a:buNone/>
            </a:pPr>
            <a:endParaRPr lang="fr-FR" sz="6400" dirty="0"/>
          </a:p>
          <a:p>
            <a:pPr lvl="0">
              <a:spcBef>
                <a:spcPts val="0"/>
              </a:spcBef>
              <a:spcAft>
                <a:spcPts val="600"/>
              </a:spcAft>
            </a:pPr>
            <a:r>
              <a:rPr lang="fr-FR" sz="6400" b="1" u="sng" dirty="0">
                <a:solidFill>
                  <a:srgbClr val="00B050"/>
                </a:solidFill>
              </a:rPr>
              <a:t>Les réactions de la victime</a:t>
            </a:r>
          </a:p>
          <a:p>
            <a:pPr lvl="0">
              <a:spcBef>
                <a:spcPts val="0"/>
              </a:spcBef>
              <a:spcAft>
                <a:spcPts val="600"/>
              </a:spcAft>
              <a:buFont typeface="Arial" panose="020B0604020202020204" pitchFamily="34" charset="0"/>
              <a:buChar char="•"/>
            </a:pPr>
            <a:r>
              <a:rPr lang="fr-FR" sz="6400" dirty="0"/>
              <a:t>Les paroles au style direct (</a:t>
            </a:r>
            <a:r>
              <a:rPr lang="fr-FR" sz="6400" i="1" dirty="0"/>
              <a:t>Cette fois, c’est de la violence !</a:t>
            </a:r>
            <a:r>
              <a:rPr lang="fr-FR" sz="6400" dirty="0"/>
              <a:t>, </a:t>
            </a:r>
            <a:r>
              <a:rPr lang="fr-FR" sz="6400" dirty="0" err="1"/>
              <a:t>Ista</a:t>
            </a:r>
            <a:r>
              <a:rPr lang="fr-FR" sz="6400" dirty="0"/>
              <a:t> </a:t>
            </a:r>
            <a:r>
              <a:rPr lang="fr-FR" sz="6400" dirty="0" err="1"/>
              <a:t>quidem</a:t>
            </a:r>
            <a:r>
              <a:rPr lang="fr-FR" sz="6400" dirty="0"/>
              <a:t> vis est, l. 2) montrent que César conserve son sens de la réplique et de l’autorité, ce qui dénote un grand sang-froid. </a:t>
            </a:r>
          </a:p>
          <a:p>
            <a:pPr>
              <a:spcBef>
                <a:spcPts val="0"/>
              </a:spcBef>
              <a:spcAft>
                <a:spcPts val="600"/>
              </a:spcAft>
              <a:buFont typeface="Arial" panose="020B0604020202020204" pitchFamily="34" charset="0"/>
              <a:buChar char="•"/>
            </a:pPr>
            <a:r>
              <a:rPr lang="fr-FR" sz="6400" dirty="0"/>
              <a:t>La deuxième réaction (</a:t>
            </a:r>
            <a:r>
              <a:rPr lang="fr-FR" sz="6400" i="1" dirty="0"/>
              <a:t>César, lui ayant saisi le bras, le transperça de son poinçon</a:t>
            </a:r>
            <a:r>
              <a:rPr lang="fr-FR" sz="6400" dirty="0"/>
              <a:t>, Caesar </a:t>
            </a:r>
            <a:r>
              <a:rPr lang="fr-FR" sz="6400" dirty="0" err="1"/>
              <a:t>cascae</a:t>
            </a:r>
            <a:r>
              <a:rPr lang="fr-FR" sz="6400" dirty="0"/>
              <a:t> </a:t>
            </a:r>
            <a:r>
              <a:rPr lang="fr-FR" sz="6400" dirty="0" err="1"/>
              <a:t>brachium</a:t>
            </a:r>
            <a:r>
              <a:rPr lang="fr-FR" sz="6400" dirty="0"/>
              <a:t> </a:t>
            </a:r>
            <a:r>
              <a:rPr lang="fr-FR" sz="6400" dirty="0" err="1"/>
              <a:t>arreptum</a:t>
            </a:r>
            <a:r>
              <a:rPr lang="fr-FR" sz="6400" dirty="0"/>
              <a:t> </a:t>
            </a:r>
            <a:r>
              <a:rPr lang="fr-FR" sz="6400" dirty="0" err="1"/>
              <a:t>graphio</a:t>
            </a:r>
            <a:r>
              <a:rPr lang="fr-FR" sz="6400" dirty="0"/>
              <a:t> </a:t>
            </a:r>
            <a:r>
              <a:rPr lang="fr-FR" sz="6400" dirty="0" err="1"/>
              <a:t>trajecit</a:t>
            </a:r>
            <a:r>
              <a:rPr lang="fr-FR" sz="6400" dirty="0"/>
              <a:t>, l. 3-4) montre sa vivacité, son courage face à l’adversité. </a:t>
            </a:r>
          </a:p>
          <a:p>
            <a:pPr>
              <a:spcBef>
                <a:spcPts val="0"/>
              </a:spcBef>
              <a:spcAft>
                <a:spcPts val="600"/>
              </a:spcAft>
              <a:buFont typeface="Arial" panose="020B0604020202020204" pitchFamily="34" charset="0"/>
              <a:buChar char="•"/>
            </a:pPr>
            <a:r>
              <a:rPr lang="fr-FR" sz="6400" dirty="0"/>
              <a:t>Enfin la dernière action (</a:t>
            </a:r>
            <a:r>
              <a:rPr lang="fr-FR" sz="6400" i="1" dirty="0"/>
              <a:t>il enroula sa toge autour de sa tête</a:t>
            </a:r>
            <a:r>
              <a:rPr lang="fr-FR" sz="6400" dirty="0"/>
              <a:t>, </a:t>
            </a:r>
            <a:r>
              <a:rPr lang="fr-FR" sz="6400" dirty="0" err="1"/>
              <a:t>toga</a:t>
            </a:r>
            <a:r>
              <a:rPr lang="fr-FR" sz="6400" dirty="0"/>
              <a:t> </a:t>
            </a:r>
            <a:r>
              <a:rPr lang="fr-FR" sz="6400" dirty="0" err="1"/>
              <a:t>caput</a:t>
            </a:r>
            <a:r>
              <a:rPr lang="fr-FR" sz="6400" dirty="0"/>
              <a:t> </a:t>
            </a:r>
            <a:r>
              <a:rPr lang="fr-FR" sz="6400" dirty="0" err="1"/>
              <a:t>obvolvit</a:t>
            </a:r>
            <a:r>
              <a:rPr lang="fr-FR" sz="6400" dirty="0"/>
              <a:t>, l. 5-6) révèle sa pudeur et son sens de la dignité : il ne souhaite être vu ni blessé, ni mourant.</a:t>
            </a:r>
          </a:p>
          <a:p>
            <a:endParaRPr lang="fr-FR" dirty="0"/>
          </a:p>
        </p:txBody>
      </p:sp>
      <p:sp>
        <p:nvSpPr>
          <p:cNvPr id="4" name="Espace réservé du contenu 3">
            <a:extLst>
              <a:ext uri="{FF2B5EF4-FFF2-40B4-BE49-F238E27FC236}">
                <a16:creationId xmlns:a16="http://schemas.microsoft.com/office/drawing/2014/main" id="{12D6253A-E081-4157-AEDA-8AED379CF8D3}"/>
              </a:ext>
            </a:extLst>
          </p:cNvPr>
          <p:cNvSpPr>
            <a:spLocks noGrp="1"/>
          </p:cNvSpPr>
          <p:nvPr>
            <p:ph sz="half" idx="2"/>
          </p:nvPr>
        </p:nvSpPr>
        <p:spPr>
          <a:xfrm>
            <a:off x="4663440" y="1845736"/>
            <a:ext cx="3703320" cy="4280744"/>
          </a:xfrm>
        </p:spPr>
        <p:txBody>
          <a:bodyPr>
            <a:normAutofit fontScale="25000" lnSpcReduction="20000"/>
          </a:bodyPr>
          <a:lstStyle/>
          <a:p>
            <a:pPr algn="just"/>
            <a:r>
              <a:rPr lang="la-Latn" sz="6400" noProof="1"/>
              <a:t>Assidentem conspirati specie officii circumsteterunt, ilicoque Cimber Tillius […] togam adprehendit : deinde clamantem: </a:t>
            </a:r>
            <a:r>
              <a:rPr lang="la-Latn" sz="6400" b="1" noProof="1"/>
              <a:t>« Ista quidem vis est ! »</a:t>
            </a:r>
            <a:r>
              <a:rPr lang="la-Latn" sz="6400" noProof="1"/>
              <a:t> alter e Cascis auersum vulnerat paulum infra jugulum.</a:t>
            </a:r>
          </a:p>
          <a:p>
            <a:pPr algn="just"/>
            <a:r>
              <a:rPr lang="la-Latn" sz="6400" b="1" noProof="1"/>
              <a:t>Caesar Cascae brachium arreptum graphio trajecit</a:t>
            </a:r>
            <a:r>
              <a:rPr lang="la-Latn" sz="6400" noProof="1"/>
              <a:t> conatusque prosilire alio uulnere tardatus est ; utque animaduertit undique se strictis pugionibus peti, </a:t>
            </a:r>
            <a:r>
              <a:rPr lang="la-Latn" sz="6400" b="1" noProof="1"/>
              <a:t>toga caput obvolvit</a:t>
            </a:r>
            <a:r>
              <a:rPr lang="la-Latn" sz="6400" noProof="1"/>
              <a:t>, simul sinistra manu sinum ad ima crura deduxit, quo honestius caderet etiam inferiore corporis parte velata.</a:t>
            </a:r>
          </a:p>
          <a:p>
            <a:pPr algn="r"/>
            <a:r>
              <a:rPr lang="fr-FR" sz="6400" dirty="0"/>
              <a:t>D’après Suétone (70-126), </a:t>
            </a:r>
            <a:r>
              <a:rPr lang="fr-FR" sz="6400" i="1" dirty="0"/>
              <a:t>Vie des Douze Césars</a:t>
            </a:r>
          </a:p>
          <a:p>
            <a:pPr algn="r"/>
            <a:endParaRPr lang="fr-FR" sz="6400" i="1" dirty="0"/>
          </a:p>
          <a:p>
            <a:pPr algn="just"/>
            <a:r>
              <a:rPr lang="fr-FR" sz="7200" b="1" i="1" dirty="0">
                <a:solidFill>
                  <a:srgbClr val="00B050"/>
                </a:solidFill>
              </a:rPr>
              <a:t>Séance prolongée par un exercice de traduction d’imitation de phrases grecques et latines, plus une activité en lien avec le lexique, étude des préfixes </a:t>
            </a:r>
            <a:r>
              <a:rPr lang="fr-FR" sz="7200" b="1" i="1" dirty="0" err="1">
                <a:solidFill>
                  <a:srgbClr val="00B050"/>
                </a:solidFill>
              </a:rPr>
              <a:t>circum</a:t>
            </a:r>
            <a:r>
              <a:rPr lang="fr-FR" sz="7200" b="1" i="1" dirty="0">
                <a:solidFill>
                  <a:srgbClr val="00B050"/>
                </a:solidFill>
              </a:rPr>
              <a:t> et </a:t>
            </a:r>
            <a:r>
              <a:rPr lang="el-GR" sz="7200" b="1" i="1" dirty="0">
                <a:solidFill>
                  <a:srgbClr val="00B050"/>
                </a:solidFill>
              </a:rPr>
              <a:t>περι</a:t>
            </a:r>
            <a:endParaRPr lang="fr-FR" sz="7200" b="1" dirty="0">
              <a:solidFill>
                <a:srgbClr val="00B050"/>
              </a:solidFill>
            </a:endParaRPr>
          </a:p>
          <a:p>
            <a:endParaRPr lang="fr-FR" dirty="0"/>
          </a:p>
        </p:txBody>
      </p:sp>
    </p:spTree>
    <p:extLst>
      <p:ext uri="{BB962C8B-B14F-4D97-AF65-F5344CB8AC3E}">
        <p14:creationId xmlns:p14="http://schemas.microsoft.com/office/powerpoint/2010/main" val="276357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6BD8B-3B48-465B-9A1F-CD1128C12CDE}"/>
              </a:ext>
            </a:extLst>
          </p:cNvPr>
          <p:cNvSpPr>
            <a:spLocks noGrp="1"/>
          </p:cNvSpPr>
          <p:nvPr>
            <p:ph type="title"/>
          </p:nvPr>
        </p:nvSpPr>
        <p:spPr/>
        <p:txBody>
          <a:bodyPr>
            <a:normAutofit fontScale="90000"/>
          </a:bodyPr>
          <a:lstStyle/>
          <a:p>
            <a:pPr algn="ctr"/>
            <a:r>
              <a:rPr lang="fr-FR" sz="4400" u="sng" dirty="0"/>
              <a:t>Séance 2</a:t>
            </a:r>
            <a:r>
              <a:rPr lang="fr-FR" sz="4400" dirty="0"/>
              <a:t> : « Un cadavre au Sénat »</a:t>
            </a:r>
            <a:br>
              <a:rPr lang="fr-FR" sz="4400" dirty="0"/>
            </a:br>
            <a:r>
              <a:rPr lang="fr-FR" sz="3600" dirty="0"/>
              <a:t>Traduction juxtaposée</a:t>
            </a:r>
            <a:endParaRPr lang="fr-FR" dirty="0"/>
          </a:p>
        </p:txBody>
      </p:sp>
      <p:pic>
        <p:nvPicPr>
          <p:cNvPr id="7" name="Espace réservé du contenu 6">
            <a:extLst>
              <a:ext uri="{FF2B5EF4-FFF2-40B4-BE49-F238E27FC236}">
                <a16:creationId xmlns:a16="http://schemas.microsoft.com/office/drawing/2014/main" id="{56952248-12DF-4935-8129-28C49B24E543}"/>
              </a:ext>
            </a:extLst>
          </p:cNvPr>
          <p:cNvPicPr>
            <a:picLocks noGrp="1" noChangeAspect="1"/>
          </p:cNvPicPr>
          <p:nvPr>
            <p:ph sz="half" idx="1"/>
          </p:nvPr>
        </p:nvPicPr>
        <p:blipFill>
          <a:blip r:embed="rId2"/>
          <a:stretch>
            <a:fillRect/>
          </a:stretch>
        </p:blipFill>
        <p:spPr>
          <a:xfrm>
            <a:off x="1030934" y="1846263"/>
            <a:ext cx="3286420" cy="4022725"/>
          </a:xfrm>
          <a:prstGeom prst="rect">
            <a:avLst/>
          </a:prstGeom>
        </p:spPr>
      </p:pic>
      <p:pic>
        <p:nvPicPr>
          <p:cNvPr id="8" name="Espace réservé du contenu 7">
            <a:extLst>
              <a:ext uri="{FF2B5EF4-FFF2-40B4-BE49-F238E27FC236}">
                <a16:creationId xmlns:a16="http://schemas.microsoft.com/office/drawing/2014/main" id="{8E0AD6EF-9C83-47E9-ADDC-BE5B10795E79}"/>
              </a:ext>
            </a:extLst>
          </p:cNvPr>
          <p:cNvPicPr>
            <a:picLocks noGrp="1" noChangeAspect="1"/>
          </p:cNvPicPr>
          <p:nvPr>
            <p:ph sz="half" idx="2"/>
          </p:nvPr>
        </p:nvPicPr>
        <p:blipFill>
          <a:blip r:embed="rId3"/>
          <a:stretch>
            <a:fillRect/>
          </a:stretch>
        </p:blipFill>
        <p:spPr>
          <a:xfrm>
            <a:off x="4862927" y="1846263"/>
            <a:ext cx="3304345" cy="4022725"/>
          </a:xfrm>
          <a:prstGeom prst="rect">
            <a:avLst/>
          </a:prstGeom>
        </p:spPr>
      </p:pic>
    </p:spTree>
    <p:extLst>
      <p:ext uri="{BB962C8B-B14F-4D97-AF65-F5344CB8AC3E}">
        <p14:creationId xmlns:p14="http://schemas.microsoft.com/office/powerpoint/2010/main" val="219237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DD889-B4B1-4ECB-85F1-86D6E7F8469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06A5C4DC-F35F-4190-B7C5-ACA905BDC2F7}"/>
              </a:ext>
            </a:extLst>
          </p:cNvPr>
          <p:cNvSpPr>
            <a:spLocks noGrp="1"/>
          </p:cNvSpPr>
          <p:nvPr>
            <p:ph idx="1"/>
          </p:nvPr>
        </p:nvSpPr>
        <p:spPr/>
        <p:txBody>
          <a:bodyPr/>
          <a:lstStyle/>
          <a:p>
            <a:pPr algn="just"/>
            <a:r>
              <a:rPr lang="fr-FR" dirty="0"/>
              <a:t>Ces deux premières séances sont prolongées par la lecture en français du texte de Plutarque relatant l’assassinat de César. </a:t>
            </a:r>
          </a:p>
          <a:p>
            <a:pPr algn="just"/>
            <a:endParaRPr lang="fr-FR" dirty="0"/>
          </a:p>
          <a:p>
            <a:pPr algn="just"/>
            <a:r>
              <a:rPr lang="fr-FR" b="1" u="sng" dirty="0"/>
              <a:t>La séance 3 </a:t>
            </a:r>
            <a:r>
              <a:rPr lang="fr-FR" dirty="0"/>
              <a:t>est consacrée à l’étude du lexique , le vocabulaire du corps</a:t>
            </a:r>
          </a:p>
          <a:p>
            <a:pPr algn="just"/>
            <a:r>
              <a:rPr lang="fr-FR" dirty="0"/>
              <a:t>Un mot croisé construit à partir de mots dérivés de </a:t>
            </a:r>
            <a:r>
              <a:rPr lang="fr-FR" i="1" dirty="0" err="1"/>
              <a:t>caput</a:t>
            </a:r>
            <a:r>
              <a:rPr lang="fr-FR" i="1" dirty="0"/>
              <a:t>, </a:t>
            </a:r>
            <a:r>
              <a:rPr lang="fr-FR" i="1" dirty="0" err="1"/>
              <a:t>capitis</a:t>
            </a:r>
            <a:r>
              <a:rPr lang="fr-FR" i="1" dirty="0"/>
              <a:t>, n : la tête </a:t>
            </a:r>
            <a:r>
              <a:rPr lang="fr-FR" dirty="0"/>
              <a:t>est proposé aux élèves. </a:t>
            </a:r>
          </a:p>
          <a:p>
            <a:pPr algn="just"/>
            <a:r>
              <a:rPr lang="fr-FR" b="1" u="sng" dirty="0"/>
              <a:t>La séance 4 </a:t>
            </a:r>
            <a:r>
              <a:rPr lang="fr-FR" dirty="0"/>
              <a:t>est consacrée à l’étude des œuvres de </a:t>
            </a:r>
            <a:r>
              <a:rPr lang="fr-FR" dirty="0" err="1"/>
              <a:t>Camuccini</a:t>
            </a:r>
            <a:r>
              <a:rPr lang="fr-FR" dirty="0"/>
              <a:t> et de Gérôme </a:t>
            </a:r>
          </a:p>
          <a:p>
            <a:endParaRPr lang="fr-FR" dirty="0"/>
          </a:p>
          <a:p>
            <a:endParaRPr lang="fr-FR" dirty="0"/>
          </a:p>
        </p:txBody>
      </p:sp>
      <p:sp>
        <p:nvSpPr>
          <p:cNvPr id="4" name="Espace réservé du texte 3">
            <a:extLst>
              <a:ext uri="{FF2B5EF4-FFF2-40B4-BE49-F238E27FC236}">
                <a16:creationId xmlns:a16="http://schemas.microsoft.com/office/drawing/2014/main" id="{37414106-1406-4045-8A45-72CC894B6ECE}"/>
              </a:ext>
            </a:extLst>
          </p:cNvPr>
          <p:cNvSpPr>
            <a:spLocks noGrp="1"/>
          </p:cNvSpPr>
          <p:nvPr>
            <p:ph type="body" sz="half" idx="2"/>
          </p:nvPr>
        </p:nvSpPr>
        <p:spPr/>
        <p:txBody>
          <a:bodyPr/>
          <a:lstStyle/>
          <a:p>
            <a:endParaRPr lang="fr-FR"/>
          </a:p>
        </p:txBody>
      </p:sp>
    </p:spTree>
    <p:extLst>
      <p:ext uri="{BB962C8B-B14F-4D97-AF65-F5344CB8AC3E}">
        <p14:creationId xmlns:p14="http://schemas.microsoft.com/office/powerpoint/2010/main" val="318666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9252F-F545-41A4-9C95-C4F3453E7DA9}"/>
              </a:ext>
            </a:extLst>
          </p:cNvPr>
          <p:cNvSpPr>
            <a:spLocks noGrp="1"/>
          </p:cNvSpPr>
          <p:nvPr>
            <p:ph type="title"/>
          </p:nvPr>
        </p:nvSpPr>
        <p:spPr/>
        <p:txBody>
          <a:bodyPr>
            <a:normAutofit/>
          </a:bodyPr>
          <a:lstStyle/>
          <a:p>
            <a:r>
              <a:rPr lang="fr-FR" sz="3600" dirty="0"/>
              <a:t>Tableaux de </a:t>
            </a:r>
            <a:r>
              <a:rPr lang="fr-FR" sz="3600" dirty="0" err="1"/>
              <a:t>Camuccini</a:t>
            </a:r>
            <a:r>
              <a:rPr lang="fr-FR" sz="3600" dirty="0"/>
              <a:t> et de Gérôme</a:t>
            </a:r>
          </a:p>
        </p:txBody>
      </p:sp>
      <p:pic>
        <p:nvPicPr>
          <p:cNvPr id="6" name="Espace réservé du contenu 5">
            <a:extLst>
              <a:ext uri="{FF2B5EF4-FFF2-40B4-BE49-F238E27FC236}">
                <a16:creationId xmlns:a16="http://schemas.microsoft.com/office/drawing/2014/main" id="{23E98911-A419-4F8E-A823-8F5F4BB04D0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8362" y="1877843"/>
            <a:ext cx="3703638" cy="2062185"/>
          </a:xfrm>
        </p:spPr>
      </p:pic>
      <p:pic>
        <p:nvPicPr>
          <p:cNvPr id="8" name="Espace réservé du contenu 7">
            <a:extLst>
              <a:ext uri="{FF2B5EF4-FFF2-40B4-BE49-F238E27FC236}">
                <a16:creationId xmlns:a16="http://schemas.microsoft.com/office/drawing/2014/main" id="{2C50A09D-22FE-40DB-8351-56C1252A6BB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4710" y="4008608"/>
            <a:ext cx="3702050" cy="2176344"/>
          </a:xfrm>
        </p:spPr>
      </p:pic>
    </p:spTree>
    <p:extLst>
      <p:ext uri="{BB962C8B-B14F-4D97-AF65-F5344CB8AC3E}">
        <p14:creationId xmlns:p14="http://schemas.microsoft.com/office/powerpoint/2010/main" val="398792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94D7467-547A-4584-A683-F9C213668CB1}"/>
              </a:ext>
            </a:extLst>
          </p:cNvPr>
          <p:cNvSpPr>
            <a:spLocks noGrp="1"/>
          </p:cNvSpPr>
          <p:nvPr>
            <p:ph type="ctrTitle"/>
          </p:nvPr>
        </p:nvSpPr>
        <p:spPr/>
        <p:txBody>
          <a:bodyPr>
            <a:normAutofit/>
          </a:bodyPr>
          <a:lstStyle/>
          <a:p>
            <a:pPr algn="ctr"/>
            <a:r>
              <a:rPr lang="fr-FR" sz="4800" dirty="0"/>
              <a:t>Séance 5 – </a:t>
            </a:r>
            <a:br>
              <a:rPr lang="fr-FR" sz="4800" dirty="0"/>
            </a:br>
            <a:r>
              <a:rPr lang="fr-FR" sz="4800" dirty="0"/>
              <a:t>Honorer ou venger César : les funérailles du dictateur selon les historiens grecs</a:t>
            </a:r>
          </a:p>
        </p:txBody>
      </p:sp>
      <p:sp>
        <p:nvSpPr>
          <p:cNvPr id="5" name="Sous-titre 4">
            <a:extLst>
              <a:ext uri="{FF2B5EF4-FFF2-40B4-BE49-F238E27FC236}">
                <a16:creationId xmlns:a16="http://schemas.microsoft.com/office/drawing/2014/main" id="{3ADF7E94-CD46-4C7E-B2C7-C444A6E630FF}"/>
              </a:ext>
            </a:extLst>
          </p:cNvPr>
          <p:cNvSpPr>
            <a:spLocks noGrp="1"/>
          </p:cNvSpPr>
          <p:nvPr>
            <p:ph type="subTitle" idx="1"/>
          </p:nvPr>
        </p:nvSpPr>
        <p:spPr/>
        <p:txBody>
          <a:bodyPr>
            <a:normAutofit fontScale="85000" lnSpcReduction="20000"/>
          </a:bodyPr>
          <a:lstStyle/>
          <a:p>
            <a:r>
              <a:rPr lang="fr-FR" dirty="0"/>
              <a:t>Textes SUPPORTS </a:t>
            </a:r>
          </a:p>
          <a:p>
            <a:pPr marL="342900" indent="-342900">
              <a:buFont typeface="Arial" panose="020B0604020202020204" pitchFamily="34" charset="0"/>
              <a:buChar char="•"/>
            </a:pPr>
            <a:r>
              <a:rPr lang="fr-FR" dirty="0"/>
              <a:t>Plutarque : Vie de Marc-Antoine</a:t>
            </a:r>
          </a:p>
          <a:p>
            <a:pPr marL="342900" indent="-342900">
              <a:buFont typeface="Arial" panose="020B0604020202020204" pitchFamily="34" charset="0"/>
              <a:buChar char="•"/>
            </a:pPr>
            <a:r>
              <a:rPr lang="fr-FR" dirty="0"/>
              <a:t>CASSIUS DIO : discours de Marc-Antoine</a:t>
            </a:r>
          </a:p>
        </p:txBody>
      </p:sp>
    </p:spTree>
    <p:extLst>
      <p:ext uri="{BB962C8B-B14F-4D97-AF65-F5344CB8AC3E}">
        <p14:creationId xmlns:p14="http://schemas.microsoft.com/office/powerpoint/2010/main" val="27418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596A35-3DEF-42F7-A193-EA0B182D7F0F}"/>
              </a:ext>
            </a:extLst>
          </p:cNvPr>
          <p:cNvSpPr txBox="1"/>
          <p:nvPr/>
        </p:nvSpPr>
        <p:spPr>
          <a:xfrm>
            <a:off x="594360" y="640080"/>
            <a:ext cx="8161020" cy="5940088"/>
          </a:xfrm>
          <a:prstGeom prst="rect">
            <a:avLst/>
          </a:prstGeom>
          <a:noFill/>
        </p:spPr>
        <p:txBody>
          <a:bodyPr wrap="square" rtlCol="0">
            <a:spAutoFit/>
          </a:bodyPr>
          <a:lstStyle/>
          <a:p>
            <a:pPr lvl="0" algn="just"/>
            <a:r>
              <a:rPr lang="fr-FR" sz="2800" b="1" dirty="0"/>
              <a:t>Plutarque (46-126 </a:t>
            </a:r>
            <a:r>
              <a:rPr lang="fr-FR" sz="2800" b="1" dirty="0" err="1"/>
              <a:t>ap</a:t>
            </a:r>
            <a:r>
              <a:rPr lang="fr-FR" sz="2800" b="1" dirty="0"/>
              <a:t>. J-C), Vie de Marc-Antoine</a:t>
            </a:r>
            <a:endParaRPr lang="fr-FR" sz="2800" dirty="0"/>
          </a:p>
          <a:p>
            <a:pPr algn="just"/>
            <a:r>
              <a:rPr lang="fr-FR" sz="2800" b="1" dirty="0"/>
              <a:t> </a:t>
            </a:r>
            <a:endParaRPr lang="fr-FR" sz="2800" dirty="0"/>
          </a:p>
          <a:p>
            <a:pPr algn="just"/>
            <a:r>
              <a:rPr lang="fr-FR" sz="2400" dirty="0"/>
              <a:t>Lorsqu'on porta le corps de César sur le bûcher, Antoine, suivant l'usage, prononça son oraison funèbre, et voyant le peuple singulièrement ému et attendri par ce discours, il mêla tout à coup à l'éloge de César ce qu'il crut de plus propre à exciter la pitié, à enflammer l'âme de ses auditeurs. En finissant, il déploya la robe de César, ensanglantée et percée de coups, et traitant de scélérats et de parricides les auteurs de ce meurtre, il échauffa tellement l'esprit du peuple, que faisant, à l'heure même, un bûcher des bancs et des tables qu'ils trouvèrent sur la place, ils y brûlèrent le corps de César ; prenant ensuite du bûcher des tisons enflammés, ils coururent aux maisons des meurtriers, pour y mettre le feu et les attaquer eux-mêmes</a:t>
            </a:r>
            <a:r>
              <a:rPr lang="fr-FR" dirty="0"/>
              <a:t>.</a:t>
            </a:r>
          </a:p>
          <a:p>
            <a:r>
              <a:rPr lang="fr-FR" dirty="0"/>
              <a:t> </a:t>
            </a:r>
          </a:p>
          <a:p>
            <a:endParaRPr lang="fr-FR" dirty="0"/>
          </a:p>
        </p:txBody>
      </p:sp>
    </p:spTree>
    <p:extLst>
      <p:ext uri="{BB962C8B-B14F-4D97-AF65-F5344CB8AC3E}">
        <p14:creationId xmlns:p14="http://schemas.microsoft.com/office/powerpoint/2010/main" val="294911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503B279-775A-493E-9ABB-2DCBB5270C53}"/>
              </a:ext>
            </a:extLst>
          </p:cNvPr>
          <p:cNvSpPr txBox="1"/>
          <p:nvPr/>
        </p:nvSpPr>
        <p:spPr>
          <a:xfrm>
            <a:off x="468630" y="240030"/>
            <a:ext cx="8206740" cy="6186309"/>
          </a:xfrm>
          <a:prstGeom prst="rect">
            <a:avLst/>
          </a:prstGeom>
          <a:noFill/>
        </p:spPr>
        <p:txBody>
          <a:bodyPr wrap="square" rtlCol="0">
            <a:spAutoFit/>
          </a:bodyPr>
          <a:lstStyle/>
          <a:p>
            <a:pPr algn="just"/>
            <a:r>
              <a:rPr lang="fr-FR" b="1" dirty="0"/>
              <a:t>Cassius Dio, historien romain de langue grecque (155-235 </a:t>
            </a:r>
            <a:r>
              <a:rPr lang="fr-FR" b="1" dirty="0" err="1"/>
              <a:t>ap</a:t>
            </a:r>
            <a:r>
              <a:rPr lang="fr-FR" b="1" dirty="0"/>
              <a:t>. J-C)</a:t>
            </a:r>
            <a:endParaRPr lang="fr-FR" dirty="0"/>
          </a:p>
          <a:p>
            <a:pPr algn="just"/>
            <a:endParaRPr lang="fr-FR" dirty="0"/>
          </a:p>
          <a:p>
            <a:pPr algn="just"/>
            <a:r>
              <a:rPr lang="fr-FR" dirty="0"/>
              <a:t>« Eh bien ! ce père, ce grand pontife, ce citoyen inviolable, ce héros, ce dieu, il est mort ! Il est mort, ô douleur ! non pas emporté par une maladie, non pas flétri par la vieillesse, non pas frappé dans une guerre au dehors, non pas fortuitement ravi par quelque coup du ciel, mais ici, dans l'enceinte de nos murs, trompé par la perfidie, lui qui avait en sûreté conduit une expédition jusque dans la Bretagne ; victime d'embûches dans la ville, lui qui en avait reculé le Pomœrium ; égorgé dans la curie, lui qui en avait bâti une nouvelle en son nom ; sans armes, lui guerrier illustre ; sans défense, lui pacificateur ; devant les lieux consacrés aux jugements, lui juge ; sous les yeux des magistrats, lui magistrat ; sous les coups des citoyens, lui qu'aucun ennemi ne put tuer, même lorsqu'il tomba dans la mer ; sous les coups de ses amis, lui qui souvent leur avait pardonné. </a:t>
            </a:r>
          </a:p>
          <a:p>
            <a:pPr algn="just"/>
            <a:r>
              <a:rPr lang="fr-FR" dirty="0"/>
              <a:t>A quoi t'a servi ta clémence, ô César ? à quoi t'a servi ton inviolabilité ? A quoi t'ont servi les lois ? A ce que toi, qui avais porté plusieurs lois pour empêcher que personne ne fût mis à mort par ses ennemis, tu fusses si cruellement assassiné par tes amis ; à ce que tu sois maintenant là, étendu égorgé dans ce Forum que tu as souvent traversé avec la couronne de triomphateur ; à ce qu'on t'ait jeté percé de blessures au pied de cette tribune d'où tu as souvent harangué le peuple. O douleur ! ô cheveux blancs baignés de sang ! ô toge en lambeaux que tu sembles n'avoir revêtue que pour être égorgé dans ses plis ! »</a:t>
            </a:r>
          </a:p>
          <a:p>
            <a:pPr algn="r"/>
            <a:r>
              <a:rPr lang="fr-FR" dirty="0"/>
              <a:t>Histoire Romaine, XLIX</a:t>
            </a:r>
          </a:p>
        </p:txBody>
      </p:sp>
    </p:spTree>
    <p:extLst>
      <p:ext uri="{BB962C8B-B14F-4D97-AF65-F5344CB8AC3E}">
        <p14:creationId xmlns:p14="http://schemas.microsoft.com/office/powerpoint/2010/main" val="3402256528"/>
      </p:ext>
    </p:extLst>
  </p:cSld>
  <p:clrMapOvr>
    <a:masterClrMapping/>
  </p:clrMapOvr>
</p:sld>
</file>

<file path=ppt/theme/theme1.xml><?xml version="1.0" encoding="utf-8"?>
<a:theme xmlns:a="http://schemas.openxmlformats.org/drawingml/2006/main" name="Rétrospective">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216</TotalTime>
  <Words>1928</Words>
  <Application>Microsoft Office PowerPoint</Application>
  <PresentationFormat>Affichage à l'écran (4:3)</PresentationFormat>
  <Paragraphs>142</Paragraphs>
  <Slides>25</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Calibri Light</vt:lpstr>
      <vt:lpstr>Linux Libertine G</vt:lpstr>
      <vt:lpstr>Times New Roman</vt:lpstr>
      <vt:lpstr>Wingdings</vt:lpstr>
      <vt:lpstr>Rétrospective</vt:lpstr>
      <vt:lpstr>Lecture analytique en ECLA en classe de troisième  </vt:lpstr>
      <vt:lpstr>Descriptif rapide de la séquence </vt:lpstr>
      <vt:lpstr>Séance 1 : « Un meurtre au Sénat » Lecture-compréhension</vt:lpstr>
      <vt:lpstr>Séance 2 : « Un cadavre au Sénat » Traduction juxtaposée</vt:lpstr>
      <vt:lpstr>Présentation PowerPoint</vt:lpstr>
      <vt:lpstr>Tableaux de Camuccini et de Gérôme</vt:lpstr>
      <vt:lpstr>Séance 5 –  Honorer ou venger César : les funérailles du dictateur selon les historiens grecs</vt:lpstr>
      <vt:lpstr>Présentation PowerPoint</vt:lpstr>
      <vt:lpstr>Présentation PowerPoint</vt:lpstr>
      <vt:lpstr>Supports distribués aux élèves </vt:lpstr>
      <vt:lpstr>Texte grec distribué</vt:lpstr>
      <vt:lpstr>Etapes du travail d’analyse proposé aux élèves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Rédaction d’un paragraphe : </vt:lpstr>
      <vt:lpstr>Présentation PowerPoint</vt:lpstr>
      <vt:lpstr>Prolongement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5 –  Honorer ou venger César : les funérailles du dictateur selon les historiens grecs</dc:title>
  <dc:creator>user</dc:creator>
  <cp:lastModifiedBy>user</cp:lastModifiedBy>
  <cp:revision>44</cp:revision>
  <dcterms:created xsi:type="dcterms:W3CDTF">2018-10-17T19:59:03Z</dcterms:created>
  <dcterms:modified xsi:type="dcterms:W3CDTF">2019-01-05T13:30:20Z</dcterms:modified>
</cp:coreProperties>
</file>