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65" r:id="rId5"/>
    <p:sldId id="260" r:id="rId6"/>
    <p:sldId id="259" r:id="rId7"/>
    <p:sldId id="261" r:id="rId8"/>
    <p:sldId id="267" r:id="rId9"/>
    <p:sldId id="262" r:id="rId10"/>
    <p:sldId id="263" r:id="rId11"/>
    <p:sldId id="266"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CB0964-F2E3-44A4-900C-AA1922EF93ED}" type="datetimeFigureOut">
              <a:rPr lang="fr-FR" smtClean="0"/>
              <a:pPr/>
              <a:t>13/12/2018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5414DF-2428-4A3D-B591-E7BCD31812B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B0964-F2E3-44A4-900C-AA1922EF93ED}" type="datetimeFigureOut">
              <a:rPr lang="fr-FR" smtClean="0"/>
              <a:pPr/>
              <a:t>13/12/2018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414DF-2428-4A3D-B591-E7BCD31812B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1026" name="Rectangle 2"/>
          <p:cNvSpPr>
            <a:spLocks noChangeArrowheads="1"/>
          </p:cNvSpPr>
          <p:nvPr/>
        </p:nvSpPr>
        <p:spPr bwMode="auto">
          <a:xfrm>
            <a:off x="179512" y="1260865"/>
            <a:ext cx="8712968"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Comparate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nunc, Quirites, cum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illorum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superbia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me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hominem novum. </a:t>
            </a:r>
            <a:r>
              <a:rPr kumimoji="0" lang="fr-FR" sz="1400" b="0" i="0" u="sng" strike="noStrike" cap="none" normalizeH="0" baseline="0" smtClean="0">
                <a:ln>
                  <a:noFill/>
                </a:ln>
                <a:solidFill>
                  <a:schemeClr val="tx1"/>
                </a:solidFill>
                <a:effectLst/>
                <a:latin typeface="Calibri" pitchFamily="34" charset="0"/>
                <a:ea typeface="Calibri" pitchFamily="34" charset="0"/>
                <a:cs typeface="Times New Roman" pitchFamily="18" charset="0"/>
              </a:rPr>
              <a:t>Quae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audiri aut </a:t>
            </a:r>
            <a:r>
              <a:rPr kumimoji="0" lang="fr-FR" sz="1400" b="1" i="0" u="sng" strike="noStrike" cap="none" normalizeH="0" baseline="0" smtClean="0">
                <a:ln>
                  <a:noFill/>
                </a:ln>
                <a:solidFill>
                  <a:srgbClr val="FF0000"/>
                </a:solidFill>
                <a:effectLst/>
                <a:latin typeface="Calibri" pitchFamily="34" charset="0"/>
                <a:ea typeface="Calibri" pitchFamily="34" charset="0"/>
                <a:cs typeface="Times New Roman" pitchFamily="18" charset="0"/>
              </a:rPr>
              <a:t>legere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solent,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eorum partem vidi, alia </a:t>
            </a:r>
            <a:r>
              <a:rPr kumimoji="0" lang="fr-FR" sz="1400" b="1" i="0" u="sng" strike="noStrike" cap="none" normalizeH="0" baseline="0" smtClean="0">
                <a:ln>
                  <a:noFill/>
                </a:ln>
                <a:solidFill>
                  <a:srgbClr val="FF0000"/>
                </a:solidFill>
                <a:effectLst/>
                <a:latin typeface="Calibri" pitchFamily="34" charset="0"/>
                <a:ea typeface="Calibri" pitchFamily="34" charset="0"/>
                <a:cs typeface="Times New Roman" pitchFamily="18" charset="0"/>
              </a:rPr>
              <a:t>gessi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a:t>
            </a:r>
            <a:r>
              <a:rPr kumimoji="0" lang="fr-FR" sz="1400" b="0" i="0" u="sng" strike="noStrike" cap="none" normalizeH="0" baseline="0" smtClean="0">
                <a:ln>
                  <a:noFill/>
                </a:ln>
                <a:solidFill>
                  <a:schemeClr val="tx1"/>
                </a:solidFill>
                <a:effectLst/>
                <a:latin typeface="Calibri" pitchFamily="34" charset="0"/>
                <a:ea typeface="Calibri" pitchFamily="34" charset="0"/>
                <a:cs typeface="Times New Roman" pitchFamily="18" charset="0"/>
              </a:rPr>
              <a:t>quae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litteris,</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ea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ego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novitatem meam, ego illorum ignaviam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verba faciunt,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fateor, Quirites, verum, id quod multo praeclarius est, meamet facta mihi dicere licet.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parui id facio. Ipsa se virtus satis ostendit ; illis articifio opus est, ut turpia facta oratione tegant. Neque litteras graecas didici : parvum placebat eas discere, quippe quae ad virtutem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cxnSp>
        <p:nvCxnSpPr>
          <p:cNvPr id="8" name="Connecteur droit avec flèche 7"/>
          <p:cNvCxnSpPr/>
          <p:nvPr/>
        </p:nvCxnSpPr>
        <p:spPr>
          <a:xfrm flipV="1">
            <a:off x="755576" y="980728"/>
            <a:ext cx="720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251520" y="332656"/>
            <a:ext cx="1440160" cy="646331"/>
          </a:xfrm>
          <a:prstGeom prst="rect">
            <a:avLst/>
          </a:prstGeom>
          <a:noFill/>
        </p:spPr>
        <p:txBody>
          <a:bodyPr wrap="square" rtlCol="0">
            <a:spAutoFit/>
          </a:bodyPr>
          <a:lstStyle/>
          <a:p>
            <a:r>
              <a:rPr lang="fr-FR" smtClean="0"/>
              <a:t>Marius invite à comparer</a:t>
            </a:r>
            <a:endParaRPr lang="fr-FR"/>
          </a:p>
        </p:txBody>
      </p:sp>
      <p:cxnSp>
        <p:nvCxnSpPr>
          <p:cNvPr id="11" name="Connecteur droit avec flèche 10"/>
          <p:cNvCxnSpPr/>
          <p:nvPr/>
        </p:nvCxnSpPr>
        <p:spPr>
          <a:xfrm flipV="1">
            <a:off x="2915816" y="980728"/>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flipV="1">
            <a:off x="3563888" y="980728"/>
            <a:ext cx="57606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2843808" y="404664"/>
            <a:ext cx="1512168" cy="523220"/>
          </a:xfrm>
          <a:prstGeom prst="rect">
            <a:avLst/>
          </a:prstGeom>
          <a:noFill/>
        </p:spPr>
        <p:txBody>
          <a:bodyPr wrap="square" rtlCol="0">
            <a:spAutoFit/>
          </a:bodyPr>
          <a:lstStyle/>
          <a:p>
            <a:r>
              <a:rPr lang="fr-FR" sz="1400" smtClean="0"/>
              <a:t>Opposition entre lui et les autres</a:t>
            </a:r>
            <a:endParaRPr lang="fr-FR" sz="1400"/>
          </a:p>
        </p:txBody>
      </p:sp>
      <p:cxnSp>
        <p:nvCxnSpPr>
          <p:cNvPr id="16" name="Connecteur droit avec flèche 15"/>
          <p:cNvCxnSpPr/>
          <p:nvPr/>
        </p:nvCxnSpPr>
        <p:spPr>
          <a:xfrm flipH="1" flipV="1">
            <a:off x="8172400" y="980728"/>
            <a:ext cx="7200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7452320" y="476672"/>
            <a:ext cx="1440160" cy="738664"/>
          </a:xfrm>
          <a:prstGeom prst="rect">
            <a:avLst/>
          </a:prstGeom>
          <a:noFill/>
        </p:spPr>
        <p:txBody>
          <a:bodyPr wrap="square" rtlCol="0">
            <a:spAutoFit/>
          </a:bodyPr>
          <a:lstStyle/>
          <a:p>
            <a:r>
              <a:rPr lang="fr-FR" sz="1400" smtClean="0"/>
              <a:t>Parallélismes pour mieux opposer</a:t>
            </a:r>
            <a:endParaRPr lang="fr-FR" sz="1400"/>
          </a:p>
        </p:txBody>
      </p:sp>
      <p:cxnSp>
        <p:nvCxnSpPr>
          <p:cNvPr id="19" name="Connecteur droit avec flèche 18"/>
          <p:cNvCxnSpPr/>
          <p:nvPr/>
        </p:nvCxnSpPr>
        <p:spPr>
          <a:xfrm flipV="1">
            <a:off x="1763688" y="980728"/>
            <a:ext cx="331236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flipV="1">
            <a:off x="5364088" y="980728"/>
            <a:ext cx="201622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4644008" y="404664"/>
            <a:ext cx="1800200" cy="461665"/>
          </a:xfrm>
          <a:prstGeom prst="rect">
            <a:avLst/>
          </a:prstGeom>
          <a:noFill/>
        </p:spPr>
        <p:txBody>
          <a:bodyPr wrap="square" rtlCol="0">
            <a:spAutoFit/>
          </a:bodyPr>
          <a:lstStyle/>
          <a:p>
            <a:r>
              <a:rPr lang="fr-FR" sz="1200" smtClean="0"/>
              <a:t>Recours à l’antithèse pour montrer leur opposition</a:t>
            </a:r>
            <a:endParaRPr lang="fr-FR"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47664" y="477834"/>
            <a:ext cx="5904656"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Comparate nunc, Quirites, cum illorum superbia me hominem novum. Quae illi audiri aut legere solent, eorum partem vidi, alia gessi ; quae litteris, ea ego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novitatem meam, ego illorum ignaviam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verba faciunt,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fateor, Quirites, verum, id quod multo praeclarius est, meamet facta mihi dicere licet.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parui id facio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Ipsa se virtus satis ostendit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illis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articifio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opus est, ut turpia facta oratione tegant.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Neque litteras graecas didici : parvum placebat eas discere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quippe quae ad virtutem doctoribus nihil profuerant. At illa multo optima rei publicae doctus sum :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hostem ferire, praesidia agitare, nihil metuere nisi turpem famam, hiemem aestatem juxta pati, humi requiescere, eodem tempore inopiam et laborem tolerare.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sp>
        <p:nvSpPr>
          <p:cNvPr id="7" name="ZoneTexte 6"/>
          <p:cNvSpPr txBox="1"/>
          <p:nvPr/>
        </p:nvSpPr>
        <p:spPr>
          <a:xfrm>
            <a:off x="251520" y="4005064"/>
            <a:ext cx="1224136" cy="830997"/>
          </a:xfrm>
          <a:prstGeom prst="rect">
            <a:avLst/>
          </a:prstGeom>
          <a:noFill/>
        </p:spPr>
        <p:txBody>
          <a:bodyPr wrap="square" rtlCol="0">
            <a:spAutoFit/>
          </a:bodyPr>
          <a:lstStyle/>
          <a:p>
            <a:r>
              <a:rPr lang="fr-FR" sz="1200" smtClean="0"/>
              <a:t>Marius exprime sa méfiance envers les discours</a:t>
            </a:r>
            <a:endParaRPr lang="fr-FR" sz="1200"/>
          </a:p>
        </p:txBody>
      </p:sp>
      <p:sp>
        <p:nvSpPr>
          <p:cNvPr id="12" name="ZoneTexte 11"/>
          <p:cNvSpPr txBox="1"/>
          <p:nvPr/>
        </p:nvSpPr>
        <p:spPr>
          <a:xfrm>
            <a:off x="7668344" y="1844824"/>
            <a:ext cx="1224136" cy="2123658"/>
          </a:xfrm>
          <a:prstGeom prst="rect">
            <a:avLst/>
          </a:prstGeom>
          <a:noFill/>
        </p:spPr>
        <p:txBody>
          <a:bodyPr wrap="square" rtlCol="0">
            <a:spAutoFit/>
          </a:bodyPr>
          <a:lstStyle/>
          <a:p>
            <a:r>
              <a:rPr lang="fr-FR" sz="1200" smtClean="0"/>
              <a:t>Il renverse les valeurs en faisant de </a:t>
            </a:r>
            <a:r>
              <a:rPr lang="fr-FR" sz="1200" smtClean="0"/>
              <a:t>l’ignorance </a:t>
            </a:r>
            <a:r>
              <a:rPr lang="fr-FR" sz="1200" smtClean="0"/>
              <a:t>un gage de vertu, une qualité. La formule brève </a:t>
            </a:r>
            <a:r>
              <a:rPr lang="fr-FR" sz="1200" smtClean="0"/>
              <a:t>et </a:t>
            </a:r>
            <a:r>
              <a:rPr lang="fr-FR" sz="1200" smtClean="0"/>
              <a:t>sans appel (parui id facio) renforce cette affirmation. </a:t>
            </a:r>
            <a:endParaRPr lang="fr-FR" sz="1200"/>
          </a:p>
        </p:txBody>
      </p:sp>
      <p:cxnSp>
        <p:nvCxnSpPr>
          <p:cNvPr id="14" name="Connecteur droit avec flèche 13"/>
          <p:cNvCxnSpPr/>
          <p:nvPr/>
        </p:nvCxnSpPr>
        <p:spPr>
          <a:xfrm flipH="1" flipV="1">
            <a:off x="1115616" y="4365104"/>
            <a:ext cx="26642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endCxn id="12" idx="1"/>
          </p:cNvCxnSpPr>
          <p:nvPr/>
        </p:nvCxnSpPr>
        <p:spPr>
          <a:xfrm flipV="1">
            <a:off x="6516216" y="2906653"/>
            <a:ext cx="1152128" cy="1962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12" idx="1"/>
          </p:cNvCxnSpPr>
          <p:nvPr/>
        </p:nvCxnSpPr>
        <p:spPr>
          <a:xfrm flipV="1">
            <a:off x="5868144" y="2906653"/>
            <a:ext cx="1800200" cy="23945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H="1">
            <a:off x="1259632" y="5157192"/>
            <a:ext cx="36004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79512" y="5013176"/>
            <a:ext cx="1296144" cy="1569660"/>
          </a:xfrm>
          <a:prstGeom prst="rect">
            <a:avLst/>
          </a:prstGeom>
          <a:noFill/>
        </p:spPr>
        <p:txBody>
          <a:bodyPr wrap="square" rtlCol="0">
            <a:spAutoFit/>
          </a:bodyPr>
          <a:lstStyle/>
          <a:p>
            <a:r>
              <a:rPr lang="fr-FR" sz="1200" smtClean="0"/>
              <a:t>La personnification renforce le pouvoir de la vertu. « ostendit » s’oppose à « tegant »</a:t>
            </a:r>
            <a:endParaRPr lang="fr-FR" sz="1200"/>
          </a:p>
        </p:txBody>
      </p:sp>
      <p:cxnSp>
        <p:nvCxnSpPr>
          <p:cNvPr id="23" name="Connecteur droit avec flèche 22"/>
          <p:cNvCxnSpPr/>
          <p:nvPr/>
        </p:nvCxnSpPr>
        <p:spPr>
          <a:xfrm flipV="1">
            <a:off x="7020272" y="4869160"/>
            <a:ext cx="792088"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7812360" y="4437112"/>
            <a:ext cx="1080120" cy="1569660"/>
          </a:xfrm>
          <a:prstGeom prst="rect">
            <a:avLst/>
          </a:prstGeom>
          <a:noFill/>
        </p:spPr>
        <p:txBody>
          <a:bodyPr wrap="square" rtlCol="0">
            <a:spAutoFit/>
          </a:bodyPr>
          <a:lstStyle/>
          <a:p>
            <a:r>
              <a:rPr lang="fr-FR" sz="1200" smtClean="0"/>
              <a:t>Cette longue énumération de verbes d’action assoit la prédominance des actes sur les paroles. </a:t>
            </a:r>
            <a:endParaRPr lang="fr-FR"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04664"/>
            <a:ext cx="8352928" cy="5016758"/>
          </a:xfrm>
          <a:prstGeom prst="rect">
            <a:avLst/>
          </a:prstGeom>
          <a:noFill/>
        </p:spPr>
        <p:txBody>
          <a:bodyPr wrap="square" rtlCol="0">
            <a:spAutoFit/>
          </a:bodyPr>
          <a:lstStyle/>
          <a:p>
            <a:pPr marL="400050" indent="-400050">
              <a:buAutoNum type="romanUcPeriod"/>
            </a:pPr>
            <a:r>
              <a:rPr lang="fr-FR" sz="1600" smtClean="0"/>
              <a:t>MARIUS VEUT SE DISTINGUER DES PATRICIENS….</a:t>
            </a:r>
          </a:p>
          <a:p>
            <a:pPr marL="400050" indent="-400050">
              <a:buAutoNum type="romanUcPeriod"/>
            </a:pPr>
            <a:r>
              <a:rPr lang="fr-FR" sz="1600" smtClean="0"/>
              <a:t>…QUI SE CACHENT DERRIERE LEURS ANCÊTRES</a:t>
            </a:r>
          </a:p>
          <a:p>
            <a:pPr marL="400050" indent="-400050">
              <a:buAutoNum type="romanUcPeriod"/>
            </a:pPr>
            <a:r>
              <a:rPr lang="fr-FR" sz="1600" smtClean="0"/>
              <a:t>POUR METTRE EN PLACE DES VALEURS NOUVELLES : </a:t>
            </a:r>
          </a:p>
          <a:p>
            <a:pPr marL="400050" indent="-400050">
              <a:buAutoNum type="romanUcPeriod"/>
            </a:pPr>
            <a:endParaRPr lang="fr-FR" sz="1600" smtClean="0"/>
          </a:p>
          <a:p>
            <a:pPr marL="400050" indent="-400050">
              <a:buAutoNum type="arabicPeriod"/>
            </a:pPr>
            <a:r>
              <a:rPr lang="fr-FR" sz="1600" smtClean="0"/>
              <a:t>Il invite à opposer les paroles et les actes pour mieux montrer que les Patriciens maîtrisent l’art oratoire comme un artifice trompeur (« artificio »). Les discours s’accompagnent de la honte, tandis que les actes de Marius sont le propre de la sincérité (« meamet facta ») et légitiment sa prise de parole car ses discours ne se fondent que sur une réalité. </a:t>
            </a:r>
          </a:p>
          <a:p>
            <a:pPr marL="400050" indent="-400050">
              <a:buAutoNum type="arabicPeriod"/>
            </a:pPr>
            <a:endParaRPr lang="fr-FR" sz="1600" smtClean="0"/>
          </a:p>
          <a:p>
            <a:pPr marL="400050" indent="-400050">
              <a:buAutoNum type="arabicPeriod"/>
            </a:pPr>
            <a:r>
              <a:rPr lang="fr-FR" sz="1600" smtClean="0"/>
              <a:t>Il dit sa méfiance face aux discours, qui deviennent un frein aux belles actions : « ipsa se virtus ostendit ». L’art oratoire, c’est-à-dire le privilège des magistrats et des fils de grandes familles devient une tare, tandis que son manque d’érudition devient une qualité et un choix digne et assumé : « paui id facio ». </a:t>
            </a:r>
          </a:p>
          <a:p>
            <a:pPr marL="400050" indent="-400050">
              <a:buAutoNum type="arabicPeriod"/>
            </a:pPr>
            <a:endParaRPr lang="fr-FR" sz="1600" smtClean="0"/>
          </a:p>
          <a:p>
            <a:pPr marL="400050" indent="-400050">
              <a:buAutoNum type="arabicPeriod"/>
            </a:pPr>
            <a:r>
              <a:rPr lang="fr-FR" sz="1600" smtClean="0"/>
              <a:t>A ces paroles trompeuses il oppose ses hauts faits militaires, </a:t>
            </a:r>
            <a:r>
              <a:rPr lang="fr-FR" sz="1600" smtClean="0"/>
              <a:t>seules </a:t>
            </a:r>
            <a:r>
              <a:rPr lang="fr-FR" sz="1600" smtClean="0"/>
              <a:t>connaissances utiles à la cité. Une longue énumération finale d’infinitifs assoit la prédominance des actes sur les savoirs inutiles. Il conclut alors par une sentence qui définit la façon de gouverner et celui qui doit gouverner : « hoc est utile, hoc civile imperium », dont le rythme binaire renforcé par la répétition rend la démonstration sans appel. Ainsi, par cette dernière étape de sa démonstration, il écarte définitivement les Patriciens tels qu’ils les a dépeints du pouvoir. </a:t>
            </a:r>
            <a:endParaRPr lang="fr-FR"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620688"/>
            <a:ext cx="8136904" cy="1723549"/>
          </a:xfrm>
          <a:prstGeom prst="rect">
            <a:avLst/>
          </a:prstGeom>
          <a:noFill/>
        </p:spPr>
        <p:txBody>
          <a:bodyPr wrap="square" rtlCol="0">
            <a:spAutoFit/>
          </a:bodyPr>
          <a:lstStyle/>
          <a:p>
            <a:r>
              <a:rPr lang="fr-FR" smtClean="0"/>
              <a:t>CONCLUSION : </a:t>
            </a:r>
          </a:p>
          <a:p>
            <a:endParaRPr lang="fr-FR" smtClean="0"/>
          </a:p>
          <a:p>
            <a:r>
              <a:rPr lang="fr-FR" sz="1400" smtClean="0"/>
              <a:t>Ce discours montre la fragilité de la République romaine à cette époque car il fait la démonstration de valeurs nouvelles. </a:t>
            </a:r>
          </a:p>
          <a:p>
            <a:r>
              <a:rPr lang="fr-FR" sz="1400" smtClean="0"/>
              <a:t>Les nombreux clivages qu’il dénonce témoignent de cette fragilité. </a:t>
            </a:r>
          </a:p>
          <a:p>
            <a:r>
              <a:rPr lang="fr-FR" sz="1400" smtClean="0"/>
              <a:t>Marius bouscule aussi ses concitoyens en déclarant qu’on ne peut plus faire reposer la grandeur de Rome sur son Histoire et ses ancêtres. </a:t>
            </a:r>
            <a:endParaRPr lang="fr-F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19672" y="535033"/>
            <a:ext cx="6408712" cy="5878532"/>
          </a:xfrm>
          <a:prstGeom prst="rect">
            <a:avLst/>
          </a:prstGeom>
          <a:solidFill>
            <a:srgbClr val="FFFFFF"/>
          </a:solidFill>
          <a:ln w="9525">
            <a:solidFill>
              <a:schemeClr val="tx1">
                <a:alpha val="84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fr-FR" sz="1600" b="1" smtClean="0">
                <a:solidFill>
                  <a:srgbClr val="FF0000"/>
                </a:solidFill>
                <a:latin typeface="Calibri" pitchFamily="34" charset="0"/>
                <a:ea typeface="Calibri" pitchFamily="34" charset="0"/>
                <a:cs typeface="Times New Roman" pitchFamily="18" charset="0"/>
              </a:rPr>
              <a:t>Comparate</a:t>
            </a:r>
            <a:r>
              <a:rPr lang="fr-FR" sz="1600" smtClean="0">
                <a:latin typeface="Calibri" pitchFamily="34" charset="0"/>
                <a:ea typeface="Calibri" pitchFamily="34" charset="0"/>
                <a:cs typeface="Times New Roman" pitchFamily="18" charset="0"/>
              </a:rPr>
              <a:t> nunc, Quirites, cum </a:t>
            </a:r>
            <a:r>
              <a:rPr lang="fr-FR" sz="1600" b="1" smtClean="0">
                <a:solidFill>
                  <a:srgbClr val="FF0000"/>
                </a:solidFill>
                <a:latin typeface="Calibri" pitchFamily="34" charset="0"/>
                <a:ea typeface="Calibri" pitchFamily="34" charset="0"/>
                <a:cs typeface="Times New Roman" pitchFamily="18" charset="0"/>
              </a:rPr>
              <a:t>illorum</a:t>
            </a:r>
            <a:r>
              <a:rPr lang="fr-FR" sz="1600" smtClean="0">
                <a:latin typeface="Calibri" pitchFamily="34" charset="0"/>
                <a:ea typeface="Calibri" pitchFamily="34" charset="0"/>
                <a:cs typeface="Times New Roman" pitchFamily="18" charset="0"/>
              </a:rPr>
              <a:t> superbia </a:t>
            </a:r>
            <a:r>
              <a:rPr lang="fr-FR" sz="1600" b="1" smtClean="0">
                <a:solidFill>
                  <a:srgbClr val="FF0000"/>
                </a:solidFill>
                <a:latin typeface="Calibri" pitchFamily="34" charset="0"/>
                <a:ea typeface="Calibri" pitchFamily="34" charset="0"/>
                <a:cs typeface="Times New Roman" pitchFamily="18" charset="0"/>
              </a:rPr>
              <a:t>me</a:t>
            </a:r>
            <a:r>
              <a:rPr lang="fr-FR" sz="1600" smtClean="0">
                <a:latin typeface="Calibri" pitchFamily="34" charset="0"/>
                <a:ea typeface="Calibri" pitchFamily="34" charset="0"/>
                <a:cs typeface="Times New Roman" pitchFamily="18" charset="0"/>
              </a:rPr>
              <a:t> hominem novum. </a:t>
            </a:r>
            <a:r>
              <a:rPr lang="fr-FR" sz="1600" u="sng" smtClean="0">
                <a:latin typeface="Calibri" pitchFamily="34" charset="0"/>
                <a:ea typeface="Calibri" pitchFamily="34" charset="0"/>
                <a:cs typeface="Times New Roman" pitchFamily="18" charset="0"/>
              </a:rPr>
              <a:t>Quae</a:t>
            </a:r>
            <a:r>
              <a:rPr lang="fr-FR" sz="1600" smtClean="0">
                <a:latin typeface="Calibri" pitchFamily="34" charset="0"/>
                <a:ea typeface="Calibri" pitchFamily="34" charset="0"/>
                <a:cs typeface="Times New Roman" pitchFamily="18" charset="0"/>
              </a:rPr>
              <a:t> </a:t>
            </a:r>
            <a:r>
              <a:rPr lang="fr-FR" sz="1600" b="1" smtClean="0">
                <a:solidFill>
                  <a:srgbClr val="FF0000"/>
                </a:solidFill>
                <a:latin typeface="Calibri" pitchFamily="34" charset="0"/>
                <a:ea typeface="Calibri" pitchFamily="34" charset="0"/>
                <a:cs typeface="Times New Roman" pitchFamily="18" charset="0"/>
              </a:rPr>
              <a:t>illi</a:t>
            </a:r>
            <a:r>
              <a:rPr lang="fr-FR" sz="1600" smtClean="0">
                <a:latin typeface="Calibri" pitchFamily="34" charset="0"/>
                <a:ea typeface="Calibri" pitchFamily="34" charset="0"/>
                <a:cs typeface="Times New Roman" pitchFamily="18" charset="0"/>
              </a:rPr>
              <a:t> audiri aut </a:t>
            </a:r>
            <a:r>
              <a:rPr lang="fr-FR" sz="1600" b="1" u="sng" smtClean="0">
                <a:solidFill>
                  <a:srgbClr val="FF0000"/>
                </a:solidFill>
                <a:latin typeface="Calibri" pitchFamily="34" charset="0"/>
                <a:ea typeface="Calibri" pitchFamily="34" charset="0"/>
                <a:cs typeface="Times New Roman" pitchFamily="18" charset="0"/>
              </a:rPr>
              <a:t>legere</a:t>
            </a:r>
            <a:r>
              <a:rPr lang="fr-FR" sz="1600" smtClean="0">
                <a:latin typeface="Calibri" pitchFamily="34" charset="0"/>
                <a:ea typeface="Calibri" pitchFamily="34" charset="0"/>
                <a:cs typeface="Times New Roman" pitchFamily="18" charset="0"/>
              </a:rPr>
              <a:t> solent, </a:t>
            </a:r>
            <a:r>
              <a:rPr lang="fr-FR" sz="1600" b="1" smtClean="0">
                <a:solidFill>
                  <a:srgbClr val="FF0000"/>
                </a:solidFill>
                <a:latin typeface="Calibri" pitchFamily="34" charset="0"/>
                <a:ea typeface="Calibri" pitchFamily="34" charset="0"/>
                <a:cs typeface="Times New Roman" pitchFamily="18" charset="0"/>
              </a:rPr>
              <a:t>/</a:t>
            </a:r>
            <a:r>
              <a:rPr lang="fr-FR" sz="1600" smtClean="0">
                <a:latin typeface="Calibri" pitchFamily="34" charset="0"/>
                <a:ea typeface="Calibri" pitchFamily="34" charset="0"/>
                <a:cs typeface="Times New Roman" pitchFamily="18" charset="0"/>
              </a:rPr>
              <a:t>eorum partem vidi, alia </a:t>
            </a:r>
            <a:r>
              <a:rPr lang="fr-FR" sz="1600" b="1" u="sng" smtClean="0">
                <a:solidFill>
                  <a:srgbClr val="FF0000"/>
                </a:solidFill>
                <a:latin typeface="Calibri" pitchFamily="34" charset="0"/>
                <a:ea typeface="Calibri" pitchFamily="34" charset="0"/>
                <a:cs typeface="Times New Roman" pitchFamily="18" charset="0"/>
              </a:rPr>
              <a:t>gessi</a:t>
            </a:r>
            <a:r>
              <a:rPr lang="fr-FR" sz="1600" smtClean="0">
                <a:latin typeface="Calibri" pitchFamily="34" charset="0"/>
                <a:ea typeface="Calibri" pitchFamily="34" charset="0"/>
                <a:cs typeface="Times New Roman" pitchFamily="18" charset="0"/>
              </a:rPr>
              <a:t> ; </a:t>
            </a:r>
            <a:r>
              <a:rPr lang="fr-FR" sz="1600" u="sng" smtClean="0">
                <a:latin typeface="Calibri" pitchFamily="34" charset="0"/>
                <a:ea typeface="Calibri" pitchFamily="34" charset="0"/>
                <a:cs typeface="Times New Roman" pitchFamily="18" charset="0"/>
              </a:rPr>
              <a:t>quae</a:t>
            </a:r>
            <a:r>
              <a:rPr lang="fr-FR" sz="1600" smtClean="0">
                <a:latin typeface="Calibri" pitchFamily="34" charset="0"/>
                <a:ea typeface="Calibri" pitchFamily="34" charset="0"/>
                <a:cs typeface="Times New Roman" pitchFamily="18" charset="0"/>
              </a:rPr>
              <a:t> litteris,</a:t>
            </a:r>
            <a:r>
              <a:rPr lang="fr-FR" sz="1600" b="1" smtClean="0">
                <a:solidFill>
                  <a:srgbClr val="FF0000"/>
                </a:solidFill>
                <a:latin typeface="Calibri" pitchFamily="34" charset="0"/>
                <a:ea typeface="Calibri" pitchFamily="34" charset="0"/>
                <a:cs typeface="Times New Roman" pitchFamily="18" charset="0"/>
              </a:rPr>
              <a:t>/</a:t>
            </a:r>
            <a:r>
              <a:rPr lang="fr-FR" sz="1600" smtClean="0">
                <a:latin typeface="Calibri" pitchFamily="34" charset="0"/>
                <a:ea typeface="Calibri" pitchFamily="34" charset="0"/>
                <a:cs typeface="Times New Roman" pitchFamily="18" charset="0"/>
              </a:rPr>
              <a:t> ea </a:t>
            </a:r>
            <a:r>
              <a:rPr lang="fr-FR" sz="1600" b="1" smtClean="0">
                <a:solidFill>
                  <a:srgbClr val="FF0000"/>
                </a:solidFill>
                <a:latin typeface="Calibri" pitchFamily="34" charset="0"/>
                <a:ea typeface="Calibri" pitchFamily="34" charset="0"/>
                <a:cs typeface="Times New Roman" pitchFamily="18" charset="0"/>
              </a:rPr>
              <a:t>ego</a:t>
            </a:r>
            <a:r>
              <a:rPr lang="fr-FR" sz="1600" smtClean="0">
                <a:latin typeface="Calibri" pitchFamily="34" charset="0"/>
                <a:ea typeface="Calibri" pitchFamily="34" charset="0"/>
                <a:cs typeface="Times New Roman" pitchFamily="18" charset="0"/>
              </a:rPr>
              <a:t> militando didici.  </a:t>
            </a:r>
            <a:endParaRPr lang="fr-FR" sz="1600" smtClean="0">
              <a:latin typeface="Arial" pitchFamily="34" charset="0"/>
              <a:cs typeface="Arial" pitchFamily="34" charset="0"/>
            </a:endParaRPr>
          </a:p>
          <a:p>
            <a:pPr lvl="0" algn="just" eaLnBrk="0" fontAlgn="base" hangingPunct="0">
              <a:spcBef>
                <a:spcPct val="0"/>
              </a:spcBef>
              <a:spcAft>
                <a:spcPct val="0"/>
              </a:spcAft>
            </a:pPr>
            <a:r>
              <a:rPr lang="fr-FR" sz="1600" smtClean="0">
                <a:latin typeface="Calibri" pitchFamily="34" charset="0"/>
                <a:ea typeface="Calibri" pitchFamily="34" charset="0"/>
                <a:cs typeface="Times New Roman" pitchFamily="18" charset="0"/>
              </a:rPr>
              <a:t>Nunc vos existimate, facta an dicta pluris sint. </a:t>
            </a:r>
            <a:endParaRPr lang="fr-FR" sz="1600" smtClean="0">
              <a:latin typeface="Arial" pitchFamily="34" charset="0"/>
              <a:cs typeface="Arial" pitchFamily="34" charset="0"/>
            </a:endParaRPr>
          </a:p>
          <a:p>
            <a:pPr lvl="0" algn="just" eaLnBrk="0" fontAlgn="base" hangingPunct="0">
              <a:spcBef>
                <a:spcPct val="0"/>
              </a:spcBef>
              <a:spcAft>
                <a:spcPct val="0"/>
              </a:spcAft>
            </a:pP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Contemnunt </a:t>
            </a:r>
            <a:r>
              <a:rPr kumimoji="0" lang="fr-FR" sz="1400" i="0"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novitatem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ego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illorum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sng"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ignaviam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mihi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fortuna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probra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objectantur</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endParaRPr kumimoji="0" lang="fr-FR" sz="1400" i="0" u="none" strike="noStrike" cap="none" normalizeH="0" baseline="0" smtClean="0">
              <a:ln>
                <a:solidFill>
                  <a:schemeClr val="tx1">
                    <a:alpha val="9000"/>
                  </a:schemeClr>
                </a:solid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Invident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honori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ergo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invideant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labori</a:t>
            </a:r>
            <a:r>
              <a:rPr kumimoji="0" lang="fr-FR" sz="1400" i="0" strike="noStrike" cap="none" normalizeH="0" baseline="0" smtClean="0">
                <a:ln>
                  <a:solidFill>
                    <a:schemeClr val="tx1">
                      <a:alpha val="9000"/>
                    </a:schemeClr>
                  </a:solidFill>
                </a:ln>
                <a:solidFill>
                  <a:srgbClr val="7030A0"/>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innocentiae</a:t>
            </a:r>
            <a:r>
              <a:rPr kumimoji="0" lang="fr-FR" sz="1400" i="0" strike="noStrike" cap="none" normalizeH="0" baseline="0" smtClean="0">
                <a:ln>
                  <a:solidFill>
                    <a:schemeClr val="tx1">
                      <a:alpha val="9000"/>
                    </a:schemeClr>
                  </a:solidFill>
                </a:ln>
                <a:solidFill>
                  <a:srgbClr val="7030A0"/>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periculis</a:t>
            </a:r>
            <a:r>
              <a:rPr kumimoji="0" lang="fr-FR" sz="1400" i="0" strike="noStrike" cap="none" normalizeH="0" baseline="0" smtClean="0">
                <a:ln>
                  <a:solidFill>
                    <a:schemeClr val="tx1">
                      <a:alpha val="9000"/>
                    </a:schemeClr>
                  </a:solidFill>
                </a:ln>
                <a:solidFill>
                  <a:srgbClr val="7030A0"/>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etiam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quoniam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per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haec</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cepi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endParaRPr kumimoji="0" lang="fr-FR" sz="1400" i="0" u="none" strike="noStrike" cap="none" normalizeH="0" baseline="0" smtClean="0">
              <a:ln>
                <a:solidFill>
                  <a:schemeClr val="tx1">
                    <a:alpha val="9000"/>
                  </a:schemeClr>
                </a:solid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Ne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falsi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illi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sunt</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qui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diversissimas</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res</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pariter</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expectant, </a:t>
            </a:r>
            <a:r>
              <a:rPr kumimoji="0" lang="fr-FR" sz="1400" i="0" u="sng"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ignaviae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voluptatem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et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praemia</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virtutis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Atque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etiam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cum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apud</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vos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aut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in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senatu</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u="none" strike="noStrike" cap="none" normalizeH="0" baseline="0" smtClean="0">
                <a:ln>
                  <a:solidFill>
                    <a:schemeClr val="tx1">
                      <a:alpha val="9000"/>
                    </a:schemeClr>
                  </a:solidFill>
                </a:ln>
                <a:effectLst/>
                <a:ea typeface="Calibri" pitchFamily="34" charset="0"/>
                <a:cs typeface="Times New Roman" pitchFamily="18" charset="0"/>
              </a:rPr>
              <a:t>verba </a:t>
            </a:r>
            <a:r>
              <a:rPr kumimoji="0" lang="fr-FR" sz="1400" u="none" strike="noStrike" cap="none" normalizeH="0" baseline="0" err="1" smtClean="0">
                <a:ln>
                  <a:solidFill>
                    <a:schemeClr val="tx1">
                      <a:alpha val="9000"/>
                    </a:schemeClr>
                  </a:solidFill>
                </a:ln>
                <a:effectLst/>
                <a:ea typeface="Calibri" pitchFamily="34" charset="0"/>
                <a:cs typeface="Times New Roman" pitchFamily="18" charset="0"/>
              </a:rPr>
              <a:t>faciunt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plera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oratione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majores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suos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extollunt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eorum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fortia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facta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memorando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clariores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sese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putant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smtClean="0">
                <a:ln>
                  <a:solidFill>
                    <a:schemeClr val="tx1">
                      <a:alpha val="9000"/>
                    </a:schemeClr>
                  </a:solidFill>
                </a:ln>
                <a:effectLst/>
                <a:ea typeface="Calibri" pitchFamily="34" charset="0"/>
                <a:cs typeface="Times New Roman" pitchFamily="18" charset="0"/>
              </a:rPr>
              <a:t>Quod contra est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Nam quanto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vita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illorum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praeclarior</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tanto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horum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socordia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flagitiosior</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Et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profecto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ita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se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res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habet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majorum gloria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posteris</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quasi lumen est,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neque</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bona</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neque</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mala</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eorum</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in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occulto</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patitur</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Hujusce</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rei</a:t>
            </a:r>
            <a:r>
              <a:rPr kumimoji="0" lang="fr-FR" sz="1400" i="0"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ego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inopiam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1"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fateor</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Quirites,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verum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id quod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multo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praeclarius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est,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meamet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facta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mihi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dicere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licet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endParaRPr kumimoji="0" lang="fr-FR" sz="1400" i="0" u="none" strike="noStrike" cap="none" normalizeH="0" baseline="0" smtClean="0">
              <a:ln>
                <a:solidFill>
                  <a:schemeClr val="tx1">
                    <a:alpha val="9000"/>
                  </a:schemeClr>
                </a:solid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Non possum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fidei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causa imagines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neque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triumphos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aut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consulatus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majorum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meorum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ostendare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si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res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postulet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hastas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vexillum,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phaleras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alia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militaria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dona,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praeterea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cicatrices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adversos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corpore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Hae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sunt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meae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imagines, </a:t>
            </a:r>
            <a:r>
              <a:rPr kumimoji="0" lang="fr-FR" sz="1400" i="0" u="none" strike="noStrike" cap="none" normalizeH="0" baseline="0" err="1" smtClean="0">
                <a:ln>
                  <a:solidFill>
                    <a:schemeClr val="tx1">
                      <a:alpha val="9000"/>
                    </a:schemeClr>
                  </a:solidFill>
                </a:ln>
                <a:effectLst/>
                <a:ea typeface="Calibri" pitchFamily="34" charset="0"/>
                <a:cs typeface="Times New Roman" pitchFamily="18" charset="0"/>
              </a:rPr>
              <a:t>haec</a:t>
            </a:r>
            <a:r>
              <a:rPr kumimoji="0" lang="fr-FR" sz="1400" i="0" u="none" strike="noStrike" cap="none" normalizeH="0" baseline="0" smtClean="0">
                <a:ln>
                  <a:solidFill>
                    <a:schemeClr val="tx1">
                      <a:alpha val="9000"/>
                    </a:schemeClr>
                  </a:solidFill>
                </a:ln>
                <a:effectLst/>
                <a:ea typeface="Calibri" pitchFamily="34" charset="0"/>
                <a:cs typeface="Times New Roman" pitchFamily="18" charset="0"/>
              </a:rPr>
              <a:t> nobilitas, non </a:t>
            </a:r>
            <a:r>
              <a:rPr kumimoji="0" lang="fr-FR" sz="1400" i="0" u="none" strike="noStrike" cap="none" normalizeH="0" baseline="0" err="1" smtClean="0">
                <a:ln>
                  <a:solidFill>
                    <a:schemeClr val="tx1">
                      <a:alpha val="9000"/>
                    </a:schemeClr>
                  </a:solidFill>
                </a:ln>
                <a:effectLst/>
                <a:ea typeface="Calibri" pitchFamily="34" charset="0"/>
                <a:cs typeface="Times New Roman" pitchFamily="18" charset="0"/>
              </a:rPr>
              <a:t>hereditate</a:t>
            </a:r>
            <a:r>
              <a:rPr kumimoji="0" lang="fr-FR" sz="1400" i="0" u="none"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effectLst/>
                <a:ea typeface="Calibri" pitchFamily="34" charset="0"/>
                <a:cs typeface="Times New Roman" pitchFamily="18" charset="0"/>
              </a:rPr>
              <a:t>relicta</a:t>
            </a:r>
            <a:r>
              <a:rPr kumimoji="0" lang="fr-FR" sz="1400" i="0" u="none" strike="noStrike" cap="none" normalizeH="0" baseline="0" smtClean="0">
                <a:ln>
                  <a:solidFill>
                    <a:schemeClr val="tx1">
                      <a:alpha val="9000"/>
                    </a:schemeClr>
                  </a:solidFill>
                </a:ln>
                <a:effectLst/>
                <a:ea typeface="Calibri" pitchFamily="34" charset="0"/>
                <a:cs typeface="Times New Roman" pitchFamily="18" charset="0"/>
              </a:rPr>
              <a:t> est, </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ut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sed</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quae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ego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plurimis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laboribus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et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periculis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quaesivi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u="none" strike="noStrike" cap="none" normalizeH="0" baseline="0" smtClean="0">
                <a:ln>
                  <a:solidFill>
                    <a:schemeClr val="tx1">
                      <a:alpha val="9000"/>
                    </a:schemeClr>
                  </a:solidFill>
                </a:ln>
                <a:effectLst/>
                <a:ea typeface="Calibri" pitchFamily="34" charset="0"/>
                <a:cs typeface="Times New Roman" pitchFamily="18" charset="0"/>
              </a:rPr>
              <a:t>Non </a:t>
            </a:r>
            <a:r>
              <a:rPr kumimoji="0" lang="fr-FR" sz="1400" u="none" strike="noStrike" cap="none" normalizeH="0" baseline="0" err="1" smtClean="0">
                <a:ln>
                  <a:solidFill>
                    <a:schemeClr val="tx1">
                      <a:alpha val="9000"/>
                    </a:schemeClr>
                  </a:solidFill>
                </a:ln>
                <a:effectLst/>
                <a:ea typeface="Calibri" pitchFamily="34" charset="0"/>
                <a:cs typeface="Times New Roman" pitchFamily="18" charset="0"/>
              </a:rPr>
              <a:t>sunt</a:t>
            </a:r>
            <a:r>
              <a:rPr kumimoji="0" lang="fr-FR" sz="1400" u="none"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u="none" strike="noStrike" cap="none" normalizeH="0" baseline="0" err="1" smtClean="0">
                <a:ln>
                  <a:solidFill>
                    <a:schemeClr val="tx1">
                      <a:alpha val="9000"/>
                    </a:schemeClr>
                  </a:solidFill>
                </a:ln>
                <a:effectLst/>
                <a:ea typeface="Calibri" pitchFamily="34" charset="0"/>
                <a:cs typeface="Times New Roman" pitchFamily="18" charset="0"/>
              </a:rPr>
              <a:t>composita</a:t>
            </a:r>
            <a:r>
              <a:rPr kumimoji="0" lang="fr-FR" sz="1400" u="none" strike="noStrike" cap="none" normalizeH="0" baseline="0" smtClean="0">
                <a:ln>
                  <a:solidFill>
                    <a:schemeClr val="tx1">
                      <a:alpha val="9000"/>
                    </a:schemeClr>
                  </a:solidFill>
                </a:ln>
                <a:effectLst/>
                <a:ea typeface="Calibri" pitchFamily="34" charset="0"/>
                <a:cs typeface="Times New Roman" pitchFamily="18" charset="0"/>
              </a:rPr>
              <a:t> verba mea : </a:t>
            </a:r>
            <a:r>
              <a:rPr kumimoji="0" lang="fr-FR" sz="1400" u="none" strike="noStrike" cap="none" normalizeH="0" baseline="0" err="1" smtClean="0">
                <a:ln>
                  <a:solidFill>
                    <a:schemeClr val="tx1">
                      <a:alpha val="9000"/>
                    </a:schemeClr>
                  </a:solidFill>
                </a:ln>
                <a:effectLst/>
                <a:ea typeface="Calibri" pitchFamily="34" charset="0"/>
                <a:cs typeface="Times New Roman" pitchFamily="18" charset="0"/>
              </a:rPr>
              <a:t>parui</a:t>
            </a:r>
            <a:r>
              <a:rPr kumimoji="0" lang="fr-FR" sz="1400" u="none" strike="noStrike" cap="none" normalizeH="0" baseline="0" smtClean="0">
                <a:ln>
                  <a:solidFill>
                    <a:schemeClr val="tx1">
                      <a:alpha val="9000"/>
                    </a:schemeClr>
                  </a:solidFill>
                </a:ln>
                <a:effectLst/>
                <a:ea typeface="Calibri" pitchFamily="34" charset="0"/>
                <a:cs typeface="Times New Roman" pitchFamily="18" charset="0"/>
              </a:rPr>
              <a:t> id </a:t>
            </a:r>
            <a:r>
              <a:rPr kumimoji="0" lang="fr-FR" sz="1400" u="none" strike="noStrike" cap="none" normalizeH="0" baseline="0" err="1" smtClean="0">
                <a:ln>
                  <a:solidFill>
                    <a:schemeClr val="tx1">
                      <a:alpha val="9000"/>
                    </a:schemeClr>
                  </a:solidFill>
                </a:ln>
                <a:effectLst/>
                <a:ea typeface="Calibri" pitchFamily="34" charset="0"/>
                <a:cs typeface="Times New Roman" pitchFamily="18" charset="0"/>
              </a:rPr>
              <a:t>facio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Ipsa</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se virtus satis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ostendit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illis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articifio</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opus est, ut </a:t>
            </a:r>
            <a:r>
              <a:rPr kumimoji="0" lang="fr-FR" sz="1400" i="0"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turpia</a:t>
            </a:r>
            <a:r>
              <a:rPr kumimoji="0" lang="fr-FR" sz="1400" i="0" u="none" strike="noStrike" cap="none" normalizeH="0" baseline="0" smtClean="0">
                <a:ln>
                  <a:solidFill>
                    <a:schemeClr val="tx1">
                      <a:alpha val="9000"/>
                    </a:schemeClr>
                  </a:solidFill>
                </a:ln>
                <a:solidFill>
                  <a:srgbClr val="7030A0"/>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facta</a:t>
            </a:r>
            <a:r>
              <a:rPr kumimoji="0" lang="fr-FR" sz="1400" i="0" u="none" strike="noStrike" cap="none" normalizeH="0" baseline="0" smtClean="0">
                <a:ln>
                  <a:solidFill>
                    <a:schemeClr val="tx1">
                      <a:alpha val="9000"/>
                    </a:schemeClr>
                  </a:solidFill>
                </a:ln>
                <a:solidFill>
                  <a:srgbClr val="7030A0"/>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oratione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1"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tegant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Neque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litteras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graecas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didici</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parvum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placebat</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eas</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discere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quippe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u="none" strike="noStrike" cap="none" normalizeH="0" baseline="0" err="1" smtClean="0">
                <a:ln>
                  <a:solidFill>
                    <a:schemeClr val="tx1">
                      <a:alpha val="9000"/>
                    </a:schemeClr>
                  </a:solidFill>
                </a:ln>
                <a:solidFill>
                  <a:schemeClr val="tx1"/>
                </a:solidFill>
                <a:effectLst/>
                <a:ea typeface="Calibri" pitchFamily="34" charset="0"/>
                <a:cs typeface="Times New Roman" pitchFamily="18" charset="0"/>
              </a:rPr>
              <a:t>quae</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ad </a:t>
            </a:r>
            <a:r>
              <a:rPr kumimoji="0" lang="fr-FR" sz="1400" i="0" u="none" strike="noStrike" cap="none" normalizeH="0" baseline="0" err="1" smtClean="0">
                <a:ln>
                  <a:solidFill>
                    <a:schemeClr val="tx1">
                      <a:alpha val="9000"/>
                    </a:schemeClr>
                  </a:solidFill>
                </a:ln>
                <a:solidFill>
                  <a:srgbClr val="7030A0"/>
                </a:solidFill>
                <a:effectLst/>
                <a:ea typeface="Calibri" pitchFamily="34" charset="0"/>
                <a:cs typeface="Times New Roman" pitchFamily="18" charset="0"/>
              </a:rPr>
              <a:t>virtutem</a:t>
            </a:r>
            <a:r>
              <a:rPr kumimoji="0" lang="fr-FR" sz="1400" i="0" u="none" strike="noStrike" cap="none" normalizeH="0" baseline="0" smtClean="0">
                <a:ln>
                  <a:solidFill>
                    <a:schemeClr val="tx1">
                      <a:alpha val="9000"/>
                    </a:schemeClr>
                  </a:solidFill>
                </a:ln>
                <a:solidFill>
                  <a:schemeClr val="tx1"/>
                </a:solidFill>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doctoribus</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nihil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profuerant</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At</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illa</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multo</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optima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rei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publicae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doctus</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sum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hostem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ferire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praesidia</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agitare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nihil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metuere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nisi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turpem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famam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hiemem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aestatem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juxta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pati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humi</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requiescere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eodem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tempore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inopiam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et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laborem</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a:t>
            </a:r>
            <a:r>
              <a:rPr kumimoji="0" lang="fr-FR" sz="1400" i="0" strike="noStrike" cap="none" normalizeH="0" baseline="0" err="1" smtClean="0">
                <a:ln>
                  <a:solidFill>
                    <a:schemeClr val="tx1">
                      <a:alpha val="9000"/>
                    </a:schemeClr>
                  </a:solidFill>
                </a:ln>
                <a:effectLst/>
                <a:ea typeface="Calibri" pitchFamily="34" charset="0"/>
                <a:cs typeface="Times New Roman" pitchFamily="18" charset="0"/>
              </a:rPr>
              <a:t>tolerare</a:t>
            </a:r>
            <a:r>
              <a:rPr kumimoji="0" lang="fr-FR" sz="1400" i="0" strike="noStrike" cap="none" normalizeH="0" baseline="0" smtClean="0">
                <a:ln>
                  <a:solidFill>
                    <a:schemeClr val="tx1">
                      <a:alpha val="9000"/>
                    </a:schemeClr>
                  </a:solidFill>
                </a:ln>
                <a:effectLst/>
                <a:ea typeface="Calibri" pitchFamily="34" charset="0"/>
                <a:cs typeface="Times New Roman" pitchFamily="18" charset="0"/>
              </a:rPr>
              <a:t>. Hoc est utile, hoc civile imperium. </a:t>
            </a:r>
            <a:endParaRPr kumimoji="0" lang="fr-FR" sz="1400" i="0" strike="noStrike" cap="none" normalizeH="0" baseline="0" smtClean="0">
              <a:ln>
                <a:solidFill>
                  <a:schemeClr val="tx1">
                    <a:alpha val="9000"/>
                  </a:schemeClr>
                </a:solid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Connecteur droit avec flèche 5"/>
          <p:cNvCxnSpPr/>
          <p:nvPr/>
        </p:nvCxnSpPr>
        <p:spPr>
          <a:xfrm flipH="1">
            <a:off x="1259632" y="1772816"/>
            <a:ext cx="396044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179512" y="1772816"/>
            <a:ext cx="1152128" cy="830997"/>
          </a:xfrm>
          <a:prstGeom prst="rect">
            <a:avLst/>
          </a:prstGeom>
          <a:noFill/>
        </p:spPr>
        <p:txBody>
          <a:bodyPr wrap="square" rtlCol="0">
            <a:spAutoFit/>
          </a:bodyPr>
          <a:lstStyle/>
          <a:p>
            <a:r>
              <a:rPr lang="fr-FR" sz="1200" smtClean="0"/>
              <a:t>Il leur reproche leur paresse : le terme est répété 2 fois</a:t>
            </a:r>
            <a:endParaRPr lang="fr-FR" sz="1200"/>
          </a:p>
        </p:txBody>
      </p:sp>
      <p:sp>
        <p:nvSpPr>
          <p:cNvPr id="10" name="ZoneTexte 9"/>
          <p:cNvSpPr txBox="1"/>
          <p:nvPr/>
        </p:nvSpPr>
        <p:spPr>
          <a:xfrm>
            <a:off x="179512" y="2564904"/>
            <a:ext cx="1080120" cy="646331"/>
          </a:xfrm>
          <a:prstGeom prst="rect">
            <a:avLst/>
          </a:prstGeom>
          <a:noFill/>
        </p:spPr>
        <p:txBody>
          <a:bodyPr wrap="square" rtlCol="0">
            <a:spAutoFit/>
          </a:bodyPr>
          <a:lstStyle/>
          <a:p>
            <a:r>
              <a:rPr lang="fr-FR" sz="1200" smtClean="0"/>
              <a:t>Il s’oppose </a:t>
            </a:r>
            <a:r>
              <a:rPr lang="fr-FR" sz="1200" smtClean="0"/>
              <a:t>par </a:t>
            </a:r>
            <a:r>
              <a:rPr lang="fr-FR" sz="1200" smtClean="0"/>
              <a:t>cette énumération </a:t>
            </a:r>
            <a:endParaRPr lang="fr-FR" sz="1200"/>
          </a:p>
        </p:txBody>
      </p:sp>
      <p:cxnSp>
        <p:nvCxnSpPr>
          <p:cNvPr id="12" name="Connecteur droit avec flèche 11"/>
          <p:cNvCxnSpPr/>
          <p:nvPr/>
        </p:nvCxnSpPr>
        <p:spPr>
          <a:xfrm flipV="1">
            <a:off x="7812360" y="1484784"/>
            <a:ext cx="288032"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8100392" y="1052736"/>
            <a:ext cx="864096" cy="1015663"/>
          </a:xfrm>
          <a:prstGeom prst="rect">
            <a:avLst/>
          </a:prstGeom>
          <a:noFill/>
        </p:spPr>
        <p:txBody>
          <a:bodyPr wrap="square" rtlCol="0">
            <a:spAutoFit/>
          </a:bodyPr>
          <a:lstStyle/>
          <a:p>
            <a:r>
              <a:rPr lang="fr-FR" sz="1200" smtClean="0"/>
              <a:t>Il leur reproche aussi leur manque de vertu</a:t>
            </a:r>
            <a:endParaRPr lang="fr-FR" sz="1200"/>
          </a:p>
        </p:txBody>
      </p:sp>
      <p:cxnSp>
        <p:nvCxnSpPr>
          <p:cNvPr id="15" name="Connecteur droit avec flèche 14"/>
          <p:cNvCxnSpPr/>
          <p:nvPr/>
        </p:nvCxnSpPr>
        <p:spPr>
          <a:xfrm flipH="1">
            <a:off x="1115616" y="2204864"/>
            <a:ext cx="396044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8172400" y="2060848"/>
            <a:ext cx="720080" cy="1200329"/>
          </a:xfrm>
          <a:prstGeom prst="rect">
            <a:avLst/>
          </a:prstGeom>
          <a:noFill/>
        </p:spPr>
        <p:txBody>
          <a:bodyPr wrap="square" rtlCol="0">
            <a:spAutoFit/>
          </a:bodyPr>
          <a:lstStyle/>
          <a:p>
            <a:r>
              <a:rPr lang="fr-FR" sz="1200" smtClean="0"/>
              <a:t>Qu’il oppose à ses charges honorifiques</a:t>
            </a:r>
            <a:endParaRPr lang="fr-FR" sz="1200"/>
          </a:p>
        </p:txBody>
      </p:sp>
      <p:cxnSp>
        <p:nvCxnSpPr>
          <p:cNvPr id="20" name="Connecteur droit 19"/>
          <p:cNvCxnSpPr/>
          <p:nvPr/>
        </p:nvCxnSpPr>
        <p:spPr>
          <a:xfrm>
            <a:off x="2771800" y="2060848"/>
            <a:ext cx="54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8172400" y="2060848"/>
            <a:ext cx="7200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8172400" y="4941168"/>
            <a:ext cx="864096" cy="830997"/>
          </a:xfrm>
          <a:prstGeom prst="rect">
            <a:avLst/>
          </a:prstGeom>
          <a:noFill/>
        </p:spPr>
        <p:txBody>
          <a:bodyPr wrap="square" rtlCol="0">
            <a:spAutoFit/>
          </a:bodyPr>
          <a:lstStyle/>
          <a:p>
            <a:r>
              <a:rPr lang="fr-FR" sz="1200" smtClean="0"/>
              <a:t>Lui cherche toujours la vertu</a:t>
            </a:r>
            <a:endParaRPr lang="fr-FR" sz="1200"/>
          </a:p>
        </p:txBody>
      </p:sp>
      <p:cxnSp>
        <p:nvCxnSpPr>
          <p:cNvPr id="26" name="Connecteur droit avec flèche 25"/>
          <p:cNvCxnSpPr/>
          <p:nvPr/>
        </p:nvCxnSpPr>
        <p:spPr>
          <a:xfrm>
            <a:off x="4139952" y="5229200"/>
            <a:ext cx="40324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a:off x="4139952" y="5229200"/>
            <a:ext cx="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251520" y="4581128"/>
            <a:ext cx="1080120" cy="1015663"/>
          </a:xfrm>
          <a:prstGeom prst="rect">
            <a:avLst/>
          </a:prstGeom>
          <a:noFill/>
        </p:spPr>
        <p:txBody>
          <a:bodyPr wrap="square" rtlCol="0">
            <a:spAutoFit/>
          </a:bodyPr>
          <a:lstStyle/>
          <a:p>
            <a:r>
              <a:rPr lang="fr-FR" sz="1200" smtClean="0"/>
              <a:t>Les autres ont besoin d’artifices pour se cacher</a:t>
            </a:r>
            <a:endParaRPr lang="fr-FR" sz="1200"/>
          </a:p>
        </p:txBody>
      </p:sp>
      <p:cxnSp>
        <p:nvCxnSpPr>
          <p:cNvPr id="31" name="Connecteur droit avec flèche 30"/>
          <p:cNvCxnSpPr/>
          <p:nvPr/>
        </p:nvCxnSpPr>
        <p:spPr>
          <a:xfrm flipH="1" flipV="1">
            <a:off x="1043608" y="5013176"/>
            <a:ext cx="122413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a:off x="971600" y="3645024"/>
            <a:ext cx="6624736"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ZoneTexte 33"/>
          <p:cNvSpPr txBox="1"/>
          <p:nvPr/>
        </p:nvSpPr>
        <p:spPr>
          <a:xfrm>
            <a:off x="251520" y="5661248"/>
            <a:ext cx="1008112" cy="461665"/>
          </a:xfrm>
          <a:prstGeom prst="rect">
            <a:avLst/>
          </a:prstGeom>
          <a:noFill/>
        </p:spPr>
        <p:txBody>
          <a:bodyPr wrap="square" rtlCol="0">
            <a:spAutoFit/>
          </a:bodyPr>
          <a:lstStyle/>
          <a:p>
            <a:r>
              <a:rPr lang="fr-FR" sz="1200" smtClean="0"/>
              <a:t>Lui est transparent</a:t>
            </a:r>
            <a:endParaRPr lang="fr-F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259632" y="549261"/>
            <a:ext cx="6408712"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Comparate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nunc, Quirites, cum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illorum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superbia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me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hominem novum. </a:t>
            </a:r>
            <a:r>
              <a:rPr kumimoji="0" lang="fr-FR" sz="1400" b="0" i="0" u="sng" strike="noStrike" cap="none" normalizeH="0" baseline="0" smtClean="0">
                <a:ln>
                  <a:noFill/>
                </a:ln>
                <a:solidFill>
                  <a:schemeClr val="tx1"/>
                </a:solidFill>
                <a:effectLst/>
                <a:latin typeface="Calibri" pitchFamily="34" charset="0"/>
                <a:ea typeface="Calibri" pitchFamily="34" charset="0"/>
                <a:cs typeface="Times New Roman" pitchFamily="18" charset="0"/>
              </a:rPr>
              <a:t>Quae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audiri aut legere solent,</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eorum partem vidi, alia gessi ; </a:t>
            </a:r>
            <a:r>
              <a:rPr kumimoji="0" lang="fr-FR" sz="1400" b="0" i="0" u="sng" strike="noStrike" cap="none" normalizeH="0" baseline="0" smtClean="0">
                <a:ln>
                  <a:noFill/>
                </a:ln>
                <a:solidFill>
                  <a:schemeClr val="tx1"/>
                </a:solidFill>
                <a:effectLst/>
                <a:latin typeface="Calibri" pitchFamily="34" charset="0"/>
                <a:ea typeface="Calibri" pitchFamily="34" charset="0"/>
                <a:cs typeface="Times New Roman" pitchFamily="18" charset="0"/>
              </a:rPr>
              <a:t>quae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litteris,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ego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novitatem meam, ego illorum </a:t>
            </a:r>
            <a:r>
              <a:rPr kumimoji="0" lang="fr-FR" sz="1400" b="1" i="0" u="sng" strike="noStrike" cap="none" normalizeH="0" baseline="0" smtClean="0">
                <a:ln>
                  <a:noFill/>
                </a:ln>
                <a:solidFill>
                  <a:schemeClr val="accent4"/>
                </a:solidFill>
                <a:effectLst/>
                <a:latin typeface="Calibri" pitchFamily="34" charset="0"/>
                <a:ea typeface="Calibri" pitchFamily="34" charset="0"/>
                <a:cs typeface="Times New Roman" pitchFamily="18" charset="0"/>
              </a:rPr>
              <a:t>ignaviam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smtClean="0">
                <a:ln>
                  <a:noFill/>
                </a:ln>
                <a:solidFill>
                  <a:srgbClr val="00B050"/>
                </a:solidFill>
                <a:effectLst/>
                <a:latin typeface="Calibri" pitchFamily="34" charset="0"/>
                <a:ea typeface="Calibri" pitchFamily="34" charset="0"/>
                <a:cs typeface="Times New Roman" pitchFamily="18" charset="0"/>
              </a:rPr>
              <a:t>Invident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honori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meo : ergo </a:t>
            </a:r>
            <a:r>
              <a:rPr kumimoji="0" lang="fr-FR" sz="1400" b="1" i="0" u="none" strike="noStrike" cap="none" normalizeH="0" baseline="0" smtClean="0">
                <a:ln>
                  <a:noFill/>
                </a:ln>
                <a:solidFill>
                  <a:srgbClr val="00B050"/>
                </a:solidFill>
                <a:effectLst/>
                <a:latin typeface="Calibri" pitchFamily="34" charset="0"/>
                <a:ea typeface="Calibri" pitchFamily="34" charset="0"/>
                <a:cs typeface="Times New Roman" pitchFamily="18" charset="0"/>
              </a:rPr>
              <a:t>invideant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labori, innocentiae, periculis </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smtClean="0">
                <a:ln>
                  <a:noFill/>
                </a:ln>
                <a:solidFill>
                  <a:srgbClr val="00B050"/>
                </a:solidFill>
                <a:effectLst/>
                <a:latin typeface="Calibri" pitchFamily="34" charset="0"/>
                <a:ea typeface="Calibri" pitchFamily="34" charset="0"/>
                <a:cs typeface="Times New Roman" pitchFamily="18" charset="0"/>
              </a:rPr>
              <a:t>Ne falsi illi sunt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qui </a:t>
            </a:r>
            <a:r>
              <a:rPr kumimoji="0" lang="fr-FR" sz="1400" b="1" i="0" u="sng" strike="noStrike" cap="none" normalizeH="0" baseline="0" smtClean="0">
                <a:ln>
                  <a:noFill/>
                </a:ln>
                <a:solidFill>
                  <a:srgbClr val="00B050"/>
                </a:solidFill>
                <a:effectLst/>
                <a:latin typeface="Calibri" pitchFamily="34" charset="0"/>
                <a:ea typeface="Calibri" pitchFamily="34" charset="0"/>
                <a:cs typeface="Times New Roman" pitchFamily="18" charset="0"/>
              </a:rPr>
              <a:t>diversissimas</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res pariter expectant, </a:t>
            </a:r>
            <a:r>
              <a:rPr kumimoji="0" lang="fr-FR" sz="1400" b="1" i="0" u="sng" strike="noStrike" cap="none" normalizeH="0" baseline="0" smtClean="0">
                <a:ln>
                  <a:noFill/>
                </a:ln>
                <a:solidFill>
                  <a:srgbClr val="00B050"/>
                </a:solidFill>
                <a:effectLst/>
                <a:latin typeface="Calibri" pitchFamily="34" charset="0"/>
                <a:ea typeface="Calibri" pitchFamily="34" charset="0"/>
                <a:cs typeface="Times New Roman" pitchFamily="18" charset="0"/>
              </a:rPr>
              <a:t>ignaviae voluptatem et praemia virtutis.</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Atque etiam, cum apud vos aut in senatu verba faciunt,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fateor</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Quirites, </a:t>
            </a:r>
            <a:r>
              <a:rPr kumimoji="0" lang="fr-FR" sz="1400" b="1" i="0" u="none" strike="noStrike" cap="none" normalizeH="0" baseline="0" smtClean="0">
                <a:ln>
                  <a:noFill/>
                </a:ln>
                <a:solidFill>
                  <a:srgbClr val="00B050"/>
                </a:solidFill>
                <a:effectLst/>
                <a:latin typeface="Calibri" pitchFamily="34" charset="0"/>
                <a:ea typeface="Calibri" pitchFamily="34" charset="0"/>
                <a:cs typeface="Times New Roman" pitchFamily="18" charset="0"/>
              </a:rPr>
              <a:t>verum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id quod multo praeclarius est, meamet </a:t>
            </a:r>
            <a:r>
              <a:rPr kumimoji="0" lang="fr-FR" sz="1400" b="1" i="0" u="none" strike="noStrike" cap="none" normalizeH="0" baseline="0" smtClean="0">
                <a:ln>
                  <a:noFill/>
                </a:ln>
                <a:solidFill>
                  <a:srgbClr val="00B050"/>
                </a:solidFill>
                <a:effectLst/>
                <a:latin typeface="Calibri" pitchFamily="34" charset="0"/>
                <a:ea typeface="Calibri" pitchFamily="34" charset="0"/>
                <a:cs typeface="Times New Roman" pitchFamily="18" charset="0"/>
              </a:rPr>
              <a:t>facta mihi dicere licet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parui id facio. Ipsa se virtus satis ostendit ; illis articifio opus est, ut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turpia facta</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oratione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tegant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Neque litteras graecas didici : parvum placebat eas discere, quippe quae ad </a:t>
            </a:r>
            <a:r>
              <a:rPr kumimoji="0" lang="fr-FR" sz="1400" b="1" i="0" u="none" strike="noStrike" cap="none" normalizeH="0" baseline="0" smtClean="0">
                <a:ln>
                  <a:noFill/>
                </a:ln>
                <a:solidFill>
                  <a:schemeClr val="accent4"/>
                </a:solidFill>
                <a:effectLst/>
                <a:latin typeface="Calibri" pitchFamily="34" charset="0"/>
                <a:ea typeface="Calibri" pitchFamily="34" charset="0"/>
                <a:cs typeface="Times New Roman" pitchFamily="18" charset="0"/>
              </a:rPr>
              <a:t>virtutem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cxnSp>
        <p:nvCxnSpPr>
          <p:cNvPr id="5" name="Connecteur droit avec flèche 4"/>
          <p:cNvCxnSpPr/>
          <p:nvPr/>
        </p:nvCxnSpPr>
        <p:spPr>
          <a:xfrm flipH="1" flipV="1">
            <a:off x="1187624" y="2348880"/>
            <a:ext cx="14401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flipV="1">
            <a:off x="1115616" y="2420888"/>
            <a:ext cx="1080120"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51520" y="1988840"/>
            <a:ext cx="1008112" cy="1200329"/>
          </a:xfrm>
          <a:prstGeom prst="rect">
            <a:avLst/>
          </a:prstGeom>
          <a:noFill/>
        </p:spPr>
        <p:txBody>
          <a:bodyPr wrap="square" rtlCol="0">
            <a:spAutoFit/>
          </a:bodyPr>
          <a:lstStyle/>
          <a:p>
            <a:r>
              <a:rPr lang="fr-FR" sz="1200" smtClean="0"/>
              <a:t>Marius les accuse d’être dans l’erreur, tandis que lui est dans la vérité</a:t>
            </a:r>
            <a:endParaRPr lang="fr-FR" sz="1200"/>
          </a:p>
        </p:txBody>
      </p:sp>
      <p:cxnSp>
        <p:nvCxnSpPr>
          <p:cNvPr id="10" name="Connecteur droit avec flèche 9"/>
          <p:cNvCxnSpPr/>
          <p:nvPr/>
        </p:nvCxnSpPr>
        <p:spPr>
          <a:xfrm flipV="1">
            <a:off x="7164288" y="2132856"/>
            <a:ext cx="64807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812360" y="1844824"/>
            <a:ext cx="1008112" cy="1569660"/>
          </a:xfrm>
          <a:prstGeom prst="rect">
            <a:avLst/>
          </a:prstGeom>
          <a:noFill/>
        </p:spPr>
        <p:txBody>
          <a:bodyPr wrap="square" rtlCol="0">
            <a:spAutoFit/>
          </a:bodyPr>
          <a:lstStyle/>
          <a:p>
            <a:r>
              <a:rPr lang="fr-FR" sz="1200" smtClean="0"/>
              <a:t>Par ce chiasme, il insiste sur leur erreur : la paresse est inompatible avec la vertu</a:t>
            </a:r>
            <a:endParaRPr lang="fr-FR" sz="1200"/>
          </a:p>
        </p:txBody>
      </p:sp>
      <p:cxnSp>
        <p:nvCxnSpPr>
          <p:cNvPr id="14" name="Connecteur droit avec flèche 13"/>
          <p:cNvCxnSpPr/>
          <p:nvPr/>
        </p:nvCxnSpPr>
        <p:spPr>
          <a:xfrm flipV="1">
            <a:off x="3779912" y="1196752"/>
            <a:ext cx="410445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7956376" y="620688"/>
            <a:ext cx="936104" cy="1200329"/>
          </a:xfrm>
          <a:prstGeom prst="rect">
            <a:avLst/>
          </a:prstGeom>
          <a:noFill/>
        </p:spPr>
        <p:txBody>
          <a:bodyPr wrap="square" rtlCol="0">
            <a:spAutoFit/>
          </a:bodyPr>
          <a:lstStyle/>
          <a:p>
            <a:r>
              <a:rPr lang="fr-FR" sz="1200" smtClean="0"/>
              <a:t>L’erreur de jugement est augmentée </a:t>
            </a:r>
            <a:r>
              <a:rPr lang="fr-FR" sz="1200" smtClean="0"/>
              <a:t>par </a:t>
            </a:r>
            <a:r>
              <a:rPr lang="fr-FR" sz="1200" smtClean="0"/>
              <a:t>le superlatif.</a:t>
            </a:r>
            <a:endParaRPr lang="fr-FR" sz="1200"/>
          </a:p>
        </p:txBody>
      </p:sp>
      <p:cxnSp>
        <p:nvCxnSpPr>
          <p:cNvPr id="17" name="Connecteur droit avec flèche 16"/>
          <p:cNvCxnSpPr/>
          <p:nvPr/>
        </p:nvCxnSpPr>
        <p:spPr>
          <a:xfrm>
            <a:off x="7020272" y="3717032"/>
            <a:ext cx="8640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8028384" y="3717032"/>
            <a:ext cx="792088" cy="1015663"/>
          </a:xfrm>
          <a:prstGeom prst="rect">
            <a:avLst/>
          </a:prstGeom>
          <a:noFill/>
        </p:spPr>
        <p:txBody>
          <a:bodyPr wrap="square" rtlCol="0">
            <a:spAutoFit/>
          </a:bodyPr>
          <a:lstStyle/>
          <a:p>
            <a:r>
              <a:rPr lang="fr-FR" sz="1200" smtClean="0"/>
              <a:t>Lui seul a la légitimité pour parler</a:t>
            </a:r>
            <a:endParaRPr lang="fr-FR" sz="1200"/>
          </a:p>
        </p:txBody>
      </p:sp>
      <p:cxnSp>
        <p:nvCxnSpPr>
          <p:cNvPr id="20" name="Connecteur droit avec flèche 19"/>
          <p:cNvCxnSpPr/>
          <p:nvPr/>
        </p:nvCxnSpPr>
        <p:spPr>
          <a:xfrm flipH="1" flipV="1">
            <a:off x="1187624" y="1484784"/>
            <a:ext cx="25202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07504" y="836712"/>
            <a:ext cx="1008112" cy="276999"/>
          </a:xfrm>
          <a:prstGeom prst="rect">
            <a:avLst/>
          </a:prstGeom>
          <a:noFill/>
        </p:spPr>
        <p:txBody>
          <a:bodyPr wrap="square" rtlCol="0">
            <a:spAutoFit/>
          </a:bodyPr>
          <a:lstStyle/>
          <a:p>
            <a:endParaRPr lang="fr-FR" sz="1200"/>
          </a:p>
        </p:txBody>
      </p:sp>
      <p:sp>
        <p:nvSpPr>
          <p:cNvPr id="22" name="ZoneTexte 21"/>
          <p:cNvSpPr txBox="1"/>
          <p:nvPr/>
        </p:nvSpPr>
        <p:spPr>
          <a:xfrm>
            <a:off x="179512" y="404664"/>
            <a:ext cx="1187624" cy="1384995"/>
          </a:xfrm>
          <a:prstGeom prst="rect">
            <a:avLst/>
          </a:prstGeom>
          <a:noFill/>
        </p:spPr>
        <p:txBody>
          <a:bodyPr wrap="square" rtlCol="0">
            <a:spAutoFit/>
          </a:bodyPr>
          <a:lstStyle/>
          <a:p>
            <a:r>
              <a:rPr lang="fr-FR" sz="1200" smtClean="0"/>
              <a:t>Cette supériorité lui permet de donner des conseils, sous la forme de ce subjonctif.</a:t>
            </a:r>
            <a:endParaRPr lang="fr-F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764704"/>
            <a:ext cx="7416824" cy="5909310"/>
          </a:xfrm>
          <a:prstGeom prst="rect">
            <a:avLst/>
          </a:prstGeom>
          <a:noFill/>
        </p:spPr>
        <p:txBody>
          <a:bodyPr wrap="square" rtlCol="0">
            <a:spAutoFit/>
          </a:bodyPr>
          <a:lstStyle/>
          <a:p>
            <a:pPr marL="400050" indent="-400050" algn="ctr">
              <a:buAutoNum type="romanUcPeriod"/>
            </a:pPr>
            <a:r>
              <a:rPr lang="fr-FR" b="1" u="sng" smtClean="0"/>
              <a:t>Marius veut se distinguer des Patriciens …</a:t>
            </a:r>
          </a:p>
          <a:p>
            <a:pPr marL="400050" indent="-400050" algn="ctr">
              <a:buAutoNum type="romanUcPeriod"/>
            </a:pPr>
            <a:endParaRPr lang="fr-FR" b="1" u="sng" smtClean="0"/>
          </a:p>
          <a:p>
            <a:pPr marL="400050" indent="-400050">
              <a:buAutoNum type="alphaLcPeriod"/>
            </a:pPr>
            <a:r>
              <a:rPr lang="fr-FR" u="sng" smtClean="0"/>
              <a:t>Il invite à la comparaison </a:t>
            </a:r>
            <a:r>
              <a:rPr lang="fr-FR" smtClean="0"/>
              <a:t>: </a:t>
            </a:r>
          </a:p>
          <a:p>
            <a:pPr marL="400050" indent="-400050"/>
            <a:r>
              <a:rPr lang="fr-FR" smtClean="0"/>
              <a:t>	Il propose dès le début </a:t>
            </a:r>
            <a:r>
              <a:rPr lang="fr-FR" u="sng" smtClean="0"/>
              <a:t>d’être comparé </a:t>
            </a:r>
            <a:r>
              <a:rPr lang="fr-FR" smtClean="0"/>
              <a:t>à eux (« comparate ») et marque la distinction par des parallélismes et des antithèses qui renforcent l’opposition entre leur passivité (« legere », « audire ») et ses propes </a:t>
            </a:r>
            <a:r>
              <a:rPr lang="fr-FR" smtClean="0"/>
              <a:t>efforts </a:t>
            </a:r>
            <a:r>
              <a:rPr lang="fr-FR" smtClean="0"/>
              <a:t>(« gessi »). </a:t>
            </a:r>
          </a:p>
          <a:p>
            <a:pPr marL="400050" indent="-400050">
              <a:buAutoNum type="alphaLcPeriod"/>
            </a:pPr>
            <a:endParaRPr lang="fr-FR" smtClean="0"/>
          </a:p>
          <a:p>
            <a:pPr marL="400050" indent="-400050"/>
            <a:r>
              <a:rPr lang="fr-FR" smtClean="0"/>
              <a:t>b.  </a:t>
            </a:r>
            <a:r>
              <a:rPr lang="fr-FR" u="sng" smtClean="0"/>
              <a:t>…pour dénoncer leur paresse </a:t>
            </a:r>
            <a:r>
              <a:rPr lang="fr-FR" smtClean="0"/>
              <a:t>: </a:t>
            </a:r>
          </a:p>
          <a:p>
            <a:pPr marL="400050" indent="-400050"/>
            <a:r>
              <a:rPr lang="fr-FR" smtClean="0"/>
              <a:t>	Il veut en effet mettre en avant </a:t>
            </a:r>
            <a:r>
              <a:rPr lang="fr-FR" u="sng" smtClean="0"/>
              <a:t>leur paresse </a:t>
            </a:r>
            <a:r>
              <a:rPr lang="fr-FR" smtClean="0"/>
              <a:t>: « ignavia », qui a deux occurrences dans le texte, en opposition à ses actes, </a:t>
            </a:r>
            <a:r>
              <a:rPr lang="fr-FR" smtClean="0"/>
              <a:t>l’opposition est renforcée </a:t>
            </a:r>
            <a:r>
              <a:rPr lang="fr-FR" smtClean="0"/>
              <a:t>par l’énumération : « labori, innocentiae, periculis ». Il veut aussi dénoncer leur hypocrisie qui dissimule leur manque d’honnêteté alors que lui parle en vérité (« verum, fateor »). </a:t>
            </a:r>
          </a:p>
          <a:p>
            <a:pPr marL="400050" indent="-400050">
              <a:buAutoNum type="alphaLcPeriod"/>
            </a:pPr>
            <a:endParaRPr lang="fr-FR" smtClean="0"/>
          </a:p>
          <a:p>
            <a:pPr marL="400050" indent="-400050"/>
            <a:r>
              <a:rPr lang="fr-FR" smtClean="0"/>
              <a:t>c. </a:t>
            </a:r>
            <a:r>
              <a:rPr lang="fr-FR" u="sng" smtClean="0"/>
              <a:t>…. Et les accuser d’être dans l’erreur : </a:t>
            </a:r>
          </a:p>
          <a:p>
            <a:pPr marL="400050" indent="-400050"/>
            <a:r>
              <a:rPr lang="fr-FR" smtClean="0"/>
              <a:t>	Son objectif est de démontrer qu’ils sont dans l’erreur (« falsi sunt »). Les Patriciens ont une attitude contraire à leurs espoirs, comme l’illustre le chiasme « </a:t>
            </a:r>
            <a:r>
              <a:rPr lang="fr-FR" smtClean="0"/>
              <a:t>ignaviae </a:t>
            </a:r>
            <a:r>
              <a:rPr lang="fr-FR" smtClean="0"/>
              <a:t>voluptatem et praemia virtutis » et le superlatif « divertissimas », alors que lui se donne les moyens de mériter les honneurs. Il peut alors se poser en donneur de leçons : « invideant ».</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411760" y="260648"/>
            <a:ext cx="604867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Comparate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nunc, Quirites, cum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illorum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superbia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me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hominem novum. Quae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audiri aut legere solent,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eorum partem vidi, alia gessi ; quae litteris,</a:t>
            </a:r>
            <a:r>
              <a:rPr lang="fr-FR" sz="1400" b="1" smtClean="0">
                <a:solidFill>
                  <a:srgbClr val="FF0000"/>
                </a:solidFill>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ea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ego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novitatem meam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i="0" u="none" strike="noStrike" cap="none" normalizeH="0" baseline="0" smtClean="0">
                <a:ln>
                  <a:noFill/>
                </a:ln>
                <a:effectLst/>
                <a:latin typeface="Calibri" pitchFamily="34" charset="0"/>
                <a:ea typeface="Calibri" pitchFamily="34" charset="0"/>
                <a:cs typeface="Times New Roman" pitchFamily="18" charset="0"/>
              </a:rPr>
              <a:t>ego</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 illorum ignaviam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mihi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fortuna,</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illis</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verba faciunt,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fateor, Quirites, verum, id quod multo praeclarius est, meamet facta mihi dicere licet.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parui id facio. Ipsa se virtus satis ostendit ; illis articifio opus est, ut turpia facta oratione tegant. Neque litteras graecas didici : parvum placebat eas discere, quippe quae ad virtutem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sp>
        <p:nvSpPr>
          <p:cNvPr id="6" name="Accolade ouvrante 5"/>
          <p:cNvSpPr/>
          <p:nvPr/>
        </p:nvSpPr>
        <p:spPr>
          <a:xfrm>
            <a:off x="2339752" y="1268760"/>
            <a:ext cx="72008" cy="3600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9" name="Connecteur droit avec flèche 8"/>
          <p:cNvCxnSpPr/>
          <p:nvPr/>
        </p:nvCxnSpPr>
        <p:spPr>
          <a:xfrm flipH="1">
            <a:off x="2051720" y="1412776"/>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2051720" y="692696"/>
            <a:ext cx="432048"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251520" y="548680"/>
            <a:ext cx="1800200" cy="3785652"/>
          </a:xfrm>
          <a:prstGeom prst="rect">
            <a:avLst/>
          </a:prstGeom>
          <a:noFill/>
        </p:spPr>
        <p:txBody>
          <a:bodyPr wrap="square" rtlCol="0">
            <a:spAutoFit/>
          </a:bodyPr>
          <a:lstStyle/>
          <a:p>
            <a:r>
              <a:rPr lang="fr-FR" sz="1200" smtClean="0"/>
              <a:t>Si on s’appuie sur la structure de la première phrase pour lire ce passage, les antithèses s’établissent naturellement entre le statut d’homo novus (« novitatem ») et le manque de vertu (« ignaviam »). Marius fait alors de cette  nouveauté qu’on lui reproche un atout, une valeur nouvelle. </a:t>
            </a:r>
          </a:p>
          <a:p>
            <a:r>
              <a:rPr lang="fr-FR" sz="1200" smtClean="0"/>
              <a:t>L’inversion des termes dans les groupes nominaux (« novitatem meam / illorum ignaviam ») renforce cette opposition.</a:t>
            </a:r>
            <a:endParaRPr lang="fr-F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835696" y="188640"/>
            <a:ext cx="576064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Comparate nunc, Quirites, cum illorum superbia me hominem novum. Quae illi audiri aut legere solent, eorum partem vidi, alia gessi ; quae litteris, ea ego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novitatem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meam, ego illorum </a:t>
            </a:r>
            <a:r>
              <a:rPr kumimoji="0" lang="fr-FR" sz="1400" b="1" i="0" u="none" strike="noStrike" cap="none" normalizeH="0" baseline="0" smtClean="0">
                <a:ln>
                  <a:noFill/>
                </a:ln>
                <a:solidFill>
                  <a:srgbClr val="FF0000"/>
                </a:solidFill>
                <a:effectLst/>
                <a:latin typeface="Calibri" pitchFamily="34" charset="0"/>
                <a:ea typeface="Calibri" pitchFamily="34" charset="0"/>
                <a:cs typeface="Times New Roman" pitchFamily="18" charset="0"/>
              </a:rPr>
              <a:t>ignaviam</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verba faciunt, </a:t>
            </a:r>
            <a:r>
              <a:rPr kumimoji="0" lang="fr-FR" sz="1400" b="1" i="0" u="none" strike="noStrike" cap="none" normalizeH="0" baseline="0" smtClean="0">
                <a:ln>
                  <a:noFill/>
                </a:ln>
                <a:solidFill>
                  <a:schemeClr val="accent1">
                    <a:lumMod val="60000"/>
                    <a:lumOff val="40000"/>
                  </a:schemeClr>
                </a:solidFill>
                <a:effectLst/>
                <a:latin typeface="Calibri" pitchFamily="34" charset="0"/>
                <a:ea typeface="Calibri" pitchFamily="34" charset="0"/>
                <a:cs typeface="Times New Roman" pitchFamily="18" charset="0"/>
              </a:rPr>
              <a:t>plera oratione majores suos extollunt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 eorum fortia facta memorando clariores sese putant. Quod contra est. Nam quanto vita illorum </a:t>
            </a:r>
            <a:r>
              <a:rPr kumimoji="0" lang="fr-FR" sz="1400" b="1" i="0" u="none" strike="noStrike" cap="none" normalizeH="0" baseline="0" smtClean="0">
                <a:ln>
                  <a:noFill/>
                </a:ln>
                <a:solidFill>
                  <a:schemeClr val="accent1">
                    <a:lumMod val="60000"/>
                    <a:lumOff val="40000"/>
                  </a:schemeClr>
                </a:solidFill>
                <a:effectLst/>
                <a:latin typeface="Calibri" pitchFamily="34" charset="0"/>
                <a:ea typeface="Calibri" pitchFamily="34" charset="0"/>
                <a:cs typeface="Times New Roman" pitchFamily="18" charset="0"/>
              </a:rPr>
              <a:t>praeclarior</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tanto horum socordia </a:t>
            </a:r>
            <a:r>
              <a:rPr kumimoji="0" lang="fr-FR" sz="1400" b="1" i="0" u="none" strike="noStrike" cap="none" normalizeH="0" baseline="0" smtClean="0">
                <a:ln>
                  <a:noFill/>
                </a:ln>
                <a:solidFill>
                  <a:schemeClr val="accent1">
                    <a:lumMod val="60000"/>
                    <a:lumOff val="40000"/>
                  </a:schemeClr>
                </a:solidFill>
                <a:effectLst/>
                <a:latin typeface="Calibri" pitchFamily="34" charset="0"/>
                <a:ea typeface="Calibri" pitchFamily="34" charset="0"/>
                <a:cs typeface="Times New Roman" pitchFamily="18" charset="0"/>
              </a:rPr>
              <a:t>flagitiosior</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Et profecto ita se res habet : </a:t>
            </a:r>
            <a:r>
              <a:rPr kumimoji="0" lang="fr-FR" sz="1400" b="1" i="0" u="none" strike="noStrike" cap="none" normalizeH="0" baseline="0" smtClean="0">
                <a:ln>
                  <a:noFill/>
                </a:ln>
                <a:solidFill>
                  <a:schemeClr val="accent1">
                    <a:lumMod val="60000"/>
                    <a:lumOff val="40000"/>
                  </a:schemeClr>
                </a:solidFill>
                <a:effectLst/>
                <a:latin typeface="Calibri" pitchFamily="34" charset="0"/>
                <a:ea typeface="Calibri" pitchFamily="34" charset="0"/>
                <a:cs typeface="Times New Roman" pitchFamily="18" charset="0"/>
              </a:rPr>
              <a:t>majorum gloria posteris quasi lumen est, neque bona neque mala eorum in occulto patitur</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Hujusce rei ego inopiam fateor, Quirites, verum, id quod multo </a:t>
            </a:r>
            <a:r>
              <a:rPr kumimoji="0" lang="fr-FR" sz="1400" b="1" i="0" u="none" strike="noStrike" cap="none" normalizeH="0" baseline="0" smtClean="0">
                <a:ln>
                  <a:noFill/>
                </a:ln>
                <a:solidFill>
                  <a:schemeClr val="accent1">
                    <a:lumMod val="60000"/>
                    <a:lumOff val="40000"/>
                  </a:schemeClr>
                </a:solidFill>
                <a:effectLst/>
                <a:latin typeface="Calibri" pitchFamily="34" charset="0"/>
                <a:ea typeface="Calibri" pitchFamily="34" charset="0"/>
                <a:cs typeface="Times New Roman" pitchFamily="18" charset="0"/>
              </a:rPr>
              <a:t>praeclarius</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est, meamet facta mihi dicere licet.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parui id facio. Ipsa se virtus satis ostendit ; illis articifio opus est, ut turpia facta oratione tegant. Neque litteras graecas didici : parvum placebat eas discere, quippe quae ad virtutem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Connecteur droit avec flèche 5"/>
          <p:cNvCxnSpPr/>
          <p:nvPr/>
        </p:nvCxnSpPr>
        <p:spPr>
          <a:xfrm flipH="1" flipV="1">
            <a:off x="1547664" y="2060848"/>
            <a:ext cx="36004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179512" y="1052736"/>
            <a:ext cx="1296144" cy="1569660"/>
          </a:xfrm>
          <a:prstGeom prst="rect">
            <a:avLst/>
          </a:prstGeom>
          <a:noFill/>
        </p:spPr>
        <p:txBody>
          <a:bodyPr wrap="square" rtlCol="0">
            <a:spAutoFit/>
          </a:bodyPr>
          <a:lstStyle/>
          <a:p>
            <a:r>
              <a:rPr lang="fr-FR" sz="1200" smtClean="0"/>
              <a:t>Marius est ironique : les Patriciens étalent largement leurs ancêtres alors que cette évocation joue contre eux. </a:t>
            </a:r>
            <a:endParaRPr lang="fr-FR" sz="1200"/>
          </a:p>
        </p:txBody>
      </p:sp>
      <p:cxnSp>
        <p:nvCxnSpPr>
          <p:cNvPr id="9" name="Connecteur droit avec flèche 8"/>
          <p:cNvCxnSpPr/>
          <p:nvPr/>
        </p:nvCxnSpPr>
        <p:spPr>
          <a:xfrm flipV="1">
            <a:off x="7236296" y="2492896"/>
            <a:ext cx="50405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4067944" y="2564904"/>
            <a:ext cx="360040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812360" y="2060848"/>
            <a:ext cx="1152128" cy="3046988"/>
          </a:xfrm>
          <a:prstGeom prst="rect">
            <a:avLst/>
          </a:prstGeom>
          <a:noFill/>
        </p:spPr>
        <p:txBody>
          <a:bodyPr wrap="square" rtlCol="0">
            <a:spAutoFit/>
          </a:bodyPr>
          <a:lstStyle/>
          <a:p>
            <a:r>
              <a:rPr lang="fr-FR" sz="1200" smtClean="0"/>
              <a:t>Le double comparatif accentue leur conduite honteuse en opposant clairement ce qu’ils cherchent et ce qu’ils démontrent. </a:t>
            </a:r>
          </a:p>
          <a:p>
            <a:r>
              <a:rPr lang="fr-FR" sz="1200" smtClean="0"/>
              <a:t>Marius récupère alors pour lui l’adjectif « praeclarus »</a:t>
            </a:r>
            <a:endParaRPr lang="fr-FR" sz="1200"/>
          </a:p>
        </p:txBody>
      </p:sp>
      <p:cxnSp>
        <p:nvCxnSpPr>
          <p:cNvPr id="14" name="Connecteur droit avec flèche 13"/>
          <p:cNvCxnSpPr/>
          <p:nvPr/>
        </p:nvCxnSpPr>
        <p:spPr>
          <a:xfrm>
            <a:off x="2771800" y="3645024"/>
            <a:ext cx="511256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H="1">
            <a:off x="1619672" y="3356992"/>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79512" y="3140968"/>
            <a:ext cx="1440160" cy="1754326"/>
          </a:xfrm>
          <a:prstGeom prst="rect">
            <a:avLst/>
          </a:prstGeom>
          <a:noFill/>
        </p:spPr>
        <p:txBody>
          <a:bodyPr wrap="square" rtlCol="0">
            <a:spAutoFit/>
          </a:bodyPr>
          <a:lstStyle/>
          <a:p>
            <a:r>
              <a:rPr lang="fr-FR" sz="1200" smtClean="0"/>
              <a:t>La métaphore illustre l’erreur des Patriciens : les ancêtres ne peuvent être source de gloire, ils ne sont que la mise en lumière de leurs propres ignominies. </a:t>
            </a:r>
            <a:endParaRPr lang="fr-FR"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403648" y="404664"/>
            <a:ext cx="612068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Comparate nunc, Quirites, cum illorum superbia me hominem novum. Quae illi audiri aut legere solent, eorum partem vidi, alia gessi ; quae litteris, ea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ego </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facta an dicta 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novitatem meam,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ego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illorum ignaviam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verba faciunt,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fateor, Quirites, verum, id quod multo praeclarius est, meamet facta mihi dicere licet.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imagines neque triumphos aut consulatus majorum meorum ostendare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si res postulet,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hastas, vexillum, phaleras, alia militaria dona, praeterea cicatrices adversos corpore</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Hae sunt meae imagines, haec nobilitas, non hereditate relicta est, ut illa illis, sed quae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ego</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plurimis </a:t>
            </a:r>
            <a:r>
              <a:rPr kumimoji="0" lang="fr-FR" sz="1400" b="0" i="0" u="heavy" strike="noStrike" cap="none" normalizeH="0" smtClean="0">
                <a:ln>
                  <a:noFill/>
                </a:ln>
                <a:solidFill>
                  <a:schemeClr val="tx1"/>
                </a:solidFill>
                <a:effectLst/>
                <a:uFill>
                  <a:solidFill>
                    <a:srgbClr val="FF0000"/>
                  </a:solidFill>
                </a:uFill>
                <a:latin typeface="Calibri" pitchFamily="34" charset="0"/>
                <a:ea typeface="Calibri" pitchFamily="34" charset="0"/>
                <a:cs typeface="Times New Roman" pitchFamily="18" charset="0"/>
              </a:rPr>
              <a:t>laboribus et periculis quaesivi.</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sunt composita verba mea : parui id facio. Ipsa se virtus satis ostendit ; illis articifio opus est, ut turpia facta oratione tegant. Neque litteras graecas didici : parvum placebat eas discere, quippe quae ad virtutem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cxnSp>
        <p:nvCxnSpPr>
          <p:cNvPr id="7" name="Connecteur droit avec flèche 6"/>
          <p:cNvCxnSpPr/>
          <p:nvPr/>
        </p:nvCxnSpPr>
        <p:spPr>
          <a:xfrm>
            <a:off x="7380312" y="836712"/>
            <a:ext cx="43204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4067944" y="1124744"/>
            <a:ext cx="374441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5868144" y="1268760"/>
            <a:ext cx="1872208" cy="3456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956376" y="836712"/>
            <a:ext cx="936104" cy="2677656"/>
          </a:xfrm>
          <a:prstGeom prst="rect">
            <a:avLst/>
          </a:prstGeom>
          <a:noFill/>
        </p:spPr>
        <p:txBody>
          <a:bodyPr wrap="square" rtlCol="0">
            <a:spAutoFit/>
          </a:bodyPr>
          <a:lstStyle/>
          <a:p>
            <a:r>
              <a:rPr lang="fr-FR" sz="1200" smtClean="0"/>
              <a:t>L es occurrences du pronom de la première personne oppose la veleur personnelle de Marius à celle, héréditaire, des Patriciens. </a:t>
            </a:r>
            <a:endParaRPr lang="fr-FR" sz="1200"/>
          </a:p>
        </p:txBody>
      </p:sp>
      <p:cxnSp>
        <p:nvCxnSpPr>
          <p:cNvPr id="14" name="Connecteur droit avec flèche 13"/>
          <p:cNvCxnSpPr>
            <a:endCxn id="3073" idx="1"/>
          </p:cNvCxnSpPr>
          <p:nvPr/>
        </p:nvCxnSpPr>
        <p:spPr>
          <a:xfrm flipH="1" flipV="1">
            <a:off x="1403648" y="3359319"/>
            <a:ext cx="2448272" cy="7177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251520" y="2924944"/>
            <a:ext cx="1080120" cy="830997"/>
          </a:xfrm>
          <a:prstGeom prst="rect">
            <a:avLst/>
          </a:prstGeom>
          <a:noFill/>
        </p:spPr>
        <p:txBody>
          <a:bodyPr wrap="square" rtlCol="0">
            <a:spAutoFit/>
          </a:bodyPr>
          <a:lstStyle/>
          <a:p>
            <a:r>
              <a:rPr lang="fr-FR" sz="1200" smtClean="0"/>
              <a:t>Marius fait la liste de ce qu’il ne peut montrer, </a:t>
            </a:r>
            <a:endParaRPr lang="fr-FR" sz="1200"/>
          </a:p>
        </p:txBody>
      </p:sp>
      <p:cxnSp>
        <p:nvCxnSpPr>
          <p:cNvPr id="17" name="Connecteur droit avec flèche 16"/>
          <p:cNvCxnSpPr/>
          <p:nvPr/>
        </p:nvCxnSpPr>
        <p:spPr>
          <a:xfrm flipH="1" flipV="1">
            <a:off x="1331640" y="4149080"/>
            <a:ext cx="338437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251520" y="3789040"/>
            <a:ext cx="1080120" cy="1938992"/>
          </a:xfrm>
          <a:prstGeom prst="rect">
            <a:avLst/>
          </a:prstGeom>
          <a:noFill/>
        </p:spPr>
        <p:txBody>
          <a:bodyPr wrap="square" rtlCol="0">
            <a:spAutoFit/>
          </a:bodyPr>
          <a:lstStyle/>
          <a:p>
            <a:r>
              <a:rPr lang="fr-FR" sz="1200" smtClean="0"/>
              <a:t>Mais il répond par une énumération plus longue encore, qui se finit par l ’évocation de son courage et du don de soi</a:t>
            </a:r>
            <a:endParaRPr lang="fr-FR" sz="1200"/>
          </a:p>
        </p:txBody>
      </p:sp>
      <p:cxnSp>
        <p:nvCxnSpPr>
          <p:cNvPr id="20" name="Connecteur droit avec flèche 19"/>
          <p:cNvCxnSpPr/>
          <p:nvPr/>
        </p:nvCxnSpPr>
        <p:spPr>
          <a:xfrm flipV="1">
            <a:off x="7308304" y="4653136"/>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956376" y="4077072"/>
            <a:ext cx="1008112" cy="1384995"/>
          </a:xfrm>
          <a:prstGeom prst="rect">
            <a:avLst/>
          </a:prstGeom>
          <a:noFill/>
        </p:spPr>
        <p:txBody>
          <a:bodyPr wrap="square" rtlCol="0">
            <a:spAutoFit/>
          </a:bodyPr>
          <a:lstStyle/>
          <a:p>
            <a:r>
              <a:rPr lang="fr-FR" sz="1200" smtClean="0"/>
              <a:t>Il exprime par un verbe d’effort sa supériorité et met en avant ses actions. </a:t>
            </a:r>
            <a:endParaRPr lang="fr-F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548680"/>
            <a:ext cx="7344816" cy="4216539"/>
          </a:xfrm>
          <a:prstGeom prst="rect">
            <a:avLst/>
          </a:prstGeom>
          <a:noFill/>
        </p:spPr>
        <p:txBody>
          <a:bodyPr wrap="square" rtlCol="0">
            <a:spAutoFit/>
          </a:bodyPr>
          <a:lstStyle/>
          <a:p>
            <a:pPr marL="400050" indent="-400050">
              <a:buAutoNum type="romanUcPeriod"/>
            </a:pPr>
            <a:r>
              <a:rPr lang="fr-FR" u="sng" smtClean="0"/>
              <a:t>Marius veut se distinguer des Patriciens…</a:t>
            </a:r>
          </a:p>
          <a:p>
            <a:pPr marL="400050" indent="-400050">
              <a:buAutoNum type="romanUcPeriod"/>
            </a:pPr>
            <a:r>
              <a:rPr lang="fr-FR" u="sng" smtClean="0"/>
              <a:t>….qui se cachent derrière leurs ancêtres: </a:t>
            </a:r>
          </a:p>
          <a:p>
            <a:pPr marL="400050" indent="-400050"/>
            <a:endParaRPr lang="fr-FR" smtClean="0"/>
          </a:p>
          <a:p>
            <a:pPr marL="400050" lvl="0" indent="-400050">
              <a:buAutoNum type="arabicPeriod"/>
            </a:pPr>
            <a:r>
              <a:rPr lang="fr-FR" sz="1400" smtClean="0"/>
              <a:t>La phrase  « </a:t>
            </a:r>
            <a:r>
              <a:rPr lang="fr-FR" sz="1400" smtClean="0">
                <a:latin typeface="Calibri" pitchFamily="34" charset="0"/>
                <a:ea typeface="Calibri" pitchFamily="34" charset="0"/>
                <a:cs typeface="Times New Roman" pitchFamily="18" charset="0"/>
              </a:rPr>
              <a:t>Contemnunt novitatem meam, ego illorum ignaviam ; mihi fortuna, illis probra objectantur » est construite de façon à faire comprendre que la nouveauté de Marius en politique est un gage de probité puisqu’il l’oppose à « illorum ignaviam ». Son défaut devient une qualité.</a:t>
            </a:r>
          </a:p>
          <a:p>
            <a:pPr marL="400050" lvl="0" indent="-400050"/>
            <a:endParaRPr lang="fr-FR" sz="1400" smtClean="0">
              <a:latin typeface="Calibri" pitchFamily="34" charset="0"/>
              <a:ea typeface="Calibri" pitchFamily="34" charset="0"/>
              <a:cs typeface="Times New Roman" pitchFamily="18" charset="0"/>
            </a:endParaRPr>
          </a:p>
          <a:p>
            <a:pPr marL="400050" lvl="0" indent="-400050"/>
            <a:r>
              <a:rPr lang="fr-FR" sz="1400" smtClean="0">
                <a:latin typeface="Calibri" pitchFamily="34" charset="0"/>
                <a:ea typeface="Calibri" pitchFamily="34" charset="0"/>
                <a:cs typeface="Times New Roman" pitchFamily="18" charset="0"/>
              </a:rPr>
              <a:t>2. Il se montre ironique envers les Patriciens qui font étalage de leurs ancêtres sans se rendre compte qu’ils mettent en lumière leur propre ignominie, comme le montre la comparaison «quasi lumen est ». L’adjectif « praeclarus », refusé aux Patriciens, devient alors le propre de Marius. </a:t>
            </a:r>
          </a:p>
          <a:p>
            <a:pPr marL="400050" lvl="0" indent="-400050"/>
            <a:endParaRPr lang="fr-FR" sz="1400" smtClean="0">
              <a:latin typeface="Calibri" pitchFamily="34" charset="0"/>
              <a:ea typeface="Calibri" pitchFamily="34" charset="0"/>
              <a:cs typeface="Times New Roman" pitchFamily="18" charset="0"/>
            </a:endParaRPr>
          </a:p>
          <a:p>
            <a:pPr marL="400050" lvl="0" indent="-400050"/>
            <a:r>
              <a:rPr lang="fr-FR" sz="1400" smtClean="0">
                <a:latin typeface="Calibri" pitchFamily="34" charset="0"/>
                <a:ea typeface="Calibri" pitchFamily="34" charset="0"/>
                <a:cs typeface="Times New Roman" pitchFamily="18" charset="0"/>
              </a:rPr>
              <a:t>3. En effet, il a dû remplacer cette gloire de substitution par une vraie gloire, grâce à son travail et son courage, comme le montre la répétition de « labori » et « periculi ». Il a dû remplacer les portraits des ancêtres par ses propres trophées, longuement cités dans une énumération impressionnante.  </a:t>
            </a:r>
            <a:endParaRPr lang="fr-FR" sz="1400" smtClean="0">
              <a:latin typeface="Arial" pitchFamily="34" charset="0"/>
              <a:cs typeface="Arial" pitchFamily="34" charset="0"/>
            </a:endParaRPr>
          </a:p>
          <a:p>
            <a:pPr marL="400050" indent="-400050"/>
            <a:endParaRPr lang="fr-F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259632" y="260648"/>
            <a:ext cx="597666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Comparate nunc, Quirites, cum illorum superbia me hominem novum. Quae illi audiri aut legere solent, eorum partem vidi, alia gessi ; quae litteris, ea ego militando didici.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Nunc vos existimate,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facta an dicta </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pluris sint.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Contemnunt novitatem meam, ego illorum ignaviam ; mihi fortuna, illis probra objectantur.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Invident honori meo : ergo invideant labori, innocentiae, periculis etiam meis, quoniam per haec illum cepi. </a:t>
            </a: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Ne falsi illi sunt, qui diversissimas res pariter expectant, ignaviae voluptatem et praemia virtutis.  Atque etiam, cum apud vos aut in senatu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verba faciunt</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plera oratione majores suos extollunt : eorum fortia facta memorando clariores sese putant. Quod contra est. Nam quanto vita illorum praeclarior, tanto horum socordia flagitiosior. Et profecto ita se res habet : majorum gloria posteris quasi lumen est, neque bona neque mala eorum in occulto patitur. Hujusce rei ego inopiam fateor, Quirites, verum, id quod multo praeclarius est,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meamet facta mihi dicere licet. </a:t>
            </a:r>
            <a:endParaRPr kumimoji="0" lang="fr-FR" sz="1400" b="1" i="0" u="none" strike="noStrike" cap="none" normalizeH="0" baseline="0" smtClean="0">
              <a:ln>
                <a:noFill/>
              </a:ln>
              <a:solidFill>
                <a:schemeClr val="accent6">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 possum fidei causa imagines neque triumphos aut consulatus majorum meorum ostendare, at, si res postulet, hastas, vexillum, phaleras, alia militaria dona, praeterea cicatrices adversos corpore. Hae sunt meae imagines, haec nobilitas, non hereditate relicta est, ut illa illis, sed quae ego plurimis laboribus et periculis quaesivi. Non sunt composita verba mea : parui id facio. Ipsa se virtus satis ostendit ; illis articifio opus est, ut </a:t>
            </a:r>
            <a:r>
              <a:rPr kumimoji="0" lang="fr-FR" sz="1400" b="1" i="0" u="none" strike="noStrike" cap="none" normalizeH="0" baseline="0" smtClean="0">
                <a:ln>
                  <a:noFill/>
                </a:ln>
                <a:solidFill>
                  <a:schemeClr val="accent6">
                    <a:lumMod val="50000"/>
                  </a:schemeClr>
                </a:solidFill>
                <a:effectLst/>
                <a:latin typeface="Calibri" pitchFamily="34" charset="0"/>
                <a:ea typeface="Calibri" pitchFamily="34" charset="0"/>
                <a:cs typeface="Times New Roman" pitchFamily="18" charset="0"/>
              </a:rPr>
              <a:t>turpia facta oratione </a:t>
            </a:r>
            <a:r>
              <a:rPr kumimoji="0" lang="fr-FR" sz="14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tegant. Neque litteras graecas didici : parvum placebat eas discere, quippe quae ad virtutem doctoribus nihil profuerant. At illa multo optima rei publicae doctus sum : hostem ferire, praesidia agitare, nihil metuere nisi turpem famam, hiemem aestatem juxta pati, humi requiescere, eodem tempore inopiam et laborem tolerare. Hoc est utile, hoc civile imperium. </a:t>
            </a:r>
            <a:endParaRPr kumimoji="0" lang="fr-FR" sz="1400" b="0" i="0" u="none" strike="noStrike" cap="none" normalizeH="0" baseline="0" smtClean="0">
              <a:ln>
                <a:noFill/>
              </a:ln>
              <a:solidFill>
                <a:schemeClr val="tx1"/>
              </a:solidFill>
              <a:effectLst/>
              <a:latin typeface="Arial" pitchFamily="34" charset="0"/>
              <a:cs typeface="Arial" pitchFamily="34" charset="0"/>
            </a:endParaRPr>
          </a:p>
        </p:txBody>
      </p:sp>
      <p:cxnSp>
        <p:nvCxnSpPr>
          <p:cNvPr id="7" name="Connecteur droit avec flèche 6"/>
          <p:cNvCxnSpPr/>
          <p:nvPr/>
        </p:nvCxnSpPr>
        <p:spPr>
          <a:xfrm flipH="1" flipV="1">
            <a:off x="1259632" y="836712"/>
            <a:ext cx="23762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51520" y="548680"/>
            <a:ext cx="1152128" cy="1938992"/>
          </a:xfrm>
          <a:prstGeom prst="rect">
            <a:avLst/>
          </a:prstGeom>
          <a:noFill/>
        </p:spPr>
        <p:txBody>
          <a:bodyPr wrap="square" rtlCol="0">
            <a:spAutoFit/>
          </a:bodyPr>
          <a:lstStyle/>
          <a:p>
            <a:r>
              <a:rPr lang="fr-FR" sz="1200" smtClean="0"/>
              <a:t>Marius invite à comparer et opposer les actes et les paroles: les paroles sont le </a:t>
            </a:r>
            <a:r>
              <a:rPr lang="fr-FR" sz="1200" smtClean="0"/>
              <a:t>propre </a:t>
            </a:r>
            <a:r>
              <a:rPr lang="fr-FR" sz="1200" smtClean="0"/>
              <a:t>des Patriciens, les actes lui appartiennent. </a:t>
            </a:r>
            <a:endParaRPr lang="fr-FR" sz="1200"/>
          </a:p>
        </p:txBody>
      </p:sp>
      <p:cxnSp>
        <p:nvCxnSpPr>
          <p:cNvPr id="10" name="Connecteur droit avec flèche 9"/>
          <p:cNvCxnSpPr/>
          <p:nvPr/>
        </p:nvCxnSpPr>
        <p:spPr>
          <a:xfrm flipV="1">
            <a:off x="6588224" y="1700808"/>
            <a:ext cx="108012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7740352" y="1124744"/>
            <a:ext cx="1296144" cy="1200329"/>
          </a:xfrm>
          <a:prstGeom prst="rect">
            <a:avLst/>
          </a:prstGeom>
          <a:noFill/>
        </p:spPr>
        <p:txBody>
          <a:bodyPr wrap="square" rtlCol="0">
            <a:spAutoFit/>
          </a:bodyPr>
          <a:lstStyle/>
          <a:p>
            <a:r>
              <a:rPr lang="fr-FR" sz="1200" smtClean="0"/>
              <a:t>Pour les Patriciens, le verbe « facere » n’est employé que dans cette expression….</a:t>
            </a:r>
            <a:endParaRPr lang="fr-FR" sz="1200"/>
          </a:p>
        </p:txBody>
      </p:sp>
      <p:cxnSp>
        <p:nvCxnSpPr>
          <p:cNvPr id="13" name="Connecteur droit avec flèche 12"/>
          <p:cNvCxnSpPr/>
          <p:nvPr/>
        </p:nvCxnSpPr>
        <p:spPr>
          <a:xfrm>
            <a:off x="7164288" y="342900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5868144" y="3501008"/>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7740352" y="3212976"/>
            <a:ext cx="1152128" cy="2862322"/>
          </a:xfrm>
          <a:prstGeom prst="rect">
            <a:avLst/>
          </a:prstGeom>
          <a:noFill/>
        </p:spPr>
        <p:txBody>
          <a:bodyPr wrap="square" rtlCol="0">
            <a:spAutoFit/>
          </a:bodyPr>
          <a:lstStyle/>
          <a:p>
            <a:r>
              <a:rPr lang="fr-FR" sz="1200" smtClean="0"/>
              <a:t>… ou associé à « turpia ». Les discours servent à cacher leurs mauvaises actions, tandis que pour Marius il est légitime de prendre la parole (licet) car ses actions peuvent être dites.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728</Words>
  <Application>Microsoft Office PowerPoint</Application>
  <PresentationFormat>Affichage à l'écran (4:3)</PresentationFormat>
  <Paragraphs>113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Aline</dc:creator>
  <cp:lastModifiedBy>Aline</cp:lastModifiedBy>
  <cp:revision>28</cp:revision>
  <dcterms:created xsi:type="dcterms:W3CDTF">2018-10-24T16:51:40Z</dcterms:created>
  <dcterms:modified xsi:type="dcterms:W3CDTF">2018-12-13T08:49:40Z</dcterms:modified>
</cp:coreProperties>
</file>