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756" r:id="rId1"/>
  </p:sldMasterIdLst>
  <p:notesMasterIdLst>
    <p:notesMasterId r:id="rId22"/>
  </p:notesMasterIdLst>
  <p:sldIdLst>
    <p:sldId id="256" r:id="rId2"/>
    <p:sldId id="365" r:id="rId3"/>
    <p:sldId id="366" r:id="rId4"/>
    <p:sldId id="367" r:id="rId5"/>
    <p:sldId id="355" r:id="rId6"/>
    <p:sldId id="368" r:id="rId7"/>
    <p:sldId id="356" r:id="rId8"/>
    <p:sldId id="357" r:id="rId9"/>
    <p:sldId id="358" r:id="rId10"/>
    <p:sldId id="359" r:id="rId11"/>
    <p:sldId id="369" r:id="rId12"/>
    <p:sldId id="370" r:id="rId13"/>
    <p:sldId id="378" r:id="rId14"/>
    <p:sldId id="375" r:id="rId15"/>
    <p:sldId id="376" r:id="rId16"/>
    <p:sldId id="377" r:id="rId17"/>
    <p:sldId id="379" r:id="rId18"/>
    <p:sldId id="380" r:id="rId19"/>
    <p:sldId id="374" r:id="rId20"/>
    <p:sldId id="44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A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5641" autoAdjust="0"/>
  </p:normalViewPr>
  <p:slideViewPr>
    <p:cSldViewPr>
      <p:cViewPr varScale="1">
        <p:scale>
          <a:sx n="54" d="100"/>
          <a:sy n="54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0011D-5903-4E00-BFED-85D85AFBBFE1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66A7-C0D7-4E54-A756-8900886358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466A7-C0D7-4E54-A756-89008863580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7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1"/>
            <a:ext cx="9147765" cy="1908781"/>
            <a:chOff x="-3765" y="4832896"/>
            <a:chExt cx="9147765" cy="2028677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0373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5789166" y="6427703"/>
            <a:ext cx="2856224" cy="365125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 dirty="0"/>
              <a:t>Aix Marseille,  4 mars 2019. J Boulle et I Roux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68DC3FB-3C8C-42B3-A728-4D5590D41EB0}" type="datetime1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CC0CAB8-00E4-4508-949E-6894CB40A7EF}" type="datetime1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708D6DE3-EE71-4B99-BB46-87935E8932A6}" type="datetime1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1CC65CC8-9DED-4796-98F5-DB61D0B78F87}" type="datetime1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03AEA884-EFCE-4F5B-BAE1-BD74D7D7B352}" type="datetime1">
              <a:rPr lang="fr-FR" smtClean="0"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C06785E6-8547-4551-A77B-5304EF356704}" type="datetime1">
              <a:rPr lang="fr-FR" smtClean="0"/>
              <a:t>16/04/2019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8053A30D-549A-4771-B5E8-05D843C9A9A9}" type="datetime1">
              <a:rPr lang="fr-FR" smtClean="0"/>
              <a:t>16/04/2019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D5DBFA86-DB3B-425B-8166-CA0C5853177F}" type="datetime1">
              <a:rPr lang="fr-FR" smtClean="0"/>
              <a:t>16/04/2019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70F4F348-F98B-4FD1-B5A7-337BC5A60954}" type="datetime1">
              <a:rPr lang="fr-FR" smtClean="0"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739CD7-D175-47E1-88E0-EACFF35A3E86}" type="datetime1">
              <a:rPr lang="fr-FR" smtClean="0"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791048" y="6407944"/>
            <a:ext cx="285622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dirty="0"/>
              <a:t>Aix Marseille, 4 mars 2019. J Boulle et I Roux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E9BEDE-ABF3-4DB7-835F-2E232052A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eleneleroy.canalblog.com/archives/2015/03/18/31728693.html" TargetMode="External"/><Relationship Id="rId2" Type="http://schemas.openxmlformats.org/officeDocument/2006/relationships/hyperlink" Target="http://www.education-aux-medias.ac-versailles.fr/revue-de-presse-en-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2.ac-poitiers.fr/ses/IMG/pdf/projet_revue_de_presse_ecjs-2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mi.fr/fr/ressources/nos-ressources-pedagogiques/ressources-pedagogiques/etudier-un-evenement-vu-par-la-presse-internationale.html" TargetMode="External"/><Relationship Id="rId2" Type="http://schemas.openxmlformats.org/officeDocument/2006/relationships/hyperlink" Target="https://www.clemi.fr/fileadmin/user_upload/Revuede_presse_2017_Lyce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mi.fr/fr/ressources/nos-ressources-pedagogiques/ressources-pedagogiques/victoire-des-bleus-au-mondial-une-vision-partagee.html" TargetMode="External"/><Relationship Id="rId2" Type="http://schemas.openxmlformats.org/officeDocument/2006/relationships/hyperlink" Target="https://www.clemi.fr/fr/ressources/nos-ressources-pedagogiques/ressources-pedagogiques/influence-des-actionnaires-le-cas-de-direct-mati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es.webclass.fr/base-donnees-extraits-journaux-televises-france-2-utilisables-en-cou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feedly.com/i/welcome" TargetMode="External"/><Relationship Id="rId2" Type="http://schemas.openxmlformats.org/officeDocument/2006/relationships/hyperlink" Target="https://sesame.apses.org/index.php?option=com_content&amp;view=category&amp;layout=blog&amp;id=32&amp;Itemid=10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Stage différenciation pédagogique</a:t>
            </a:r>
            <a:br>
              <a:rPr lang="fr-F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avec ou sans usage des </a:t>
            </a:r>
            <a:r>
              <a:rPr lang="fr-FR" sz="3600" dirty="0" err="1">
                <a:solidFill>
                  <a:schemeClr val="tx1"/>
                </a:solidFill>
              </a:rPr>
              <a:t>Tice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4 mars 2019</a:t>
            </a:r>
          </a:p>
          <a:p>
            <a:r>
              <a:rPr lang="fr-FR" dirty="0"/>
              <a:t> Jérémy Boulle, Isabelle Roux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0FF724-FB33-479E-ACEB-9DC089CF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C21437B-5C57-420F-8251-F27DEA42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Grille de notation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B959FC38-C5FE-410D-B114-DDEBE4A51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65864"/>
              </p:ext>
            </p:extLst>
          </p:nvPr>
        </p:nvGraphicFramePr>
        <p:xfrm>
          <a:off x="323528" y="1417638"/>
          <a:ext cx="8323744" cy="4990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1872">
                  <a:extLst>
                    <a:ext uri="{9D8B030D-6E8A-4147-A177-3AD203B41FA5}">
                      <a16:colId xmlns:a16="http://schemas.microsoft.com/office/drawing/2014/main" val="3782510137"/>
                    </a:ext>
                  </a:extLst>
                </a:gridCol>
                <a:gridCol w="4161872">
                  <a:extLst>
                    <a:ext uri="{9D8B030D-6E8A-4147-A177-3AD203B41FA5}">
                      <a16:colId xmlns:a16="http://schemas.microsoft.com/office/drawing/2014/main" val="1752246076"/>
                    </a:ext>
                  </a:extLst>
                </a:gridCol>
              </a:tblGrid>
              <a:tr h="115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Investissement, motivation, respect des consignes et du délai (2 points)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103077"/>
                  </a:ext>
                </a:extLst>
              </a:tr>
              <a:tr h="766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L’élève réinvestit le(s) concept(s) sous-jacent vu en cours (2 points)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593980"/>
                  </a:ext>
                </a:extLst>
              </a:tr>
              <a:tr h="115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Le résumé permet de comprendre les principales informations présentes dans l’article (2 points)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660909"/>
                  </a:ext>
                </a:extLst>
              </a:tr>
              <a:tr h="766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Le résumé est suffisamment développé (2 points)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6869045"/>
                  </a:ext>
                </a:extLst>
              </a:tr>
              <a:tr h="766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Pertinence de choix de l’image (2 points)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7968726"/>
                  </a:ext>
                </a:extLst>
              </a:tr>
              <a:tr h="37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Total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…/10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47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3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B669044-DE9F-4007-910C-36C2B4236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100" dirty="0"/>
              <a:t>Faire porter la revue de presse sur </a:t>
            </a:r>
            <a:r>
              <a:rPr lang="fr-FR" sz="3100" b="1" dirty="0">
                <a:solidFill>
                  <a:schemeClr val="accent1"/>
                </a:solidFill>
              </a:rPr>
              <a:t>l’ensemble de l’actualité</a:t>
            </a:r>
            <a:r>
              <a:rPr lang="fr-FR" sz="3100" dirty="0"/>
              <a:t>, en demandant aux élèves d’indiquer la rubrique (« économie », « politique », « international », « culture »…)</a:t>
            </a:r>
          </a:p>
          <a:p>
            <a:r>
              <a:rPr lang="fr-FR" sz="3100" dirty="0"/>
              <a:t>Cf </a:t>
            </a:r>
            <a:r>
              <a:rPr lang="fr-FR" sz="3100" b="1" dirty="0"/>
              <a:t>exemple</a:t>
            </a:r>
          </a:p>
          <a:p>
            <a:r>
              <a:rPr lang="fr-FR" sz="3100" dirty="0"/>
              <a:t>On peut au lieu de </a:t>
            </a:r>
            <a:r>
              <a:rPr lang="fr-FR" sz="3100" dirty="0" err="1"/>
              <a:t>préselectionner</a:t>
            </a:r>
            <a:r>
              <a:rPr lang="fr-FR" sz="3100" dirty="0"/>
              <a:t> les articles, </a:t>
            </a:r>
            <a:r>
              <a:rPr lang="fr-FR" sz="3100" b="1" dirty="0">
                <a:solidFill>
                  <a:schemeClr val="accent1"/>
                </a:solidFill>
              </a:rPr>
              <a:t>indiquer quelques revues et journaux </a:t>
            </a:r>
            <a:r>
              <a:rPr lang="fr-FR" sz="3100" dirty="0"/>
              <a:t>aux élèves à partir desquels ils choisiront leurs articles</a:t>
            </a:r>
          </a:p>
          <a:p>
            <a:r>
              <a:rPr lang="fr-FR" sz="3100" dirty="0"/>
              <a:t>On peut choisir un </a:t>
            </a:r>
            <a:r>
              <a:rPr lang="fr-FR" sz="3100" b="1" dirty="0">
                <a:solidFill>
                  <a:schemeClr val="accent1"/>
                </a:solidFill>
              </a:rPr>
              <a:t>thème plus précis </a:t>
            </a:r>
            <a:r>
              <a:rPr lang="fr-FR" sz="3100" dirty="0"/>
              <a:t>(exemple : un projet de loi, un événement économique): articles portant sur ce même sujet, afin de voir les différents traitements d’une même information dans la presse (cela plus dans le cadre de l’EMC)</a:t>
            </a:r>
          </a:p>
          <a:p>
            <a:r>
              <a:rPr lang="fr-FR" sz="3100" dirty="0"/>
              <a:t>Il faut alors insister sur les différents aspects du traitement de l’information dans la presse, et faire un compte-rendu à l’oral pour tirer un bilan.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AC50CF-BFF4-479B-873B-617C5FEB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31337E2-2F1B-4B90-A462-FE7E1C8A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Variante : Thème plus large/plus circonscrit</a:t>
            </a:r>
          </a:p>
        </p:txBody>
      </p:sp>
    </p:spTree>
    <p:extLst>
      <p:ext uri="{BB962C8B-B14F-4D97-AF65-F5344CB8AC3E}">
        <p14:creationId xmlns:p14="http://schemas.microsoft.com/office/powerpoint/2010/main" val="3860145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B669044-DE9F-4007-910C-36C2B423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35128"/>
          </a:xfrm>
        </p:spPr>
        <p:txBody>
          <a:bodyPr>
            <a:normAutofit fontScale="92500"/>
          </a:bodyPr>
          <a:lstStyle/>
          <a:p>
            <a:r>
              <a:rPr lang="fr-FR" dirty="0"/>
              <a:t>Revue de presse hebdomadaire, qui sera </a:t>
            </a:r>
            <a:r>
              <a:rPr lang="fr-FR" b="1" dirty="0">
                <a:solidFill>
                  <a:schemeClr val="accent1"/>
                </a:solidFill>
              </a:rPr>
              <a:t>affichée en classe</a:t>
            </a:r>
            <a:r>
              <a:rPr lang="fr-FR" dirty="0"/>
              <a:t>.</a:t>
            </a:r>
          </a:p>
          <a:p>
            <a:r>
              <a:rPr lang="fr-FR" dirty="0"/>
              <a:t>Revue de presse sur une </a:t>
            </a:r>
            <a:r>
              <a:rPr lang="fr-FR" b="1" dirty="0">
                <a:solidFill>
                  <a:schemeClr val="accent1"/>
                </a:solidFill>
              </a:rPr>
              <a:t>longue partie de l’année</a:t>
            </a:r>
          </a:p>
          <a:p>
            <a:r>
              <a:rPr lang="fr-FR" dirty="0"/>
              <a:t>Chaque semaine,  </a:t>
            </a:r>
            <a:r>
              <a:rPr lang="fr-FR" b="1" dirty="0">
                <a:solidFill>
                  <a:schemeClr val="accent1"/>
                </a:solidFill>
              </a:rPr>
              <a:t>quelques élèves </a:t>
            </a:r>
            <a:r>
              <a:rPr lang="fr-FR" dirty="0"/>
              <a:t>chargés de la revue de presse</a:t>
            </a:r>
          </a:p>
          <a:p>
            <a:r>
              <a:rPr lang="fr-FR" dirty="0"/>
              <a:t>Par exemple : </a:t>
            </a:r>
            <a:r>
              <a:rPr lang="fr-FR" b="1" dirty="0">
                <a:solidFill>
                  <a:schemeClr val="accent1"/>
                </a:solidFill>
              </a:rPr>
              <a:t>5 élèves participent chaque semaine pour envoyer au professeur le résumé d’un article (préparé à la maison), </a:t>
            </a:r>
            <a:r>
              <a:rPr lang="fr-FR" dirty="0"/>
              <a:t>puis le professeur synthétise. Cela fait un article toutes les six semaines par élève environ (pour une classe de 30).</a:t>
            </a:r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AC50CF-BFF4-479B-873B-617C5FEB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31337E2-2F1B-4B90-A462-FE7E1C8A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Variante: une revue de presse hebdomadaire en 1</a:t>
            </a:r>
            <a:r>
              <a:rPr lang="fr-FR" baseline="30000" dirty="0"/>
              <a:t>ère</a:t>
            </a:r>
            <a:r>
              <a:rPr lang="fr-FR" dirty="0"/>
              <a:t> ou terminale</a:t>
            </a:r>
          </a:p>
        </p:txBody>
      </p:sp>
    </p:spTree>
    <p:extLst>
      <p:ext uri="{BB962C8B-B14F-4D97-AF65-F5344CB8AC3E}">
        <p14:creationId xmlns:p14="http://schemas.microsoft.com/office/powerpoint/2010/main" val="3046827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B669044-DE9F-4007-910C-36C2B423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r>
              <a:rPr lang="fr-FR" dirty="0"/>
              <a:t>Donner simplement un </a:t>
            </a:r>
            <a:r>
              <a:rPr lang="fr-FR" b="1" dirty="0">
                <a:solidFill>
                  <a:schemeClr val="accent1"/>
                </a:solidFill>
              </a:rPr>
              <a:t>thème</a:t>
            </a:r>
            <a:r>
              <a:rPr lang="fr-FR" dirty="0"/>
              <a:t> à l’élève (international, économie, sociologie, politique, culture)</a:t>
            </a:r>
          </a:p>
          <a:p>
            <a:r>
              <a:rPr lang="fr-FR" dirty="0"/>
              <a:t>Valorisation : on peut poser une </a:t>
            </a:r>
            <a:r>
              <a:rPr lang="fr-FR" b="1" dirty="0">
                <a:solidFill>
                  <a:schemeClr val="accent1"/>
                </a:solidFill>
              </a:rPr>
              <a:t>question bonus </a:t>
            </a:r>
            <a:r>
              <a:rPr lang="fr-FR" dirty="0"/>
              <a:t>sur la revue de presse à la fin du contrôle.</a:t>
            </a:r>
          </a:p>
          <a:p>
            <a:r>
              <a:rPr lang="fr-FR" dirty="0"/>
              <a:t>A la fin de l’heure, ou au début de l’heure suivante, on peut prendre </a:t>
            </a:r>
            <a:r>
              <a:rPr lang="fr-FR" b="1" dirty="0">
                <a:solidFill>
                  <a:schemeClr val="accent1"/>
                </a:solidFill>
              </a:rPr>
              <a:t>dix minutes </a:t>
            </a:r>
            <a:r>
              <a:rPr lang="fr-FR" dirty="0"/>
              <a:t>pour que les élèves présentent leur article aux autres élèves.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AC50CF-BFF4-479B-873B-617C5FEB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31337E2-2F1B-4B90-A462-FE7E1C8A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Variante: une revue de presse hebdomadaire en 1</a:t>
            </a:r>
            <a:r>
              <a:rPr lang="fr-FR" baseline="30000" dirty="0"/>
              <a:t>ère</a:t>
            </a:r>
            <a:r>
              <a:rPr lang="fr-FR" dirty="0"/>
              <a:t> ou terminale</a:t>
            </a:r>
          </a:p>
        </p:txBody>
      </p:sp>
    </p:spTree>
    <p:extLst>
      <p:ext uri="{BB962C8B-B14F-4D97-AF65-F5344CB8AC3E}">
        <p14:creationId xmlns:p14="http://schemas.microsoft.com/office/powerpoint/2010/main" val="1037655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C20A5C-FA42-46F5-9269-3EEA2128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2B9C80-866C-4478-AAAD-564D478A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F995D42-ED02-40D9-B653-FF57C919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Sitographie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72A1C5-187F-44B5-862F-3026119ADF1C}"/>
              </a:ext>
            </a:extLst>
          </p:cNvPr>
          <p:cNvSpPr/>
          <p:nvPr/>
        </p:nvSpPr>
        <p:spPr>
          <a:xfrm>
            <a:off x="457200" y="1481328"/>
            <a:ext cx="8229600" cy="426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un exemple de revue de presse en SES 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http://www.education-aux-medias.ac-versailles.fr/revue-de-presse-en-ses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un exemple de revue de presse menée par une professeure-documentaliste en collège 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http://heleneleroy.canalblog.com/archives/2015/03/18/31728693.html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Pour un exemple (un peu daté) de revue de presse en ECJS :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http://ww2.ac-poitiers.fr/ses/IMG/pdf/projet_revue_de_presse_ecjs-2.pdf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5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C20A5C-FA42-46F5-9269-3EEA2128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hlinkClick r:id="rId2"/>
              </a:rPr>
              <a:t>https://www.clemi.fr/fileadmin/user_upload/Revuede_presse_2017_Lycee.pdf</a:t>
            </a:r>
            <a:endParaRPr lang="fr-FR" dirty="0"/>
          </a:p>
          <a:p>
            <a:pPr marL="109728" indent="0">
              <a:buNone/>
            </a:pPr>
            <a:r>
              <a:rPr lang="fr-FR" dirty="0"/>
              <a:t>(un exemple de mise en œuvre de revue de presse par des lycéens)</a:t>
            </a:r>
          </a:p>
          <a:p>
            <a:r>
              <a:rPr lang="fr-FR" dirty="0">
                <a:hlinkClick r:id="rId3"/>
              </a:rPr>
              <a:t>https://www.clemi.fr/fr/ressources/nos-ressources-pedagogiques/ressources-pedagogiques/etudier-un-evenement-vu-par-la-presse-internationale.html</a:t>
            </a:r>
            <a:endParaRPr lang="fr-FR" dirty="0"/>
          </a:p>
          <a:p>
            <a:pPr marL="109728" indent="0">
              <a:buNone/>
            </a:pPr>
            <a:r>
              <a:rPr lang="fr-FR" dirty="0"/>
              <a:t>Pertinent en section euro</a:t>
            </a:r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2B9C80-866C-4478-AAAD-564D478A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F995D42-ED02-40D9-B653-FF57C919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Quelques ressources du </a:t>
            </a:r>
            <a:r>
              <a:rPr lang="fr-FR" dirty="0" err="1"/>
              <a:t>Clemi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5293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C20A5C-FA42-46F5-9269-3EEA2128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hlinkClick r:id="rId2"/>
              </a:rPr>
              <a:t>https://www.clemi.fr/fr/ressources/nos-ressources-pedagogiques/ressources-pedagogiques/influence-des-actionnaires-le-cas-de-direct-matin.html</a:t>
            </a:r>
            <a:r>
              <a:rPr lang="fr-FR" dirty="0"/>
              <a:t> (lien avec le groupe Bolloré intéressant pour les élèves)</a:t>
            </a:r>
          </a:p>
          <a:p>
            <a:r>
              <a:rPr lang="fr-FR" dirty="0">
                <a:hlinkClick r:id="rId3"/>
              </a:rPr>
              <a:t>https://www.clemi.fr/fr/ressources/nos-ressources-pedagogiques/ressources-pedagogiques/victoire-des-bleus-au-mondial-une-vision-partagee.html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2B9C80-866C-4478-AAAD-564D478A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F995D42-ED02-40D9-B653-FF57C919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ressources du </a:t>
            </a:r>
            <a:r>
              <a:rPr lang="fr-FR" dirty="0" err="1"/>
              <a:t>Clemi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51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6C40642-76D6-4FC3-95C8-D969B1F6D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- Perrin Jacques, « Il faut rompre avec la théorie économique dominante », Le Monde.fr, 11 janvier 2019, </a:t>
            </a:r>
          </a:p>
          <a:p>
            <a:r>
              <a:rPr lang="fr-FR" dirty="0"/>
              <a:t>- Girard Laurence, « Et si l’orge était plus précieuse que le blé ? », Lemonde.fr, 13 janvier 2019</a:t>
            </a:r>
          </a:p>
          <a:p>
            <a:r>
              <a:rPr lang="fr-FR" dirty="0"/>
              <a:t>- </a:t>
            </a:r>
            <a:r>
              <a:rPr lang="fr-FR" dirty="0" err="1"/>
              <a:t>Massonie</a:t>
            </a:r>
            <a:r>
              <a:rPr lang="fr-FR" dirty="0"/>
              <a:t> Arnaud, « Le dirigisme offre un avantage compétitif aux entreprises de la tech chinoise », lemonde.fr, 27 janvier 2019,</a:t>
            </a:r>
          </a:p>
          <a:p>
            <a:r>
              <a:rPr lang="fr-FR" dirty="0"/>
              <a:t>- Perrier Marion, « Les agriculteurs créent des supermarchés collaboratifs », Alternatives économiques n°383, octobre 2018</a:t>
            </a:r>
          </a:p>
          <a:p>
            <a:r>
              <a:rPr lang="fr-FR" dirty="0"/>
              <a:t>- </a:t>
            </a:r>
            <a:r>
              <a:rPr lang="fr-FR" dirty="0" err="1"/>
              <a:t>Délépine</a:t>
            </a:r>
            <a:r>
              <a:rPr lang="fr-FR" dirty="0"/>
              <a:t> Julien, « Les GAFA sont-ils dangereux ? », Alternatives économiques n°385, décembre 2018</a:t>
            </a:r>
          </a:p>
          <a:p>
            <a:r>
              <a:rPr lang="fr-FR" dirty="0"/>
              <a:t>- </a:t>
            </a:r>
            <a:r>
              <a:rPr lang="fr-FR" dirty="0" err="1"/>
              <a:t>Délépine</a:t>
            </a:r>
            <a:r>
              <a:rPr lang="fr-FR" dirty="0"/>
              <a:t> Julien, « Peut-on réguler les GAFA? », Alternatives économiques n°385, décembre 2018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406DE9-98C1-40A2-8590-2C55365D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921510E-5B92-42F9-93B8-B37B8052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06" y="2792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Un exemple de mise en œuvre: le thème du marché</a:t>
            </a:r>
          </a:p>
        </p:txBody>
      </p:sp>
    </p:spTree>
    <p:extLst>
      <p:ext uri="{BB962C8B-B14F-4D97-AF65-F5344CB8AC3E}">
        <p14:creationId xmlns:p14="http://schemas.microsoft.com/office/powerpoint/2010/main" val="147774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6C40642-76D6-4FC3-95C8-D969B1F6D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7500" lnSpcReduction="20000"/>
          </a:bodyPr>
          <a:lstStyle/>
          <a:p>
            <a:r>
              <a:rPr lang="fr-FR" sz="3100" dirty="0"/>
              <a:t>- Picard Magali, « Boulanger poursuit sa croissance tous azimuts », LSA n°2524, 4 octobre 2018</a:t>
            </a:r>
          </a:p>
          <a:p>
            <a:r>
              <a:rPr lang="fr-FR" sz="3100" dirty="0"/>
              <a:t>- Leclerc Morgan, « Poker menteur autour d’un rapprochement Casino-Carrefour », LSA n°2524, 4 octobre 2018</a:t>
            </a:r>
          </a:p>
          <a:p>
            <a:r>
              <a:rPr lang="fr-FR" sz="3100" dirty="0"/>
              <a:t>- Adda Jacques, « Pétrole : le retour du baril à 100 dollars », Alternatives économiques  n° 384, novembre 2018</a:t>
            </a:r>
          </a:p>
          <a:p>
            <a:r>
              <a:rPr lang="fr-FR" sz="3100" dirty="0"/>
              <a:t>- </a:t>
            </a:r>
            <a:r>
              <a:rPr lang="fr-FR" sz="3100" dirty="0" err="1"/>
              <a:t>Pouré</a:t>
            </a:r>
            <a:r>
              <a:rPr lang="fr-FR" sz="3100" dirty="0"/>
              <a:t> Clément, « Au Québec, les géants du cannabis planent » », Alternatives économiques  n° 384, novembre 2018</a:t>
            </a:r>
          </a:p>
          <a:p>
            <a:r>
              <a:rPr lang="fr-FR" sz="3100" dirty="0"/>
              <a:t>- De </a:t>
            </a:r>
            <a:r>
              <a:rPr lang="fr-FR" sz="3100" dirty="0" err="1"/>
              <a:t>Ravignan</a:t>
            </a:r>
            <a:r>
              <a:rPr lang="fr-FR" sz="3100" dirty="0"/>
              <a:t> Antoine, « Comment sauver EDF », Alternatives économiques n°383, octobre 2018</a:t>
            </a:r>
          </a:p>
          <a:p>
            <a:r>
              <a:rPr lang="fr-FR" sz="3100" dirty="0"/>
              <a:t>- Martin Aude, « L’Afrique passe à l’électricité verte », Alternatives économiques n°383, octobre 2018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406DE9-98C1-40A2-8590-2C55365D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921510E-5B92-42F9-93B8-B37B8052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06" y="2792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Un exemple de mise en œuvre: le thème du marché (suite)</a:t>
            </a:r>
          </a:p>
        </p:txBody>
      </p:sp>
    </p:spTree>
    <p:extLst>
      <p:ext uri="{BB962C8B-B14F-4D97-AF65-F5344CB8AC3E}">
        <p14:creationId xmlns:p14="http://schemas.microsoft.com/office/powerpoint/2010/main" val="1364038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D5193B4-2F2D-49A4-87B6-5B12E3831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Peut-être avez-vous d’autres pratiques pédagogiques ?</a:t>
            </a:r>
          </a:p>
          <a:p>
            <a:r>
              <a:rPr lang="fr-FR" dirty="0"/>
              <a:t>Mutualisation par les collègues: Pour découvrir l’actualité autrement, la revue « Dessinée »</a:t>
            </a:r>
          </a:p>
          <a:p>
            <a:pPr marL="109728" indent="0">
              <a:buNone/>
            </a:pPr>
            <a:r>
              <a:rPr lang="fr-FR" dirty="0">
                <a:hlinkClick r:id="rId2"/>
              </a:rPr>
              <a:t>http://ses.webclass.fr/base-donnees-extraits-journaux-televises-france-2-utilisables-en-cours</a:t>
            </a:r>
            <a:endParaRPr lang="fr-FR" dirty="0"/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Mutualisation par les collègues: des extraits de JT spécialement pour les SES. On peut choisir son niveau et le chapitre!</a:t>
            </a:r>
          </a:p>
          <a:p>
            <a:pPr marL="109728" indent="0">
              <a:buNone/>
            </a:pPr>
            <a:r>
              <a:rPr lang="fr-FR" dirty="0">
                <a:hlinkClick r:id="rId2"/>
              </a:rPr>
              <a:t>http://ses.webclass.fr/base-donnees-extraits-journaux-televises-france-2-utilisables-en-cours</a:t>
            </a:r>
            <a:endParaRPr lang="fr-FR" dirty="0"/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4B7FFD-7DFE-4BC1-A6A0-1A1E5372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3070940-6E53-46BE-BED7-7BFE1F4E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exemples de mutualisation</a:t>
            </a:r>
          </a:p>
        </p:txBody>
      </p:sp>
    </p:spTree>
    <p:extLst>
      <p:ext uri="{BB962C8B-B14F-4D97-AF65-F5344CB8AC3E}">
        <p14:creationId xmlns:p14="http://schemas.microsoft.com/office/powerpoint/2010/main" val="90381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2204BF2-1D53-4830-9A7E-FD2C5A8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</a:t>
            </a:r>
            <a:r>
              <a:rPr lang="fr-FR" b="1" dirty="0">
                <a:solidFill>
                  <a:schemeClr val="accent1"/>
                </a:solidFill>
              </a:rPr>
              <a:t>activité différente</a:t>
            </a:r>
          </a:p>
          <a:p>
            <a:r>
              <a:rPr lang="fr-FR" dirty="0"/>
              <a:t>S’ouvrir au monde économique et social et </a:t>
            </a:r>
            <a:r>
              <a:rPr lang="fr-FR" b="1" dirty="0">
                <a:solidFill>
                  <a:schemeClr val="accent1"/>
                </a:solidFill>
              </a:rPr>
              <a:t>réinvestissant les concepts vus en cours de façon concrète</a:t>
            </a:r>
          </a:p>
          <a:p>
            <a:r>
              <a:rPr lang="fr-FR" dirty="0"/>
              <a:t>Les </a:t>
            </a:r>
            <a:r>
              <a:rPr lang="fr-FR" b="1" dirty="0">
                <a:solidFill>
                  <a:schemeClr val="accent1"/>
                </a:solidFill>
              </a:rPr>
              <a:t>élèves les plus en difficulté peuvent avoir accès aux articles les plus simples </a:t>
            </a:r>
            <a:r>
              <a:rPr lang="fr-FR" dirty="0"/>
              <a:t>et inversement.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2C5248-CBDE-4778-A847-C080AFA8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C978403-0A32-4B6B-BB3C-429F1C28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revue de presse, une activité de pédagogie différenciée</a:t>
            </a:r>
          </a:p>
        </p:txBody>
      </p:sp>
    </p:spTree>
    <p:extLst>
      <p:ext uri="{BB962C8B-B14F-4D97-AF65-F5344CB8AC3E}">
        <p14:creationId xmlns:p14="http://schemas.microsoft.com/office/powerpoint/2010/main" val="2774379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D5193B4-2F2D-49A4-87B6-5B12E3831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Peut-être avez-vous d’autres pratiques pédagogiques ?</a:t>
            </a:r>
          </a:p>
          <a:p>
            <a:r>
              <a:rPr lang="fr-FR" dirty="0"/>
              <a:t>Mutualisation par les collègues: Une revue de presse hebdomadaire très riche et en accès libre sur le site de l’APSES</a:t>
            </a:r>
          </a:p>
          <a:p>
            <a:pPr marL="109728" indent="0">
              <a:buNone/>
            </a:pPr>
            <a:endParaRPr lang="fr-FR" dirty="0"/>
          </a:p>
          <a:p>
            <a:pPr marL="109728" indent="0">
              <a:buNone/>
            </a:pPr>
            <a:r>
              <a:rPr lang="fr-FR" dirty="0">
                <a:hlinkClick r:id="rId2"/>
              </a:rPr>
              <a:t>https://sesame.apses.org/index.php?option=com_content&amp;view=category&amp;layout=blog&amp;id=32&amp;Itemid=106</a:t>
            </a:r>
            <a:endParaRPr lang="fr-FR" dirty="0"/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Mutualisation par les collègues: un outil de veille efficace</a:t>
            </a:r>
          </a:p>
          <a:p>
            <a:pPr marL="109728" indent="0">
              <a:buNone/>
            </a:pPr>
            <a:r>
              <a:rPr lang="fr-FR">
                <a:hlinkClick r:id="rId3"/>
              </a:rPr>
              <a:t>https://feedly.com/i/welcome</a:t>
            </a:r>
            <a:endParaRPr lang="fr-FR"/>
          </a:p>
          <a:p>
            <a:pPr marL="109728" indent="0">
              <a:buNone/>
            </a:pPr>
            <a:endParaRPr lang="fr-FR" dirty="0"/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4B7FFD-7DFE-4BC1-A6A0-1A1E5372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3070940-6E53-46BE-BED7-7BFE1F4E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exemples de mutualisation</a:t>
            </a:r>
          </a:p>
        </p:txBody>
      </p:sp>
    </p:spTree>
    <p:extLst>
      <p:ext uri="{BB962C8B-B14F-4D97-AF65-F5344CB8AC3E}">
        <p14:creationId xmlns:p14="http://schemas.microsoft.com/office/powerpoint/2010/main" val="29033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2204BF2-1D53-4830-9A7E-FD2C5A8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/>
          </a:p>
          <a:p>
            <a:r>
              <a:rPr lang="fr-FR" dirty="0"/>
              <a:t>Dans ce modèle de revue de presse, il s’agit de faire retravailler aux élèves un ou plusieurs </a:t>
            </a:r>
            <a:r>
              <a:rPr lang="fr-FR" b="1" dirty="0">
                <a:solidFill>
                  <a:schemeClr val="accent1"/>
                </a:solidFill>
              </a:rPr>
              <a:t>thèmes vus en cours </a:t>
            </a:r>
            <a:r>
              <a:rPr lang="fr-FR" dirty="0"/>
              <a:t>(le marché, la monnaie, la socialisation la régulation macroéconomique…)</a:t>
            </a:r>
          </a:p>
          <a:p>
            <a:r>
              <a:rPr lang="fr-FR" dirty="0"/>
              <a:t>Travail avec le (la) </a:t>
            </a:r>
            <a:r>
              <a:rPr lang="fr-FR" b="1" dirty="0">
                <a:solidFill>
                  <a:schemeClr val="accent1"/>
                </a:solidFill>
              </a:rPr>
              <a:t>collègue documentaliste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2C5248-CBDE-4778-A847-C080AFA8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C978403-0A32-4B6B-BB3C-429F1C28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exemple d’activité : la revue de presse</a:t>
            </a:r>
          </a:p>
        </p:txBody>
      </p:sp>
    </p:spTree>
    <p:extLst>
      <p:ext uri="{BB962C8B-B14F-4D97-AF65-F5344CB8AC3E}">
        <p14:creationId xmlns:p14="http://schemas.microsoft.com/office/powerpoint/2010/main" val="65857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2204BF2-1D53-4830-9A7E-FD2C5A8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faire </a:t>
            </a:r>
            <a:r>
              <a:rPr lang="fr-FR" b="1" dirty="0">
                <a:solidFill>
                  <a:schemeClr val="accent1"/>
                </a:solidFill>
              </a:rPr>
              <a:t>une ou plusieurs fois dans l’année</a:t>
            </a:r>
            <a:r>
              <a:rPr lang="fr-FR" dirty="0"/>
              <a:t>, voire plus régulièrement</a:t>
            </a:r>
          </a:p>
          <a:p>
            <a:r>
              <a:rPr lang="fr-FR" b="1" dirty="0">
                <a:solidFill>
                  <a:schemeClr val="accent1"/>
                </a:solidFill>
              </a:rPr>
              <a:t>A la maison </a:t>
            </a:r>
            <a:r>
              <a:rPr lang="fr-FR" dirty="0"/>
              <a:t>ou </a:t>
            </a:r>
            <a:r>
              <a:rPr lang="fr-FR" b="1" dirty="0">
                <a:solidFill>
                  <a:schemeClr val="accent1"/>
                </a:solidFill>
              </a:rPr>
              <a:t>en classe</a:t>
            </a:r>
            <a:r>
              <a:rPr lang="fr-FR" dirty="0"/>
              <a:t>.</a:t>
            </a:r>
          </a:p>
          <a:p>
            <a:r>
              <a:rPr lang="fr-FR" b="1" dirty="0">
                <a:solidFill>
                  <a:schemeClr val="accent1"/>
                </a:solidFill>
              </a:rPr>
              <a:t>Articles préparés </a:t>
            </a:r>
            <a:r>
              <a:rPr lang="fr-FR" dirty="0"/>
              <a:t>par le professeur ou non.</a:t>
            </a:r>
          </a:p>
          <a:p>
            <a:r>
              <a:rPr lang="fr-FR" dirty="0"/>
              <a:t>Un </a:t>
            </a:r>
            <a:r>
              <a:rPr lang="fr-FR" b="1" dirty="0">
                <a:solidFill>
                  <a:schemeClr val="accent1"/>
                </a:solidFill>
              </a:rPr>
              <a:t>exemple</a:t>
            </a:r>
            <a:r>
              <a:rPr lang="fr-FR" dirty="0"/>
              <a:t> de revue de presse en annexe du livret: revue de presse sur le </a:t>
            </a:r>
            <a:r>
              <a:rPr lang="fr-FR" b="1" dirty="0"/>
              <a:t>thème du marché.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2C5248-CBDE-4778-A847-C080AFA8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C978403-0A32-4B6B-BB3C-429F1C28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exemple d’activité : la revue de presse (suite)</a:t>
            </a:r>
          </a:p>
        </p:txBody>
      </p:sp>
    </p:spTree>
    <p:extLst>
      <p:ext uri="{BB962C8B-B14F-4D97-AF65-F5344CB8AC3E}">
        <p14:creationId xmlns:p14="http://schemas.microsoft.com/office/powerpoint/2010/main" val="205516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8C81881-5DE7-4D08-ACF9-A262EEBF3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fr-FR" dirty="0"/>
          </a:p>
          <a:p>
            <a:r>
              <a:rPr lang="fr-FR" dirty="0"/>
              <a:t>connaissances du </a:t>
            </a:r>
            <a:r>
              <a:rPr lang="fr-FR" b="1" dirty="0">
                <a:solidFill>
                  <a:schemeClr val="accent1"/>
                </a:solidFill>
              </a:rPr>
              <a:t>chapitre en cours</a:t>
            </a:r>
          </a:p>
          <a:p>
            <a:r>
              <a:rPr lang="fr-FR" dirty="0"/>
              <a:t>utilisation d’un </a:t>
            </a:r>
            <a:r>
              <a:rPr lang="fr-FR" b="1" dirty="0">
                <a:solidFill>
                  <a:schemeClr val="accent1"/>
                </a:solidFill>
              </a:rPr>
              <a:t>document </a:t>
            </a:r>
            <a:r>
              <a:rPr lang="fr-FR" b="1" dirty="0" err="1">
                <a:solidFill>
                  <a:schemeClr val="accent1"/>
                </a:solidFill>
              </a:rPr>
              <a:t>word</a:t>
            </a:r>
            <a:r>
              <a:rPr lang="fr-FR" b="1" dirty="0">
                <a:solidFill>
                  <a:schemeClr val="accent1"/>
                </a:solidFill>
              </a:rPr>
              <a:t> ou </a:t>
            </a:r>
            <a:r>
              <a:rPr lang="fr-FR" b="1" dirty="0" err="1">
                <a:solidFill>
                  <a:schemeClr val="accent1"/>
                </a:solidFill>
              </a:rPr>
              <a:t>openoffice</a:t>
            </a:r>
            <a:endParaRPr lang="fr-FR" b="1" dirty="0">
              <a:solidFill>
                <a:schemeClr val="accent1"/>
              </a:solidFill>
            </a:endParaRPr>
          </a:p>
          <a:p>
            <a:r>
              <a:rPr lang="fr-FR" dirty="0"/>
              <a:t>Si élève laissé libre du choix, utilisation d’</a:t>
            </a:r>
            <a:r>
              <a:rPr lang="fr-FR" b="1" dirty="0" err="1">
                <a:solidFill>
                  <a:schemeClr val="accent1"/>
                </a:solidFill>
              </a:rPr>
              <a:t>esidoc</a:t>
            </a:r>
            <a:endParaRPr lang="fr-FR" b="1" dirty="0">
              <a:solidFill>
                <a:schemeClr val="accent1"/>
              </a:solidFill>
            </a:endParaRPr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1396C2-7C77-4C20-BD44-B32C0E3A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B2052DD-F2A1-457A-8885-3B0D562C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revue de presse, prérequis:</a:t>
            </a:r>
          </a:p>
        </p:txBody>
      </p:sp>
    </p:spTree>
    <p:extLst>
      <p:ext uri="{BB962C8B-B14F-4D97-AF65-F5344CB8AC3E}">
        <p14:creationId xmlns:p14="http://schemas.microsoft.com/office/powerpoint/2010/main" val="316165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8C81881-5DE7-4D08-ACF9-A262EEBF3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fr-FR" dirty="0"/>
          </a:p>
          <a:p>
            <a:r>
              <a:rPr lang="fr-FR" dirty="0"/>
              <a:t> se repérer dans l’</a:t>
            </a:r>
            <a:r>
              <a:rPr lang="fr-FR" b="1" dirty="0"/>
              <a:t>information</a:t>
            </a:r>
          </a:p>
          <a:p>
            <a:r>
              <a:rPr lang="fr-FR" dirty="0"/>
              <a:t>sélectionner, restituer et </a:t>
            </a:r>
            <a:r>
              <a:rPr lang="fr-FR" b="1" dirty="0"/>
              <a:t>communiquer</a:t>
            </a:r>
            <a:r>
              <a:rPr lang="fr-FR" dirty="0"/>
              <a:t> une information</a:t>
            </a:r>
          </a:p>
          <a:p>
            <a:r>
              <a:rPr lang="fr-FR" dirty="0"/>
              <a:t>acquérir un </a:t>
            </a:r>
            <a:r>
              <a:rPr lang="fr-FR" b="1" dirty="0">
                <a:solidFill>
                  <a:schemeClr val="accent1"/>
                </a:solidFill>
              </a:rPr>
              <a:t>esprit critique</a:t>
            </a:r>
          </a:p>
          <a:p>
            <a:r>
              <a:rPr lang="fr-FR" dirty="0"/>
              <a:t>faire le </a:t>
            </a:r>
            <a:r>
              <a:rPr lang="fr-FR" b="1" dirty="0">
                <a:solidFill>
                  <a:schemeClr val="accent1"/>
                </a:solidFill>
              </a:rPr>
              <a:t>lien entre le chapitre étudié en cours et l’actualité</a:t>
            </a:r>
          </a:p>
          <a:p>
            <a:r>
              <a:rPr lang="fr-FR" b="1" dirty="0">
                <a:solidFill>
                  <a:schemeClr val="accent1"/>
                </a:solidFill>
              </a:rPr>
              <a:t>illustrer le cours</a:t>
            </a:r>
            <a:r>
              <a:rPr lang="fr-FR" dirty="0"/>
              <a:t>, mettre en pratique ses connaissances </a:t>
            </a:r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1396C2-7C77-4C20-BD44-B32C0E3A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B2052DD-F2A1-457A-8885-3B0D562C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revue de presse, objectifs</a:t>
            </a:r>
          </a:p>
        </p:txBody>
      </p:sp>
    </p:spTree>
    <p:extLst>
      <p:ext uri="{BB962C8B-B14F-4D97-AF65-F5344CB8AC3E}">
        <p14:creationId xmlns:p14="http://schemas.microsoft.com/office/powerpoint/2010/main" val="72732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9CEAFF5-C635-4608-A80F-CB6913368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6" y="274638"/>
            <a:ext cx="8229600" cy="6133306"/>
          </a:xfrm>
        </p:spPr>
        <p:txBody>
          <a:bodyPr>
            <a:normAutofit/>
          </a:bodyPr>
          <a:lstStyle/>
          <a:p>
            <a:r>
              <a:rPr lang="fr-FR" b="1" dirty="0"/>
              <a:t>Utilisation :</a:t>
            </a:r>
            <a:endParaRPr lang="fr-FR" dirty="0"/>
          </a:p>
          <a:p>
            <a:r>
              <a:rPr lang="fr-FR" dirty="0"/>
              <a:t>Cours de </a:t>
            </a:r>
            <a:r>
              <a:rPr lang="fr-FR" b="1" dirty="0">
                <a:solidFill>
                  <a:schemeClr val="accent1"/>
                </a:solidFill>
              </a:rPr>
              <a:t>SES</a:t>
            </a:r>
            <a:r>
              <a:rPr lang="fr-FR" dirty="0"/>
              <a:t> (niveau première ou terminale), </a:t>
            </a:r>
            <a:r>
              <a:rPr lang="fr-FR" b="1" dirty="0">
                <a:solidFill>
                  <a:schemeClr val="accent1"/>
                </a:solidFill>
              </a:rPr>
              <a:t>EMC</a:t>
            </a:r>
            <a:r>
              <a:rPr lang="fr-FR" dirty="0"/>
              <a:t> (trois niveaux), cours de </a:t>
            </a:r>
            <a:r>
              <a:rPr lang="fr-FR" b="1" dirty="0">
                <a:solidFill>
                  <a:schemeClr val="accent1"/>
                </a:solidFill>
              </a:rPr>
              <a:t>DNL</a:t>
            </a:r>
            <a:r>
              <a:rPr lang="fr-FR" dirty="0"/>
              <a:t> (sections euro)</a:t>
            </a:r>
          </a:p>
          <a:p>
            <a:r>
              <a:rPr lang="fr-FR" b="1" dirty="0"/>
              <a:t>Notes à l’usage du professeur :</a:t>
            </a:r>
            <a:endParaRPr lang="fr-FR" dirty="0"/>
          </a:p>
          <a:p>
            <a:r>
              <a:rPr lang="fr-FR" dirty="0"/>
              <a:t>- Travailler de préférence avec le ou la collègue documentaliste.</a:t>
            </a:r>
          </a:p>
          <a:p>
            <a:r>
              <a:rPr lang="fr-FR" dirty="0"/>
              <a:t>- Matériel et salles nécessaires : CDI et un poste informatique par groupe, ou alors salle informatique avec les articles </a:t>
            </a:r>
            <a:r>
              <a:rPr lang="fr-FR" dirty="0" err="1"/>
              <a:t>préselectionnés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0760BD-748B-40C5-8873-17B8FD5A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378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8C9B4D7-DBF6-4E32-8826-7553286E4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r>
              <a:rPr lang="fr-FR" dirty="0"/>
              <a:t>- Les élèves travaillent une heure au résumé d’un article sélectionné par le professeur, puis l’envoient dans un court délai par mail, par </a:t>
            </a:r>
            <a:r>
              <a:rPr lang="fr-FR" dirty="0" err="1"/>
              <a:t>pronote</a:t>
            </a:r>
            <a:r>
              <a:rPr lang="fr-FR" dirty="0"/>
              <a:t> ou par atrium. Le professeur synthétise alors les résumés pour faire la revue de presse, sur </a:t>
            </a:r>
            <a:r>
              <a:rPr lang="fr-FR" dirty="0" err="1"/>
              <a:t>word</a:t>
            </a:r>
            <a:r>
              <a:rPr lang="fr-FR" dirty="0"/>
              <a:t> ou </a:t>
            </a:r>
            <a:r>
              <a:rPr lang="fr-FR" dirty="0" err="1"/>
              <a:t>openoffice</a:t>
            </a:r>
            <a:r>
              <a:rPr lang="fr-FR" dirty="0"/>
              <a:t>, ou avec un logiciel de mise en page comme « </a:t>
            </a:r>
            <a:r>
              <a:rPr lang="fr-FR" dirty="0" err="1"/>
              <a:t>scribus</a:t>
            </a:r>
            <a:r>
              <a:rPr lang="fr-FR" dirty="0"/>
              <a:t> ».</a:t>
            </a:r>
          </a:p>
          <a:p>
            <a:r>
              <a:rPr lang="fr-FR" dirty="0"/>
              <a:t>- La revue de presse peut être ensuite affichée dans la classe et/ou au CDI.</a:t>
            </a:r>
          </a:p>
          <a:p>
            <a:r>
              <a:rPr lang="fr-FR" dirty="0"/>
              <a:t>- On peut aussi commander gratuitement des journaux pour </a:t>
            </a:r>
            <a:r>
              <a:rPr lang="fr-FR" b="1" dirty="0"/>
              <a:t>la semaine de la presse</a:t>
            </a:r>
            <a:r>
              <a:rPr lang="fr-FR" dirty="0"/>
              <a:t> et faire la revue de presse à cette occasion. </a:t>
            </a:r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9B3174-C617-423E-9948-F3292FD8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008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7C61EA-F18C-4741-84DC-91F0CD8F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Aix Marseille, mars 2019. J Boulle et I Roux</a:t>
            </a:r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C44E30CE-89C4-400D-8234-CF976DDF4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059" t="33491" r="23183" b="7643"/>
          <a:stretch/>
        </p:blipFill>
        <p:spPr>
          <a:xfrm>
            <a:off x="-109342" y="255562"/>
            <a:ext cx="9305561" cy="58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25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6084</TotalTime>
  <Words>956</Words>
  <Application>Microsoft Office PowerPoint</Application>
  <PresentationFormat>Affichage à l'écran (4:3)</PresentationFormat>
  <Paragraphs>133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Calibri</vt:lpstr>
      <vt:lpstr>Georgia</vt:lpstr>
      <vt:lpstr>Times New Roman</vt:lpstr>
      <vt:lpstr>Verdana</vt:lpstr>
      <vt:lpstr>Wingdings 2</vt:lpstr>
      <vt:lpstr>Wingdings 3</vt:lpstr>
      <vt:lpstr>Rotonde</vt:lpstr>
      <vt:lpstr>Stage différenciation pédagogique avec ou sans usage des Tice</vt:lpstr>
      <vt:lpstr>La revue de presse, une activité de pédagogie différenciée</vt:lpstr>
      <vt:lpstr>Un exemple d’activité : la revue de presse</vt:lpstr>
      <vt:lpstr>Un exemple d’activité : la revue de presse (suite)</vt:lpstr>
      <vt:lpstr>La revue de presse, prérequis:</vt:lpstr>
      <vt:lpstr>La revue de presse, objectifs</vt:lpstr>
      <vt:lpstr>Présentation PowerPoint</vt:lpstr>
      <vt:lpstr>Présentation PowerPoint</vt:lpstr>
      <vt:lpstr>Présentation PowerPoint</vt:lpstr>
      <vt:lpstr>Grille de notation</vt:lpstr>
      <vt:lpstr>Variante : Thème plus large/plus circonscrit</vt:lpstr>
      <vt:lpstr>Variante: une revue de presse hebdomadaire en 1ère ou terminale</vt:lpstr>
      <vt:lpstr>Variante: une revue de presse hebdomadaire en 1ère ou terminale</vt:lpstr>
      <vt:lpstr>Sitographie</vt:lpstr>
      <vt:lpstr>Quelques ressources du Clemi</vt:lpstr>
      <vt:lpstr>Autres ressources du Clemi</vt:lpstr>
      <vt:lpstr>Un exemple de mise en œuvre: le thème du marché</vt:lpstr>
      <vt:lpstr>Un exemple de mise en œuvre: le thème du marché (suite)</vt:lpstr>
      <vt:lpstr>Des exemples de mutualisation</vt:lpstr>
      <vt:lpstr>Des exemples de mutualisation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Lucile</dc:creator>
  <cp:lastModifiedBy>Philippe Froissart</cp:lastModifiedBy>
  <cp:revision>178</cp:revision>
  <dcterms:created xsi:type="dcterms:W3CDTF">2017-10-24T07:15:10Z</dcterms:created>
  <dcterms:modified xsi:type="dcterms:W3CDTF">2019-04-16T08:22:00Z</dcterms:modified>
</cp:coreProperties>
</file>