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4" r:id="rId3"/>
    <p:sldId id="355" r:id="rId4"/>
    <p:sldId id="353" r:id="rId5"/>
    <p:sldId id="352" r:id="rId6"/>
    <p:sldId id="294" r:id="rId7"/>
    <p:sldId id="329" r:id="rId8"/>
    <p:sldId id="330" r:id="rId9"/>
    <p:sldId id="331" r:id="rId10"/>
    <p:sldId id="332" r:id="rId11"/>
    <p:sldId id="333" r:id="rId12"/>
    <p:sldId id="334" r:id="rId13"/>
    <p:sldId id="335" r:id="rId14"/>
    <p:sldId id="336" r:id="rId15"/>
    <p:sldId id="337" r:id="rId16"/>
    <p:sldId id="356" r:id="rId17"/>
    <p:sldId id="338" r:id="rId18"/>
    <p:sldId id="340" r:id="rId19"/>
    <p:sldId id="339" r:id="rId20"/>
    <p:sldId id="341" r:id="rId21"/>
    <p:sldId id="357" r:id="rId22"/>
    <p:sldId id="343" r:id="rId23"/>
    <p:sldId id="358" r:id="rId24"/>
    <p:sldId id="342" r:id="rId25"/>
    <p:sldId id="345" r:id="rId26"/>
    <p:sldId id="346" r:id="rId27"/>
    <p:sldId id="295" r:id="rId28"/>
    <p:sldId id="347" r:id="rId29"/>
    <p:sldId id="362" r:id="rId30"/>
    <p:sldId id="348" r:id="rId31"/>
    <p:sldId id="359" r:id="rId32"/>
    <p:sldId id="361" r:id="rId33"/>
    <p:sldId id="360" r:id="rId34"/>
    <p:sldId id="257" r:id="rId35"/>
    <p:sldId id="350" r:id="rId36"/>
    <p:sldId id="351" r:id="rId37"/>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0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74" autoAdjust="0"/>
    <p:restoredTop sz="94674" autoAdjust="0"/>
  </p:normalViewPr>
  <p:slideViewPr>
    <p:cSldViewPr>
      <p:cViewPr>
        <p:scale>
          <a:sx n="50" d="100"/>
          <a:sy n="50" d="100"/>
        </p:scale>
        <p:origin x="-197" y="-792"/>
      </p:cViewPr>
      <p:guideLst>
        <p:guide orient="horz" pos="2160"/>
        <p:guide pos="2880"/>
      </p:guideLst>
    </p:cSldViewPr>
  </p:slideViewPr>
  <p:outlineViewPr>
    <p:cViewPr>
      <p:scale>
        <a:sx n="33" d="100"/>
        <a:sy n="33" d="100"/>
      </p:scale>
      <p:origin x="0" y="253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2830EE6E-C9D9-439F-8A1B-F77FDBD2BB83}" type="datetimeFigureOut">
              <a:rPr lang="fr-FR"/>
              <a:pPr>
                <a:defRPr/>
              </a:pPr>
              <a:t>09/05/2019</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B24B729-6DED-4ABA-813C-0590FC8571C3}" type="slidenum">
              <a:rPr lang="fr-FR"/>
              <a:pPr>
                <a:defRPr/>
              </a:pPr>
              <a:t>‹N°›</a:t>
            </a:fld>
            <a:endParaRPr lang="fr-FR" dirty="0"/>
          </a:p>
        </p:txBody>
      </p:sp>
    </p:spTree>
    <p:extLst>
      <p:ext uri="{BB962C8B-B14F-4D97-AF65-F5344CB8AC3E}">
        <p14:creationId xmlns:p14="http://schemas.microsoft.com/office/powerpoint/2010/main" val="3696957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4514CF3-961C-40E3-9B6A-6C4DBF0D5DBC}" type="datetimeFigureOut">
              <a:rPr lang="fr-FR"/>
              <a:pPr>
                <a:defRPr/>
              </a:pPr>
              <a:t>09/05/2019</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7BA011A-846A-4DB0-8DB8-2B62B700F465}" type="slidenum">
              <a:rPr lang="fr-FR"/>
              <a:pPr>
                <a:defRPr/>
              </a:pPr>
              <a:t>‹N°›</a:t>
            </a:fld>
            <a:endParaRPr lang="fr-FR" dirty="0"/>
          </a:p>
        </p:txBody>
      </p:sp>
    </p:spTree>
    <p:extLst>
      <p:ext uri="{BB962C8B-B14F-4D97-AF65-F5344CB8AC3E}">
        <p14:creationId xmlns:p14="http://schemas.microsoft.com/office/powerpoint/2010/main" val="3093624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243D9ABA-994A-4CDA-8D6E-27F6876DFFA1}" type="datetimeFigureOut">
              <a:rPr lang="fr-FR"/>
              <a:pPr>
                <a:defRPr/>
              </a:pPr>
              <a:t>09/05/2019</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D424160-AEBC-490C-85DE-17742443C6AE}" type="slidenum">
              <a:rPr lang="fr-FR"/>
              <a:pPr>
                <a:defRPr/>
              </a:pPr>
              <a:t>‹N°›</a:t>
            </a:fld>
            <a:endParaRPr lang="fr-FR" dirty="0"/>
          </a:p>
        </p:txBody>
      </p:sp>
    </p:spTree>
    <p:extLst>
      <p:ext uri="{BB962C8B-B14F-4D97-AF65-F5344CB8AC3E}">
        <p14:creationId xmlns:p14="http://schemas.microsoft.com/office/powerpoint/2010/main" val="2009942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7E01DD4-05D2-4671-B038-2DA353EB5963}" type="datetimeFigureOut">
              <a:rPr lang="fr-FR"/>
              <a:pPr>
                <a:defRPr/>
              </a:pPr>
              <a:t>09/05/2019</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3BE349E-210A-4862-9800-01C11B3B7549}" type="slidenum">
              <a:rPr lang="fr-FR"/>
              <a:pPr>
                <a:defRPr/>
              </a:pPr>
              <a:t>‹N°›</a:t>
            </a:fld>
            <a:endParaRPr lang="fr-FR" dirty="0"/>
          </a:p>
        </p:txBody>
      </p:sp>
    </p:spTree>
    <p:extLst>
      <p:ext uri="{BB962C8B-B14F-4D97-AF65-F5344CB8AC3E}">
        <p14:creationId xmlns:p14="http://schemas.microsoft.com/office/powerpoint/2010/main" val="3851292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E61E615E-9BDF-4053-8E05-E74D7301C3A6}" type="datetimeFigureOut">
              <a:rPr lang="fr-FR"/>
              <a:pPr>
                <a:defRPr/>
              </a:pPr>
              <a:t>09/05/2019</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CF563C0-D9A0-4E0C-ABC0-DF685FF4FF92}" type="slidenum">
              <a:rPr lang="fr-FR"/>
              <a:pPr>
                <a:defRPr/>
              </a:pPr>
              <a:t>‹N°›</a:t>
            </a:fld>
            <a:endParaRPr lang="fr-FR" dirty="0"/>
          </a:p>
        </p:txBody>
      </p:sp>
    </p:spTree>
    <p:extLst>
      <p:ext uri="{BB962C8B-B14F-4D97-AF65-F5344CB8AC3E}">
        <p14:creationId xmlns:p14="http://schemas.microsoft.com/office/powerpoint/2010/main" val="2999887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50218B92-C86B-4936-A93B-B7780368D65A}" type="datetimeFigureOut">
              <a:rPr lang="fr-FR"/>
              <a:pPr>
                <a:defRPr/>
              </a:pPr>
              <a:t>09/05/2019</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57512335-E42F-4414-BA8A-C60F5994ED33}" type="slidenum">
              <a:rPr lang="fr-FR"/>
              <a:pPr>
                <a:defRPr/>
              </a:pPr>
              <a:t>‹N°›</a:t>
            </a:fld>
            <a:endParaRPr lang="fr-FR" dirty="0"/>
          </a:p>
        </p:txBody>
      </p:sp>
    </p:spTree>
    <p:extLst>
      <p:ext uri="{BB962C8B-B14F-4D97-AF65-F5344CB8AC3E}">
        <p14:creationId xmlns:p14="http://schemas.microsoft.com/office/powerpoint/2010/main" val="2575865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FB16F03D-44BC-47C8-AE67-BB11555D2CFE}" type="datetimeFigureOut">
              <a:rPr lang="fr-FR"/>
              <a:pPr>
                <a:defRPr/>
              </a:pPr>
              <a:t>09/05/2019</a:t>
            </a:fld>
            <a:endParaRPr lang="fr-FR" dirty="0"/>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9CA5DB7E-858C-4612-BB92-29553A9BC4C1}" type="slidenum">
              <a:rPr lang="fr-FR"/>
              <a:pPr>
                <a:defRPr/>
              </a:pPr>
              <a:t>‹N°›</a:t>
            </a:fld>
            <a:endParaRPr lang="fr-FR" dirty="0"/>
          </a:p>
        </p:txBody>
      </p:sp>
    </p:spTree>
    <p:extLst>
      <p:ext uri="{BB962C8B-B14F-4D97-AF65-F5344CB8AC3E}">
        <p14:creationId xmlns:p14="http://schemas.microsoft.com/office/powerpoint/2010/main" val="293256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p:txBody>
          <a:bodyPr/>
          <a:lstStyle>
            <a:lvl1pPr>
              <a:defRPr/>
            </a:lvl1pPr>
          </a:lstStyle>
          <a:p>
            <a:pPr>
              <a:defRPr/>
            </a:pPr>
            <a:fld id="{A3375176-0ED0-4D98-838F-6899C942C675}" type="datetimeFigureOut">
              <a:rPr lang="fr-FR"/>
              <a:pPr>
                <a:defRPr/>
              </a:pPr>
              <a:t>09/05/2019</a:t>
            </a:fld>
            <a:endParaRPr lang="fr-FR" dirty="0"/>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4E32FDB2-2795-48B1-9D70-FF116B34C932}" type="slidenum">
              <a:rPr lang="fr-FR"/>
              <a:pPr>
                <a:defRPr/>
              </a:pPr>
              <a:t>‹N°›</a:t>
            </a:fld>
            <a:endParaRPr lang="fr-FR" dirty="0"/>
          </a:p>
        </p:txBody>
      </p:sp>
    </p:spTree>
    <p:extLst>
      <p:ext uri="{BB962C8B-B14F-4D97-AF65-F5344CB8AC3E}">
        <p14:creationId xmlns:p14="http://schemas.microsoft.com/office/powerpoint/2010/main" val="232483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5914BFF1-F59F-4870-A5E9-39F0873244B9}" type="datetimeFigureOut">
              <a:rPr lang="fr-FR"/>
              <a:pPr>
                <a:defRPr/>
              </a:pPr>
              <a:t>09/05/2019</a:t>
            </a:fld>
            <a:endParaRPr lang="fr-FR" dirty="0"/>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9073FB82-F6C0-4841-8E3C-EA69C2939F08}" type="slidenum">
              <a:rPr lang="fr-FR"/>
              <a:pPr>
                <a:defRPr/>
              </a:pPr>
              <a:t>‹N°›</a:t>
            </a:fld>
            <a:endParaRPr lang="fr-FR" dirty="0"/>
          </a:p>
        </p:txBody>
      </p:sp>
    </p:spTree>
    <p:extLst>
      <p:ext uri="{BB962C8B-B14F-4D97-AF65-F5344CB8AC3E}">
        <p14:creationId xmlns:p14="http://schemas.microsoft.com/office/powerpoint/2010/main" val="951486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D925AD4-CA49-474C-8669-2C2C3025C26C}" type="datetimeFigureOut">
              <a:rPr lang="fr-FR"/>
              <a:pPr>
                <a:defRPr/>
              </a:pPr>
              <a:t>09/05/2019</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D3DF847-8168-4091-ABC3-907B687387C1}" type="slidenum">
              <a:rPr lang="fr-FR"/>
              <a:pPr>
                <a:defRPr/>
              </a:pPr>
              <a:t>‹N°›</a:t>
            </a:fld>
            <a:endParaRPr lang="fr-FR" dirty="0"/>
          </a:p>
        </p:txBody>
      </p:sp>
    </p:spTree>
    <p:extLst>
      <p:ext uri="{BB962C8B-B14F-4D97-AF65-F5344CB8AC3E}">
        <p14:creationId xmlns:p14="http://schemas.microsoft.com/office/powerpoint/2010/main" val="1011405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E9C98A3-D936-49F8-AC7D-00487BE3412D}" type="datetimeFigureOut">
              <a:rPr lang="fr-FR"/>
              <a:pPr>
                <a:defRPr/>
              </a:pPr>
              <a:t>09/05/2019</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EA13CC7-067E-4BA9-8332-50DD45AA37FE}" type="slidenum">
              <a:rPr lang="fr-FR"/>
              <a:pPr>
                <a:defRPr/>
              </a:pPr>
              <a:t>‹N°›</a:t>
            </a:fld>
            <a:endParaRPr lang="fr-FR" dirty="0"/>
          </a:p>
        </p:txBody>
      </p:sp>
    </p:spTree>
    <p:extLst>
      <p:ext uri="{BB962C8B-B14F-4D97-AF65-F5344CB8AC3E}">
        <p14:creationId xmlns:p14="http://schemas.microsoft.com/office/powerpoint/2010/main" val="4000720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A578C0E-D0F7-458F-84F2-C64F827E5E04}" type="datetimeFigureOut">
              <a:rPr lang="fr-FR"/>
              <a:pPr>
                <a:defRPr/>
              </a:pPr>
              <a:t>09/05/2019</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9B374E7-7AD0-43A0-BFC9-E507C20DED6E}"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0"/>
            <a:ext cx="13017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057" name="ZoneTexte 9"/>
          <p:cNvSpPr txBox="1">
            <a:spLocks noChangeArrowheads="1"/>
          </p:cNvSpPr>
          <p:nvPr/>
        </p:nvSpPr>
        <p:spPr bwMode="auto">
          <a:xfrm>
            <a:off x="626542" y="158750"/>
            <a:ext cx="7013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fr-FR" b="1" dirty="0">
                <a:solidFill>
                  <a:schemeClr val="accent1"/>
                </a:solidFill>
                <a:latin typeface="Arial" charset="0"/>
              </a:rPr>
              <a:t>SEQUENCE : </a:t>
            </a:r>
            <a:r>
              <a:rPr lang="fr-FR" b="1" dirty="0" smtClean="0">
                <a:solidFill>
                  <a:schemeClr val="accent1"/>
                </a:solidFill>
                <a:latin typeface="Arial" charset="0"/>
              </a:rPr>
              <a:t>Introduction : la périodisation</a:t>
            </a:r>
            <a:endParaRPr lang="fr-FR" dirty="0">
              <a:solidFill>
                <a:schemeClr val="accent1"/>
              </a:solidFill>
              <a:latin typeface="Arial" charset="0"/>
            </a:endParaRPr>
          </a:p>
        </p:txBody>
      </p:sp>
      <p:sp>
        <p:nvSpPr>
          <p:cNvPr id="2058" name="ZoneTexte 1"/>
          <p:cNvSpPr txBox="1">
            <a:spLocks noChangeArrowheads="1"/>
          </p:cNvSpPr>
          <p:nvPr/>
        </p:nvSpPr>
        <p:spPr bwMode="auto">
          <a:xfrm>
            <a:off x="625475" y="1208088"/>
            <a:ext cx="792162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1400" b="1" dirty="0">
                <a:solidFill>
                  <a:srgbClr val="000000"/>
                </a:solidFill>
                <a:sym typeface="Arial" charset="0"/>
              </a:rPr>
              <a:t>Auteur : </a:t>
            </a:r>
            <a:r>
              <a:rPr lang="fr-FR" altLang="fr-FR" sz="1400" dirty="0">
                <a:solidFill>
                  <a:srgbClr val="000000"/>
                </a:solidFill>
                <a:sym typeface="Arial" charset="0"/>
              </a:rPr>
              <a:t>TEIXIDO Lionel, section ESABAC, Lycée Marcel Pagnol, Marseille</a:t>
            </a:r>
          </a:p>
          <a:p>
            <a:pPr eaLnBrk="1" hangingPunct="1"/>
            <a:endParaRPr lang="fr-FR" altLang="fr-FR" sz="1400" b="1" dirty="0">
              <a:solidFill>
                <a:srgbClr val="000000"/>
              </a:solidFill>
              <a:sym typeface="Arial" charset="0"/>
            </a:endParaRPr>
          </a:p>
          <a:p>
            <a:pPr eaLnBrk="1" hangingPunct="1"/>
            <a:r>
              <a:rPr lang="fr-FR" altLang="fr-FR" sz="1400" b="1" dirty="0">
                <a:solidFill>
                  <a:srgbClr val="000000"/>
                </a:solidFill>
                <a:sym typeface="Arial" charset="0"/>
              </a:rPr>
              <a:t>Niveau : </a:t>
            </a:r>
            <a:r>
              <a:rPr lang="fr-FR" altLang="fr-FR" sz="1400" dirty="0">
                <a:solidFill>
                  <a:srgbClr val="000000"/>
                </a:solidFill>
                <a:sym typeface="Arial" charset="0"/>
              </a:rPr>
              <a:t>Seconde générale et technologique</a:t>
            </a:r>
          </a:p>
          <a:p>
            <a:pPr eaLnBrk="1" hangingPunct="1"/>
            <a:r>
              <a:rPr lang="fr-FR" altLang="fr-FR" sz="1400" b="1" dirty="0">
                <a:solidFill>
                  <a:srgbClr val="000000"/>
                </a:solidFill>
                <a:sym typeface="Arial" charset="0"/>
              </a:rPr>
              <a:t>Thème : </a:t>
            </a:r>
            <a:r>
              <a:rPr lang="fr-FR" altLang="fr-FR" sz="1400" dirty="0">
                <a:solidFill>
                  <a:srgbClr val="000000"/>
                </a:solidFill>
                <a:sym typeface="Arial" charset="0"/>
              </a:rPr>
              <a:t>Histoire - </a:t>
            </a:r>
            <a:r>
              <a:rPr lang="fr-FR" altLang="fr-FR" sz="1400" dirty="0" smtClean="0">
                <a:solidFill>
                  <a:srgbClr val="000000"/>
                </a:solidFill>
                <a:sym typeface="Arial" charset="0"/>
              </a:rPr>
              <a:t>Introduction </a:t>
            </a:r>
            <a:r>
              <a:rPr lang="fr-FR" altLang="fr-FR" sz="1400" dirty="0">
                <a:solidFill>
                  <a:srgbClr val="000000"/>
                </a:solidFill>
                <a:sym typeface="Arial" charset="0"/>
              </a:rPr>
              <a:t>« </a:t>
            </a:r>
            <a:r>
              <a:rPr lang="fr-FR" altLang="fr-FR" sz="1400" dirty="0" smtClean="0">
                <a:solidFill>
                  <a:srgbClr val="000000"/>
                </a:solidFill>
                <a:sym typeface="Arial" charset="0"/>
              </a:rPr>
              <a:t>La périodisation</a:t>
            </a:r>
            <a:r>
              <a:rPr lang="fr-FR" altLang="fr-FR" sz="1400" dirty="0">
                <a:solidFill>
                  <a:srgbClr val="000000"/>
                </a:solidFill>
                <a:sym typeface="Arial" charset="0"/>
              </a:rPr>
              <a:t> » </a:t>
            </a:r>
          </a:p>
          <a:p>
            <a:pPr eaLnBrk="1" hangingPunct="1"/>
            <a:endParaRPr lang="fr-FR" altLang="fr-FR" sz="1400" dirty="0">
              <a:solidFill>
                <a:srgbClr val="000000"/>
              </a:solidFill>
              <a:sym typeface="Arial" charset="0"/>
            </a:endParaRPr>
          </a:p>
          <a:p>
            <a:pPr eaLnBrk="1" hangingPunct="1"/>
            <a:r>
              <a:rPr lang="fr-FR" altLang="fr-FR" sz="1400" b="1" dirty="0">
                <a:solidFill>
                  <a:srgbClr val="000000"/>
                </a:solidFill>
                <a:sym typeface="Arial" charset="0"/>
              </a:rPr>
              <a:t>Situations d’apprentissage : 	</a:t>
            </a:r>
            <a:r>
              <a:rPr lang="fr-FR" altLang="fr-FR" sz="1400" dirty="0">
                <a:solidFill>
                  <a:srgbClr val="000000"/>
                </a:solidFill>
                <a:sym typeface="Arial" charset="0"/>
              </a:rPr>
              <a:t>cours magistral en écoute </a:t>
            </a:r>
            <a:r>
              <a:rPr lang="fr-FR" altLang="fr-FR" sz="1400" dirty="0" smtClean="0">
                <a:solidFill>
                  <a:srgbClr val="000000"/>
                </a:solidFill>
                <a:sym typeface="Arial" charset="0"/>
              </a:rPr>
              <a:t>active</a:t>
            </a:r>
            <a:endParaRPr lang="fr-FR" altLang="fr-FR" sz="1400" dirty="0">
              <a:solidFill>
                <a:srgbClr val="000000"/>
              </a:solidFill>
              <a:sym typeface="Arial" charset="0"/>
            </a:endParaRPr>
          </a:p>
          <a:p>
            <a:pPr eaLnBrk="1" hangingPunct="1"/>
            <a:r>
              <a:rPr lang="fr-FR" altLang="fr-FR" sz="1400" dirty="0">
                <a:solidFill>
                  <a:srgbClr val="000000"/>
                </a:solidFill>
                <a:sym typeface="Arial" charset="0"/>
              </a:rPr>
              <a:t>			</a:t>
            </a:r>
            <a:r>
              <a:rPr lang="fr-FR" altLang="fr-FR" sz="1400" dirty="0" smtClean="0">
                <a:solidFill>
                  <a:srgbClr val="000000"/>
                </a:solidFill>
                <a:sym typeface="Arial" charset="0"/>
              </a:rPr>
              <a:t>évaluation formative</a:t>
            </a:r>
            <a:endParaRPr lang="fr-FR" altLang="fr-FR" sz="1400" dirty="0">
              <a:solidFill>
                <a:srgbClr val="000000"/>
              </a:solidFill>
              <a:sym typeface="Arial" charset="0"/>
            </a:endParaRPr>
          </a:p>
          <a:p>
            <a:pPr eaLnBrk="1" hangingPunct="1"/>
            <a:endParaRPr lang="fr-FR" altLang="fr-FR" sz="1400" b="1" dirty="0">
              <a:solidFill>
                <a:srgbClr val="000000"/>
              </a:solidFill>
              <a:sym typeface="Arial" charset="0"/>
            </a:endParaRPr>
          </a:p>
          <a:p>
            <a:pPr eaLnBrk="1" hangingPunct="1"/>
            <a:r>
              <a:rPr lang="fr-FR" altLang="fr-FR" sz="1400" b="1" dirty="0">
                <a:solidFill>
                  <a:srgbClr val="000000"/>
                </a:solidFill>
                <a:sym typeface="Arial" charset="0"/>
              </a:rPr>
              <a:t>Evaluation : </a:t>
            </a:r>
            <a:r>
              <a:rPr lang="fr-FR" altLang="fr-FR" sz="1400" dirty="0">
                <a:solidFill>
                  <a:srgbClr val="000000"/>
                </a:solidFill>
                <a:sym typeface="Arial" charset="0"/>
              </a:rPr>
              <a:t>évaluation </a:t>
            </a:r>
            <a:r>
              <a:rPr lang="fr-FR" altLang="fr-FR" sz="1400" dirty="0" smtClean="0">
                <a:solidFill>
                  <a:srgbClr val="000000"/>
                </a:solidFill>
                <a:sym typeface="Arial" charset="0"/>
              </a:rPr>
              <a:t>formative</a:t>
            </a:r>
            <a:endParaRPr lang="fr-FR" altLang="fr-FR" sz="1400" dirty="0">
              <a:solidFill>
                <a:srgbClr val="000000"/>
              </a:solidFill>
              <a:sym typeface="Arial" charset="0"/>
            </a:endParaRPr>
          </a:p>
          <a:p>
            <a:pPr eaLnBrk="1" hangingPunct="1"/>
            <a:r>
              <a:rPr lang="fr-FR" altLang="fr-FR" sz="1400" dirty="0">
                <a:solidFill>
                  <a:srgbClr val="000000"/>
                </a:solidFill>
                <a:sym typeface="Arial" charset="0"/>
              </a:rPr>
              <a:t>		</a:t>
            </a:r>
          </a:p>
          <a:p>
            <a:pPr eaLnBrk="1" hangingPunct="1"/>
            <a:r>
              <a:rPr lang="fr-FR" altLang="fr-FR" sz="1400" b="1" dirty="0">
                <a:solidFill>
                  <a:srgbClr val="000000"/>
                </a:solidFill>
                <a:sym typeface="Arial" charset="0"/>
              </a:rPr>
              <a:t>Mots clefs : </a:t>
            </a:r>
            <a:r>
              <a:rPr lang="fr-FR" altLang="fr-FR" sz="1400" dirty="0">
                <a:solidFill>
                  <a:srgbClr val="000000"/>
                </a:solidFill>
                <a:sym typeface="Arial" charset="0"/>
              </a:rPr>
              <a:t>écoute active ; </a:t>
            </a:r>
            <a:r>
              <a:rPr lang="fr-FR" altLang="fr-FR" sz="1400" dirty="0" smtClean="0">
                <a:solidFill>
                  <a:srgbClr val="000000"/>
                </a:solidFill>
                <a:sym typeface="Arial" charset="0"/>
              </a:rPr>
              <a:t>évaluation formative ; </a:t>
            </a:r>
            <a:r>
              <a:rPr lang="fr-FR" altLang="fr-FR" sz="1400" dirty="0" err="1" smtClean="0">
                <a:solidFill>
                  <a:srgbClr val="000000"/>
                </a:solidFill>
                <a:sym typeface="Arial" charset="0"/>
              </a:rPr>
              <a:t>esabac</a:t>
            </a:r>
            <a:endParaRPr lang="fr-FR" altLang="fr-FR" sz="1400" b="1" dirty="0">
              <a:solidFill>
                <a:srgbClr val="000000"/>
              </a:solidFill>
              <a:sym typeface="Arial" charset="0"/>
            </a:endParaRPr>
          </a:p>
          <a:p>
            <a:pPr eaLnBrk="1" hangingPunct="1"/>
            <a:endParaRPr lang="fr-FR" altLang="fr-FR" sz="1400" dirty="0">
              <a:solidFill>
                <a:srgbClr val="000000"/>
              </a:solidFill>
              <a:sym typeface="Arial" charset="0"/>
            </a:endParaRPr>
          </a:p>
          <a:p>
            <a:pPr algn="just" eaLnBrk="1" hangingPunct="1"/>
            <a:r>
              <a:rPr lang="fr-FR" altLang="fr-FR" sz="1400" b="1" dirty="0">
                <a:solidFill>
                  <a:srgbClr val="000000"/>
                </a:solidFill>
                <a:sym typeface="Arial" charset="0"/>
              </a:rPr>
              <a:t>Présentation de la ressource : </a:t>
            </a:r>
            <a:r>
              <a:rPr lang="fr-FR" altLang="fr-FR" sz="1400" dirty="0">
                <a:solidFill>
                  <a:srgbClr val="000000"/>
                </a:solidFill>
                <a:sym typeface="Arial" charset="0"/>
              </a:rPr>
              <a:t>Dans le cadre des programmes d’histoire-géographie publiés au </a:t>
            </a:r>
            <a:r>
              <a:rPr lang="fr-FR" sz="1400" dirty="0"/>
              <a:t>Bulletin officiel spécial n°1 du 22 janvier 2019, cette proposition pédagogique sur la séquence </a:t>
            </a:r>
            <a:r>
              <a:rPr lang="fr-FR" sz="1400" dirty="0" smtClean="0"/>
              <a:t>d’introduction d’Histoire </a:t>
            </a:r>
            <a:r>
              <a:rPr lang="fr-FR" sz="1400" dirty="0"/>
              <a:t>sur la </a:t>
            </a:r>
            <a:r>
              <a:rPr lang="fr-FR" sz="1400" dirty="0" smtClean="0"/>
              <a:t>périodisation a </a:t>
            </a:r>
            <a:r>
              <a:rPr lang="fr-FR" sz="1400" dirty="0"/>
              <a:t>pour objectif de </a:t>
            </a:r>
            <a:r>
              <a:rPr lang="fr-FR" sz="1400" dirty="0" smtClean="0"/>
              <a:t>présenter des pistes de réflexion sur l’écoute active et l’évaluation formative.</a:t>
            </a:r>
            <a:endParaRPr lang="fr-FR"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3"/>
            <a:ext cx="13017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ZoneTexte 13"/>
          <p:cNvSpPr txBox="1"/>
          <p:nvPr/>
        </p:nvSpPr>
        <p:spPr>
          <a:xfrm>
            <a:off x="841375" y="92075"/>
            <a:ext cx="3126946" cy="400110"/>
          </a:xfrm>
          <a:prstGeom prst="rect">
            <a:avLst/>
          </a:prstGeom>
          <a:noFill/>
        </p:spPr>
        <p:txBody>
          <a:bodyPr wrap="none">
            <a:spAutoFit/>
          </a:bodyPr>
          <a:lstStyle/>
          <a:p>
            <a:pPr fontAlgn="auto">
              <a:spcBef>
                <a:spcPts val="0"/>
              </a:spcBef>
              <a:spcAft>
                <a:spcPts val="0"/>
              </a:spcAft>
              <a:defRPr/>
            </a:pPr>
            <a:r>
              <a:rPr lang="fr-FR" sz="2000" b="1" u="sng" dirty="0">
                <a:solidFill>
                  <a:srgbClr val="0070C0"/>
                </a:solidFill>
              </a:rPr>
              <a:t>b) Proposition pédagogique</a:t>
            </a:r>
            <a:endParaRPr lang="fr-FR" sz="20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0" name="Rectangle 9"/>
          <p:cNvSpPr/>
          <p:nvPr/>
        </p:nvSpPr>
        <p:spPr>
          <a:xfrm>
            <a:off x="684213" y="965200"/>
            <a:ext cx="8064500" cy="338554"/>
          </a:xfrm>
          <a:prstGeom prst="rect">
            <a:avLst/>
          </a:prstGeom>
        </p:spPr>
        <p:txBody>
          <a:bodyPr>
            <a:spAutoFit/>
          </a:bodyPr>
          <a:lstStyle/>
          <a:p>
            <a:pPr>
              <a:defRPr/>
            </a:pPr>
            <a:endParaRPr lang="fr-FR" sz="1600" dirty="0"/>
          </a:p>
        </p:txBody>
      </p:sp>
      <p:graphicFrame>
        <p:nvGraphicFramePr>
          <p:cNvPr id="13" name="Tableau 12"/>
          <p:cNvGraphicFramePr>
            <a:graphicFrameLocks noGrp="1"/>
          </p:cNvGraphicFramePr>
          <p:nvPr>
            <p:extLst>
              <p:ext uri="{D42A27DB-BD31-4B8C-83A1-F6EECF244321}">
                <p14:modId xmlns:p14="http://schemas.microsoft.com/office/powerpoint/2010/main" val="2798122681"/>
              </p:ext>
            </p:extLst>
          </p:nvPr>
        </p:nvGraphicFramePr>
        <p:xfrm>
          <a:off x="34925" y="1134477"/>
          <a:ext cx="9144000" cy="3901440"/>
        </p:xfrm>
        <a:graphic>
          <a:graphicData uri="http://schemas.openxmlformats.org/drawingml/2006/table">
            <a:tbl>
              <a:tblPr firstRow="1" firstCol="1" bandRow="1">
                <a:tableStyleId>{5C22544A-7EE6-4342-B048-85BDC9FD1C3A}</a:tableStyleId>
              </a:tblPr>
              <a:tblGrid>
                <a:gridCol w="1296715"/>
                <a:gridCol w="1440160"/>
                <a:gridCol w="1368152"/>
                <a:gridCol w="720080"/>
                <a:gridCol w="1224136"/>
                <a:gridCol w="1624350"/>
                <a:gridCol w="1470407"/>
              </a:tblGrid>
              <a:tr h="327413">
                <a:tc>
                  <a:txBody>
                    <a:bodyPr/>
                    <a:lstStyle/>
                    <a:p>
                      <a:pPr algn="just">
                        <a:spcAft>
                          <a:spcPts val="0"/>
                        </a:spcAft>
                      </a:pPr>
                      <a:r>
                        <a:rPr lang="fr-FR" sz="1600" b="1" dirty="0">
                          <a:effectLst/>
                        </a:rPr>
                        <a:t>Séance   </a:t>
                      </a:r>
                      <a:endParaRPr lang="fr-FR" sz="1600" b="1" dirty="0">
                        <a:effectLst/>
                        <a:latin typeface="Calibri"/>
                        <a:ea typeface="Calibri"/>
                        <a:cs typeface="Times New Roman"/>
                      </a:endParaRPr>
                    </a:p>
                  </a:txBody>
                  <a:tcPr marL="58615" marR="58615" marT="0" marB="0"/>
                </a:tc>
                <a:tc>
                  <a:txBody>
                    <a:bodyPr/>
                    <a:lstStyle/>
                    <a:p>
                      <a:pPr algn="just">
                        <a:spcAft>
                          <a:spcPts val="0"/>
                        </a:spcAft>
                      </a:pPr>
                      <a:r>
                        <a:rPr lang="fr-FR" sz="1600" b="1" dirty="0">
                          <a:effectLst/>
                        </a:rPr>
                        <a:t>Problématique   </a:t>
                      </a:r>
                      <a:endParaRPr lang="fr-FR" sz="1600" b="1" dirty="0">
                        <a:effectLst/>
                        <a:latin typeface="Calibri"/>
                        <a:ea typeface="Calibri"/>
                        <a:cs typeface="Times New Roman"/>
                      </a:endParaRPr>
                    </a:p>
                  </a:txBody>
                  <a:tcPr marL="58615" marR="58615" marT="0" marB="0"/>
                </a:tc>
                <a:tc>
                  <a:txBody>
                    <a:bodyPr/>
                    <a:lstStyle/>
                    <a:p>
                      <a:pPr algn="just">
                        <a:spcAft>
                          <a:spcPts val="0"/>
                        </a:spcAft>
                      </a:pPr>
                      <a:r>
                        <a:rPr lang="fr-FR" sz="1600" b="1" dirty="0">
                          <a:effectLst/>
                        </a:rPr>
                        <a:t>Plan du cours   </a:t>
                      </a:r>
                      <a:endParaRPr lang="fr-FR" sz="1600" b="1" dirty="0">
                        <a:effectLst/>
                        <a:latin typeface="Calibri"/>
                        <a:ea typeface="Calibri"/>
                        <a:cs typeface="Times New Roman"/>
                      </a:endParaRPr>
                    </a:p>
                  </a:txBody>
                  <a:tcPr marL="58615" marR="58615" marT="0" marB="0"/>
                </a:tc>
                <a:tc>
                  <a:txBody>
                    <a:bodyPr/>
                    <a:lstStyle/>
                    <a:p>
                      <a:pPr algn="just">
                        <a:spcAft>
                          <a:spcPts val="0"/>
                        </a:spcAft>
                      </a:pPr>
                      <a:r>
                        <a:rPr lang="fr-FR" sz="1600" b="1" dirty="0">
                          <a:effectLst/>
                        </a:rPr>
                        <a:t>Durée   </a:t>
                      </a:r>
                      <a:endParaRPr lang="fr-FR" sz="1600" b="1" dirty="0">
                        <a:effectLst/>
                        <a:latin typeface="Calibri"/>
                        <a:ea typeface="Calibri"/>
                        <a:cs typeface="Times New Roman"/>
                      </a:endParaRPr>
                    </a:p>
                  </a:txBody>
                  <a:tcPr marL="58615" marR="58615" marT="0" marB="0"/>
                </a:tc>
                <a:tc>
                  <a:txBody>
                    <a:bodyPr/>
                    <a:lstStyle/>
                    <a:p>
                      <a:pPr algn="just">
                        <a:spcAft>
                          <a:spcPts val="0"/>
                        </a:spcAft>
                      </a:pPr>
                      <a:r>
                        <a:rPr lang="fr-FR" sz="1600" b="1" dirty="0">
                          <a:effectLst/>
                        </a:rPr>
                        <a:t>Documents</a:t>
                      </a:r>
                      <a:endParaRPr lang="fr-FR" sz="1600" b="1" dirty="0">
                        <a:effectLst/>
                        <a:latin typeface="Calibri"/>
                        <a:ea typeface="Calibri"/>
                        <a:cs typeface="Times New Roman"/>
                      </a:endParaRPr>
                    </a:p>
                  </a:txBody>
                  <a:tcPr marL="58615" marR="58615" marT="0" marB="0"/>
                </a:tc>
                <a:tc>
                  <a:txBody>
                    <a:bodyPr/>
                    <a:lstStyle/>
                    <a:p>
                      <a:pPr algn="just">
                        <a:spcAft>
                          <a:spcPts val="0"/>
                        </a:spcAft>
                      </a:pPr>
                      <a:r>
                        <a:rPr lang="fr-FR" sz="1600" b="1" dirty="0">
                          <a:effectLst/>
                        </a:rPr>
                        <a:t>Connaissances et repères</a:t>
                      </a:r>
                      <a:endParaRPr lang="fr-FR" sz="1600" b="1" dirty="0">
                        <a:effectLst/>
                        <a:latin typeface="Calibri"/>
                        <a:ea typeface="Calibri"/>
                        <a:cs typeface="Times New Roman"/>
                      </a:endParaRPr>
                    </a:p>
                  </a:txBody>
                  <a:tcPr marL="58615" marR="58615" marT="0" marB="0"/>
                </a:tc>
                <a:tc>
                  <a:txBody>
                    <a:bodyPr/>
                    <a:lstStyle/>
                    <a:p>
                      <a:pPr algn="just">
                        <a:spcAft>
                          <a:spcPts val="0"/>
                        </a:spcAft>
                      </a:pPr>
                      <a:r>
                        <a:rPr lang="fr-FR" sz="1600" b="1" dirty="0" smtClean="0">
                          <a:effectLst/>
                        </a:rPr>
                        <a:t>Capacités</a:t>
                      </a:r>
                      <a:endParaRPr lang="fr-FR" sz="1600" b="1" dirty="0">
                        <a:effectLst/>
                        <a:latin typeface="Calibri"/>
                        <a:ea typeface="Calibri"/>
                        <a:cs typeface="Times New Roman"/>
                      </a:endParaRPr>
                    </a:p>
                  </a:txBody>
                  <a:tcPr marL="58615" marR="58615" marT="0" marB="0"/>
                </a:tc>
              </a:tr>
              <a:tr h="2471166">
                <a:tc>
                  <a:txBody>
                    <a:bodyPr/>
                    <a:lstStyle/>
                    <a:p>
                      <a:pPr algn="just">
                        <a:spcAft>
                          <a:spcPts val="0"/>
                        </a:spcAft>
                      </a:pPr>
                      <a:r>
                        <a:rPr lang="fr-FR" sz="1600" dirty="0">
                          <a:effectLst/>
                        </a:rPr>
                        <a:t>Séance </a:t>
                      </a:r>
                      <a:r>
                        <a:rPr lang="fr-FR" sz="1600" dirty="0" smtClean="0">
                          <a:effectLst/>
                        </a:rPr>
                        <a:t>2</a:t>
                      </a:r>
                      <a:r>
                        <a:rPr lang="fr-FR" sz="1600" dirty="0">
                          <a:effectLst/>
                        </a:rPr>
                        <a:t> : </a:t>
                      </a:r>
                      <a:endParaRPr lang="fr-FR" sz="1600" dirty="0" smtClean="0">
                        <a:effectLst/>
                      </a:endParaRPr>
                    </a:p>
                    <a:p>
                      <a:pPr algn="just">
                        <a:spcAft>
                          <a:spcPts val="0"/>
                        </a:spcAft>
                      </a:pPr>
                      <a:r>
                        <a:rPr lang="fr-FR" sz="1600" smtClean="0">
                          <a:effectLst/>
                        </a:rPr>
                        <a:t>Evaluation</a:t>
                      </a:r>
                      <a:r>
                        <a:rPr lang="fr-FR" sz="1600">
                          <a:effectLst/>
                        </a:rPr>
                        <a:t>s</a:t>
                      </a:r>
                      <a:endParaRPr lang="fr-FR" sz="1600" dirty="0">
                        <a:effectLst/>
                      </a:endParaRPr>
                    </a:p>
                    <a:p>
                      <a:pPr algn="just">
                        <a:spcAft>
                          <a:spcPts val="0"/>
                        </a:spcAft>
                      </a:pPr>
                      <a:r>
                        <a:rPr lang="fr-FR" sz="1600" dirty="0">
                          <a:effectLst/>
                        </a:rPr>
                        <a:t> </a:t>
                      </a:r>
                    </a:p>
                    <a:p>
                      <a:pPr algn="just">
                        <a:spcAft>
                          <a:spcPts val="0"/>
                        </a:spcAft>
                      </a:pPr>
                      <a:r>
                        <a:rPr lang="fr-FR" sz="1600" dirty="0">
                          <a:effectLst/>
                        </a:rPr>
                        <a:t> </a:t>
                      </a:r>
                    </a:p>
                    <a:p>
                      <a:pPr algn="just">
                        <a:spcAft>
                          <a:spcPts val="0"/>
                        </a:spcAft>
                      </a:pPr>
                      <a:r>
                        <a:rPr lang="fr-FR" sz="1600" dirty="0">
                          <a:effectLst/>
                        </a:rPr>
                        <a:t> </a:t>
                      </a:r>
                      <a:endParaRPr lang="fr-FR" sz="1600" dirty="0">
                        <a:effectLst/>
                        <a:latin typeface="Calibri"/>
                        <a:ea typeface="Calibri"/>
                        <a:cs typeface="Times New Roman"/>
                      </a:endParaRPr>
                    </a:p>
                  </a:txBody>
                  <a:tcPr marL="58615" marR="58615" marT="0" marB="0"/>
                </a:tc>
                <a:tc>
                  <a:txBody>
                    <a:bodyPr/>
                    <a:lstStyle/>
                    <a:p>
                      <a:pPr algn="just">
                        <a:spcAft>
                          <a:spcPts val="0"/>
                        </a:spcAft>
                      </a:pPr>
                      <a:endParaRPr lang="fr-FR" sz="1600" dirty="0" smtClean="0">
                        <a:effectLst/>
                      </a:endParaRPr>
                    </a:p>
                    <a:p>
                      <a:pPr algn="just">
                        <a:spcAft>
                          <a:spcPts val="0"/>
                        </a:spcAft>
                      </a:pPr>
                      <a:endParaRPr lang="fr-FR" sz="1600" dirty="0" smtClean="0">
                        <a:effectLst/>
                      </a:endParaRPr>
                    </a:p>
                    <a:p>
                      <a:pPr algn="just">
                        <a:spcAft>
                          <a:spcPts val="0"/>
                        </a:spcAft>
                      </a:pPr>
                      <a:endParaRPr lang="fr-FR" sz="1600" dirty="0" smtClean="0">
                        <a:effectLst/>
                      </a:endParaRPr>
                    </a:p>
                  </a:txBody>
                  <a:tcPr marL="58615" marR="58615" marT="0" marB="0"/>
                </a:tc>
                <a:tc>
                  <a:txBody>
                    <a:bodyPr/>
                    <a:lstStyle/>
                    <a:p>
                      <a:pPr algn="just">
                        <a:spcAft>
                          <a:spcPts val="0"/>
                        </a:spcAft>
                      </a:pPr>
                      <a:r>
                        <a:rPr lang="fr-FR" sz="1600" dirty="0" smtClean="0">
                          <a:effectLst/>
                        </a:rPr>
                        <a:t>Evaluation formative</a:t>
                      </a:r>
                    </a:p>
                    <a:p>
                      <a:pPr algn="just">
                        <a:spcAft>
                          <a:spcPts val="0"/>
                        </a:spcAft>
                      </a:pPr>
                      <a:endParaRPr lang="fr-FR" sz="1600" dirty="0" smtClean="0">
                        <a:effectLst/>
                      </a:endParaRPr>
                    </a:p>
                    <a:p>
                      <a:pPr algn="just">
                        <a:spcAft>
                          <a:spcPts val="0"/>
                        </a:spcAft>
                      </a:pPr>
                      <a:r>
                        <a:rPr lang="fr-FR" sz="1600" dirty="0" smtClean="0">
                          <a:effectLst/>
                        </a:rPr>
                        <a:t>Correction</a:t>
                      </a:r>
                      <a:r>
                        <a:rPr lang="fr-FR" sz="1600" baseline="0" dirty="0" smtClean="0">
                          <a:effectLst/>
                        </a:rPr>
                        <a:t> entre pairs</a:t>
                      </a:r>
                      <a:endParaRPr lang="fr-FR" sz="1600" dirty="0">
                        <a:effectLst/>
                      </a:endParaRPr>
                    </a:p>
                    <a:p>
                      <a:pPr algn="just">
                        <a:spcAft>
                          <a:spcPts val="0"/>
                        </a:spcAft>
                      </a:pPr>
                      <a:r>
                        <a:rPr lang="fr-FR" sz="1600" dirty="0">
                          <a:effectLst/>
                        </a:rPr>
                        <a:t> </a:t>
                      </a:r>
                      <a:endParaRPr lang="fr-FR" sz="1600" dirty="0" smtClean="0">
                        <a:effectLst/>
                      </a:endParaRPr>
                    </a:p>
                    <a:p>
                      <a:pPr algn="just">
                        <a:spcAft>
                          <a:spcPts val="0"/>
                        </a:spcAft>
                      </a:pPr>
                      <a:r>
                        <a:rPr lang="fr-FR" sz="1600" dirty="0" smtClean="0">
                          <a:effectLst/>
                        </a:rPr>
                        <a:t>Evaluation sommative</a:t>
                      </a:r>
                    </a:p>
                    <a:p>
                      <a:pPr algn="just">
                        <a:spcAft>
                          <a:spcPts val="0"/>
                        </a:spcAft>
                      </a:pPr>
                      <a:endParaRPr lang="fr-FR" sz="1600" dirty="0">
                        <a:effectLst/>
                      </a:endParaRPr>
                    </a:p>
                  </a:txBody>
                  <a:tcPr marL="58615" marR="58615" marT="0" marB="0"/>
                </a:tc>
                <a:tc>
                  <a:txBody>
                    <a:bodyPr/>
                    <a:lstStyle/>
                    <a:p>
                      <a:pPr algn="just">
                        <a:spcAft>
                          <a:spcPts val="0"/>
                        </a:spcAft>
                      </a:pPr>
                      <a:r>
                        <a:rPr lang="fr-FR" sz="1600" dirty="0" smtClean="0">
                          <a:effectLst/>
                        </a:rPr>
                        <a:t>10mn</a:t>
                      </a:r>
                    </a:p>
                    <a:p>
                      <a:pPr algn="just">
                        <a:spcAft>
                          <a:spcPts val="0"/>
                        </a:spcAft>
                      </a:pPr>
                      <a:endParaRPr lang="fr-FR" sz="1600" dirty="0" smtClean="0">
                        <a:effectLst/>
                      </a:endParaRPr>
                    </a:p>
                    <a:p>
                      <a:pPr algn="just">
                        <a:spcAft>
                          <a:spcPts val="0"/>
                        </a:spcAft>
                      </a:pPr>
                      <a:endParaRPr lang="fr-FR" sz="1600" dirty="0" smtClean="0">
                        <a:effectLst/>
                      </a:endParaRPr>
                    </a:p>
                    <a:p>
                      <a:pPr algn="just">
                        <a:spcAft>
                          <a:spcPts val="0"/>
                        </a:spcAft>
                      </a:pPr>
                      <a:r>
                        <a:rPr lang="fr-FR" sz="1600" dirty="0" smtClean="0">
                          <a:effectLst/>
                        </a:rPr>
                        <a:t>10mn</a:t>
                      </a:r>
                      <a:endParaRPr lang="fr-FR" sz="1600" dirty="0">
                        <a:effectLst/>
                      </a:endParaRPr>
                    </a:p>
                    <a:p>
                      <a:pPr algn="just">
                        <a:spcAft>
                          <a:spcPts val="0"/>
                        </a:spcAft>
                      </a:pPr>
                      <a:r>
                        <a:rPr lang="fr-FR" sz="1600" dirty="0">
                          <a:effectLst/>
                        </a:rPr>
                        <a:t> </a:t>
                      </a:r>
                      <a:endParaRPr lang="fr-FR" sz="1600" dirty="0" smtClean="0">
                        <a:effectLst/>
                      </a:endParaRPr>
                    </a:p>
                    <a:p>
                      <a:pPr algn="just">
                        <a:spcAft>
                          <a:spcPts val="0"/>
                        </a:spcAft>
                      </a:pPr>
                      <a:endParaRPr lang="fr-FR" sz="1600" dirty="0">
                        <a:effectLst/>
                      </a:endParaRPr>
                    </a:p>
                    <a:p>
                      <a:pPr algn="just">
                        <a:spcAft>
                          <a:spcPts val="0"/>
                        </a:spcAft>
                      </a:pPr>
                      <a:r>
                        <a:rPr lang="fr-FR" sz="1600" dirty="0">
                          <a:effectLst/>
                        </a:rPr>
                        <a:t>1</a:t>
                      </a:r>
                      <a:r>
                        <a:rPr lang="fr-FR" sz="1600" dirty="0" smtClean="0">
                          <a:effectLst/>
                        </a:rPr>
                        <a:t>0mn</a:t>
                      </a:r>
                      <a:endParaRPr lang="fr-FR" sz="1600" dirty="0">
                        <a:effectLst/>
                      </a:endParaRPr>
                    </a:p>
                    <a:p>
                      <a:pPr algn="just">
                        <a:spcAft>
                          <a:spcPts val="0"/>
                        </a:spcAft>
                      </a:pPr>
                      <a:r>
                        <a:rPr lang="fr-FR" sz="1600" dirty="0">
                          <a:effectLst/>
                        </a:rPr>
                        <a:t> </a:t>
                      </a:r>
                    </a:p>
                    <a:p>
                      <a:pPr algn="just">
                        <a:spcAft>
                          <a:spcPts val="0"/>
                        </a:spcAft>
                      </a:pPr>
                      <a:r>
                        <a:rPr lang="fr-FR" sz="1600" dirty="0">
                          <a:effectLst/>
                        </a:rPr>
                        <a:t> </a:t>
                      </a:r>
                    </a:p>
                  </a:txBody>
                  <a:tcPr marL="58615" marR="58615" marT="0" marB="0"/>
                </a:tc>
                <a:tc>
                  <a:txBody>
                    <a:bodyPr/>
                    <a:lstStyle/>
                    <a:p>
                      <a:pPr algn="just">
                        <a:spcAft>
                          <a:spcPts val="0"/>
                        </a:spcAft>
                      </a:pPr>
                      <a:r>
                        <a:rPr lang="fr-FR" sz="1600" dirty="0">
                          <a:effectLst/>
                        </a:rPr>
                        <a:t> </a:t>
                      </a:r>
                    </a:p>
                    <a:p>
                      <a:pPr algn="just">
                        <a:spcAft>
                          <a:spcPts val="0"/>
                        </a:spcAft>
                      </a:pPr>
                      <a:r>
                        <a:rPr lang="fr-FR" sz="1600" dirty="0">
                          <a:effectLst/>
                        </a:rPr>
                        <a:t> </a:t>
                      </a:r>
                      <a:endParaRPr lang="fr-FR" sz="1600" dirty="0" smtClean="0">
                        <a:effectLst/>
                      </a:endParaRPr>
                    </a:p>
                    <a:p>
                      <a:pPr algn="just">
                        <a:spcAft>
                          <a:spcPts val="0"/>
                        </a:spcAft>
                      </a:pPr>
                      <a:endParaRPr lang="fr-FR" sz="1600" dirty="0" smtClean="0">
                        <a:effectLst/>
                      </a:endParaRPr>
                    </a:p>
                    <a:p>
                      <a:pPr algn="just">
                        <a:spcAft>
                          <a:spcPts val="0"/>
                        </a:spcAft>
                      </a:pPr>
                      <a:endParaRPr lang="fr-FR" sz="1600" dirty="0" smtClean="0">
                        <a:effectLst/>
                      </a:endParaRPr>
                    </a:p>
                    <a:p>
                      <a:pPr algn="just">
                        <a:spcAft>
                          <a:spcPts val="0"/>
                        </a:spcAft>
                      </a:pPr>
                      <a:endParaRPr lang="fr-FR" sz="1600" dirty="0">
                        <a:effectLst/>
                      </a:endParaRPr>
                    </a:p>
                    <a:p>
                      <a:pPr algn="just">
                        <a:spcAft>
                          <a:spcPts val="0"/>
                        </a:spcAft>
                      </a:pPr>
                      <a:endParaRPr lang="fr-FR" sz="1600" dirty="0">
                        <a:effectLst/>
                        <a:latin typeface="Calibri"/>
                        <a:ea typeface="Calibri"/>
                        <a:cs typeface="Times New Roman"/>
                      </a:endParaRPr>
                    </a:p>
                  </a:txBody>
                  <a:tcPr marL="58615" marR="58615" marT="0" marB="0"/>
                </a:tc>
                <a:tc>
                  <a:txBody>
                    <a:bodyPr/>
                    <a:lstStyle/>
                    <a:p>
                      <a:pPr algn="just">
                        <a:spcAft>
                          <a:spcPts val="0"/>
                        </a:spcAft>
                      </a:pPr>
                      <a:r>
                        <a:rPr lang="fr-FR" sz="1600" dirty="0" smtClean="0">
                          <a:effectLst/>
                        </a:rPr>
                        <a:t>Les </a:t>
                      </a:r>
                      <a:r>
                        <a:rPr lang="fr-FR" sz="1600" dirty="0">
                          <a:effectLst/>
                        </a:rPr>
                        <a:t>différentes époques et les dates de l’Histoire</a:t>
                      </a:r>
                    </a:p>
                    <a:p>
                      <a:pPr algn="just">
                        <a:spcAft>
                          <a:spcPts val="0"/>
                        </a:spcAft>
                      </a:pPr>
                      <a:r>
                        <a:rPr lang="fr-FR" sz="1600" dirty="0">
                          <a:effectLst/>
                        </a:rPr>
                        <a:t>Réflexion critique</a:t>
                      </a:r>
                    </a:p>
                    <a:p>
                      <a:pPr algn="just">
                        <a:spcAft>
                          <a:spcPts val="0"/>
                        </a:spcAft>
                      </a:pPr>
                      <a:r>
                        <a:rPr lang="fr-FR" sz="1600" dirty="0">
                          <a:effectLst/>
                        </a:rPr>
                        <a:t> </a:t>
                      </a:r>
                    </a:p>
                    <a:p>
                      <a:pPr algn="just">
                        <a:spcAft>
                          <a:spcPts val="0"/>
                        </a:spcAft>
                      </a:pPr>
                      <a:r>
                        <a:rPr lang="fr-FR" sz="1600" dirty="0">
                          <a:effectLst/>
                        </a:rPr>
                        <a:t>La division </a:t>
                      </a:r>
                      <a:r>
                        <a:rPr lang="fr-FR" sz="1600" dirty="0" smtClean="0">
                          <a:effectLst/>
                        </a:rPr>
                        <a:t>Nord-Sud en géographie</a:t>
                      </a:r>
                      <a:endParaRPr lang="fr-FR" sz="1600" dirty="0">
                        <a:effectLst/>
                        <a:latin typeface="Calibri"/>
                        <a:ea typeface="Calibri"/>
                        <a:cs typeface="Times New Roman"/>
                      </a:endParaRPr>
                    </a:p>
                  </a:txBody>
                  <a:tcPr marL="58615" marR="58615" marT="0" marB="0"/>
                </a:tc>
                <a:tc>
                  <a:txBody>
                    <a:bodyPr/>
                    <a:lstStyle/>
                    <a:p>
                      <a:pPr>
                        <a:spcAft>
                          <a:spcPts val="0"/>
                        </a:spcAft>
                      </a:pPr>
                      <a:r>
                        <a:rPr lang="fr-FR" sz="1600" dirty="0" smtClean="0">
                          <a:effectLst/>
                        </a:rPr>
                        <a:t>Connaitre et se</a:t>
                      </a:r>
                      <a:r>
                        <a:rPr lang="fr-FR" sz="1600" baseline="0" dirty="0" smtClean="0">
                          <a:effectLst/>
                        </a:rPr>
                        <a:t> repérer </a:t>
                      </a:r>
                      <a:r>
                        <a:rPr lang="fr-FR" sz="1600" dirty="0" smtClean="0">
                          <a:effectLst/>
                        </a:rPr>
                        <a:t>: </a:t>
                      </a:r>
                    </a:p>
                    <a:p>
                      <a:pPr>
                        <a:spcAft>
                          <a:spcPts val="0"/>
                        </a:spcAft>
                      </a:pPr>
                      <a:r>
                        <a:rPr lang="fr-FR" sz="1600" dirty="0" smtClean="0">
                          <a:effectLst/>
                        </a:rPr>
                        <a:t>- identifier et nommer les périodes historiques, les continuités et ruptures.</a:t>
                      </a:r>
                    </a:p>
                    <a:p>
                      <a:r>
                        <a:rPr lang="fr-FR" sz="1600" dirty="0" smtClean="0">
                          <a:effectLst/>
                        </a:rPr>
                        <a:t>- i</a:t>
                      </a:r>
                      <a:r>
                        <a:rPr lang="fr-FR" sz="1600" b="0" i="0" u="none" strike="noStrike" kern="1200" baseline="0" dirty="0" smtClean="0">
                          <a:solidFill>
                            <a:schemeClr val="dk1"/>
                          </a:solidFill>
                          <a:latin typeface="+mn-lt"/>
                          <a:ea typeface="+mn-ea"/>
                          <a:cs typeface="+mn-cs"/>
                        </a:rPr>
                        <a:t>dentifier et expliciter les dates et acteurs clés des grands événements. </a:t>
                      </a:r>
                    </a:p>
                    <a:p>
                      <a:pPr algn="just">
                        <a:spcAft>
                          <a:spcPts val="0"/>
                        </a:spcAft>
                      </a:pPr>
                      <a:r>
                        <a:rPr lang="fr-FR" sz="1600" dirty="0">
                          <a:effectLst/>
                        </a:rPr>
                        <a:t> </a:t>
                      </a:r>
                      <a:endParaRPr lang="fr-FR" sz="1600" dirty="0">
                        <a:effectLst/>
                        <a:latin typeface="Calibri"/>
                        <a:ea typeface="Calibri"/>
                        <a:cs typeface="Times New Roman"/>
                      </a:endParaRPr>
                    </a:p>
                  </a:txBody>
                  <a:tcPr marL="58615" marR="58615" marT="0" marB="0"/>
                </a:tc>
              </a:tr>
            </a:tbl>
          </a:graphicData>
        </a:graphic>
      </p:graphicFrame>
    </p:spTree>
    <p:extLst>
      <p:ext uri="{BB962C8B-B14F-4D97-AF65-F5344CB8AC3E}">
        <p14:creationId xmlns:p14="http://schemas.microsoft.com/office/powerpoint/2010/main" val="3727350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3"/>
            <a:ext cx="13017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ZoneTexte 13"/>
          <p:cNvSpPr txBox="1"/>
          <p:nvPr/>
        </p:nvSpPr>
        <p:spPr>
          <a:xfrm>
            <a:off x="841375" y="92075"/>
            <a:ext cx="3126946" cy="400110"/>
          </a:xfrm>
          <a:prstGeom prst="rect">
            <a:avLst/>
          </a:prstGeom>
          <a:noFill/>
        </p:spPr>
        <p:txBody>
          <a:bodyPr wrap="none">
            <a:spAutoFit/>
          </a:bodyPr>
          <a:lstStyle/>
          <a:p>
            <a:pPr fontAlgn="auto">
              <a:spcBef>
                <a:spcPts val="0"/>
              </a:spcBef>
              <a:spcAft>
                <a:spcPts val="0"/>
              </a:spcAft>
              <a:defRPr/>
            </a:pPr>
            <a:r>
              <a:rPr lang="fr-FR" sz="2000" b="1" u="sng" dirty="0">
                <a:solidFill>
                  <a:srgbClr val="0070C0"/>
                </a:solidFill>
              </a:rPr>
              <a:t>b) Proposition pédagogique</a:t>
            </a:r>
            <a:endParaRPr lang="fr-FR" sz="20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0" name="Rectangle 9"/>
          <p:cNvSpPr/>
          <p:nvPr/>
        </p:nvSpPr>
        <p:spPr>
          <a:xfrm>
            <a:off x="684213" y="965200"/>
            <a:ext cx="8064500" cy="338554"/>
          </a:xfrm>
          <a:prstGeom prst="rect">
            <a:avLst/>
          </a:prstGeom>
        </p:spPr>
        <p:txBody>
          <a:bodyPr>
            <a:spAutoFit/>
          </a:bodyPr>
          <a:lstStyle/>
          <a:p>
            <a:pPr>
              <a:defRPr/>
            </a:pPr>
            <a:endParaRPr lang="fr-FR" sz="1600" dirty="0"/>
          </a:p>
        </p:txBody>
      </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73212"/>
            <a:ext cx="9144000" cy="5331698"/>
          </a:xfrm>
          <a:prstGeom prst="rect">
            <a:avLst/>
          </a:prstGeom>
        </p:spPr>
      </p:pic>
    </p:spTree>
    <p:extLst>
      <p:ext uri="{BB962C8B-B14F-4D97-AF65-F5344CB8AC3E}">
        <p14:creationId xmlns:p14="http://schemas.microsoft.com/office/powerpoint/2010/main" val="2872918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3"/>
            <a:ext cx="13017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ZoneTexte 13"/>
          <p:cNvSpPr txBox="1"/>
          <p:nvPr/>
        </p:nvSpPr>
        <p:spPr>
          <a:xfrm>
            <a:off x="841375" y="92075"/>
            <a:ext cx="3126946" cy="400110"/>
          </a:xfrm>
          <a:prstGeom prst="rect">
            <a:avLst/>
          </a:prstGeom>
          <a:noFill/>
        </p:spPr>
        <p:txBody>
          <a:bodyPr wrap="none">
            <a:spAutoFit/>
          </a:bodyPr>
          <a:lstStyle/>
          <a:p>
            <a:pPr fontAlgn="auto">
              <a:spcBef>
                <a:spcPts val="0"/>
              </a:spcBef>
              <a:spcAft>
                <a:spcPts val="0"/>
              </a:spcAft>
              <a:defRPr/>
            </a:pPr>
            <a:r>
              <a:rPr lang="fr-FR" sz="2000" b="1" u="sng" dirty="0">
                <a:solidFill>
                  <a:srgbClr val="0070C0"/>
                </a:solidFill>
              </a:rPr>
              <a:t>b) Proposition pédagogique</a:t>
            </a:r>
            <a:endParaRPr lang="fr-FR" sz="20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0" name="Rectangle 9"/>
          <p:cNvSpPr/>
          <p:nvPr/>
        </p:nvSpPr>
        <p:spPr>
          <a:xfrm>
            <a:off x="684213" y="965200"/>
            <a:ext cx="8064500" cy="338554"/>
          </a:xfrm>
          <a:prstGeom prst="rect">
            <a:avLst/>
          </a:prstGeom>
        </p:spPr>
        <p:txBody>
          <a:bodyPr>
            <a:spAutoFit/>
          </a:bodyPr>
          <a:lstStyle/>
          <a:p>
            <a:pPr>
              <a:defRPr/>
            </a:pPr>
            <a:endParaRPr lang="fr-FR" sz="1600" dirty="0"/>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64598"/>
            <a:ext cx="9169152" cy="3858978"/>
          </a:xfrm>
          <a:prstGeom prst="rect">
            <a:avLst/>
          </a:prstGeom>
        </p:spPr>
      </p:pic>
    </p:spTree>
    <p:extLst>
      <p:ext uri="{BB962C8B-B14F-4D97-AF65-F5344CB8AC3E}">
        <p14:creationId xmlns:p14="http://schemas.microsoft.com/office/powerpoint/2010/main" val="3611155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3"/>
            <a:ext cx="13017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ZoneTexte 13"/>
          <p:cNvSpPr txBox="1"/>
          <p:nvPr/>
        </p:nvSpPr>
        <p:spPr>
          <a:xfrm>
            <a:off x="841375" y="92075"/>
            <a:ext cx="3126946" cy="400110"/>
          </a:xfrm>
          <a:prstGeom prst="rect">
            <a:avLst/>
          </a:prstGeom>
          <a:noFill/>
        </p:spPr>
        <p:txBody>
          <a:bodyPr wrap="none">
            <a:spAutoFit/>
          </a:bodyPr>
          <a:lstStyle/>
          <a:p>
            <a:pPr fontAlgn="auto">
              <a:spcBef>
                <a:spcPts val="0"/>
              </a:spcBef>
              <a:spcAft>
                <a:spcPts val="0"/>
              </a:spcAft>
              <a:defRPr/>
            </a:pPr>
            <a:r>
              <a:rPr lang="fr-FR" sz="2000" b="1" u="sng" dirty="0">
                <a:solidFill>
                  <a:srgbClr val="0070C0"/>
                </a:solidFill>
              </a:rPr>
              <a:t>b) Proposition pédagogique</a:t>
            </a:r>
            <a:endParaRPr lang="fr-FR" sz="20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0" name="Rectangle 9"/>
          <p:cNvSpPr/>
          <p:nvPr/>
        </p:nvSpPr>
        <p:spPr>
          <a:xfrm>
            <a:off x="684213" y="965200"/>
            <a:ext cx="8064500" cy="338554"/>
          </a:xfrm>
          <a:prstGeom prst="rect">
            <a:avLst/>
          </a:prstGeom>
        </p:spPr>
        <p:txBody>
          <a:bodyPr>
            <a:spAutoFit/>
          </a:bodyPr>
          <a:lstStyle/>
          <a:p>
            <a:pPr>
              <a:defRPr/>
            </a:pPr>
            <a:endParaRPr lang="fr-FR" sz="1600" dirty="0"/>
          </a:p>
        </p:txBody>
      </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9" y="977404"/>
            <a:ext cx="9140651" cy="5329745"/>
          </a:xfrm>
          <a:prstGeom prst="rect">
            <a:avLst/>
          </a:prstGeom>
        </p:spPr>
      </p:pic>
    </p:spTree>
    <p:extLst>
      <p:ext uri="{BB962C8B-B14F-4D97-AF65-F5344CB8AC3E}">
        <p14:creationId xmlns:p14="http://schemas.microsoft.com/office/powerpoint/2010/main" val="353206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3"/>
            <a:ext cx="13017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ZoneTexte 13"/>
          <p:cNvSpPr txBox="1"/>
          <p:nvPr/>
        </p:nvSpPr>
        <p:spPr>
          <a:xfrm>
            <a:off x="841375" y="92075"/>
            <a:ext cx="3126946" cy="400110"/>
          </a:xfrm>
          <a:prstGeom prst="rect">
            <a:avLst/>
          </a:prstGeom>
          <a:noFill/>
        </p:spPr>
        <p:txBody>
          <a:bodyPr wrap="none">
            <a:spAutoFit/>
          </a:bodyPr>
          <a:lstStyle/>
          <a:p>
            <a:pPr fontAlgn="auto">
              <a:spcBef>
                <a:spcPts val="0"/>
              </a:spcBef>
              <a:spcAft>
                <a:spcPts val="0"/>
              </a:spcAft>
              <a:defRPr/>
            </a:pPr>
            <a:r>
              <a:rPr lang="fr-FR" sz="2000" b="1" u="sng" dirty="0">
                <a:solidFill>
                  <a:srgbClr val="0070C0"/>
                </a:solidFill>
              </a:rPr>
              <a:t>b) Proposition pédagogique</a:t>
            </a:r>
            <a:endParaRPr lang="fr-FR" sz="20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0" name="Rectangle 9"/>
          <p:cNvSpPr/>
          <p:nvPr/>
        </p:nvSpPr>
        <p:spPr>
          <a:xfrm>
            <a:off x="684213" y="965200"/>
            <a:ext cx="8064500" cy="338554"/>
          </a:xfrm>
          <a:prstGeom prst="rect">
            <a:avLst/>
          </a:prstGeom>
        </p:spPr>
        <p:txBody>
          <a:bodyPr>
            <a:spAutoFit/>
          </a:bodyPr>
          <a:lstStyle/>
          <a:p>
            <a:pPr>
              <a:defRPr/>
            </a:pPr>
            <a:endParaRPr lang="fr-FR" sz="1600" dirty="0"/>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78073"/>
            <a:ext cx="9109536" cy="5311602"/>
          </a:xfrm>
          <a:prstGeom prst="rect">
            <a:avLst/>
          </a:prstGeom>
        </p:spPr>
      </p:pic>
    </p:spTree>
    <p:extLst>
      <p:ext uri="{BB962C8B-B14F-4D97-AF65-F5344CB8AC3E}">
        <p14:creationId xmlns:p14="http://schemas.microsoft.com/office/powerpoint/2010/main" val="2536675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3"/>
            <a:ext cx="13017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ZoneTexte 13"/>
          <p:cNvSpPr txBox="1"/>
          <p:nvPr/>
        </p:nvSpPr>
        <p:spPr>
          <a:xfrm>
            <a:off x="841375" y="92075"/>
            <a:ext cx="3126946" cy="400110"/>
          </a:xfrm>
          <a:prstGeom prst="rect">
            <a:avLst/>
          </a:prstGeom>
          <a:noFill/>
        </p:spPr>
        <p:txBody>
          <a:bodyPr wrap="none">
            <a:spAutoFit/>
          </a:bodyPr>
          <a:lstStyle/>
          <a:p>
            <a:pPr fontAlgn="auto">
              <a:spcBef>
                <a:spcPts val="0"/>
              </a:spcBef>
              <a:spcAft>
                <a:spcPts val="0"/>
              </a:spcAft>
              <a:defRPr/>
            </a:pPr>
            <a:r>
              <a:rPr lang="fr-FR" sz="2000" b="1" u="sng" dirty="0">
                <a:solidFill>
                  <a:srgbClr val="0070C0"/>
                </a:solidFill>
              </a:rPr>
              <a:t>b) Proposition pédagogique</a:t>
            </a:r>
            <a:endParaRPr lang="fr-FR" sz="20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0" name="Rectangle 9"/>
          <p:cNvSpPr/>
          <p:nvPr/>
        </p:nvSpPr>
        <p:spPr>
          <a:xfrm>
            <a:off x="684213" y="965200"/>
            <a:ext cx="8064500" cy="338554"/>
          </a:xfrm>
          <a:prstGeom prst="rect">
            <a:avLst/>
          </a:prstGeom>
        </p:spPr>
        <p:txBody>
          <a:bodyPr>
            <a:spAutoFit/>
          </a:bodyPr>
          <a:lstStyle/>
          <a:p>
            <a:pPr>
              <a:defRPr/>
            </a:pPr>
            <a:endParaRPr lang="fr-FR" sz="1600" dirty="0"/>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0" y="965200"/>
            <a:ext cx="9153500" cy="5337236"/>
          </a:xfrm>
          <a:prstGeom prst="rect">
            <a:avLst/>
          </a:prstGeom>
        </p:spPr>
      </p:pic>
    </p:spTree>
    <p:extLst>
      <p:ext uri="{BB962C8B-B14F-4D97-AF65-F5344CB8AC3E}">
        <p14:creationId xmlns:p14="http://schemas.microsoft.com/office/powerpoint/2010/main" val="706059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3"/>
            <a:ext cx="13017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ZoneTexte 13"/>
          <p:cNvSpPr txBox="1"/>
          <p:nvPr/>
        </p:nvSpPr>
        <p:spPr>
          <a:xfrm>
            <a:off x="841375" y="92075"/>
            <a:ext cx="3126946" cy="400110"/>
          </a:xfrm>
          <a:prstGeom prst="rect">
            <a:avLst/>
          </a:prstGeom>
          <a:noFill/>
        </p:spPr>
        <p:txBody>
          <a:bodyPr wrap="none">
            <a:spAutoFit/>
          </a:bodyPr>
          <a:lstStyle/>
          <a:p>
            <a:pPr fontAlgn="auto">
              <a:spcBef>
                <a:spcPts val="0"/>
              </a:spcBef>
              <a:spcAft>
                <a:spcPts val="0"/>
              </a:spcAft>
              <a:defRPr/>
            </a:pPr>
            <a:r>
              <a:rPr lang="fr-FR" sz="2000" b="1" u="sng" dirty="0">
                <a:solidFill>
                  <a:srgbClr val="0070C0"/>
                </a:solidFill>
              </a:rPr>
              <a:t>b) Proposition pédagogique</a:t>
            </a:r>
            <a:endParaRPr lang="fr-FR" sz="20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0" name="Rectangle 9"/>
          <p:cNvSpPr/>
          <p:nvPr/>
        </p:nvSpPr>
        <p:spPr>
          <a:xfrm>
            <a:off x="684213" y="965200"/>
            <a:ext cx="8064500" cy="338554"/>
          </a:xfrm>
          <a:prstGeom prst="rect">
            <a:avLst/>
          </a:prstGeom>
        </p:spPr>
        <p:txBody>
          <a:bodyPr>
            <a:spAutoFit/>
          </a:bodyPr>
          <a:lstStyle/>
          <a:p>
            <a:pPr>
              <a:defRPr/>
            </a:pPr>
            <a:endParaRPr lang="fr-FR" sz="1600" dirty="0"/>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64598"/>
            <a:ext cx="9169152" cy="3858978"/>
          </a:xfrm>
          <a:prstGeom prst="rect">
            <a:avLst/>
          </a:prstGeom>
        </p:spPr>
      </p:pic>
    </p:spTree>
    <p:extLst>
      <p:ext uri="{BB962C8B-B14F-4D97-AF65-F5344CB8AC3E}">
        <p14:creationId xmlns:p14="http://schemas.microsoft.com/office/powerpoint/2010/main" val="4059308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3"/>
            <a:ext cx="13017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ZoneTexte 13"/>
          <p:cNvSpPr txBox="1"/>
          <p:nvPr/>
        </p:nvSpPr>
        <p:spPr>
          <a:xfrm>
            <a:off x="841375" y="92075"/>
            <a:ext cx="3126946" cy="400110"/>
          </a:xfrm>
          <a:prstGeom prst="rect">
            <a:avLst/>
          </a:prstGeom>
          <a:noFill/>
        </p:spPr>
        <p:txBody>
          <a:bodyPr wrap="none">
            <a:spAutoFit/>
          </a:bodyPr>
          <a:lstStyle/>
          <a:p>
            <a:pPr fontAlgn="auto">
              <a:spcBef>
                <a:spcPts val="0"/>
              </a:spcBef>
              <a:spcAft>
                <a:spcPts val="0"/>
              </a:spcAft>
              <a:defRPr/>
            </a:pPr>
            <a:r>
              <a:rPr lang="fr-FR" sz="2000" b="1" u="sng" dirty="0">
                <a:solidFill>
                  <a:srgbClr val="0070C0"/>
                </a:solidFill>
              </a:rPr>
              <a:t>b) Proposition pédagogique</a:t>
            </a:r>
            <a:endParaRPr lang="fr-FR" sz="20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0" name="Rectangle 9"/>
          <p:cNvSpPr/>
          <p:nvPr/>
        </p:nvSpPr>
        <p:spPr>
          <a:xfrm>
            <a:off x="684213" y="965200"/>
            <a:ext cx="8064500" cy="338554"/>
          </a:xfrm>
          <a:prstGeom prst="rect">
            <a:avLst/>
          </a:prstGeom>
        </p:spPr>
        <p:txBody>
          <a:bodyPr>
            <a:spAutoFit/>
          </a:bodyPr>
          <a:lstStyle/>
          <a:p>
            <a:pPr>
              <a:defRPr/>
            </a:pPr>
            <a:endParaRPr lang="fr-FR" sz="1600" dirty="0"/>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0" y="976361"/>
            <a:ext cx="9112473" cy="5313314"/>
          </a:xfrm>
          <a:prstGeom prst="rect">
            <a:avLst/>
          </a:prstGeom>
        </p:spPr>
      </p:pic>
    </p:spTree>
    <p:extLst>
      <p:ext uri="{BB962C8B-B14F-4D97-AF65-F5344CB8AC3E}">
        <p14:creationId xmlns:p14="http://schemas.microsoft.com/office/powerpoint/2010/main" val="2675639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3"/>
            <a:ext cx="13017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ZoneTexte 13"/>
          <p:cNvSpPr txBox="1"/>
          <p:nvPr/>
        </p:nvSpPr>
        <p:spPr>
          <a:xfrm>
            <a:off x="841375" y="92075"/>
            <a:ext cx="3126946" cy="400110"/>
          </a:xfrm>
          <a:prstGeom prst="rect">
            <a:avLst/>
          </a:prstGeom>
          <a:noFill/>
        </p:spPr>
        <p:txBody>
          <a:bodyPr wrap="none">
            <a:spAutoFit/>
          </a:bodyPr>
          <a:lstStyle/>
          <a:p>
            <a:pPr fontAlgn="auto">
              <a:spcBef>
                <a:spcPts val="0"/>
              </a:spcBef>
              <a:spcAft>
                <a:spcPts val="0"/>
              </a:spcAft>
              <a:defRPr/>
            </a:pPr>
            <a:r>
              <a:rPr lang="fr-FR" sz="2000" b="1" u="sng" dirty="0">
                <a:solidFill>
                  <a:srgbClr val="0070C0"/>
                </a:solidFill>
              </a:rPr>
              <a:t>b) Proposition pédagogique</a:t>
            </a:r>
            <a:endParaRPr lang="fr-FR" sz="20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0" name="Rectangle 9"/>
          <p:cNvSpPr/>
          <p:nvPr/>
        </p:nvSpPr>
        <p:spPr>
          <a:xfrm>
            <a:off x="684213" y="965200"/>
            <a:ext cx="8064500" cy="338554"/>
          </a:xfrm>
          <a:prstGeom prst="rect">
            <a:avLst/>
          </a:prstGeom>
        </p:spPr>
        <p:txBody>
          <a:bodyPr>
            <a:spAutoFit/>
          </a:bodyPr>
          <a:lstStyle/>
          <a:p>
            <a:pPr>
              <a:defRPr/>
            </a:pPr>
            <a:endParaRPr lang="fr-FR" sz="1600" dirty="0"/>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8" y="1000278"/>
            <a:ext cx="9145538" cy="5332594"/>
          </a:xfrm>
          <a:prstGeom prst="rect">
            <a:avLst/>
          </a:prstGeom>
        </p:spPr>
      </p:pic>
    </p:spTree>
    <p:extLst>
      <p:ext uri="{BB962C8B-B14F-4D97-AF65-F5344CB8AC3E}">
        <p14:creationId xmlns:p14="http://schemas.microsoft.com/office/powerpoint/2010/main" val="753109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3"/>
            <a:ext cx="13017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ZoneTexte 13"/>
          <p:cNvSpPr txBox="1"/>
          <p:nvPr/>
        </p:nvSpPr>
        <p:spPr>
          <a:xfrm>
            <a:off x="841375" y="92075"/>
            <a:ext cx="3126946" cy="400110"/>
          </a:xfrm>
          <a:prstGeom prst="rect">
            <a:avLst/>
          </a:prstGeom>
          <a:noFill/>
        </p:spPr>
        <p:txBody>
          <a:bodyPr wrap="none">
            <a:spAutoFit/>
          </a:bodyPr>
          <a:lstStyle/>
          <a:p>
            <a:pPr fontAlgn="auto">
              <a:spcBef>
                <a:spcPts val="0"/>
              </a:spcBef>
              <a:spcAft>
                <a:spcPts val="0"/>
              </a:spcAft>
              <a:defRPr/>
            </a:pPr>
            <a:r>
              <a:rPr lang="fr-FR" sz="2000" b="1" u="sng" dirty="0">
                <a:solidFill>
                  <a:srgbClr val="0070C0"/>
                </a:solidFill>
              </a:rPr>
              <a:t>b) Proposition pédagogique</a:t>
            </a:r>
            <a:endParaRPr lang="fr-FR" sz="20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0" name="Rectangle 9"/>
          <p:cNvSpPr/>
          <p:nvPr/>
        </p:nvSpPr>
        <p:spPr>
          <a:xfrm>
            <a:off x="684213" y="965200"/>
            <a:ext cx="8064500" cy="338554"/>
          </a:xfrm>
          <a:prstGeom prst="rect">
            <a:avLst/>
          </a:prstGeom>
        </p:spPr>
        <p:txBody>
          <a:bodyPr>
            <a:spAutoFit/>
          </a:bodyPr>
          <a:lstStyle/>
          <a:p>
            <a:pPr>
              <a:defRPr/>
            </a:pPr>
            <a:endParaRPr lang="fr-FR" sz="1600" dirty="0"/>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29" y="965201"/>
            <a:ext cx="9159230" cy="5340578"/>
          </a:xfrm>
          <a:prstGeom prst="rect">
            <a:avLst/>
          </a:prstGeom>
        </p:spPr>
      </p:pic>
    </p:spTree>
    <p:extLst>
      <p:ext uri="{BB962C8B-B14F-4D97-AF65-F5344CB8AC3E}">
        <p14:creationId xmlns:p14="http://schemas.microsoft.com/office/powerpoint/2010/main" val="740833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3"/>
            <a:ext cx="13017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ZoneTexte 13"/>
          <p:cNvSpPr txBox="1"/>
          <p:nvPr/>
        </p:nvSpPr>
        <p:spPr>
          <a:xfrm>
            <a:off x="841375" y="92075"/>
            <a:ext cx="6078538" cy="400050"/>
          </a:xfrm>
          <a:prstGeom prst="rect">
            <a:avLst/>
          </a:prstGeom>
          <a:noFill/>
        </p:spPr>
        <p:txBody>
          <a:bodyPr wrap="none">
            <a:spAutoFit/>
          </a:bodyPr>
          <a:lstStyle/>
          <a:p>
            <a:pPr fontAlgn="auto">
              <a:spcBef>
                <a:spcPts val="0"/>
              </a:spcBef>
              <a:spcAft>
                <a:spcPts val="0"/>
              </a:spcAft>
              <a:defRPr/>
            </a:pPr>
            <a:r>
              <a:rPr lang="fr-FR" sz="2000" b="1" u="sng" dirty="0">
                <a:solidFill>
                  <a:srgbClr val="0070C0"/>
                </a:solidFill>
              </a:rPr>
              <a:t>a) Place de la séquence dans les nouveaux programmes</a:t>
            </a:r>
            <a:endParaRPr lang="fr-FR" sz="20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0" name="Rectangle 9"/>
          <p:cNvSpPr/>
          <p:nvPr/>
        </p:nvSpPr>
        <p:spPr>
          <a:xfrm>
            <a:off x="684213" y="965200"/>
            <a:ext cx="8064500" cy="338554"/>
          </a:xfrm>
          <a:prstGeom prst="rect">
            <a:avLst/>
          </a:prstGeom>
        </p:spPr>
        <p:txBody>
          <a:bodyPr>
            <a:spAutoFit/>
          </a:bodyPr>
          <a:lstStyle/>
          <a:p>
            <a:pPr>
              <a:defRPr/>
            </a:pPr>
            <a:endParaRPr lang="fr-FR" sz="1600" dirty="0"/>
          </a:p>
        </p:txBody>
      </p:sp>
      <p:sp>
        <p:nvSpPr>
          <p:cNvPr id="15" name="Rectangle 14"/>
          <p:cNvSpPr/>
          <p:nvPr/>
        </p:nvSpPr>
        <p:spPr>
          <a:xfrm>
            <a:off x="684213" y="1103717"/>
            <a:ext cx="8459788" cy="4801314"/>
          </a:xfrm>
          <a:prstGeom prst="rect">
            <a:avLst/>
          </a:prstGeom>
        </p:spPr>
        <p:txBody>
          <a:bodyPr wrap="square">
            <a:spAutoFit/>
          </a:bodyPr>
          <a:lstStyle/>
          <a:p>
            <a:r>
              <a:rPr lang="fr-FR" dirty="0">
                <a:solidFill>
                  <a:schemeClr val="bg1">
                    <a:lumMod val="50000"/>
                  </a:schemeClr>
                </a:solidFill>
              </a:rPr>
              <a:t>La classe de seconde répond à un triple objectif : consolider les acquis de la scolarité obligatoire, nourrir la culture générale des élèves et étudier la formation du monde moderne. Pour cela, </a:t>
            </a:r>
            <a:r>
              <a:rPr lang="fr-FR" dirty="0"/>
              <a:t>le programme s’ouvre sur un repérage chronologique d’ensemble qui invite à conduire une réflexion sur la périodisation en histoire. </a:t>
            </a:r>
            <a:r>
              <a:rPr lang="fr-FR" dirty="0" smtClean="0"/>
              <a:t>[…]</a:t>
            </a:r>
          </a:p>
          <a:p>
            <a:endParaRPr lang="fr-FR" dirty="0"/>
          </a:p>
          <a:p>
            <a:r>
              <a:rPr lang="fr-FR" b="1" dirty="0"/>
              <a:t>Introduction : la périodisation (2 heures) </a:t>
            </a:r>
            <a:endParaRPr lang="fr-FR" b="1" dirty="0" smtClean="0"/>
          </a:p>
          <a:p>
            <a:endParaRPr lang="fr-FR" dirty="0"/>
          </a:p>
          <a:p>
            <a:r>
              <a:rPr lang="fr-FR" dirty="0"/>
              <a:t>L’introduction est l’occasion de rappeler comment l’histoire a été divisée en quatre grandes périodes, avec, pour marquer chacune d’entre elles, le choix d’une date-clé (476, 1453/1492,1789). On montre que le choix de ces dates qui servent de marqueurs ne va pas de soi : ainsi, on retient 1453 ou 1492 pour les débuts de l’époque moderne, selon ce qu’on souhaite mettre en exergue. Il convient aussi de présenter les formes de périodisation (exemples : dynasties, ères, époques, âges, siècles…). Le but n’est pas de réaliser un inventaire mais d’introduire l’idée que le temps a lui-même une histoire et que cette histoire a été soumise à des évolutions, dans le temps et dans l’espace. </a:t>
            </a:r>
          </a:p>
          <a:p>
            <a:r>
              <a:rPr lang="fr-FR" dirty="0"/>
              <a:t>Une frise chronologique peut être construite puis enrichie au fil de l’année, y compris sous forme numérique. </a:t>
            </a:r>
          </a:p>
        </p:txBody>
      </p:sp>
    </p:spTree>
    <p:extLst>
      <p:ext uri="{BB962C8B-B14F-4D97-AF65-F5344CB8AC3E}">
        <p14:creationId xmlns:p14="http://schemas.microsoft.com/office/powerpoint/2010/main" val="1389457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3"/>
            <a:ext cx="13017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ZoneTexte 13"/>
          <p:cNvSpPr txBox="1"/>
          <p:nvPr/>
        </p:nvSpPr>
        <p:spPr>
          <a:xfrm>
            <a:off x="841375" y="92075"/>
            <a:ext cx="3126946" cy="400110"/>
          </a:xfrm>
          <a:prstGeom prst="rect">
            <a:avLst/>
          </a:prstGeom>
          <a:noFill/>
        </p:spPr>
        <p:txBody>
          <a:bodyPr wrap="none">
            <a:spAutoFit/>
          </a:bodyPr>
          <a:lstStyle/>
          <a:p>
            <a:pPr fontAlgn="auto">
              <a:spcBef>
                <a:spcPts val="0"/>
              </a:spcBef>
              <a:spcAft>
                <a:spcPts val="0"/>
              </a:spcAft>
              <a:defRPr/>
            </a:pPr>
            <a:r>
              <a:rPr lang="fr-FR" sz="2000" b="1" u="sng" dirty="0">
                <a:solidFill>
                  <a:srgbClr val="0070C0"/>
                </a:solidFill>
              </a:rPr>
              <a:t>b) Proposition pédagogique</a:t>
            </a:r>
            <a:endParaRPr lang="fr-FR" sz="20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0" name="Rectangle 9"/>
          <p:cNvSpPr/>
          <p:nvPr/>
        </p:nvSpPr>
        <p:spPr>
          <a:xfrm>
            <a:off x="684213" y="965200"/>
            <a:ext cx="8064500" cy="338554"/>
          </a:xfrm>
          <a:prstGeom prst="rect">
            <a:avLst/>
          </a:prstGeom>
        </p:spPr>
        <p:txBody>
          <a:bodyPr>
            <a:spAutoFit/>
          </a:bodyPr>
          <a:lstStyle/>
          <a:p>
            <a:pPr>
              <a:defRPr/>
            </a:pPr>
            <a:endParaRPr lang="fr-FR" sz="1600" dirty="0"/>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69" y="988950"/>
            <a:ext cx="9131231" cy="5324252"/>
          </a:xfrm>
          <a:prstGeom prst="rect">
            <a:avLst/>
          </a:prstGeom>
        </p:spPr>
      </p:pic>
    </p:spTree>
    <p:extLst>
      <p:ext uri="{BB962C8B-B14F-4D97-AF65-F5344CB8AC3E}">
        <p14:creationId xmlns:p14="http://schemas.microsoft.com/office/powerpoint/2010/main" val="23121766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3"/>
            <a:ext cx="13017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ZoneTexte 13"/>
          <p:cNvSpPr txBox="1"/>
          <p:nvPr/>
        </p:nvSpPr>
        <p:spPr>
          <a:xfrm>
            <a:off x="841375" y="92075"/>
            <a:ext cx="3126946" cy="400110"/>
          </a:xfrm>
          <a:prstGeom prst="rect">
            <a:avLst/>
          </a:prstGeom>
          <a:noFill/>
        </p:spPr>
        <p:txBody>
          <a:bodyPr wrap="none">
            <a:spAutoFit/>
          </a:bodyPr>
          <a:lstStyle/>
          <a:p>
            <a:pPr fontAlgn="auto">
              <a:spcBef>
                <a:spcPts val="0"/>
              </a:spcBef>
              <a:spcAft>
                <a:spcPts val="0"/>
              </a:spcAft>
              <a:defRPr/>
            </a:pPr>
            <a:r>
              <a:rPr lang="fr-FR" sz="2000" b="1" u="sng" dirty="0">
                <a:solidFill>
                  <a:srgbClr val="0070C0"/>
                </a:solidFill>
              </a:rPr>
              <a:t>b) Proposition pédagogique</a:t>
            </a:r>
            <a:endParaRPr lang="fr-FR" sz="20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0" name="Rectangle 9"/>
          <p:cNvSpPr/>
          <p:nvPr/>
        </p:nvSpPr>
        <p:spPr>
          <a:xfrm>
            <a:off x="684213" y="965200"/>
            <a:ext cx="8064500" cy="338554"/>
          </a:xfrm>
          <a:prstGeom prst="rect">
            <a:avLst/>
          </a:prstGeom>
        </p:spPr>
        <p:txBody>
          <a:bodyPr>
            <a:spAutoFit/>
          </a:bodyPr>
          <a:lstStyle/>
          <a:p>
            <a:pPr>
              <a:defRPr/>
            </a:pPr>
            <a:endParaRPr lang="fr-FR" sz="1600" dirty="0"/>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64598"/>
            <a:ext cx="9169152" cy="3858978"/>
          </a:xfrm>
          <a:prstGeom prst="rect">
            <a:avLst/>
          </a:prstGeom>
        </p:spPr>
      </p:pic>
    </p:spTree>
    <p:extLst>
      <p:ext uri="{BB962C8B-B14F-4D97-AF65-F5344CB8AC3E}">
        <p14:creationId xmlns:p14="http://schemas.microsoft.com/office/powerpoint/2010/main" val="4059308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3"/>
            <a:ext cx="13017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ZoneTexte 13"/>
          <p:cNvSpPr txBox="1"/>
          <p:nvPr/>
        </p:nvSpPr>
        <p:spPr>
          <a:xfrm>
            <a:off x="841375" y="92075"/>
            <a:ext cx="3126946" cy="400110"/>
          </a:xfrm>
          <a:prstGeom prst="rect">
            <a:avLst/>
          </a:prstGeom>
          <a:noFill/>
        </p:spPr>
        <p:txBody>
          <a:bodyPr wrap="none">
            <a:spAutoFit/>
          </a:bodyPr>
          <a:lstStyle/>
          <a:p>
            <a:pPr fontAlgn="auto">
              <a:spcBef>
                <a:spcPts val="0"/>
              </a:spcBef>
              <a:spcAft>
                <a:spcPts val="0"/>
              </a:spcAft>
              <a:defRPr/>
            </a:pPr>
            <a:r>
              <a:rPr lang="fr-FR" sz="2000" b="1" u="sng" dirty="0">
                <a:solidFill>
                  <a:srgbClr val="0070C0"/>
                </a:solidFill>
              </a:rPr>
              <a:t>b) Proposition pédagogique</a:t>
            </a:r>
            <a:endParaRPr lang="fr-FR" sz="20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0" name="Rectangle 9"/>
          <p:cNvSpPr/>
          <p:nvPr/>
        </p:nvSpPr>
        <p:spPr>
          <a:xfrm>
            <a:off x="684213" y="965200"/>
            <a:ext cx="8064500" cy="338554"/>
          </a:xfrm>
          <a:prstGeom prst="rect">
            <a:avLst/>
          </a:prstGeom>
        </p:spPr>
        <p:txBody>
          <a:bodyPr>
            <a:spAutoFit/>
          </a:bodyPr>
          <a:lstStyle/>
          <a:p>
            <a:pPr>
              <a:defRPr/>
            </a:pPr>
            <a:endParaRPr lang="fr-FR" sz="1600" dirty="0"/>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6" y="965200"/>
            <a:ext cx="9168731" cy="5346117"/>
          </a:xfrm>
          <a:prstGeom prst="rect">
            <a:avLst/>
          </a:prstGeom>
        </p:spPr>
      </p:pic>
    </p:spTree>
    <p:extLst>
      <p:ext uri="{BB962C8B-B14F-4D97-AF65-F5344CB8AC3E}">
        <p14:creationId xmlns:p14="http://schemas.microsoft.com/office/powerpoint/2010/main" val="11881676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3"/>
            <a:ext cx="13017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ZoneTexte 13"/>
          <p:cNvSpPr txBox="1"/>
          <p:nvPr/>
        </p:nvSpPr>
        <p:spPr>
          <a:xfrm>
            <a:off x="841375" y="92075"/>
            <a:ext cx="3126946" cy="400110"/>
          </a:xfrm>
          <a:prstGeom prst="rect">
            <a:avLst/>
          </a:prstGeom>
          <a:noFill/>
        </p:spPr>
        <p:txBody>
          <a:bodyPr wrap="none">
            <a:spAutoFit/>
          </a:bodyPr>
          <a:lstStyle/>
          <a:p>
            <a:pPr fontAlgn="auto">
              <a:spcBef>
                <a:spcPts val="0"/>
              </a:spcBef>
              <a:spcAft>
                <a:spcPts val="0"/>
              </a:spcAft>
              <a:defRPr/>
            </a:pPr>
            <a:r>
              <a:rPr lang="fr-FR" sz="2000" b="1" u="sng" dirty="0">
                <a:solidFill>
                  <a:srgbClr val="0070C0"/>
                </a:solidFill>
              </a:rPr>
              <a:t>b) Proposition pédagogique</a:t>
            </a:r>
            <a:endParaRPr lang="fr-FR" sz="20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0" name="Rectangle 9"/>
          <p:cNvSpPr/>
          <p:nvPr/>
        </p:nvSpPr>
        <p:spPr>
          <a:xfrm>
            <a:off x="684213" y="965200"/>
            <a:ext cx="8064500" cy="338554"/>
          </a:xfrm>
          <a:prstGeom prst="rect">
            <a:avLst/>
          </a:prstGeom>
        </p:spPr>
        <p:txBody>
          <a:bodyPr>
            <a:spAutoFit/>
          </a:bodyPr>
          <a:lstStyle/>
          <a:p>
            <a:pPr>
              <a:defRPr/>
            </a:pPr>
            <a:endParaRPr lang="fr-FR" sz="1600" dirty="0"/>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64598"/>
            <a:ext cx="9169152" cy="3858978"/>
          </a:xfrm>
          <a:prstGeom prst="rect">
            <a:avLst/>
          </a:prstGeom>
        </p:spPr>
      </p:pic>
    </p:spTree>
    <p:extLst>
      <p:ext uri="{BB962C8B-B14F-4D97-AF65-F5344CB8AC3E}">
        <p14:creationId xmlns:p14="http://schemas.microsoft.com/office/powerpoint/2010/main" val="4059308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3"/>
            <a:ext cx="13017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ZoneTexte 13"/>
          <p:cNvSpPr txBox="1"/>
          <p:nvPr/>
        </p:nvSpPr>
        <p:spPr>
          <a:xfrm>
            <a:off x="841375" y="92075"/>
            <a:ext cx="3126946" cy="400110"/>
          </a:xfrm>
          <a:prstGeom prst="rect">
            <a:avLst/>
          </a:prstGeom>
          <a:noFill/>
        </p:spPr>
        <p:txBody>
          <a:bodyPr wrap="none">
            <a:spAutoFit/>
          </a:bodyPr>
          <a:lstStyle/>
          <a:p>
            <a:pPr fontAlgn="auto">
              <a:spcBef>
                <a:spcPts val="0"/>
              </a:spcBef>
              <a:spcAft>
                <a:spcPts val="0"/>
              </a:spcAft>
              <a:defRPr/>
            </a:pPr>
            <a:r>
              <a:rPr lang="fr-FR" sz="2000" b="1" u="sng" dirty="0">
                <a:solidFill>
                  <a:srgbClr val="0070C0"/>
                </a:solidFill>
              </a:rPr>
              <a:t>b) Proposition pédagogique</a:t>
            </a:r>
            <a:endParaRPr lang="fr-FR" sz="20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0" name="Rectangle 9"/>
          <p:cNvSpPr/>
          <p:nvPr/>
        </p:nvSpPr>
        <p:spPr>
          <a:xfrm>
            <a:off x="684213" y="965200"/>
            <a:ext cx="8064500" cy="338554"/>
          </a:xfrm>
          <a:prstGeom prst="rect">
            <a:avLst/>
          </a:prstGeom>
        </p:spPr>
        <p:txBody>
          <a:bodyPr>
            <a:spAutoFit/>
          </a:bodyPr>
          <a:lstStyle/>
          <a:p>
            <a:pPr>
              <a:defRPr/>
            </a:pPr>
            <a:endParaRPr lang="fr-FR" sz="1600" dirty="0"/>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001176"/>
            <a:ext cx="9143999" cy="5331696"/>
          </a:xfrm>
          <a:prstGeom prst="rect">
            <a:avLst/>
          </a:prstGeom>
        </p:spPr>
      </p:pic>
    </p:spTree>
    <p:extLst>
      <p:ext uri="{BB962C8B-B14F-4D97-AF65-F5344CB8AC3E}">
        <p14:creationId xmlns:p14="http://schemas.microsoft.com/office/powerpoint/2010/main" val="20708455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3"/>
            <a:ext cx="13017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ZoneTexte 13"/>
          <p:cNvSpPr txBox="1"/>
          <p:nvPr/>
        </p:nvSpPr>
        <p:spPr>
          <a:xfrm>
            <a:off x="841375" y="92075"/>
            <a:ext cx="3126946" cy="400110"/>
          </a:xfrm>
          <a:prstGeom prst="rect">
            <a:avLst/>
          </a:prstGeom>
          <a:noFill/>
        </p:spPr>
        <p:txBody>
          <a:bodyPr wrap="none">
            <a:spAutoFit/>
          </a:bodyPr>
          <a:lstStyle/>
          <a:p>
            <a:pPr fontAlgn="auto">
              <a:spcBef>
                <a:spcPts val="0"/>
              </a:spcBef>
              <a:spcAft>
                <a:spcPts val="0"/>
              </a:spcAft>
              <a:defRPr/>
            </a:pPr>
            <a:r>
              <a:rPr lang="fr-FR" sz="2000" b="1" u="sng" dirty="0">
                <a:solidFill>
                  <a:srgbClr val="0070C0"/>
                </a:solidFill>
              </a:rPr>
              <a:t>b) Proposition pédagogique</a:t>
            </a:r>
            <a:endParaRPr lang="fr-FR" sz="20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0" name="Rectangle 9"/>
          <p:cNvSpPr/>
          <p:nvPr/>
        </p:nvSpPr>
        <p:spPr>
          <a:xfrm>
            <a:off x="684213" y="965200"/>
            <a:ext cx="8064500" cy="338554"/>
          </a:xfrm>
          <a:prstGeom prst="rect">
            <a:avLst/>
          </a:prstGeom>
        </p:spPr>
        <p:txBody>
          <a:bodyPr>
            <a:spAutoFit/>
          </a:bodyPr>
          <a:lstStyle/>
          <a:p>
            <a:pPr>
              <a:defRPr/>
            </a:pPr>
            <a:endParaRPr lang="fr-FR" sz="1600" dirty="0"/>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64598"/>
            <a:ext cx="9169152" cy="3858978"/>
          </a:xfrm>
          <a:prstGeom prst="rect">
            <a:avLst/>
          </a:prstGeom>
        </p:spPr>
      </p:pic>
    </p:spTree>
    <p:extLst>
      <p:ext uri="{BB962C8B-B14F-4D97-AF65-F5344CB8AC3E}">
        <p14:creationId xmlns:p14="http://schemas.microsoft.com/office/powerpoint/2010/main" val="3794032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3"/>
            <a:ext cx="13017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ZoneTexte 13"/>
          <p:cNvSpPr txBox="1"/>
          <p:nvPr/>
        </p:nvSpPr>
        <p:spPr>
          <a:xfrm>
            <a:off x="841375" y="92075"/>
            <a:ext cx="1646605" cy="400110"/>
          </a:xfrm>
          <a:prstGeom prst="rect">
            <a:avLst/>
          </a:prstGeom>
          <a:noFill/>
        </p:spPr>
        <p:txBody>
          <a:bodyPr wrap="none">
            <a:spAutoFit/>
          </a:bodyPr>
          <a:lstStyle/>
          <a:p>
            <a:pPr fontAlgn="auto">
              <a:spcBef>
                <a:spcPts val="0"/>
              </a:spcBef>
              <a:spcAft>
                <a:spcPts val="0"/>
              </a:spcAft>
              <a:defRPr/>
            </a:pPr>
            <a:r>
              <a:rPr lang="fr-FR" sz="2000" b="1" u="sng" dirty="0">
                <a:solidFill>
                  <a:srgbClr val="0070C0"/>
                </a:solidFill>
              </a:rPr>
              <a:t>c) Evaluations</a:t>
            </a:r>
            <a:endParaRPr lang="fr-FR" sz="20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0" name="Rectangle 9"/>
          <p:cNvSpPr/>
          <p:nvPr/>
        </p:nvSpPr>
        <p:spPr>
          <a:xfrm>
            <a:off x="684213" y="965200"/>
            <a:ext cx="8064500" cy="338554"/>
          </a:xfrm>
          <a:prstGeom prst="rect">
            <a:avLst/>
          </a:prstGeom>
        </p:spPr>
        <p:txBody>
          <a:bodyPr>
            <a:spAutoFit/>
          </a:bodyPr>
          <a:lstStyle/>
          <a:p>
            <a:pPr>
              <a:defRPr/>
            </a:pPr>
            <a:endParaRPr lang="fr-FR" sz="1600" dirty="0"/>
          </a:p>
        </p:txBody>
      </p:sp>
      <p:graphicFrame>
        <p:nvGraphicFramePr>
          <p:cNvPr id="13" name="Tableau 12"/>
          <p:cNvGraphicFramePr>
            <a:graphicFrameLocks noGrp="1"/>
          </p:cNvGraphicFramePr>
          <p:nvPr>
            <p:extLst>
              <p:ext uri="{D42A27DB-BD31-4B8C-83A1-F6EECF244321}">
                <p14:modId xmlns:p14="http://schemas.microsoft.com/office/powerpoint/2010/main" val="2787575711"/>
              </p:ext>
            </p:extLst>
          </p:nvPr>
        </p:nvGraphicFramePr>
        <p:xfrm>
          <a:off x="34925" y="1134477"/>
          <a:ext cx="9144000" cy="4419600"/>
        </p:xfrm>
        <a:graphic>
          <a:graphicData uri="http://schemas.openxmlformats.org/drawingml/2006/table">
            <a:tbl>
              <a:tblPr firstRow="1" firstCol="1" bandRow="1">
                <a:tableStyleId>{5C22544A-7EE6-4342-B048-85BDC9FD1C3A}</a:tableStyleId>
              </a:tblPr>
              <a:tblGrid>
                <a:gridCol w="1296715"/>
                <a:gridCol w="1440160"/>
                <a:gridCol w="1368152"/>
                <a:gridCol w="720080"/>
                <a:gridCol w="1130413"/>
                <a:gridCol w="1718073"/>
                <a:gridCol w="1470407"/>
              </a:tblGrid>
              <a:tr h="230049">
                <a:tc>
                  <a:txBody>
                    <a:bodyPr/>
                    <a:lstStyle/>
                    <a:p>
                      <a:pPr algn="just">
                        <a:spcAft>
                          <a:spcPts val="0"/>
                        </a:spcAft>
                      </a:pPr>
                      <a:r>
                        <a:rPr lang="fr-FR" sz="1600" b="1" dirty="0">
                          <a:effectLst/>
                        </a:rPr>
                        <a:t>Séance   </a:t>
                      </a:r>
                      <a:endParaRPr lang="fr-FR" sz="1600" b="1" dirty="0">
                        <a:effectLst/>
                        <a:latin typeface="Calibri"/>
                        <a:ea typeface="Calibri"/>
                        <a:cs typeface="Times New Roman"/>
                      </a:endParaRPr>
                    </a:p>
                  </a:txBody>
                  <a:tcPr marL="58615" marR="58615" marT="0" marB="0"/>
                </a:tc>
                <a:tc>
                  <a:txBody>
                    <a:bodyPr/>
                    <a:lstStyle/>
                    <a:p>
                      <a:pPr algn="just">
                        <a:spcAft>
                          <a:spcPts val="0"/>
                        </a:spcAft>
                      </a:pPr>
                      <a:r>
                        <a:rPr lang="fr-FR" sz="1600" b="1" dirty="0">
                          <a:effectLst/>
                        </a:rPr>
                        <a:t>Problématique   </a:t>
                      </a:r>
                      <a:endParaRPr lang="fr-FR" sz="1600" b="1" dirty="0">
                        <a:effectLst/>
                        <a:latin typeface="Calibri"/>
                        <a:ea typeface="Calibri"/>
                        <a:cs typeface="Times New Roman"/>
                      </a:endParaRPr>
                    </a:p>
                  </a:txBody>
                  <a:tcPr marL="58615" marR="58615" marT="0" marB="0"/>
                </a:tc>
                <a:tc>
                  <a:txBody>
                    <a:bodyPr/>
                    <a:lstStyle/>
                    <a:p>
                      <a:pPr algn="just">
                        <a:spcAft>
                          <a:spcPts val="0"/>
                        </a:spcAft>
                      </a:pPr>
                      <a:r>
                        <a:rPr lang="fr-FR" sz="1600" b="1" dirty="0">
                          <a:effectLst/>
                        </a:rPr>
                        <a:t>Plan du cours   </a:t>
                      </a:r>
                      <a:endParaRPr lang="fr-FR" sz="1600" b="1" dirty="0">
                        <a:effectLst/>
                        <a:latin typeface="Calibri"/>
                        <a:ea typeface="Calibri"/>
                        <a:cs typeface="Times New Roman"/>
                      </a:endParaRPr>
                    </a:p>
                  </a:txBody>
                  <a:tcPr marL="58615" marR="58615" marT="0" marB="0"/>
                </a:tc>
                <a:tc>
                  <a:txBody>
                    <a:bodyPr/>
                    <a:lstStyle/>
                    <a:p>
                      <a:pPr algn="just">
                        <a:spcAft>
                          <a:spcPts val="0"/>
                        </a:spcAft>
                      </a:pPr>
                      <a:r>
                        <a:rPr lang="fr-FR" sz="1600" b="1" dirty="0">
                          <a:effectLst/>
                        </a:rPr>
                        <a:t>Durée   </a:t>
                      </a:r>
                      <a:endParaRPr lang="fr-FR" sz="1600" b="1" dirty="0">
                        <a:effectLst/>
                        <a:latin typeface="Calibri"/>
                        <a:ea typeface="Calibri"/>
                        <a:cs typeface="Times New Roman"/>
                      </a:endParaRPr>
                    </a:p>
                  </a:txBody>
                  <a:tcPr marL="58615" marR="58615" marT="0" marB="0"/>
                </a:tc>
                <a:tc>
                  <a:txBody>
                    <a:bodyPr/>
                    <a:lstStyle/>
                    <a:p>
                      <a:pPr algn="just">
                        <a:spcAft>
                          <a:spcPts val="0"/>
                        </a:spcAft>
                      </a:pPr>
                      <a:r>
                        <a:rPr lang="fr-FR" sz="1600" b="1" dirty="0">
                          <a:effectLst/>
                        </a:rPr>
                        <a:t>Documents</a:t>
                      </a:r>
                      <a:endParaRPr lang="fr-FR" sz="1600" b="1" dirty="0">
                        <a:effectLst/>
                        <a:latin typeface="Calibri"/>
                        <a:ea typeface="Calibri"/>
                        <a:cs typeface="Times New Roman"/>
                      </a:endParaRPr>
                    </a:p>
                  </a:txBody>
                  <a:tcPr marL="58615" marR="58615" marT="0" marB="0"/>
                </a:tc>
                <a:tc>
                  <a:txBody>
                    <a:bodyPr/>
                    <a:lstStyle/>
                    <a:p>
                      <a:pPr algn="just">
                        <a:spcAft>
                          <a:spcPts val="0"/>
                        </a:spcAft>
                      </a:pPr>
                      <a:r>
                        <a:rPr lang="fr-FR" sz="1600" b="1" dirty="0">
                          <a:effectLst/>
                        </a:rPr>
                        <a:t>Connaissances et repères</a:t>
                      </a:r>
                      <a:endParaRPr lang="fr-FR" sz="1600" b="1" dirty="0">
                        <a:effectLst/>
                        <a:latin typeface="Calibri"/>
                        <a:ea typeface="Calibri"/>
                        <a:cs typeface="Times New Roman"/>
                      </a:endParaRPr>
                    </a:p>
                  </a:txBody>
                  <a:tcPr marL="58615" marR="58615" marT="0" marB="0"/>
                </a:tc>
                <a:tc>
                  <a:txBody>
                    <a:bodyPr/>
                    <a:lstStyle/>
                    <a:p>
                      <a:pPr algn="just">
                        <a:spcAft>
                          <a:spcPts val="0"/>
                        </a:spcAft>
                      </a:pPr>
                      <a:r>
                        <a:rPr lang="fr-FR" sz="1600" b="1" dirty="0">
                          <a:effectLst/>
                        </a:rPr>
                        <a:t>Compétences     </a:t>
                      </a:r>
                      <a:endParaRPr lang="fr-FR" sz="1600" b="1" dirty="0">
                        <a:effectLst/>
                        <a:latin typeface="Calibri"/>
                        <a:ea typeface="Calibri"/>
                        <a:cs typeface="Times New Roman"/>
                      </a:endParaRPr>
                    </a:p>
                  </a:txBody>
                  <a:tcPr marL="58615" marR="58615" marT="0" marB="0"/>
                </a:tc>
              </a:tr>
              <a:tr h="3680792">
                <a:tc>
                  <a:txBody>
                    <a:bodyPr/>
                    <a:lstStyle/>
                    <a:p>
                      <a:pPr algn="just">
                        <a:spcAft>
                          <a:spcPts val="0"/>
                        </a:spcAft>
                      </a:pPr>
                      <a:r>
                        <a:rPr lang="fr-FR" sz="1600" dirty="0">
                          <a:effectLst/>
                        </a:rPr>
                        <a:t>Séance 1 : La périodisation</a:t>
                      </a:r>
                    </a:p>
                    <a:p>
                      <a:pPr algn="just">
                        <a:spcAft>
                          <a:spcPts val="0"/>
                        </a:spcAft>
                      </a:pPr>
                      <a:r>
                        <a:rPr lang="fr-FR" sz="1600" dirty="0">
                          <a:effectLst/>
                        </a:rPr>
                        <a:t> </a:t>
                      </a:r>
                    </a:p>
                    <a:p>
                      <a:pPr algn="just">
                        <a:spcAft>
                          <a:spcPts val="0"/>
                        </a:spcAft>
                      </a:pPr>
                      <a:r>
                        <a:rPr lang="fr-FR" sz="1600" dirty="0">
                          <a:effectLst/>
                        </a:rPr>
                        <a:t> </a:t>
                      </a:r>
                    </a:p>
                    <a:p>
                      <a:pPr algn="just">
                        <a:spcAft>
                          <a:spcPts val="0"/>
                        </a:spcAft>
                      </a:pPr>
                      <a:r>
                        <a:rPr lang="fr-FR" sz="1600" dirty="0">
                          <a:effectLst/>
                        </a:rPr>
                        <a:t> </a:t>
                      </a:r>
                    </a:p>
                    <a:p>
                      <a:pPr algn="just">
                        <a:spcAft>
                          <a:spcPts val="0"/>
                        </a:spcAft>
                      </a:pPr>
                      <a:r>
                        <a:rPr lang="fr-FR" sz="1600" dirty="0">
                          <a:effectLst/>
                        </a:rPr>
                        <a:t> </a:t>
                      </a:r>
                      <a:endParaRPr lang="fr-FR" sz="1600" dirty="0">
                        <a:effectLst/>
                        <a:latin typeface="Calibri"/>
                        <a:ea typeface="Calibri"/>
                        <a:cs typeface="Times New Roman"/>
                      </a:endParaRPr>
                    </a:p>
                  </a:txBody>
                  <a:tcPr marL="58615" marR="58615" marT="0" marB="0"/>
                </a:tc>
                <a:tc>
                  <a:txBody>
                    <a:bodyPr/>
                    <a:lstStyle/>
                    <a:p>
                      <a:pPr algn="just">
                        <a:spcAft>
                          <a:spcPts val="0"/>
                        </a:spcAft>
                      </a:pPr>
                      <a:endParaRPr lang="fr-FR" sz="1600" dirty="0" smtClean="0">
                        <a:effectLst/>
                      </a:endParaRPr>
                    </a:p>
                    <a:p>
                      <a:pPr algn="just">
                        <a:spcAft>
                          <a:spcPts val="0"/>
                        </a:spcAft>
                      </a:pPr>
                      <a:endParaRPr lang="fr-FR" sz="1600" dirty="0" smtClean="0">
                        <a:effectLst/>
                      </a:endParaRPr>
                    </a:p>
                    <a:p>
                      <a:pPr algn="just">
                        <a:spcAft>
                          <a:spcPts val="0"/>
                        </a:spcAft>
                      </a:pPr>
                      <a:endParaRPr lang="fr-FR" sz="1600" dirty="0" smtClean="0">
                        <a:effectLst/>
                      </a:endParaRPr>
                    </a:p>
                    <a:p>
                      <a:pPr algn="just">
                        <a:spcAft>
                          <a:spcPts val="0"/>
                        </a:spcAft>
                      </a:pPr>
                      <a:r>
                        <a:rPr lang="fr-FR" sz="1600" dirty="0" smtClean="0">
                          <a:effectLst/>
                        </a:rPr>
                        <a:t>Qu’est-ce </a:t>
                      </a:r>
                      <a:r>
                        <a:rPr lang="fr-FR" sz="1600" dirty="0">
                          <a:effectLst/>
                        </a:rPr>
                        <a:t>que l’Histoire et quelles sont les grands périodes ?</a:t>
                      </a:r>
                      <a:endParaRPr lang="fr-FR" sz="1600" dirty="0">
                        <a:effectLst/>
                        <a:latin typeface="Calibri"/>
                        <a:ea typeface="Calibri"/>
                        <a:cs typeface="Times New Roman"/>
                      </a:endParaRPr>
                    </a:p>
                  </a:txBody>
                  <a:tcPr marL="58615" marR="58615" marT="0" marB="0"/>
                </a:tc>
                <a:tc>
                  <a:txBody>
                    <a:bodyPr/>
                    <a:lstStyle/>
                    <a:p>
                      <a:pPr algn="just">
                        <a:spcAft>
                          <a:spcPts val="0"/>
                        </a:spcAft>
                      </a:pPr>
                      <a:r>
                        <a:rPr lang="fr-FR" sz="1600" b="1" dirty="0" smtClean="0">
                          <a:effectLst/>
                        </a:rPr>
                        <a:t>Evaluation diagnostic</a:t>
                      </a:r>
                    </a:p>
                    <a:p>
                      <a:pPr algn="just">
                        <a:spcAft>
                          <a:spcPts val="0"/>
                        </a:spcAft>
                      </a:pPr>
                      <a:endParaRPr lang="fr-FR" sz="1600" dirty="0" smtClean="0">
                        <a:effectLst/>
                      </a:endParaRPr>
                    </a:p>
                    <a:p>
                      <a:pPr algn="just">
                        <a:spcAft>
                          <a:spcPts val="0"/>
                        </a:spcAft>
                      </a:pPr>
                      <a:r>
                        <a:rPr lang="fr-FR" sz="1600" dirty="0" smtClean="0">
                          <a:effectLst/>
                        </a:rPr>
                        <a:t>CD </a:t>
                      </a:r>
                      <a:r>
                        <a:rPr lang="fr-FR" sz="1600" dirty="0">
                          <a:effectLst/>
                        </a:rPr>
                        <a:t>L’Histoire</a:t>
                      </a:r>
                    </a:p>
                    <a:p>
                      <a:pPr algn="just">
                        <a:spcAft>
                          <a:spcPts val="0"/>
                        </a:spcAft>
                      </a:pPr>
                      <a:r>
                        <a:rPr lang="fr-FR" sz="1600" dirty="0">
                          <a:effectLst/>
                        </a:rPr>
                        <a:t> </a:t>
                      </a:r>
                    </a:p>
                    <a:p>
                      <a:pPr algn="just">
                        <a:spcAft>
                          <a:spcPts val="0"/>
                        </a:spcAft>
                      </a:pPr>
                      <a:r>
                        <a:rPr lang="fr-FR" sz="1600" dirty="0">
                          <a:effectLst/>
                        </a:rPr>
                        <a:t>CM Croquis : L’Histoire du monde en 20 minutes</a:t>
                      </a:r>
                    </a:p>
                    <a:p>
                      <a:pPr algn="just">
                        <a:spcAft>
                          <a:spcPts val="0"/>
                        </a:spcAft>
                      </a:pPr>
                      <a:r>
                        <a:rPr lang="fr-FR" sz="1600" dirty="0">
                          <a:effectLst/>
                        </a:rPr>
                        <a:t> </a:t>
                      </a:r>
                    </a:p>
                    <a:p>
                      <a:pPr algn="just">
                        <a:spcAft>
                          <a:spcPts val="0"/>
                        </a:spcAft>
                      </a:pPr>
                      <a:r>
                        <a:rPr lang="fr-FR" sz="1600" dirty="0">
                          <a:effectLst/>
                        </a:rPr>
                        <a:t>CM Croquis : Les grands enjeux de la </a:t>
                      </a:r>
                      <a:r>
                        <a:rPr lang="fr-FR" sz="1600" dirty="0" smtClean="0">
                          <a:effectLst/>
                        </a:rPr>
                        <a:t>géographie</a:t>
                      </a:r>
                    </a:p>
                    <a:p>
                      <a:pPr algn="just">
                        <a:spcAft>
                          <a:spcPts val="0"/>
                        </a:spcAft>
                      </a:pPr>
                      <a:endParaRPr lang="fr-FR" sz="1600" dirty="0" smtClean="0">
                        <a:effectLst/>
                        <a:latin typeface="Calibri"/>
                        <a:ea typeface="Calibri"/>
                        <a:cs typeface="Times New Roman"/>
                      </a:endParaRPr>
                    </a:p>
                  </a:txBody>
                  <a:tcPr marL="58615" marR="58615" marT="0" marB="0"/>
                </a:tc>
                <a:tc>
                  <a:txBody>
                    <a:bodyPr/>
                    <a:lstStyle/>
                    <a:p>
                      <a:pPr algn="just">
                        <a:spcAft>
                          <a:spcPts val="0"/>
                        </a:spcAft>
                      </a:pPr>
                      <a:r>
                        <a:rPr lang="fr-FR" sz="1600" dirty="0" smtClean="0">
                          <a:effectLst/>
                        </a:rPr>
                        <a:t>10mn</a:t>
                      </a:r>
                    </a:p>
                    <a:p>
                      <a:pPr algn="just">
                        <a:spcAft>
                          <a:spcPts val="0"/>
                        </a:spcAft>
                      </a:pPr>
                      <a:endParaRPr lang="fr-FR" sz="1600" dirty="0" smtClean="0">
                        <a:effectLst/>
                      </a:endParaRPr>
                    </a:p>
                    <a:p>
                      <a:pPr algn="just">
                        <a:spcAft>
                          <a:spcPts val="0"/>
                        </a:spcAft>
                      </a:pPr>
                      <a:endParaRPr lang="fr-FR" sz="1600" dirty="0" smtClean="0">
                        <a:effectLst/>
                      </a:endParaRPr>
                    </a:p>
                    <a:p>
                      <a:pPr algn="just">
                        <a:spcAft>
                          <a:spcPts val="0"/>
                        </a:spcAft>
                      </a:pPr>
                      <a:r>
                        <a:rPr lang="fr-FR" sz="1600" dirty="0" smtClean="0">
                          <a:effectLst/>
                        </a:rPr>
                        <a:t>10mn</a:t>
                      </a:r>
                      <a:endParaRPr lang="fr-FR" sz="1600" dirty="0">
                        <a:effectLst/>
                      </a:endParaRPr>
                    </a:p>
                    <a:p>
                      <a:pPr algn="just">
                        <a:spcAft>
                          <a:spcPts val="0"/>
                        </a:spcAft>
                      </a:pPr>
                      <a:r>
                        <a:rPr lang="fr-FR" sz="1600" dirty="0">
                          <a:effectLst/>
                        </a:rPr>
                        <a:t> </a:t>
                      </a:r>
                    </a:p>
                    <a:p>
                      <a:pPr algn="just">
                        <a:spcAft>
                          <a:spcPts val="0"/>
                        </a:spcAft>
                      </a:pPr>
                      <a:r>
                        <a:rPr lang="fr-FR" sz="1600" dirty="0">
                          <a:effectLst/>
                        </a:rPr>
                        <a:t>20mn</a:t>
                      </a:r>
                    </a:p>
                    <a:p>
                      <a:pPr algn="just">
                        <a:spcAft>
                          <a:spcPts val="0"/>
                        </a:spcAft>
                      </a:pPr>
                      <a:r>
                        <a:rPr lang="fr-FR" sz="1600" dirty="0">
                          <a:effectLst/>
                        </a:rPr>
                        <a:t> </a:t>
                      </a:r>
                    </a:p>
                    <a:p>
                      <a:pPr algn="just">
                        <a:spcAft>
                          <a:spcPts val="0"/>
                        </a:spcAft>
                      </a:pPr>
                      <a:r>
                        <a:rPr lang="fr-FR" sz="1600" dirty="0">
                          <a:effectLst/>
                        </a:rPr>
                        <a:t> </a:t>
                      </a:r>
                    </a:p>
                    <a:p>
                      <a:pPr algn="just">
                        <a:spcAft>
                          <a:spcPts val="0"/>
                        </a:spcAft>
                      </a:pPr>
                      <a:r>
                        <a:rPr lang="fr-FR" sz="1600" dirty="0">
                          <a:effectLst/>
                        </a:rPr>
                        <a:t> </a:t>
                      </a:r>
                      <a:endParaRPr lang="fr-FR" sz="1600" dirty="0" smtClean="0">
                        <a:effectLst/>
                      </a:endParaRPr>
                    </a:p>
                    <a:p>
                      <a:pPr algn="just">
                        <a:spcAft>
                          <a:spcPts val="0"/>
                        </a:spcAft>
                      </a:pPr>
                      <a:endParaRPr lang="fr-FR" sz="1600" dirty="0">
                        <a:effectLst/>
                      </a:endParaRPr>
                    </a:p>
                    <a:p>
                      <a:pPr algn="just">
                        <a:spcAft>
                          <a:spcPts val="0"/>
                        </a:spcAft>
                      </a:pPr>
                      <a:r>
                        <a:rPr lang="fr-FR" sz="1600" dirty="0" smtClean="0">
                          <a:effectLst/>
                        </a:rPr>
                        <a:t>10mn</a:t>
                      </a:r>
                    </a:p>
                    <a:p>
                      <a:pPr algn="just">
                        <a:spcAft>
                          <a:spcPts val="0"/>
                        </a:spcAft>
                      </a:pPr>
                      <a:endParaRPr lang="fr-FR" sz="1600" dirty="0" smtClean="0">
                        <a:effectLst/>
                        <a:latin typeface="Calibri"/>
                        <a:ea typeface="Calibri"/>
                        <a:cs typeface="Times New Roman"/>
                      </a:endParaRPr>
                    </a:p>
                    <a:p>
                      <a:pPr algn="just">
                        <a:spcAft>
                          <a:spcPts val="0"/>
                        </a:spcAft>
                      </a:pPr>
                      <a:endParaRPr lang="fr-FR" sz="1600" dirty="0" smtClean="0">
                        <a:effectLst/>
                        <a:latin typeface="Calibri"/>
                        <a:ea typeface="Calibri"/>
                        <a:cs typeface="Times New Roman"/>
                      </a:endParaRPr>
                    </a:p>
                    <a:p>
                      <a:pPr algn="just">
                        <a:spcAft>
                          <a:spcPts val="0"/>
                        </a:spcAft>
                      </a:pPr>
                      <a:endParaRPr lang="fr-FR" sz="1600" dirty="0" smtClean="0">
                        <a:effectLst/>
                        <a:latin typeface="Calibri"/>
                        <a:ea typeface="Calibri"/>
                        <a:cs typeface="Times New Roman"/>
                      </a:endParaRPr>
                    </a:p>
                  </a:txBody>
                  <a:tcPr marL="58615" marR="58615" marT="0" marB="0"/>
                </a:tc>
                <a:tc>
                  <a:txBody>
                    <a:bodyPr/>
                    <a:lstStyle/>
                    <a:p>
                      <a:pPr algn="just">
                        <a:spcAft>
                          <a:spcPts val="0"/>
                        </a:spcAft>
                      </a:pPr>
                      <a:r>
                        <a:rPr lang="fr-FR" sz="1600" dirty="0">
                          <a:effectLst/>
                        </a:rPr>
                        <a:t> </a:t>
                      </a:r>
                    </a:p>
                    <a:p>
                      <a:pPr algn="just">
                        <a:spcAft>
                          <a:spcPts val="0"/>
                        </a:spcAft>
                      </a:pPr>
                      <a:r>
                        <a:rPr lang="fr-FR" sz="1600" dirty="0">
                          <a:effectLst/>
                        </a:rPr>
                        <a:t> </a:t>
                      </a:r>
                      <a:endParaRPr lang="fr-FR" sz="1600" dirty="0" smtClean="0">
                        <a:effectLst/>
                      </a:endParaRPr>
                    </a:p>
                    <a:p>
                      <a:pPr algn="just">
                        <a:spcAft>
                          <a:spcPts val="0"/>
                        </a:spcAft>
                      </a:pPr>
                      <a:endParaRPr lang="fr-FR" sz="1600" dirty="0" smtClean="0">
                        <a:effectLst/>
                      </a:endParaRPr>
                    </a:p>
                    <a:p>
                      <a:pPr algn="just">
                        <a:spcAft>
                          <a:spcPts val="0"/>
                        </a:spcAft>
                      </a:pPr>
                      <a:endParaRPr lang="fr-FR" sz="1600" dirty="0" smtClean="0">
                        <a:effectLst/>
                      </a:endParaRPr>
                    </a:p>
                    <a:p>
                      <a:pPr algn="just">
                        <a:spcAft>
                          <a:spcPts val="0"/>
                        </a:spcAft>
                      </a:pPr>
                      <a:endParaRPr lang="fr-FR" sz="1600" dirty="0">
                        <a:effectLst/>
                      </a:endParaRPr>
                    </a:p>
                    <a:p>
                      <a:pPr algn="just">
                        <a:spcAft>
                          <a:spcPts val="0"/>
                        </a:spcAft>
                      </a:pPr>
                      <a:r>
                        <a:rPr lang="fr-FR" sz="1600" dirty="0">
                          <a:effectLst/>
                        </a:rPr>
                        <a:t>CROQUIS</a:t>
                      </a:r>
                      <a:endParaRPr lang="fr-FR" sz="1600" dirty="0">
                        <a:effectLst/>
                        <a:latin typeface="Calibri"/>
                        <a:ea typeface="Calibri"/>
                        <a:cs typeface="Times New Roman"/>
                      </a:endParaRPr>
                    </a:p>
                  </a:txBody>
                  <a:tcPr marL="58615" marR="58615" marT="0" marB="0"/>
                </a:tc>
                <a:tc>
                  <a:txBody>
                    <a:bodyPr/>
                    <a:lstStyle/>
                    <a:p>
                      <a:pPr algn="just">
                        <a:spcAft>
                          <a:spcPts val="0"/>
                        </a:spcAft>
                      </a:pPr>
                      <a:endParaRPr lang="fr-FR" sz="1600" dirty="0" smtClean="0">
                        <a:effectLst/>
                      </a:endParaRPr>
                    </a:p>
                    <a:p>
                      <a:pPr algn="just">
                        <a:spcAft>
                          <a:spcPts val="0"/>
                        </a:spcAft>
                      </a:pPr>
                      <a:endParaRPr lang="fr-FR" sz="1600" dirty="0" smtClean="0">
                        <a:effectLst/>
                      </a:endParaRPr>
                    </a:p>
                    <a:p>
                      <a:pPr algn="just">
                        <a:spcAft>
                          <a:spcPts val="0"/>
                        </a:spcAft>
                      </a:pPr>
                      <a:r>
                        <a:rPr lang="fr-FR" sz="1600" dirty="0">
                          <a:effectLst/>
                        </a:rPr>
                        <a:t> </a:t>
                      </a:r>
                    </a:p>
                    <a:p>
                      <a:pPr algn="just">
                        <a:spcAft>
                          <a:spcPts val="0"/>
                        </a:spcAft>
                      </a:pPr>
                      <a:r>
                        <a:rPr lang="fr-FR" sz="1600" dirty="0">
                          <a:effectLst/>
                        </a:rPr>
                        <a:t>Les différentes époques et les dates de l’Histoire</a:t>
                      </a:r>
                    </a:p>
                    <a:p>
                      <a:pPr algn="just">
                        <a:spcAft>
                          <a:spcPts val="0"/>
                        </a:spcAft>
                      </a:pPr>
                      <a:r>
                        <a:rPr lang="fr-FR" sz="1600" dirty="0">
                          <a:effectLst/>
                        </a:rPr>
                        <a:t>Réflexion critique</a:t>
                      </a:r>
                    </a:p>
                    <a:p>
                      <a:pPr algn="just">
                        <a:spcAft>
                          <a:spcPts val="0"/>
                        </a:spcAft>
                      </a:pPr>
                      <a:r>
                        <a:rPr lang="fr-FR" sz="1600" dirty="0">
                          <a:effectLst/>
                        </a:rPr>
                        <a:t> </a:t>
                      </a:r>
                    </a:p>
                    <a:p>
                      <a:pPr algn="just">
                        <a:spcAft>
                          <a:spcPts val="0"/>
                        </a:spcAft>
                      </a:pPr>
                      <a:r>
                        <a:rPr lang="fr-FR" sz="1600" dirty="0">
                          <a:effectLst/>
                        </a:rPr>
                        <a:t>La division </a:t>
                      </a:r>
                      <a:r>
                        <a:rPr lang="fr-FR" sz="1600" dirty="0" smtClean="0">
                          <a:effectLst/>
                        </a:rPr>
                        <a:t>Nord-Sud en géographie</a:t>
                      </a:r>
                      <a:endParaRPr lang="fr-FR" sz="1600" dirty="0">
                        <a:effectLst/>
                        <a:latin typeface="Calibri"/>
                        <a:ea typeface="Calibri"/>
                        <a:cs typeface="Times New Roman"/>
                      </a:endParaRPr>
                    </a:p>
                  </a:txBody>
                  <a:tcPr marL="58615" marR="58615" marT="0" marB="0"/>
                </a:tc>
                <a:tc>
                  <a:txBody>
                    <a:bodyPr/>
                    <a:lstStyle/>
                    <a:p>
                      <a:pPr>
                        <a:spcAft>
                          <a:spcPts val="0"/>
                        </a:spcAft>
                      </a:pPr>
                      <a:r>
                        <a:rPr lang="fr-FR" sz="1600" dirty="0" smtClean="0">
                          <a:effectLst/>
                        </a:rPr>
                        <a:t>Connaitre</a:t>
                      </a:r>
                      <a:r>
                        <a:rPr lang="fr-FR" sz="1600" dirty="0">
                          <a:effectLst/>
                        </a:rPr>
                        <a:t> </a:t>
                      </a:r>
                      <a:r>
                        <a:rPr lang="fr-FR" sz="1600" dirty="0" smtClean="0">
                          <a:effectLst/>
                        </a:rPr>
                        <a:t>et se</a:t>
                      </a:r>
                      <a:r>
                        <a:rPr lang="fr-FR" sz="1600" baseline="0" dirty="0" smtClean="0">
                          <a:effectLst/>
                        </a:rPr>
                        <a:t> repérer </a:t>
                      </a:r>
                      <a:r>
                        <a:rPr lang="fr-FR" sz="1600" dirty="0" smtClean="0">
                          <a:effectLst/>
                        </a:rPr>
                        <a:t>: </a:t>
                      </a:r>
                    </a:p>
                    <a:p>
                      <a:pPr>
                        <a:spcAft>
                          <a:spcPts val="0"/>
                        </a:spcAft>
                      </a:pPr>
                      <a:r>
                        <a:rPr lang="fr-FR" sz="1600" dirty="0" smtClean="0">
                          <a:effectLst/>
                        </a:rPr>
                        <a:t>- identifier </a:t>
                      </a:r>
                      <a:r>
                        <a:rPr lang="fr-FR" sz="1600" dirty="0">
                          <a:effectLst/>
                        </a:rPr>
                        <a:t>et nommer les périodes historiques, les continuités et ruptures</a:t>
                      </a:r>
                      <a:r>
                        <a:rPr lang="fr-FR" sz="1600" dirty="0" smtClean="0">
                          <a:effectLst/>
                        </a:rPr>
                        <a:t>.</a:t>
                      </a:r>
                    </a:p>
                    <a:p>
                      <a:r>
                        <a:rPr lang="fr-FR" sz="1600" dirty="0" smtClean="0">
                          <a:effectLst/>
                        </a:rPr>
                        <a:t>- i</a:t>
                      </a:r>
                      <a:r>
                        <a:rPr lang="fr-FR" sz="1600" b="0" i="0" u="none" strike="noStrike" kern="1200" baseline="0" dirty="0" smtClean="0">
                          <a:solidFill>
                            <a:schemeClr val="dk1"/>
                          </a:solidFill>
                          <a:latin typeface="+mn-lt"/>
                          <a:ea typeface="+mn-ea"/>
                          <a:cs typeface="+mn-cs"/>
                        </a:rPr>
                        <a:t>dentifier et expliciter les dates et acteurs clés des grands événements. </a:t>
                      </a:r>
                    </a:p>
                    <a:p>
                      <a:r>
                        <a:rPr lang="fr-FR" sz="1800" b="0" i="0" u="none" strike="noStrike" kern="1200" baseline="0" dirty="0" smtClean="0">
                          <a:solidFill>
                            <a:schemeClr val="dk1"/>
                          </a:solidFill>
                          <a:latin typeface="+mn-lt"/>
                          <a:ea typeface="+mn-ea"/>
                          <a:cs typeface="+mn-cs"/>
                        </a:rPr>
                        <a:t>	</a:t>
                      </a:r>
                    </a:p>
                    <a:p>
                      <a:pPr>
                        <a:spcAft>
                          <a:spcPts val="0"/>
                        </a:spcAft>
                      </a:pPr>
                      <a:endParaRPr lang="fr-FR" sz="1600" dirty="0">
                        <a:effectLst/>
                      </a:endParaRPr>
                    </a:p>
                    <a:p>
                      <a:pPr algn="just">
                        <a:spcAft>
                          <a:spcPts val="0"/>
                        </a:spcAft>
                      </a:pPr>
                      <a:r>
                        <a:rPr lang="fr-FR" sz="1600" dirty="0">
                          <a:effectLst/>
                        </a:rPr>
                        <a:t> </a:t>
                      </a:r>
                      <a:endParaRPr lang="fr-FR" sz="1600" dirty="0">
                        <a:effectLst/>
                        <a:latin typeface="Calibri"/>
                        <a:ea typeface="Calibri"/>
                        <a:cs typeface="Times New Roman"/>
                      </a:endParaRPr>
                    </a:p>
                  </a:txBody>
                  <a:tcPr marL="58615" marR="58615" marT="0" marB="0"/>
                </a:tc>
              </a:tr>
            </a:tbl>
          </a:graphicData>
        </a:graphic>
      </p:graphicFrame>
    </p:spTree>
    <p:extLst>
      <p:ext uri="{BB962C8B-B14F-4D97-AF65-F5344CB8AC3E}">
        <p14:creationId xmlns:p14="http://schemas.microsoft.com/office/powerpoint/2010/main" val="18706796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3"/>
            <a:ext cx="13017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 name="Rectangle 1"/>
          <p:cNvSpPr/>
          <p:nvPr/>
        </p:nvSpPr>
        <p:spPr>
          <a:xfrm>
            <a:off x="806450" y="101600"/>
            <a:ext cx="6286500" cy="400050"/>
          </a:xfrm>
          <a:prstGeom prst="rect">
            <a:avLst/>
          </a:prstGeom>
        </p:spPr>
        <p:txBody>
          <a:bodyPr>
            <a:spAutoFit/>
          </a:bodyPr>
          <a:lstStyle/>
          <a:p>
            <a:pPr fontAlgn="auto">
              <a:spcBef>
                <a:spcPts val="0"/>
              </a:spcBef>
              <a:spcAft>
                <a:spcPts val="0"/>
              </a:spcAft>
              <a:defRPr/>
            </a:pPr>
            <a:r>
              <a:rPr lang="fr-FR" sz="2000" b="1" u="sng" dirty="0" smtClean="0">
                <a:solidFill>
                  <a:srgbClr val="0070C0"/>
                </a:solidFill>
              </a:rPr>
              <a:t>c) Evaluations</a:t>
            </a:r>
            <a:endParaRPr lang="fr-FR" sz="2000"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542" t="18519" r="66667" b="31555"/>
          <a:stretch/>
        </p:blipFill>
        <p:spPr bwMode="auto">
          <a:xfrm>
            <a:off x="1691680" y="1052736"/>
            <a:ext cx="5472608" cy="515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3"/>
            <a:ext cx="13017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ZoneTexte 13"/>
          <p:cNvSpPr txBox="1"/>
          <p:nvPr/>
        </p:nvSpPr>
        <p:spPr>
          <a:xfrm>
            <a:off x="841375" y="92075"/>
            <a:ext cx="1646605" cy="400110"/>
          </a:xfrm>
          <a:prstGeom prst="rect">
            <a:avLst/>
          </a:prstGeom>
          <a:noFill/>
        </p:spPr>
        <p:txBody>
          <a:bodyPr wrap="none">
            <a:spAutoFit/>
          </a:bodyPr>
          <a:lstStyle/>
          <a:p>
            <a:pPr fontAlgn="auto">
              <a:spcBef>
                <a:spcPts val="0"/>
              </a:spcBef>
              <a:spcAft>
                <a:spcPts val="0"/>
              </a:spcAft>
              <a:defRPr/>
            </a:pPr>
            <a:r>
              <a:rPr lang="fr-FR" sz="2000" b="1" u="sng" dirty="0">
                <a:solidFill>
                  <a:srgbClr val="0070C0"/>
                </a:solidFill>
              </a:rPr>
              <a:t>c) Evaluations</a:t>
            </a:r>
            <a:endParaRPr lang="fr-FR" sz="20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0" name="Rectangle 9"/>
          <p:cNvSpPr/>
          <p:nvPr/>
        </p:nvSpPr>
        <p:spPr>
          <a:xfrm>
            <a:off x="684213" y="965200"/>
            <a:ext cx="8064500" cy="338554"/>
          </a:xfrm>
          <a:prstGeom prst="rect">
            <a:avLst/>
          </a:prstGeom>
        </p:spPr>
        <p:txBody>
          <a:bodyPr>
            <a:spAutoFit/>
          </a:bodyPr>
          <a:lstStyle/>
          <a:p>
            <a:pPr>
              <a:defRPr/>
            </a:pPr>
            <a:endParaRPr lang="fr-FR" sz="1600" dirty="0"/>
          </a:p>
        </p:txBody>
      </p:sp>
      <p:graphicFrame>
        <p:nvGraphicFramePr>
          <p:cNvPr id="13" name="Tableau 12"/>
          <p:cNvGraphicFramePr>
            <a:graphicFrameLocks noGrp="1"/>
          </p:cNvGraphicFramePr>
          <p:nvPr>
            <p:extLst>
              <p:ext uri="{D42A27DB-BD31-4B8C-83A1-F6EECF244321}">
                <p14:modId xmlns:p14="http://schemas.microsoft.com/office/powerpoint/2010/main" val="2744170080"/>
              </p:ext>
            </p:extLst>
          </p:nvPr>
        </p:nvGraphicFramePr>
        <p:xfrm>
          <a:off x="34925" y="1134477"/>
          <a:ext cx="9144000" cy="3901440"/>
        </p:xfrm>
        <a:graphic>
          <a:graphicData uri="http://schemas.openxmlformats.org/drawingml/2006/table">
            <a:tbl>
              <a:tblPr firstRow="1" firstCol="1" bandRow="1">
                <a:tableStyleId>{5C22544A-7EE6-4342-B048-85BDC9FD1C3A}</a:tableStyleId>
              </a:tblPr>
              <a:tblGrid>
                <a:gridCol w="1296715"/>
                <a:gridCol w="1440160"/>
                <a:gridCol w="1368152"/>
                <a:gridCol w="720080"/>
                <a:gridCol w="1224136"/>
                <a:gridCol w="1624350"/>
                <a:gridCol w="1470407"/>
              </a:tblGrid>
              <a:tr h="327413">
                <a:tc>
                  <a:txBody>
                    <a:bodyPr/>
                    <a:lstStyle/>
                    <a:p>
                      <a:pPr algn="just">
                        <a:spcAft>
                          <a:spcPts val="0"/>
                        </a:spcAft>
                      </a:pPr>
                      <a:r>
                        <a:rPr lang="fr-FR" sz="1600" b="1" dirty="0">
                          <a:effectLst/>
                        </a:rPr>
                        <a:t>Séance   </a:t>
                      </a:r>
                      <a:endParaRPr lang="fr-FR" sz="1600" b="1" dirty="0">
                        <a:effectLst/>
                        <a:latin typeface="Calibri"/>
                        <a:ea typeface="Calibri"/>
                        <a:cs typeface="Times New Roman"/>
                      </a:endParaRPr>
                    </a:p>
                  </a:txBody>
                  <a:tcPr marL="58615" marR="58615" marT="0" marB="0"/>
                </a:tc>
                <a:tc>
                  <a:txBody>
                    <a:bodyPr/>
                    <a:lstStyle/>
                    <a:p>
                      <a:pPr algn="just">
                        <a:spcAft>
                          <a:spcPts val="0"/>
                        </a:spcAft>
                      </a:pPr>
                      <a:r>
                        <a:rPr lang="fr-FR" sz="1600" b="1" dirty="0">
                          <a:effectLst/>
                        </a:rPr>
                        <a:t>Problématique   </a:t>
                      </a:r>
                      <a:endParaRPr lang="fr-FR" sz="1600" b="1" dirty="0">
                        <a:effectLst/>
                        <a:latin typeface="Calibri"/>
                        <a:ea typeface="Calibri"/>
                        <a:cs typeface="Times New Roman"/>
                      </a:endParaRPr>
                    </a:p>
                  </a:txBody>
                  <a:tcPr marL="58615" marR="58615" marT="0" marB="0"/>
                </a:tc>
                <a:tc>
                  <a:txBody>
                    <a:bodyPr/>
                    <a:lstStyle/>
                    <a:p>
                      <a:pPr algn="just">
                        <a:spcAft>
                          <a:spcPts val="0"/>
                        </a:spcAft>
                      </a:pPr>
                      <a:r>
                        <a:rPr lang="fr-FR" sz="1600" b="1" dirty="0">
                          <a:effectLst/>
                        </a:rPr>
                        <a:t>Plan du cours   </a:t>
                      </a:r>
                      <a:endParaRPr lang="fr-FR" sz="1600" b="1" dirty="0">
                        <a:effectLst/>
                        <a:latin typeface="Calibri"/>
                        <a:ea typeface="Calibri"/>
                        <a:cs typeface="Times New Roman"/>
                      </a:endParaRPr>
                    </a:p>
                  </a:txBody>
                  <a:tcPr marL="58615" marR="58615" marT="0" marB="0"/>
                </a:tc>
                <a:tc>
                  <a:txBody>
                    <a:bodyPr/>
                    <a:lstStyle/>
                    <a:p>
                      <a:pPr algn="just">
                        <a:spcAft>
                          <a:spcPts val="0"/>
                        </a:spcAft>
                      </a:pPr>
                      <a:r>
                        <a:rPr lang="fr-FR" sz="1600" b="1" dirty="0">
                          <a:effectLst/>
                        </a:rPr>
                        <a:t>Durée   </a:t>
                      </a:r>
                      <a:endParaRPr lang="fr-FR" sz="1600" b="1" dirty="0">
                        <a:effectLst/>
                        <a:latin typeface="Calibri"/>
                        <a:ea typeface="Calibri"/>
                        <a:cs typeface="Times New Roman"/>
                      </a:endParaRPr>
                    </a:p>
                  </a:txBody>
                  <a:tcPr marL="58615" marR="58615" marT="0" marB="0"/>
                </a:tc>
                <a:tc>
                  <a:txBody>
                    <a:bodyPr/>
                    <a:lstStyle/>
                    <a:p>
                      <a:pPr algn="just">
                        <a:spcAft>
                          <a:spcPts val="0"/>
                        </a:spcAft>
                      </a:pPr>
                      <a:r>
                        <a:rPr lang="fr-FR" sz="1600" b="1" dirty="0">
                          <a:effectLst/>
                        </a:rPr>
                        <a:t>Documents</a:t>
                      </a:r>
                      <a:endParaRPr lang="fr-FR" sz="1600" b="1" dirty="0">
                        <a:effectLst/>
                        <a:latin typeface="Calibri"/>
                        <a:ea typeface="Calibri"/>
                        <a:cs typeface="Times New Roman"/>
                      </a:endParaRPr>
                    </a:p>
                  </a:txBody>
                  <a:tcPr marL="58615" marR="58615" marT="0" marB="0"/>
                </a:tc>
                <a:tc>
                  <a:txBody>
                    <a:bodyPr/>
                    <a:lstStyle/>
                    <a:p>
                      <a:pPr algn="just">
                        <a:spcAft>
                          <a:spcPts val="0"/>
                        </a:spcAft>
                      </a:pPr>
                      <a:r>
                        <a:rPr lang="fr-FR" sz="1600" b="1" dirty="0">
                          <a:effectLst/>
                        </a:rPr>
                        <a:t>Connaissances et repères</a:t>
                      </a:r>
                      <a:endParaRPr lang="fr-FR" sz="1600" b="1" dirty="0">
                        <a:effectLst/>
                        <a:latin typeface="Calibri"/>
                        <a:ea typeface="Calibri"/>
                        <a:cs typeface="Times New Roman"/>
                      </a:endParaRPr>
                    </a:p>
                  </a:txBody>
                  <a:tcPr marL="58615" marR="58615" marT="0" marB="0"/>
                </a:tc>
                <a:tc>
                  <a:txBody>
                    <a:bodyPr/>
                    <a:lstStyle/>
                    <a:p>
                      <a:pPr algn="just">
                        <a:spcAft>
                          <a:spcPts val="0"/>
                        </a:spcAft>
                      </a:pPr>
                      <a:r>
                        <a:rPr lang="fr-FR" sz="1600" b="1" dirty="0">
                          <a:effectLst/>
                        </a:rPr>
                        <a:t>Compétences     </a:t>
                      </a:r>
                      <a:endParaRPr lang="fr-FR" sz="1600" b="1" dirty="0">
                        <a:effectLst/>
                        <a:latin typeface="Calibri"/>
                        <a:ea typeface="Calibri"/>
                        <a:cs typeface="Times New Roman"/>
                      </a:endParaRPr>
                    </a:p>
                  </a:txBody>
                  <a:tcPr marL="58615" marR="58615" marT="0" marB="0"/>
                </a:tc>
              </a:tr>
              <a:tr h="2471166">
                <a:tc>
                  <a:txBody>
                    <a:bodyPr/>
                    <a:lstStyle/>
                    <a:p>
                      <a:pPr algn="just">
                        <a:spcAft>
                          <a:spcPts val="0"/>
                        </a:spcAft>
                      </a:pPr>
                      <a:r>
                        <a:rPr lang="fr-FR" sz="1600" dirty="0">
                          <a:effectLst/>
                        </a:rPr>
                        <a:t>Séance </a:t>
                      </a:r>
                      <a:r>
                        <a:rPr lang="fr-FR" sz="1600" dirty="0" smtClean="0">
                          <a:effectLst/>
                        </a:rPr>
                        <a:t>2</a:t>
                      </a:r>
                      <a:r>
                        <a:rPr lang="fr-FR" sz="1600" dirty="0">
                          <a:effectLst/>
                        </a:rPr>
                        <a:t> : </a:t>
                      </a:r>
                      <a:endParaRPr lang="fr-FR" sz="1600" dirty="0" smtClean="0">
                        <a:effectLst/>
                      </a:endParaRPr>
                    </a:p>
                    <a:p>
                      <a:pPr algn="just">
                        <a:spcAft>
                          <a:spcPts val="0"/>
                        </a:spcAft>
                      </a:pPr>
                      <a:r>
                        <a:rPr lang="fr-FR" sz="1600" dirty="0" smtClean="0">
                          <a:effectLst/>
                        </a:rPr>
                        <a:t>Evaluations</a:t>
                      </a:r>
                      <a:r>
                        <a:rPr lang="fr-FR" sz="1600" dirty="0">
                          <a:effectLst/>
                        </a:rPr>
                        <a:t> </a:t>
                      </a:r>
                    </a:p>
                    <a:p>
                      <a:pPr algn="just">
                        <a:spcAft>
                          <a:spcPts val="0"/>
                        </a:spcAft>
                      </a:pPr>
                      <a:r>
                        <a:rPr lang="fr-FR" sz="1600" dirty="0">
                          <a:effectLst/>
                        </a:rPr>
                        <a:t> </a:t>
                      </a:r>
                    </a:p>
                    <a:p>
                      <a:pPr algn="just">
                        <a:spcAft>
                          <a:spcPts val="0"/>
                        </a:spcAft>
                      </a:pPr>
                      <a:r>
                        <a:rPr lang="fr-FR" sz="1600" dirty="0">
                          <a:effectLst/>
                        </a:rPr>
                        <a:t> </a:t>
                      </a:r>
                    </a:p>
                    <a:p>
                      <a:pPr algn="just">
                        <a:spcAft>
                          <a:spcPts val="0"/>
                        </a:spcAft>
                      </a:pPr>
                      <a:r>
                        <a:rPr lang="fr-FR" sz="1600" dirty="0">
                          <a:effectLst/>
                        </a:rPr>
                        <a:t> </a:t>
                      </a:r>
                      <a:endParaRPr lang="fr-FR" sz="1600" dirty="0">
                        <a:effectLst/>
                        <a:latin typeface="Calibri"/>
                        <a:ea typeface="Calibri"/>
                        <a:cs typeface="Times New Roman"/>
                      </a:endParaRPr>
                    </a:p>
                  </a:txBody>
                  <a:tcPr marL="58615" marR="58615" marT="0" marB="0"/>
                </a:tc>
                <a:tc>
                  <a:txBody>
                    <a:bodyPr/>
                    <a:lstStyle/>
                    <a:p>
                      <a:pPr algn="just">
                        <a:spcAft>
                          <a:spcPts val="0"/>
                        </a:spcAft>
                      </a:pPr>
                      <a:endParaRPr lang="fr-FR" sz="1600" dirty="0" smtClean="0">
                        <a:effectLst/>
                      </a:endParaRPr>
                    </a:p>
                    <a:p>
                      <a:pPr algn="just">
                        <a:spcAft>
                          <a:spcPts val="0"/>
                        </a:spcAft>
                      </a:pPr>
                      <a:endParaRPr lang="fr-FR" sz="1600" dirty="0" smtClean="0">
                        <a:effectLst/>
                      </a:endParaRPr>
                    </a:p>
                    <a:p>
                      <a:pPr algn="just">
                        <a:spcAft>
                          <a:spcPts val="0"/>
                        </a:spcAft>
                      </a:pPr>
                      <a:endParaRPr lang="fr-FR" sz="1600" dirty="0" smtClean="0">
                        <a:effectLst/>
                      </a:endParaRPr>
                    </a:p>
                  </a:txBody>
                  <a:tcPr marL="58615" marR="58615" marT="0" marB="0"/>
                </a:tc>
                <a:tc>
                  <a:txBody>
                    <a:bodyPr/>
                    <a:lstStyle/>
                    <a:p>
                      <a:pPr algn="just">
                        <a:spcAft>
                          <a:spcPts val="0"/>
                        </a:spcAft>
                      </a:pPr>
                      <a:r>
                        <a:rPr lang="fr-FR" sz="1600" b="1" dirty="0" smtClean="0">
                          <a:effectLst/>
                        </a:rPr>
                        <a:t>Evaluation formative</a:t>
                      </a:r>
                    </a:p>
                    <a:p>
                      <a:pPr algn="just">
                        <a:spcAft>
                          <a:spcPts val="0"/>
                        </a:spcAft>
                      </a:pPr>
                      <a:endParaRPr lang="fr-FR" sz="1600" dirty="0" smtClean="0">
                        <a:effectLst/>
                      </a:endParaRPr>
                    </a:p>
                    <a:p>
                      <a:pPr algn="just">
                        <a:spcAft>
                          <a:spcPts val="0"/>
                        </a:spcAft>
                      </a:pPr>
                      <a:r>
                        <a:rPr lang="fr-FR" sz="1600" dirty="0" smtClean="0">
                          <a:effectLst/>
                        </a:rPr>
                        <a:t>Correction</a:t>
                      </a:r>
                      <a:r>
                        <a:rPr lang="fr-FR" sz="1600" baseline="0" dirty="0" smtClean="0">
                          <a:effectLst/>
                        </a:rPr>
                        <a:t> entre pairs</a:t>
                      </a:r>
                      <a:endParaRPr lang="fr-FR" sz="1600" dirty="0">
                        <a:effectLst/>
                      </a:endParaRPr>
                    </a:p>
                    <a:p>
                      <a:pPr algn="just">
                        <a:spcAft>
                          <a:spcPts val="0"/>
                        </a:spcAft>
                      </a:pPr>
                      <a:r>
                        <a:rPr lang="fr-FR" sz="1600" dirty="0">
                          <a:effectLst/>
                        </a:rPr>
                        <a:t> </a:t>
                      </a:r>
                      <a:endParaRPr lang="fr-FR" sz="1600" dirty="0" smtClean="0">
                        <a:effectLst/>
                      </a:endParaRPr>
                    </a:p>
                    <a:p>
                      <a:pPr algn="just">
                        <a:spcAft>
                          <a:spcPts val="0"/>
                        </a:spcAft>
                      </a:pPr>
                      <a:r>
                        <a:rPr lang="fr-FR" sz="1600" dirty="0" smtClean="0">
                          <a:effectLst/>
                        </a:rPr>
                        <a:t>Evaluation sommative</a:t>
                      </a:r>
                    </a:p>
                    <a:p>
                      <a:pPr algn="just">
                        <a:spcAft>
                          <a:spcPts val="0"/>
                        </a:spcAft>
                      </a:pPr>
                      <a:endParaRPr lang="fr-FR" sz="1600" dirty="0">
                        <a:effectLst/>
                      </a:endParaRPr>
                    </a:p>
                  </a:txBody>
                  <a:tcPr marL="58615" marR="58615" marT="0" marB="0"/>
                </a:tc>
                <a:tc>
                  <a:txBody>
                    <a:bodyPr/>
                    <a:lstStyle/>
                    <a:p>
                      <a:pPr algn="just">
                        <a:spcAft>
                          <a:spcPts val="0"/>
                        </a:spcAft>
                      </a:pPr>
                      <a:r>
                        <a:rPr lang="fr-FR" sz="1600" dirty="0" smtClean="0">
                          <a:effectLst/>
                        </a:rPr>
                        <a:t>15mn</a:t>
                      </a:r>
                    </a:p>
                    <a:p>
                      <a:pPr algn="just">
                        <a:spcAft>
                          <a:spcPts val="0"/>
                        </a:spcAft>
                      </a:pPr>
                      <a:endParaRPr lang="fr-FR" sz="1600" dirty="0" smtClean="0">
                        <a:effectLst/>
                      </a:endParaRPr>
                    </a:p>
                    <a:p>
                      <a:pPr algn="just">
                        <a:spcAft>
                          <a:spcPts val="0"/>
                        </a:spcAft>
                      </a:pPr>
                      <a:endParaRPr lang="fr-FR" sz="1600" dirty="0" smtClean="0">
                        <a:effectLst/>
                      </a:endParaRPr>
                    </a:p>
                    <a:p>
                      <a:pPr algn="just">
                        <a:spcAft>
                          <a:spcPts val="0"/>
                        </a:spcAft>
                      </a:pPr>
                      <a:r>
                        <a:rPr lang="fr-FR" sz="1600" dirty="0" smtClean="0">
                          <a:effectLst/>
                        </a:rPr>
                        <a:t>10mn</a:t>
                      </a:r>
                      <a:endParaRPr lang="fr-FR" sz="1600" dirty="0">
                        <a:effectLst/>
                      </a:endParaRPr>
                    </a:p>
                    <a:p>
                      <a:pPr algn="just">
                        <a:spcAft>
                          <a:spcPts val="0"/>
                        </a:spcAft>
                      </a:pPr>
                      <a:r>
                        <a:rPr lang="fr-FR" sz="1600" dirty="0">
                          <a:effectLst/>
                        </a:rPr>
                        <a:t> </a:t>
                      </a:r>
                      <a:endParaRPr lang="fr-FR" sz="1600" dirty="0" smtClean="0">
                        <a:effectLst/>
                      </a:endParaRPr>
                    </a:p>
                    <a:p>
                      <a:pPr algn="just">
                        <a:spcAft>
                          <a:spcPts val="0"/>
                        </a:spcAft>
                      </a:pPr>
                      <a:endParaRPr lang="fr-FR" sz="1600" dirty="0">
                        <a:effectLst/>
                      </a:endParaRPr>
                    </a:p>
                    <a:p>
                      <a:pPr algn="just">
                        <a:spcAft>
                          <a:spcPts val="0"/>
                        </a:spcAft>
                      </a:pPr>
                      <a:r>
                        <a:rPr lang="fr-FR" sz="1600" dirty="0" smtClean="0">
                          <a:effectLst/>
                        </a:rPr>
                        <a:t>5mn</a:t>
                      </a:r>
                      <a:endParaRPr lang="fr-FR" sz="1600" dirty="0">
                        <a:effectLst/>
                      </a:endParaRPr>
                    </a:p>
                    <a:p>
                      <a:pPr algn="just">
                        <a:spcAft>
                          <a:spcPts val="0"/>
                        </a:spcAft>
                      </a:pPr>
                      <a:r>
                        <a:rPr lang="fr-FR" sz="1600" dirty="0">
                          <a:effectLst/>
                        </a:rPr>
                        <a:t> </a:t>
                      </a:r>
                    </a:p>
                    <a:p>
                      <a:pPr algn="just">
                        <a:spcAft>
                          <a:spcPts val="0"/>
                        </a:spcAft>
                      </a:pPr>
                      <a:r>
                        <a:rPr lang="fr-FR" sz="1600" dirty="0">
                          <a:effectLst/>
                        </a:rPr>
                        <a:t> </a:t>
                      </a:r>
                    </a:p>
                  </a:txBody>
                  <a:tcPr marL="58615" marR="58615" marT="0" marB="0"/>
                </a:tc>
                <a:tc>
                  <a:txBody>
                    <a:bodyPr/>
                    <a:lstStyle/>
                    <a:p>
                      <a:pPr algn="just">
                        <a:spcAft>
                          <a:spcPts val="0"/>
                        </a:spcAft>
                      </a:pPr>
                      <a:r>
                        <a:rPr lang="fr-FR" sz="1600" dirty="0">
                          <a:effectLst/>
                        </a:rPr>
                        <a:t> </a:t>
                      </a:r>
                    </a:p>
                    <a:p>
                      <a:pPr algn="just">
                        <a:spcAft>
                          <a:spcPts val="0"/>
                        </a:spcAft>
                      </a:pPr>
                      <a:r>
                        <a:rPr lang="fr-FR" sz="1600" dirty="0">
                          <a:effectLst/>
                        </a:rPr>
                        <a:t> </a:t>
                      </a:r>
                      <a:endParaRPr lang="fr-FR" sz="1600" dirty="0" smtClean="0">
                        <a:effectLst/>
                      </a:endParaRPr>
                    </a:p>
                    <a:p>
                      <a:pPr algn="just">
                        <a:spcAft>
                          <a:spcPts val="0"/>
                        </a:spcAft>
                      </a:pPr>
                      <a:endParaRPr lang="fr-FR" sz="1600" dirty="0" smtClean="0">
                        <a:effectLst/>
                      </a:endParaRPr>
                    </a:p>
                    <a:p>
                      <a:pPr algn="just">
                        <a:spcAft>
                          <a:spcPts val="0"/>
                        </a:spcAft>
                      </a:pPr>
                      <a:endParaRPr lang="fr-FR" sz="1600" dirty="0" smtClean="0">
                        <a:effectLst/>
                      </a:endParaRPr>
                    </a:p>
                    <a:p>
                      <a:pPr algn="just">
                        <a:spcAft>
                          <a:spcPts val="0"/>
                        </a:spcAft>
                      </a:pPr>
                      <a:endParaRPr lang="fr-FR" sz="1600" dirty="0">
                        <a:effectLst/>
                      </a:endParaRPr>
                    </a:p>
                    <a:p>
                      <a:pPr algn="just">
                        <a:spcAft>
                          <a:spcPts val="0"/>
                        </a:spcAft>
                      </a:pPr>
                      <a:endParaRPr lang="fr-FR" sz="1600" dirty="0">
                        <a:effectLst/>
                        <a:latin typeface="Calibri"/>
                        <a:ea typeface="Calibri"/>
                        <a:cs typeface="Times New Roman"/>
                      </a:endParaRPr>
                    </a:p>
                  </a:txBody>
                  <a:tcPr marL="58615" marR="58615" marT="0" marB="0"/>
                </a:tc>
                <a:tc>
                  <a:txBody>
                    <a:bodyPr/>
                    <a:lstStyle/>
                    <a:p>
                      <a:pPr algn="just">
                        <a:spcAft>
                          <a:spcPts val="0"/>
                        </a:spcAft>
                      </a:pPr>
                      <a:r>
                        <a:rPr lang="fr-FR" sz="1600" dirty="0" smtClean="0">
                          <a:effectLst/>
                        </a:rPr>
                        <a:t>Les </a:t>
                      </a:r>
                      <a:r>
                        <a:rPr lang="fr-FR" sz="1600" dirty="0">
                          <a:effectLst/>
                        </a:rPr>
                        <a:t>différentes époques et les dates de l’Histoire</a:t>
                      </a:r>
                    </a:p>
                    <a:p>
                      <a:pPr algn="just">
                        <a:spcAft>
                          <a:spcPts val="0"/>
                        </a:spcAft>
                      </a:pPr>
                      <a:r>
                        <a:rPr lang="fr-FR" sz="1600" dirty="0">
                          <a:effectLst/>
                        </a:rPr>
                        <a:t>Réflexion critique</a:t>
                      </a:r>
                    </a:p>
                    <a:p>
                      <a:pPr algn="just">
                        <a:spcAft>
                          <a:spcPts val="0"/>
                        </a:spcAft>
                      </a:pPr>
                      <a:r>
                        <a:rPr lang="fr-FR" sz="1600" dirty="0">
                          <a:effectLst/>
                        </a:rPr>
                        <a:t> </a:t>
                      </a:r>
                    </a:p>
                    <a:p>
                      <a:pPr algn="just">
                        <a:spcAft>
                          <a:spcPts val="0"/>
                        </a:spcAft>
                      </a:pPr>
                      <a:r>
                        <a:rPr lang="fr-FR" sz="1600" dirty="0">
                          <a:effectLst/>
                        </a:rPr>
                        <a:t>La division </a:t>
                      </a:r>
                      <a:r>
                        <a:rPr lang="fr-FR" sz="1600" dirty="0" smtClean="0">
                          <a:effectLst/>
                        </a:rPr>
                        <a:t>Nord-Sud en géographie</a:t>
                      </a:r>
                      <a:endParaRPr lang="fr-FR" sz="1600" dirty="0">
                        <a:effectLst/>
                        <a:latin typeface="Calibri"/>
                        <a:ea typeface="Calibri"/>
                        <a:cs typeface="Times New Roman"/>
                      </a:endParaRPr>
                    </a:p>
                  </a:txBody>
                  <a:tcPr marL="58615" marR="58615" marT="0" marB="0"/>
                </a:tc>
                <a:tc>
                  <a:txBody>
                    <a:bodyPr/>
                    <a:lstStyle/>
                    <a:p>
                      <a:pPr>
                        <a:spcAft>
                          <a:spcPts val="0"/>
                        </a:spcAft>
                      </a:pPr>
                      <a:r>
                        <a:rPr lang="fr-FR" sz="1600" dirty="0" smtClean="0">
                          <a:effectLst/>
                        </a:rPr>
                        <a:t>Connaitre et se</a:t>
                      </a:r>
                      <a:r>
                        <a:rPr lang="fr-FR" sz="1600" baseline="0" dirty="0" smtClean="0">
                          <a:effectLst/>
                        </a:rPr>
                        <a:t> repérer </a:t>
                      </a:r>
                      <a:r>
                        <a:rPr lang="fr-FR" sz="1600" dirty="0" smtClean="0">
                          <a:effectLst/>
                        </a:rPr>
                        <a:t>: </a:t>
                      </a:r>
                    </a:p>
                    <a:p>
                      <a:pPr>
                        <a:spcAft>
                          <a:spcPts val="0"/>
                        </a:spcAft>
                      </a:pPr>
                      <a:r>
                        <a:rPr lang="fr-FR" sz="1600" dirty="0" smtClean="0">
                          <a:effectLst/>
                        </a:rPr>
                        <a:t>- identifier et nommer les périodes historiques, les continuités et ruptures.</a:t>
                      </a:r>
                    </a:p>
                    <a:p>
                      <a:r>
                        <a:rPr lang="fr-FR" sz="1600" dirty="0" smtClean="0">
                          <a:effectLst/>
                        </a:rPr>
                        <a:t>- i</a:t>
                      </a:r>
                      <a:r>
                        <a:rPr lang="fr-FR" sz="1600" b="0" i="0" u="none" strike="noStrike" kern="1200" baseline="0" dirty="0" smtClean="0">
                          <a:solidFill>
                            <a:schemeClr val="dk1"/>
                          </a:solidFill>
                          <a:latin typeface="+mn-lt"/>
                          <a:ea typeface="+mn-ea"/>
                          <a:cs typeface="+mn-cs"/>
                        </a:rPr>
                        <a:t>dentifier et expliciter les dates et acteurs clés des grands événements. </a:t>
                      </a:r>
                    </a:p>
                    <a:p>
                      <a:pPr algn="just">
                        <a:spcAft>
                          <a:spcPts val="0"/>
                        </a:spcAft>
                      </a:pPr>
                      <a:r>
                        <a:rPr lang="fr-FR" sz="1600" dirty="0">
                          <a:effectLst/>
                        </a:rPr>
                        <a:t> </a:t>
                      </a:r>
                      <a:endParaRPr lang="fr-FR" sz="1600" dirty="0">
                        <a:effectLst/>
                        <a:latin typeface="Calibri"/>
                        <a:ea typeface="Calibri"/>
                        <a:cs typeface="Times New Roman"/>
                      </a:endParaRPr>
                    </a:p>
                  </a:txBody>
                  <a:tcPr marL="58615" marR="58615" marT="0" marB="0"/>
                </a:tc>
              </a:tr>
            </a:tbl>
          </a:graphicData>
        </a:graphic>
      </p:graphicFrame>
    </p:spTree>
    <p:extLst>
      <p:ext uri="{BB962C8B-B14F-4D97-AF65-F5344CB8AC3E}">
        <p14:creationId xmlns:p14="http://schemas.microsoft.com/office/powerpoint/2010/main" val="2265354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3"/>
            <a:ext cx="13017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 name="Rectangle 1"/>
          <p:cNvSpPr/>
          <p:nvPr/>
        </p:nvSpPr>
        <p:spPr>
          <a:xfrm>
            <a:off x="806450" y="101600"/>
            <a:ext cx="6286500" cy="400050"/>
          </a:xfrm>
          <a:prstGeom prst="rect">
            <a:avLst/>
          </a:prstGeom>
        </p:spPr>
        <p:txBody>
          <a:bodyPr>
            <a:spAutoFit/>
          </a:bodyPr>
          <a:lstStyle/>
          <a:p>
            <a:pPr fontAlgn="auto">
              <a:spcBef>
                <a:spcPts val="0"/>
              </a:spcBef>
              <a:spcAft>
                <a:spcPts val="0"/>
              </a:spcAft>
              <a:defRPr/>
            </a:pPr>
            <a:r>
              <a:rPr lang="fr-FR" sz="2000" b="1" u="sng" dirty="0" smtClean="0">
                <a:solidFill>
                  <a:srgbClr val="0070C0"/>
                </a:solidFill>
              </a:rPr>
              <a:t>c) Evaluations</a:t>
            </a:r>
            <a:endParaRPr lang="fr-FR" sz="2000"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5250" t="18370" r="3500" b="8287"/>
          <a:stretch/>
        </p:blipFill>
        <p:spPr bwMode="auto">
          <a:xfrm>
            <a:off x="756443" y="979169"/>
            <a:ext cx="7539831" cy="50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4380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3"/>
            <a:ext cx="13017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ZoneTexte 13"/>
          <p:cNvSpPr txBox="1"/>
          <p:nvPr/>
        </p:nvSpPr>
        <p:spPr>
          <a:xfrm>
            <a:off x="841375" y="92075"/>
            <a:ext cx="6078538" cy="400050"/>
          </a:xfrm>
          <a:prstGeom prst="rect">
            <a:avLst/>
          </a:prstGeom>
          <a:noFill/>
        </p:spPr>
        <p:txBody>
          <a:bodyPr wrap="none">
            <a:spAutoFit/>
          </a:bodyPr>
          <a:lstStyle/>
          <a:p>
            <a:pPr fontAlgn="auto">
              <a:spcBef>
                <a:spcPts val="0"/>
              </a:spcBef>
              <a:spcAft>
                <a:spcPts val="0"/>
              </a:spcAft>
              <a:defRPr/>
            </a:pPr>
            <a:r>
              <a:rPr lang="fr-FR" sz="2000" b="1" u="sng" dirty="0">
                <a:solidFill>
                  <a:srgbClr val="0070C0"/>
                </a:solidFill>
              </a:rPr>
              <a:t>a) Place de la séquence dans les nouveaux programmes</a:t>
            </a:r>
            <a:endParaRPr lang="fr-FR" sz="20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0" name="Rectangle 9"/>
          <p:cNvSpPr/>
          <p:nvPr/>
        </p:nvSpPr>
        <p:spPr>
          <a:xfrm>
            <a:off x="684213" y="965200"/>
            <a:ext cx="8064500" cy="338554"/>
          </a:xfrm>
          <a:prstGeom prst="rect">
            <a:avLst/>
          </a:prstGeom>
        </p:spPr>
        <p:txBody>
          <a:bodyPr>
            <a:spAutoFit/>
          </a:bodyPr>
          <a:lstStyle/>
          <a:p>
            <a:pPr>
              <a:defRPr/>
            </a:pPr>
            <a:endParaRPr lang="fr-FR" sz="1600" dirty="0"/>
          </a:p>
        </p:txBody>
      </p:sp>
      <p:sp>
        <p:nvSpPr>
          <p:cNvPr id="15" name="Rectangle 14"/>
          <p:cNvSpPr/>
          <p:nvPr/>
        </p:nvSpPr>
        <p:spPr>
          <a:xfrm>
            <a:off x="684213" y="1103717"/>
            <a:ext cx="8459788" cy="5078313"/>
          </a:xfrm>
          <a:prstGeom prst="rect">
            <a:avLst/>
          </a:prstGeom>
        </p:spPr>
        <p:txBody>
          <a:bodyPr wrap="square">
            <a:spAutoFit/>
          </a:bodyPr>
          <a:lstStyle/>
          <a:p>
            <a:pPr algn="just"/>
            <a:r>
              <a:rPr lang="fr-FR" b="1" dirty="0"/>
              <a:t>Préambule </a:t>
            </a:r>
            <a:endParaRPr lang="fr-FR" dirty="0"/>
          </a:p>
          <a:p>
            <a:pPr algn="just"/>
            <a:r>
              <a:rPr lang="fr-FR" dirty="0"/>
              <a:t>L’histoire et la géographie au lycée </a:t>
            </a:r>
          </a:p>
          <a:p>
            <a:pPr algn="just"/>
            <a:r>
              <a:rPr lang="fr-FR" b="1" dirty="0"/>
              <a:t>Des disciplines pour comprendre et agir </a:t>
            </a:r>
            <a:endParaRPr lang="fr-FR" dirty="0"/>
          </a:p>
          <a:p>
            <a:pPr algn="just"/>
            <a:r>
              <a:rPr lang="fr-FR" dirty="0"/>
              <a:t>Par l’étude du passé et l’examen du présent, l’histoire et la géographie </a:t>
            </a:r>
            <a:r>
              <a:rPr lang="fr-FR" dirty="0">
                <a:solidFill>
                  <a:schemeClr val="bg1">
                    <a:lumMod val="50000"/>
                  </a:schemeClr>
                </a:solidFill>
              </a:rPr>
              <a:t>enseignées au lycée transmettent aux élèves des connaissances précises et diverses sur un large empan historique, s’étendant de l’Antiquité à nos jours. Elles les </a:t>
            </a:r>
            <a:r>
              <a:rPr lang="fr-FR" dirty="0"/>
              <a:t>aident à acquérir des repères temporels et spatiaux ; elles leur permettent de discerner l’évolution des sociétés, des cultures, des politiques, les différentes phases de leur histoire </a:t>
            </a:r>
            <a:r>
              <a:rPr lang="fr-FR" dirty="0">
                <a:solidFill>
                  <a:schemeClr val="bg1">
                    <a:lumMod val="50000"/>
                  </a:schemeClr>
                </a:solidFill>
              </a:rPr>
              <a:t>ainsi que les actions et décisions des acteurs ; elles les confrontent à l’altérité par la connaissance d’expériences humaines antérieures et de territoires variés. </a:t>
            </a:r>
            <a:r>
              <a:rPr lang="fr-FR" dirty="0"/>
              <a:t>Partant, elles leur donnent les moyens d’une compréhension éclairée du monde d’hier et d’aujourd’hui, qu’ils appréhendent ainsi de manière plus distanciée et réfléchie. </a:t>
            </a:r>
          </a:p>
          <a:p>
            <a:pPr algn="just"/>
            <a:r>
              <a:rPr lang="fr-FR" dirty="0">
                <a:solidFill>
                  <a:schemeClr val="bg1">
                    <a:lumMod val="50000"/>
                  </a:schemeClr>
                </a:solidFill>
              </a:rPr>
              <a:t>Le monde dans lequel les lycéens entreront en tant qu’adultes et citoyens est traversé par des dynamiques complémentaires, conflictuelles, voire contradictoires dont beaucoup sont les conséquences de faits antérieurs, de longues ou brèves mutations. </a:t>
            </a:r>
            <a:r>
              <a:rPr lang="fr-FR" dirty="0"/>
              <a:t>L’histoire et la géographie permettent d’éclairer ces mouvements complexes et incitent les élèves à s’instruire de manière rigoureuse et, en développant une réflexion approfondie qui dépasse les évidences, les préparent à opérer des choix raisonnés. </a:t>
            </a:r>
          </a:p>
        </p:txBody>
      </p:sp>
    </p:spTree>
    <p:extLst>
      <p:ext uri="{BB962C8B-B14F-4D97-AF65-F5344CB8AC3E}">
        <p14:creationId xmlns:p14="http://schemas.microsoft.com/office/powerpoint/2010/main" val="22568150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3"/>
            <a:ext cx="13017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 name="Rectangle 1"/>
          <p:cNvSpPr/>
          <p:nvPr/>
        </p:nvSpPr>
        <p:spPr>
          <a:xfrm>
            <a:off x="806450" y="101600"/>
            <a:ext cx="6286500" cy="400050"/>
          </a:xfrm>
          <a:prstGeom prst="rect">
            <a:avLst/>
          </a:prstGeom>
        </p:spPr>
        <p:txBody>
          <a:bodyPr>
            <a:spAutoFit/>
          </a:bodyPr>
          <a:lstStyle/>
          <a:p>
            <a:pPr fontAlgn="auto">
              <a:spcBef>
                <a:spcPts val="0"/>
              </a:spcBef>
              <a:spcAft>
                <a:spcPts val="0"/>
              </a:spcAft>
              <a:defRPr/>
            </a:pPr>
            <a:r>
              <a:rPr lang="fr-FR" sz="2000" b="1" u="sng" dirty="0" smtClean="0">
                <a:solidFill>
                  <a:srgbClr val="0070C0"/>
                </a:solidFill>
              </a:rPr>
              <a:t>c) Evaluations</a:t>
            </a:r>
            <a:endParaRPr lang="fr-FR" sz="2000"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3922"/>
            <a:ext cx="9144000" cy="3950156"/>
          </a:xfrm>
          <a:prstGeom prst="rect">
            <a:avLst/>
          </a:prstGeom>
        </p:spPr>
      </p:pic>
    </p:spTree>
    <p:extLst>
      <p:ext uri="{BB962C8B-B14F-4D97-AF65-F5344CB8AC3E}">
        <p14:creationId xmlns:p14="http://schemas.microsoft.com/office/powerpoint/2010/main" val="36336670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3"/>
            <a:ext cx="13017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 name="Rectangle 1"/>
          <p:cNvSpPr/>
          <p:nvPr/>
        </p:nvSpPr>
        <p:spPr>
          <a:xfrm>
            <a:off x="806450" y="101600"/>
            <a:ext cx="6286500" cy="400050"/>
          </a:xfrm>
          <a:prstGeom prst="rect">
            <a:avLst/>
          </a:prstGeom>
        </p:spPr>
        <p:txBody>
          <a:bodyPr>
            <a:spAutoFit/>
          </a:bodyPr>
          <a:lstStyle/>
          <a:p>
            <a:pPr fontAlgn="auto">
              <a:spcBef>
                <a:spcPts val="0"/>
              </a:spcBef>
              <a:spcAft>
                <a:spcPts val="0"/>
              </a:spcAft>
              <a:defRPr/>
            </a:pPr>
            <a:r>
              <a:rPr lang="fr-FR" sz="2000" b="1" u="sng" dirty="0" smtClean="0">
                <a:solidFill>
                  <a:srgbClr val="0070C0"/>
                </a:solidFill>
              </a:rPr>
              <a:t>c) Evaluations</a:t>
            </a:r>
            <a:endParaRPr lang="fr-FR" sz="2000"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5250" t="18370" r="3500" b="8287"/>
          <a:stretch/>
        </p:blipFill>
        <p:spPr bwMode="auto">
          <a:xfrm>
            <a:off x="756443" y="979169"/>
            <a:ext cx="7539831" cy="50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35549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3"/>
            <a:ext cx="13017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ZoneTexte 13"/>
          <p:cNvSpPr txBox="1"/>
          <p:nvPr/>
        </p:nvSpPr>
        <p:spPr>
          <a:xfrm>
            <a:off x="841375" y="92075"/>
            <a:ext cx="1646605" cy="400110"/>
          </a:xfrm>
          <a:prstGeom prst="rect">
            <a:avLst/>
          </a:prstGeom>
          <a:noFill/>
        </p:spPr>
        <p:txBody>
          <a:bodyPr wrap="none">
            <a:spAutoFit/>
          </a:bodyPr>
          <a:lstStyle/>
          <a:p>
            <a:pPr fontAlgn="auto">
              <a:spcBef>
                <a:spcPts val="0"/>
              </a:spcBef>
              <a:spcAft>
                <a:spcPts val="0"/>
              </a:spcAft>
              <a:defRPr/>
            </a:pPr>
            <a:r>
              <a:rPr lang="fr-FR" sz="2000" b="1" u="sng" dirty="0">
                <a:solidFill>
                  <a:srgbClr val="0070C0"/>
                </a:solidFill>
              </a:rPr>
              <a:t>c) Evaluations</a:t>
            </a:r>
            <a:endParaRPr lang="fr-FR" sz="20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0" name="Rectangle 9"/>
          <p:cNvSpPr/>
          <p:nvPr/>
        </p:nvSpPr>
        <p:spPr>
          <a:xfrm>
            <a:off x="684213" y="965200"/>
            <a:ext cx="8064500" cy="338554"/>
          </a:xfrm>
          <a:prstGeom prst="rect">
            <a:avLst/>
          </a:prstGeom>
        </p:spPr>
        <p:txBody>
          <a:bodyPr>
            <a:spAutoFit/>
          </a:bodyPr>
          <a:lstStyle/>
          <a:p>
            <a:pPr>
              <a:defRPr/>
            </a:pPr>
            <a:endParaRPr lang="fr-FR" sz="1600" dirty="0"/>
          </a:p>
        </p:txBody>
      </p:sp>
      <p:graphicFrame>
        <p:nvGraphicFramePr>
          <p:cNvPr id="13" name="Tableau 12"/>
          <p:cNvGraphicFramePr>
            <a:graphicFrameLocks noGrp="1"/>
          </p:cNvGraphicFramePr>
          <p:nvPr>
            <p:extLst>
              <p:ext uri="{D42A27DB-BD31-4B8C-83A1-F6EECF244321}">
                <p14:modId xmlns:p14="http://schemas.microsoft.com/office/powerpoint/2010/main" val="3514325574"/>
              </p:ext>
            </p:extLst>
          </p:nvPr>
        </p:nvGraphicFramePr>
        <p:xfrm>
          <a:off x="34925" y="1134477"/>
          <a:ext cx="9144000" cy="3901440"/>
        </p:xfrm>
        <a:graphic>
          <a:graphicData uri="http://schemas.openxmlformats.org/drawingml/2006/table">
            <a:tbl>
              <a:tblPr firstRow="1" firstCol="1" bandRow="1">
                <a:tableStyleId>{5C22544A-7EE6-4342-B048-85BDC9FD1C3A}</a:tableStyleId>
              </a:tblPr>
              <a:tblGrid>
                <a:gridCol w="1296715"/>
                <a:gridCol w="1440160"/>
                <a:gridCol w="1368152"/>
                <a:gridCol w="720080"/>
                <a:gridCol w="1224136"/>
                <a:gridCol w="1624350"/>
                <a:gridCol w="1470407"/>
              </a:tblGrid>
              <a:tr h="327413">
                <a:tc>
                  <a:txBody>
                    <a:bodyPr/>
                    <a:lstStyle/>
                    <a:p>
                      <a:pPr algn="just">
                        <a:spcAft>
                          <a:spcPts val="0"/>
                        </a:spcAft>
                      </a:pPr>
                      <a:r>
                        <a:rPr lang="fr-FR" sz="1600" b="1" dirty="0">
                          <a:effectLst/>
                        </a:rPr>
                        <a:t>Séance   </a:t>
                      </a:r>
                      <a:endParaRPr lang="fr-FR" sz="1600" b="1" dirty="0">
                        <a:effectLst/>
                        <a:latin typeface="Calibri"/>
                        <a:ea typeface="Calibri"/>
                        <a:cs typeface="Times New Roman"/>
                      </a:endParaRPr>
                    </a:p>
                  </a:txBody>
                  <a:tcPr marL="58615" marR="58615" marT="0" marB="0"/>
                </a:tc>
                <a:tc>
                  <a:txBody>
                    <a:bodyPr/>
                    <a:lstStyle/>
                    <a:p>
                      <a:pPr algn="just">
                        <a:spcAft>
                          <a:spcPts val="0"/>
                        </a:spcAft>
                      </a:pPr>
                      <a:r>
                        <a:rPr lang="fr-FR" sz="1600" b="1" dirty="0">
                          <a:effectLst/>
                        </a:rPr>
                        <a:t>Problématique   </a:t>
                      </a:r>
                      <a:endParaRPr lang="fr-FR" sz="1600" b="1" dirty="0">
                        <a:effectLst/>
                        <a:latin typeface="Calibri"/>
                        <a:ea typeface="Calibri"/>
                        <a:cs typeface="Times New Roman"/>
                      </a:endParaRPr>
                    </a:p>
                  </a:txBody>
                  <a:tcPr marL="58615" marR="58615" marT="0" marB="0"/>
                </a:tc>
                <a:tc>
                  <a:txBody>
                    <a:bodyPr/>
                    <a:lstStyle/>
                    <a:p>
                      <a:pPr algn="just">
                        <a:spcAft>
                          <a:spcPts val="0"/>
                        </a:spcAft>
                      </a:pPr>
                      <a:r>
                        <a:rPr lang="fr-FR" sz="1600" b="1" dirty="0">
                          <a:effectLst/>
                        </a:rPr>
                        <a:t>Plan du cours   </a:t>
                      </a:r>
                      <a:endParaRPr lang="fr-FR" sz="1600" b="1" dirty="0">
                        <a:effectLst/>
                        <a:latin typeface="Calibri"/>
                        <a:ea typeface="Calibri"/>
                        <a:cs typeface="Times New Roman"/>
                      </a:endParaRPr>
                    </a:p>
                  </a:txBody>
                  <a:tcPr marL="58615" marR="58615" marT="0" marB="0"/>
                </a:tc>
                <a:tc>
                  <a:txBody>
                    <a:bodyPr/>
                    <a:lstStyle/>
                    <a:p>
                      <a:pPr algn="just">
                        <a:spcAft>
                          <a:spcPts val="0"/>
                        </a:spcAft>
                      </a:pPr>
                      <a:r>
                        <a:rPr lang="fr-FR" sz="1600" b="1" dirty="0">
                          <a:effectLst/>
                        </a:rPr>
                        <a:t>Durée   </a:t>
                      </a:r>
                      <a:endParaRPr lang="fr-FR" sz="1600" b="1" dirty="0">
                        <a:effectLst/>
                        <a:latin typeface="Calibri"/>
                        <a:ea typeface="Calibri"/>
                        <a:cs typeface="Times New Roman"/>
                      </a:endParaRPr>
                    </a:p>
                  </a:txBody>
                  <a:tcPr marL="58615" marR="58615" marT="0" marB="0"/>
                </a:tc>
                <a:tc>
                  <a:txBody>
                    <a:bodyPr/>
                    <a:lstStyle/>
                    <a:p>
                      <a:pPr algn="just">
                        <a:spcAft>
                          <a:spcPts val="0"/>
                        </a:spcAft>
                      </a:pPr>
                      <a:r>
                        <a:rPr lang="fr-FR" sz="1600" b="1" dirty="0">
                          <a:effectLst/>
                        </a:rPr>
                        <a:t>Documents</a:t>
                      </a:r>
                      <a:endParaRPr lang="fr-FR" sz="1600" b="1" dirty="0">
                        <a:effectLst/>
                        <a:latin typeface="Calibri"/>
                        <a:ea typeface="Calibri"/>
                        <a:cs typeface="Times New Roman"/>
                      </a:endParaRPr>
                    </a:p>
                  </a:txBody>
                  <a:tcPr marL="58615" marR="58615" marT="0" marB="0"/>
                </a:tc>
                <a:tc>
                  <a:txBody>
                    <a:bodyPr/>
                    <a:lstStyle/>
                    <a:p>
                      <a:pPr algn="just">
                        <a:spcAft>
                          <a:spcPts val="0"/>
                        </a:spcAft>
                      </a:pPr>
                      <a:r>
                        <a:rPr lang="fr-FR" sz="1600" b="1" dirty="0">
                          <a:effectLst/>
                        </a:rPr>
                        <a:t>Connaissances et repères</a:t>
                      </a:r>
                      <a:endParaRPr lang="fr-FR" sz="1600" b="1" dirty="0">
                        <a:effectLst/>
                        <a:latin typeface="Calibri"/>
                        <a:ea typeface="Calibri"/>
                        <a:cs typeface="Times New Roman"/>
                      </a:endParaRPr>
                    </a:p>
                  </a:txBody>
                  <a:tcPr marL="58615" marR="58615" marT="0" marB="0"/>
                </a:tc>
                <a:tc>
                  <a:txBody>
                    <a:bodyPr/>
                    <a:lstStyle/>
                    <a:p>
                      <a:pPr algn="just">
                        <a:spcAft>
                          <a:spcPts val="0"/>
                        </a:spcAft>
                      </a:pPr>
                      <a:r>
                        <a:rPr lang="fr-FR" sz="1600" b="1" dirty="0">
                          <a:effectLst/>
                        </a:rPr>
                        <a:t>Compétences     </a:t>
                      </a:r>
                      <a:endParaRPr lang="fr-FR" sz="1600" b="1" dirty="0">
                        <a:effectLst/>
                        <a:latin typeface="Calibri"/>
                        <a:ea typeface="Calibri"/>
                        <a:cs typeface="Times New Roman"/>
                      </a:endParaRPr>
                    </a:p>
                  </a:txBody>
                  <a:tcPr marL="58615" marR="58615" marT="0" marB="0"/>
                </a:tc>
              </a:tr>
              <a:tr h="2471166">
                <a:tc>
                  <a:txBody>
                    <a:bodyPr/>
                    <a:lstStyle/>
                    <a:p>
                      <a:pPr algn="just">
                        <a:spcAft>
                          <a:spcPts val="0"/>
                        </a:spcAft>
                      </a:pPr>
                      <a:r>
                        <a:rPr lang="fr-FR" sz="1600" dirty="0">
                          <a:effectLst/>
                        </a:rPr>
                        <a:t>Séance </a:t>
                      </a:r>
                      <a:r>
                        <a:rPr lang="fr-FR" sz="1600" dirty="0" smtClean="0">
                          <a:effectLst/>
                        </a:rPr>
                        <a:t>2</a:t>
                      </a:r>
                      <a:r>
                        <a:rPr lang="fr-FR" sz="1600" dirty="0">
                          <a:effectLst/>
                        </a:rPr>
                        <a:t> : </a:t>
                      </a:r>
                      <a:endParaRPr lang="fr-FR" sz="1600" dirty="0" smtClean="0">
                        <a:effectLst/>
                      </a:endParaRPr>
                    </a:p>
                    <a:p>
                      <a:pPr algn="just">
                        <a:spcAft>
                          <a:spcPts val="0"/>
                        </a:spcAft>
                      </a:pPr>
                      <a:r>
                        <a:rPr lang="fr-FR" sz="1600" dirty="0" smtClean="0">
                          <a:effectLst/>
                        </a:rPr>
                        <a:t>Evaluations</a:t>
                      </a:r>
                      <a:r>
                        <a:rPr lang="fr-FR" sz="1600" dirty="0">
                          <a:effectLst/>
                        </a:rPr>
                        <a:t> </a:t>
                      </a:r>
                    </a:p>
                    <a:p>
                      <a:pPr algn="just">
                        <a:spcAft>
                          <a:spcPts val="0"/>
                        </a:spcAft>
                      </a:pPr>
                      <a:r>
                        <a:rPr lang="fr-FR" sz="1600" dirty="0">
                          <a:effectLst/>
                        </a:rPr>
                        <a:t> </a:t>
                      </a:r>
                    </a:p>
                    <a:p>
                      <a:pPr algn="just">
                        <a:spcAft>
                          <a:spcPts val="0"/>
                        </a:spcAft>
                      </a:pPr>
                      <a:r>
                        <a:rPr lang="fr-FR" sz="1600" dirty="0">
                          <a:effectLst/>
                        </a:rPr>
                        <a:t> </a:t>
                      </a:r>
                    </a:p>
                    <a:p>
                      <a:pPr algn="just">
                        <a:spcAft>
                          <a:spcPts val="0"/>
                        </a:spcAft>
                      </a:pPr>
                      <a:r>
                        <a:rPr lang="fr-FR" sz="1600" dirty="0">
                          <a:effectLst/>
                        </a:rPr>
                        <a:t> </a:t>
                      </a:r>
                      <a:endParaRPr lang="fr-FR" sz="1600" dirty="0">
                        <a:effectLst/>
                        <a:latin typeface="Calibri"/>
                        <a:ea typeface="Calibri"/>
                        <a:cs typeface="Times New Roman"/>
                      </a:endParaRPr>
                    </a:p>
                  </a:txBody>
                  <a:tcPr marL="58615" marR="58615" marT="0" marB="0"/>
                </a:tc>
                <a:tc>
                  <a:txBody>
                    <a:bodyPr/>
                    <a:lstStyle/>
                    <a:p>
                      <a:pPr algn="just">
                        <a:spcAft>
                          <a:spcPts val="0"/>
                        </a:spcAft>
                      </a:pPr>
                      <a:endParaRPr lang="fr-FR" sz="1600" dirty="0" smtClean="0">
                        <a:effectLst/>
                      </a:endParaRPr>
                    </a:p>
                    <a:p>
                      <a:pPr algn="just">
                        <a:spcAft>
                          <a:spcPts val="0"/>
                        </a:spcAft>
                      </a:pPr>
                      <a:endParaRPr lang="fr-FR" sz="1600" dirty="0" smtClean="0">
                        <a:effectLst/>
                      </a:endParaRPr>
                    </a:p>
                    <a:p>
                      <a:pPr algn="just">
                        <a:spcAft>
                          <a:spcPts val="0"/>
                        </a:spcAft>
                      </a:pPr>
                      <a:endParaRPr lang="fr-FR" sz="1600" dirty="0" smtClean="0">
                        <a:effectLst/>
                      </a:endParaRPr>
                    </a:p>
                  </a:txBody>
                  <a:tcPr marL="58615" marR="58615" marT="0" marB="0"/>
                </a:tc>
                <a:tc>
                  <a:txBody>
                    <a:bodyPr/>
                    <a:lstStyle/>
                    <a:p>
                      <a:pPr algn="just">
                        <a:spcAft>
                          <a:spcPts val="0"/>
                        </a:spcAft>
                      </a:pPr>
                      <a:r>
                        <a:rPr lang="fr-FR" sz="1600" dirty="0" smtClean="0">
                          <a:effectLst/>
                        </a:rPr>
                        <a:t>Evaluation formative</a:t>
                      </a:r>
                    </a:p>
                    <a:p>
                      <a:pPr algn="just">
                        <a:spcAft>
                          <a:spcPts val="0"/>
                        </a:spcAft>
                      </a:pPr>
                      <a:endParaRPr lang="fr-FR" sz="1600" dirty="0" smtClean="0">
                        <a:effectLst/>
                      </a:endParaRPr>
                    </a:p>
                    <a:p>
                      <a:pPr algn="just">
                        <a:spcAft>
                          <a:spcPts val="0"/>
                        </a:spcAft>
                      </a:pPr>
                      <a:r>
                        <a:rPr lang="fr-FR" sz="1600" dirty="0" smtClean="0">
                          <a:effectLst/>
                        </a:rPr>
                        <a:t>Correction</a:t>
                      </a:r>
                      <a:r>
                        <a:rPr lang="fr-FR" sz="1600" baseline="0" dirty="0" smtClean="0">
                          <a:effectLst/>
                        </a:rPr>
                        <a:t> entre pairs</a:t>
                      </a:r>
                      <a:endParaRPr lang="fr-FR" sz="1600" dirty="0">
                        <a:effectLst/>
                      </a:endParaRPr>
                    </a:p>
                    <a:p>
                      <a:pPr algn="just">
                        <a:spcAft>
                          <a:spcPts val="0"/>
                        </a:spcAft>
                      </a:pPr>
                      <a:r>
                        <a:rPr lang="fr-FR" sz="1600" dirty="0">
                          <a:effectLst/>
                        </a:rPr>
                        <a:t> </a:t>
                      </a:r>
                      <a:endParaRPr lang="fr-FR" sz="1600" dirty="0" smtClean="0">
                        <a:effectLst/>
                      </a:endParaRPr>
                    </a:p>
                    <a:p>
                      <a:pPr algn="just">
                        <a:spcAft>
                          <a:spcPts val="0"/>
                        </a:spcAft>
                      </a:pPr>
                      <a:r>
                        <a:rPr lang="fr-FR" sz="1600" b="1" dirty="0" smtClean="0">
                          <a:effectLst/>
                        </a:rPr>
                        <a:t>Evaluation sommative</a:t>
                      </a:r>
                    </a:p>
                    <a:p>
                      <a:pPr algn="just">
                        <a:spcAft>
                          <a:spcPts val="0"/>
                        </a:spcAft>
                      </a:pPr>
                      <a:endParaRPr lang="fr-FR" sz="1600" dirty="0">
                        <a:effectLst/>
                      </a:endParaRPr>
                    </a:p>
                  </a:txBody>
                  <a:tcPr marL="58615" marR="58615" marT="0" marB="0"/>
                </a:tc>
                <a:tc>
                  <a:txBody>
                    <a:bodyPr/>
                    <a:lstStyle/>
                    <a:p>
                      <a:pPr algn="just">
                        <a:spcAft>
                          <a:spcPts val="0"/>
                        </a:spcAft>
                      </a:pPr>
                      <a:r>
                        <a:rPr lang="fr-FR" sz="1600" dirty="0" smtClean="0">
                          <a:effectLst/>
                        </a:rPr>
                        <a:t>15mn</a:t>
                      </a:r>
                    </a:p>
                    <a:p>
                      <a:pPr algn="just">
                        <a:spcAft>
                          <a:spcPts val="0"/>
                        </a:spcAft>
                      </a:pPr>
                      <a:endParaRPr lang="fr-FR" sz="1600" dirty="0" smtClean="0">
                        <a:effectLst/>
                      </a:endParaRPr>
                    </a:p>
                    <a:p>
                      <a:pPr algn="just">
                        <a:spcAft>
                          <a:spcPts val="0"/>
                        </a:spcAft>
                      </a:pPr>
                      <a:endParaRPr lang="fr-FR" sz="1600" dirty="0" smtClean="0">
                        <a:effectLst/>
                      </a:endParaRPr>
                    </a:p>
                    <a:p>
                      <a:pPr algn="just">
                        <a:spcAft>
                          <a:spcPts val="0"/>
                        </a:spcAft>
                      </a:pPr>
                      <a:r>
                        <a:rPr lang="fr-FR" sz="1600" dirty="0" smtClean="0">
                          <a:effectLst/>
                        </a:rPr>
                        <a:t>10mn</a:t>
                      </a:r>
                      <a:endParaRPr lang="fr-FR" sz="1600" dirty="0">
                        <a:effectLst/>
                      </a:endParaRPr>
                    </a:p>
                    <a:p>
                      <a:pPr algn="just">
                        <a:spcAft>
                          <a:spcPts val="0"/>
                        </a:spcAft>
                      </a:pPr>
                      <a:r>
                        <a:rPr lang="fr-FR" sz="1600" dirty="0">
                          <a:effectLst/>
                        </a:rPr>
                        <a:t> </a:t>
                      </a:r>
                      <a:endParaRPr lang="fr-FR" sz="1600" dirty="0" smtClean="0">
                        <a:effectLst/>
                      </a:endParaRPr>
                    </a:p>
                    <a:p>
                      <a:pPr algn="just">
                        <a:spcAft>
                          <a:spcPts val="0"/>
                        </a:spcAft>
                      </a:pPr>
                      <a:endParaRPr lang="fr-FR" sz="1600" dirty="0">
                        <a:effectLst/>
                      </a:endParaRPr>
                    </a:p>
                    <a:p>
                      <a:pPr algn="just">
                        <a:spcAft>
                          <a:spcPts val="0"/>
                        </a:spcAft>
                      </a:pPr>
                      <a:r>
                        <a:rPr lang="fr-FR" sz="1600" dirty="0" smtClean="0">
                          <a:effectLst/>
                        </a:rPr>
                        <a:t>5mn</a:t>
                      </a:r>
                      <a:endParaRPr lang="fr-FR" sz="1600" dirty="0">
                        <a:effectLst/>
                      </a:endParaRPr>
                    </a:p>
                    <a:p>
                      <a:pPr algn="just">
                        <a:spcAft>
                          <a:spcPts val="0"/>
                        </a:spcAft>
                      </a:pPr>
                      <a:r>
                        <a:rPr lang="fr-FR" sz="1600" dirty="0">
                          <a:effectLst/>
                        </a:rPr>
                        <a:t> </a:t>
                      </a:r>
                    </a:p>
                    <a:p>
                      <a:pPr algn="just">
                        <a:spcAft>
                          <a:spcPts val="0"/>
                        </a:spcAft>
                      </a:pPr>
                      <a:r>
                        <a:rPr lang="fr-FR" sz="1600" dirty="0">
                          <a:effectLst/>
                        </a:rPr>
                        <a:t> </a:t>
                      </a:r>
                    </a:p>
                  </a:txBody>
                  <a:tcPr marL="58615" marR="58615" marT="0" marB="0"/>
                </a:tc>
                <a:tc>
                  <a:txBody>
                    <a:bodyPr/>
                    <a:lstStyle/>
                    <a:p>
                      <a:pPr algn="just">
                        <a:spcAft>
                          <a:spcPts val="0"/>
                        </a:spcAft>
                      </a:pPr>
                      <a:r>
                        <a:rPr lang="fr-FR" sz="1600" dirty="0">
                          <a:effectLst/>
                        </a:rPr>
                        <a:t> </a:t>
                      </a:r>
                    </a:p>
                    <a:p>
                      <a:pPr algn="just">
                        <a:spcAft>
                          <a:spcPts val="0"/>
                        </a:spcAft>
                      </a:pPr>
                      <a:r>
                        <a:rPr lang="fr-FR" sz="1600" dirty="0">
                          <a:effectLst/>
                        </a:rPr>
                        <a:t> </a:t>
                      </a:r>
                      <a:endParaRPr lang="fr-FR" sz="1600" dirty="0" smtClean="0">
                        <a:effectLst/>
                      </a:endParaRPr>
                    </a:p>
                    <a:p>
                      <a:pPr algn="just">
                        <a:spcAft>
                          <a:spcPts val="0"/>
                        </a:spcAft>
                      </a:pPr>
                      <a:endParaRPr lang="fr-FR" sz="1600" dirty="0" smtClean="0">
                        <a:effectLst/>
                      </a:endParaRPr>
                    </a:p>
                    <a:p>
                      <a:pPr algn="just">
                        <a:spcAft>
                          <a:spcPts val="0"/>
                        </a:spcAft>
                      </a:pPr>
                      <a:endParaRPr lang="fr-FR" sz="1600" dirty="0" smtClean="0">
                        <a:effectLst/>
                      </a:endParaRPr>
                    </a:p>
                    <a:p>
                      <a:pPr algn="just">
                        <a:spcAft>
                          <a:spcPts val="0"/>
                        </a:spcAft>
                      </a:pPr>
                      <a:endParaRPr lang="fr-FR" sz="1600" dirty="0">
                        <a:effectLst/>
                      </a:endParaRPr>
                    </a:p>
                    <a:p>
                      <a:pPr algn="just">
                        <a:spcAft>
                          <a:spcPts val="0"/>
                        </a:spcAft>
                      </a:pPr>
                      <a:endParaRPr lang="fr-FR" sz="1600" dirty="0">
                        <a:effectLst/>
                        <a:latin typeface="Calibri"/>
                        <a:ea typeface="Calibri"/>
                        <a:cs typeface="Times New Roman"/>
                      </a:endParaRPr>
                    </a:p>
                  </a:txBody>
                  <a:tcPr marL="58615" marR="58615" marT="0" marB="0"/>
                </a:tc>
                <a:tc>
                  <a:txBody>
                    <a:bodyPr/>
                    <a:lstStyle/>
                    <a:p>
                      <a:pPr algn="just">
                        <a:spcAft>
                          <a:spcPts val="0"/>
                        </a:spcAft>
                      </a:pPr>
                      <a:r>
                        <a:rPr lang="fr-FR" sz="1600" dirty="0" smtClean="0">
                          <a:effectLst/>
                        </a:rPr>
                        <a:t>Les </a:t>
                      </a:r>
                      <a:r>
                        <a:rPr lang="fr-FR" sz="1600" dirty="0">
                          <a:effectLst/>
                        </a:rPr>
                        <a:t>différentes époques et les dates de l’Histoire</a:t>
                      </a:r>
                    </a:p>
                    <a:p>
                      <a:pPr algn="just">
                        <a:spcAft>
                          <a:spcPts val="0"/>
                        </a:spcAft>
                      </a:pPr>
                      <a:r>
                        <a:rPr lang="fr-FR" sz="1600" dirty="0">
                          <a:effectLst/>
                        </a:rPr>
                        <a:t>Réflexion critique</a:t>
                      </a:r>
                    </a:p>
                    <a:p>
                      <a:pPr algn="just">
                        <a:spcAft>
                          <a:spcPts val="0"/>
                        </a:spcAft>
                      </a:pPr>
                      <a:r>
                        <a:rPr lang="fr-FR" sz="1600" dirty="0">
                          <a:effectLst/>
                        </a:rPr>
                        <a:t> </a:t>
                      </a:r>
                    </a:p>
                    <a:p>
                      <a:pPr algn="just">
                        <a:spcAft>
                          <a:spcPts val="0"/>
                        </a:spcAft>
                      </a:pPr>
                      <a:r>
                        <a:rPr lang="fr-FR" sz="1600" dirty="0">
                          <a:effectLst/>
                        </a:rPr>
                        <a:t>La division </a:t>
                      </a:r>
                      <a:r>
                        <a:rPr lang="fr-FR" sz="1600" dirty="0" smtClean="0">
                          <a:effectLst/>
                        </a:rPr>
                        <a:t>Nord-Sud en géographie</a:t>
                      </a:r>
                      <a:endParaRPr lang="fr-FR" sz="1600" dirty="0">
                        <a:effectLst/>
                        <a:latin typeface="Calibri"/>
                        <a:ea typeface="Calibri"/>
                        <a:cs typeface="Times New Roman"/>
                      </a:endParaRPr>
                    </a:p>
                  </a:txBody>
                  <a:tcPr marL="58615" marR="58615" marT="0" marB="0"/>
                </a:tc>
                <a:tc>
                  <a:txBody>
                    <a:bodyPr/>
                    <a:lstStyle/>
                    <a:p>
                      <a:pPr>
                        <a:spcAft>
                          <a:spcPts val="0"/>
                        </a:spcAft>
                      </a:pPr>
                      <a:r>
                        <a:rPr lang="fr-FR" sz="1600" dirty="0" smtClean="0">
                          <a:effectLst/>
                        </a:rPr>
                        <a:t>Connaitre et se</a:t>
                      </a:r>
                      <a:r>
                        <a:rPr lang="fr-FR" sz="1600" baseline="0" dirty="0" smtClean="0">
                          <a:effectLst/>
                        </a:rPr>
                        <a:t> repérer </a:t>
                      </a:r>
                      <a:r>
                        <a:rPr lang="fr-FR" sz="1600" dirty="0" smtClean="0">
                          <a:effectLst/>
                        </a:rPr>
                        <a:t>: </a:t>
                      </a:r>
                    </a:p>
                    <a:p>
                      <a:pPr>
                        <a:spcAft>
                          <a:spcPts val="0"/>
                        </a:spcAft>
                      </a:pPr>
                      <a:r>
                        <a:rPr lang="fr-FR" sz="1600" dirty="0" smtClean="0">
                          <a:effectLst/>
                        </a:rPr>
                        <a:t>- identifier et nommer les périodes historiques, les continuités et ruptures.</a:t>
                      </a:r>
                    </a:p>
                    <a:p>
                      <a:r>
                        <a:rPr lang="fr-FR" sz="1600" dirty="0" smtClean="0">
                          <a:effectLst/>
                        </a:rPr>
                        <a:t>- i</a:t>
                      </a:r>
                      <a:r>
                        <a:rPr lang="fr-FR" sz="1600" b="0" i="0" u="none" strike="noStrike" kern="1200" baseline="0" dirty="0" smtClean="0">
                          <a:solidFill>
                            <a:schemeClr val="dk1"/>
                          </a:solidFill>
                          <a:latin typeface="+mn-lt"/>
                          <a:ea typeface="+mn-ea"/>
                          <a:cs typeface="+mn-cs"/>
                        </a:rPr>
                        <a:t>dentifier et expliciter les dates et acteurs clés des grands événements. </a:t>
                      </a:r>
                    </a:p>
                    <a:p>
                      <a:pPr algn="just">
                        <a:spcAft>
                          <a:spcPts val="0"/>
                        </a:spcAft>
                      </a:pPr>
                      <a:r>
                        <a:rPr lang="fr-FR" sz="1600" dirty="0">
                          <a:effectLst/>
                        </a:rPr>
                        <a:t> </a:t>
                      </a:r>
                      <a:endParaRPr lang="fr-FR" sz="1600" dirty="0">
                        <a:effectLst/>
                        <a:latin typeface="Calibri"/>
                        <a:ea typeface="Calibri"/>
                        <a:cs typeface="Times New Roman"/>
                      </a:endParaRPr>
                    </a:p>
                  </a:txBody>
                  <a:tcPr marL="58615" marR="58615" marT="0" marB="0"/>
                </a:tc>
              </a:tr>
            </a:tbl>
          </a:graphicData>
        </a:graphic>
      </p:graphicFrame>
    </p:spTree>
    <p:extLst>
      <p:ext uri="{BB962C8B-B14F-4D97-AF65-F5344CB8AC3E}">
        <p14:creationId xmlns:p14="http://schemas.microsoft.com/office/powerpoint/2010/main" val="18640779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3"/>
            <a:ext cx="13017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 name="Rectangle 1"/>
          <p:cNvSpPr/>
          <p:nvPr/>
        </p:nvSpPr>
        <p:spPr>
          <a:xfrm>
            <a:off x="806450" y="101600"/>
            <a:ext cx="6286500" cy="400050"/>
          </a:xfrm>
          <a:prstGeom prst="rect">
            <a:avLst/>
          </a:prstGeom>
        </p:spPr>
        <p:txBody>
          <a:bodyPr>
            <a:spAutoFit/>
          </a:bodyPr>
          <a:lstStyle/>
          <a:p>
            <a:pPr fontAlgn="auto">
              <a:spcBef>
                <a:spcPts val="0"/>
              </a:spcBef>
              <a:spcAft>
                <a:spcPts val="0"/>
              </a:spcAft>
              <a:defRPr/>
            </a:pPr>
            <a:r>
              <a:rPr lang="fr-FR" sz="2000" b="1" u="sng" dirty="0" smtClean="0">
                <a:solidFill>
                  <a:srgbClr val="0070C0"/>
                </a:solidFill>
              </a:rPr>
              <a:t>c) Evaluations</a:t>
            </a:r>
            <a:endParaRPr lang="fr-FR" sz="2000"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5000" t="18519" r="3250" b="8287"/>
          <a:stretch/>
        </p:blipFill>
        <p:spPr bwMode="auto">
          <a:xfrm>
            <a:off x="864061" y="984249"/>
            <a:ext cx="7668752" cy="5113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06117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0"/>
            <a:ext cx="13017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3017" name="ZoneTexte 9"/>
          <p:cNvSpPr txBox="1">
            <a:spLocks noChangeArrowheads="1"/>
          </p:cNvSpPr>
          <p:nvPr/>
        </p:nvSpPr>
        <p:spPr bwMode="auto">
          <a:xfrm>
            <a:off x="625475" y="163513"/>
            <a:ext cx="3133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b="1">
                <a:solidFill>
                  <a:srgbClr val="0070C0"/>
                </a:solidFill>
                <a:latin typeface="Arial" charset="0"/>
              </a:rPr>
              <a:t>Bibliographie - Sitographie</a:t>
            </a:r>
            <a:endParaRPr lang="fr-FR" b="1">
              <a:solidFill>
                <a:srgbClr val="0070C0"/>
              </a:solidFill>
            </a:endParaRPr>
          </a:p>
        </p:txBody>
      </p:sp>
      <p:sp>
        <p:nvSpPr>
          <p:cNvPr id="43018" name="ZoneTexte 1"/>
          <p:cNvSpPr txBox="1">
            <a:spLocks noChangeArrowheads="1"/>
          </p:cNvSpPr>
          <p:nvPr/>
        </p:nvSpPr>
        <p:spPr bwMode="auto">
          <a:xfrm>
            <a:off x="653579" y="1026696"/>
            <a:ext cx="79216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sz="2000" dirty="0" smtClean="0"/>
              <a:t>. </a:t>
            </a:r>
            <a:r>
              <a:rPr lang="fr-FR" sz="2000" dirty="0" err="1" smtClean="0"/>
              <a:t>Eduscol</a:t>
            </a:r>
            <a:r>
              <a:rPr lang="fr-FR" sz="2000" dirty="0"/>
              <a:t>, Jacques Le Goff et la périodisation de l’Histoire, </a:t>
            </a:r>
            <a:endParaRPr lang="fr-FR" sz="2000" dirty="0" smtClean="0"/>
          </a:p>
          <a:p>
            <a:pPr eaLnBrk="1" hangingPunct="1"/>
            <a:r>
              <a:rPr lang="fr-FR" sz="2000" dirty="0" smtClean="0"/>
              <a:t>url : </a:t>
            </a:r>
            <a:r>
              <a:rPr lang="fr-FR" sz="2000" dirty="0" smtClean="0">
                <a:solidFill>
                  <a:schemeClr val="accent2"/>
                </a:solidFill>
              </a:rPr>
              <a:t>http</a:t>
            </a:r>
            <a:r>
              <a:rPr lang="fr-FR" sz="2000" dirty="0">
                <a:solidFill>
                  <a:schemeClr val="accent2"/>
                </a:solidFill>
              </a:rPr>
              <a:t>://</a:t>
            </a:r>
            <a:r>
              <a:rPr lang="fr-FR" sz="2000" dirty="0" smtClean="0">
                <a:solidFill>
                  <a:schemeClr val="accent2"/>
                </a:solidFill>
              </a:rPr>
              <a:t>eduscol.education.fr/histoire-geographie/actualites/actualites/article/jacques-le-goff-et-la-periodisation-de-lhistoire.html</a:t>
            </a:r>
            <a:r>
              <a:rPr lang="fr-FR" sz="2000" u="sng" dirty="0"/>
              <a:t/>
            </a:r>
            <a:br>
              <a:rPr lang="fr-FR" sz="2000" u="sng" dirty="0"/>
            </a:br>
            <a:r>
              <a:rPr lang="fr-FR" sz="2000" dirty="0" smtClean="0"/>
              <a:t>. Jacques </a:t>
            </a:r>
            <a:r>
              <a:rPr lang="fr-FR" sz="2000" dirty="0"/>
              <a:t>LE GOFF, </a:t>
            </a:r>
            <a:r>
              <a:rPr lang="fr-FR" sz="2000" i="1" dirty="0"/>
              <a:t>L’Histoire en tranches</a:t>
            </a:r>
            <a:r>
              <a:rPr lang="fr-FR" sz="2000" dirty="0"/>
              <a:t>, Seuil, Paris, 2013</a:t>
            </a:r>
            <a:br>
              <a:rPr lang="fr-FR" sz="2000" dirty="0"/>
            </a:br>
            <a:r>
              <a:rPr lang="fr-FR" sz="2000" dirty="0" smtClean="0"/>
              <a:t>. François </a:t>
            </a:r>
            <a:r>
              <a:rPr lang="fr-FR" sz="2000" dirty="0"/>
              <a:t>HARTOG, </a:t>
            </a:r>
            <a:r>
              <a:rPr lang="fr-FR" sz="2000" i="1" dirty="0"/>
              <a:t>Régime d’historicité. Présentisme et expériences du temps </a:t>
            </a:r>
            <a:r>
              <a:rPr lang="fr-FR" sz="2000" dirty="0"/>
              <a:t>, Seuil, Paris, 2003</a:t>
            </a:r>
            <a:br>
              <a:rPr lang="fr-FR" sz="2000" dirty="0"/>
            </a:br>
            <a:r>
              <a:rPr lang="fr-FR" sz="2000" dirty="0" smtClean="0"/>
              <a:t>. ATALA </a:t>
            </a:r>
            <a:r>
              <a:rPr lang="fr-FR" sz="2000" dirty="0"/>
              <a:t>Cultures et sciences humaines n° 17,</a:t>
            </a:r>
            <a:r>
              <a:rPr lang="fr-FR" sz="2000" i="1" dirty="0"/>
              <a:t> «Découper le temps - Actualité de la périodisation en histoire», </a:t>
            </a:r>
            <a:r>
              <a:rPr lang="fr-FR" sz="2000" dirty="0"/>
              <a:t>2014</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0"/>
            <a:ext cx="13017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3017" name="ZoneTexte 9"/>
          <p:cNvSpPr txBox="1">
            <a:spLocks noChangeArrowheads="1"/>
          </p:cNvSpPr>
          <p:nvPr/>
        </p:nvSpPr>
        <p:spPr bwMode="auto">
          <a:xfrm>
            <a:off x="625475" y="163513"/>
            <a:ext cx="3133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b="1">
                <a:solidFill>
                  <a:srgbClr val="0070C0"/>
                </a:solidFill>
                <a:latin typeface="Arial" charset="0"/>
              </a:rPr>
              <a:t>Bibliographie - Sitographie</a:t>
            </a:r>
            <a:endParaRPr lang="fr-FR" b="1">
              <a:solidFill>
                <a:srgbClr val="0070C0"/>
              </a:solidFill>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063" t="10915" r="15938" b="4467"/>
          <a:stretch/>
        </p:blipFill>
        <p:spPr bwMode="auto">
          <a:xfrm>
            <a:off x="654590" y="1054894"/>
            <a:ext cx="7474458" cy="508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0951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0"/>
            <a:ext cx="13017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3017" name="ZoneTexte 9"/>
          <p:cNvSpPr txBox="1">
            <a:spLocks noChangeArrowheads="1"/>
          </p:cNvSpPr>
          <p:nvPr/>
        </p:nvSpPr>
        <p:spPr bwMode="auto">
          <a:xfrm>
            <a:off x="625475" y="163513"/>
            <a:ext cx="3133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b="1">
                <a:solidFill>
                  <a:srgbClr val="0070C0"/>
                </a:solidFill>
                <a:latin typeface="Arial" charset="0"/>
              </a:rPr>
              <a:t>Bibliographie - Sitographie</a:t>
            </a:r>
            <a:endParaRPr lang="fr-FR" b="1">
              <a:solidFill>
                <a:srgbClr val="0070C0"/>
              </a:solidFill>
            </a:endParaRPr>
          </a:p>
        </p:txBody>
      </p:sp>
      <p:sp>
        <p:nvSpPr>
          <p:cNvPr id="43018" name="ZoneTexte 1"/>
          <p:cNvSpPr txBox="1">
            <a:spLocks noChangeArrowheads="1"/>
          </p:cNvSpPr>
          <p:nvPr/>
        </p:nvSpPr>
        <p:spPr bwMode="auto">
          <a:xfrm>
            <a:off x="653579" y="1026696"/>
            <a:ext cx="79216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sz="2000" dirty="0" smtClean="0"/>
              <a:t>. </a:t>
            </a:r>
            <a:r>
              <a:rPr lang="fr-FR" sz="2000" dirty="0" err="1" smtClean="0"/>
              <a:t>Eduscol</a:t>
            </a:r>
            <a:r>
              <a:rPr lang="fr-FR" sz="2000" dirty="0"/>
              <a:t>, Jacques Le Goff et la périodisation de l’Histoire, </a:t>
            </a:r>
            <a:endParaRPr lang="fr-FR" sz="2000" dirty="0" smtClean="0"/>
          </a:p>
          <a:p>
            <a:pPr eaLnBrk="1" hangingPunct="1"/>
            <a:r>
              <a:rPr lang="fr-FR" sz="2000" dirty="0" smtClean="0"/>
              <a:t>url : </a:t>
            </a:r>
            <a:r>
              <a:rPr lang="fr-FR" sz="2000" dirty="0" smtClean="0">
                <a:solidFill>
                  <a:schemeClr val="accent2"/>
                </a:solidFill>
              </a:rPr>
              <a:t>http</a:t>
            </a:r>
            <a:r>
              <a:rPr lang="fr-FR" sz="2000" dirty="0">
                <a:solidFill>
                  <a:schemeClr val="accent2"/>
                </a:solidFill>
              </a:rPr>
              <a:t>://</a:t>
            </a:r>
            <a:r>
              <a:rPr lang="fr-FR" sz="2000" dirty="0" smtClean="0">
                <a:solidFill>
                  <a:schemeClr val="accent2"/>
                </a:solidFill>
              </a:rPr>
              <a:t>eduscol.education.fr/histoire-geographie/actualites/actualites/article/jacques-le-goff-et-la-periodisation-de-lhistoire.html</a:t>
            </a:r>
            <a:r>
              <a:rPr lang="fr-FR" sz="2000" u="sng" dirty="0"/>
              <a:t/>
            </a:r>
            <a:br>
              <a:rPr lang="fr-FR" sz="2000" u="sng" dirty="0"/>
            </a:br>
            <a:r>
              <a:rPr lang="fr-FR" sz="2000" dirty="0" smtClean="0"/>
              <a:t>. Jacques </a:t>
            </a:r>
            <a:r>
              <a:rPr lang="fr-FR" sz="2000" dirty="0"/>
              <a:t>LE GOFF, </a:t>
            </a:r>
            <a:r>
              <a:rPr lang="fr-FR" sz="2000" i="1" dirty="0"/>
              <a:t>L’Histoire en tranches</a:t>
            </a:r>
            <a:r>
              <a:rPr lang="fr-FR" sz="2000" dirty="0"/>
              <a:t>, Seuil, Paris, 2013</a:t>
            </a:r>
            <a:br>
              <a:rPr lang="fr-FR" sz="2000" dirty="0"/>
            </a:br>
            <a:r>
              <a:rPr lang="fr-FR" sz="2000" dirty="0" smtClean="0"/>
              <a:t>. François </a:t>
            </a:r>
            <a:r>
              <a:rPr lang="fr-FR" sz="2000" dirty="0"/>
              <a:t>HARTOG, </a:t>
            </a:r>
            <a:r>
              <a:rPr lang="fr-FR" sz="2000" i="1" dirty="0"/>
              <a:t>Régime d’historicité. Présentisme et expériences du temps </a:t>
            </a:r>
            <a:r>
              <a:rPr lang="fr-FR" sz="2000" dirty="0"/>
              <a:t>, Seuil, Paris, 2003</a:t>
            </a:r>
            <a:br>
              <a:rPr lang="fr-FR" sz="2000" dirty="0"/>
            </a:br>
            <a:r>
              <a:rPr lang="fr-FR" sz="2000" dirty="0" smtClean="0"/>
              <a:t>. ATALA </a:t>
            </a:r>
            <a:r>
              <a:rPr lang="fr-FR" sz="2000" dirty="0"/>
              <a:t>Cultures et sciences humaines n° 17,</a:t>
            </a:r>
            <a:r>
              <a:rPr lang="fr-FR" sz="2000" i="1" dirty="0"/>
              <a:t> «Découper le temps - Actualité de la périodisation en histoire», </a:t>
            </a:r>
            <a:r>
              <a:rPr lang="fr-FR" sz="2000" dirty="0"/>
              <a:t>2014</a:t>
            </a:r>
          </a:p>
        </p:txBody>
      </p:sp>
    </p:spTree>
    <p:extLst>
      <p:ext uri="{BB962C8B-B14F-4D97-AF65-F5344CB8AC3E}">
        <p14:creationId xmlns:p14="http://schemas.microsoft.com/office/powerpoint/2010/main" val="3980205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3"/>
            <a:ext cx="13017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ZoneTexte 13"/>
          <p:cNvSpPr txBox="1"/>
          <p:nvPr/>
        </p:nvSpPr>
        <p:spPr>
          <a:xfrm>
            <a:off x="841375" y="92075"/>
            <a:ext cx="6078538" cy="400050"/>
          </a:xfrm>
          <a:prstGeom prst="rect">
            <a:avLst/>
          </a:prstGeom>
          <a:noFill/>
        </p:spPr>
        <p:txBody>
          <a:bodyPr wrap="none">
            <a:spAutoFit/>
          </a:bodyPr>
          <a:lstStyle/>
          <a:p>
            <a:pPr fontAlgn="auto">
              <a:spcBef>
                <a:spcPts val="0"/>
              </a:spcBef>
              <a:spcAft>
                <a:spcPts val="0"/>
              </a:spcAft>
              <a:defRPr/>
            </a:pPr>
            <a:r>
              <a:rPr lang="fr-FR" sz="2000" b="1" u="sng" dirty="0">
                <a:solidFill>
                  <a:srgbClr val="0070C0"/>
                </a:solidFill>
              </a:rPr>
              <a:t>a) Place de la séquence dans les nouveaux programmes</a:t>
            </a:r>
            <a:endParaRPr lang="fr-FR" sz="20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0" name="Rectangle 9"/>
          <p:cNvSpPr/>
          <p:nvPr/>
        </p:nvSpPr>
        <p:spPr>
          <a:xfrm>
            <a:off x="684213" y="965200"/>
            <a:ext cx="8064500" cy="338554"/>
          </a:xfrm>
          <a:prstGeom prst="rect">
            <a:avLst/>
          </a:prstGeom>
        </p:spPr>
        <p:txBody>
          <a:bodyPr>
            <a:spAutoFit/>
          </a:bodyPr>
          <a:lstStyle/>
          <a:p>
            <a:pPr>
              <a:defRPr/>
            </a:pPr>
            <a:endParaRPr lang="fr-FR" sz="1600" dirty="0"/>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0913" y="939800"/>
            <a:ext cx="4991100"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Ellipse 14"/>
          <p:cNvSpPr/>
          <p:nvPr/>
        </p:nvSpPr>
        <p:spPr>
          <a:xfrm>
            <a:off x="3452813" y="1134477"/>
            <a:ext cx="3759200" cy="6123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2021553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3"/>
            <a:ext cx="13017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ZoneTexte 13"/>
          <p:cNvSpPr txBox="1"/>
          <p:nvPr/>
        </p:nvSpPr>
        <p:spPr>
          <a:xfrm>
            <a:off x="841375" y="92075"/>
            <a:ext cx="6078538" cy="400050"/>
          </a:xfrm>
          <a:prstGeom prst="rect">
            <a:avLst/>
          </a:prstGeom>
          <a:noFill/>
        </p:spPr>
        <p:txBody>
          <a:bodyPr wrap="none">
            <a:spAutoFit/>
          </a:bodyPr>
          <a:lstStyle/>
          <a:p>
            <a:pPr fontAlgn="auto">
              <a:spcBef>
                <a:spcPts val="0"/>
              </a:spcBef>
              <a:spcAft>
                <a:spcPts val="0"/>
              </a:spcAft>
              <a:defRPr/>
            </a:pPr>
            <a:r>
              <a:rPr lang="fr-FR" sz="2000" b="1" u="sng" dirty="0">
                <a:solidFill>
                  <a:srgbClr val="0070C0"/>
                </a:solidFill>
              </a:rPr>
              <a:t>a) Place de la séquence dans les nouveaux programmes</a:t>
            </a:r>
            <a:endParaRPr lang="fr-FR" sz="20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0" name="Rectangle 9"/>
          <p:cNvSpPr/>
          <p:nvPr/>
        </p:nvSpPr>
        <p:spPr>
          <a:xfrm>
            <a:off x="684213" y="965200"/>
            <a:ext cx="8064500" cy="338554"/>
          </a:xfrm>
          <a:prstGeom prst="rect">
            <a:avLst/>
          </a:prstGeom>
        </p:spPr>
        <p:txBody>
          <a:bodyPr>
            <a:spAutoFit/>
          </a:bodyPr>
          <a:lstStyle/>
          <a:p>
            <a:pPr>
              <a:defRPr/>
            </a:pPr>
            <a:endParaRPr lang="fr-FR" sz="1600" dirty="0"/>
          </a:p>
        </p:txBody>
      </p:sp>
      <p:sp>
        <p:nvSpPr>
          <p:cNvPr id="15" name="Rectangle 14"/>
          <p:cNvSpPr/>
          <p:nvPr/>
        </p:nvSpPr>
        <p:spPr>
          <a:xfrm>
            <a:off x="684213" y="1103717"/>
            <a:ext cx="8459788" cy="4801314"/>
          </a:xfrm>
          <a:prstGeom prst="rect">
            <a:avLst/>
          </a:prstGeom>
        </p:spPr>
        <p:txBody>
          <a:bodyPr wrap="square">
            <a:spAutoFit/>
          </a:bodyPr>
          <a:lstStyle/>
          <a:p>
            <a:r>
              <a:rPr lang="fr-FR" dirty="0">
                <a:solidFill>
                  <a:schemeClr val="bg1">
                    <a:lumMod val="50000"/>
                  </a:schemeClr>
                </a:solidFill>
              </a:rPr>
              <a:t>La classe de seconde répond à un triple objectif : consolider les acquis de la scolarité obligatoire, nourrir la culture générale des élèves et étudier la formation du monde moderne. Pour cela, </a:t>
            </a:r>
            <a:r>
              <a:rPr lang="fr-FR" dirty="0"/>
              <a:t>le programme s’ouvre sur un repérage chronologique d’ensemble qui invite à conduire une réflexion sur la périodisation en histoire. </a:t>
            </a:r>
            <a:r>
              <a:rPr lang="fr-FR" dirty="0" smtClean="0"/>
              <a:t>[…]</a:t>
            </a:r>
          </a:p>
          <a:p>
            <a:endParaRPr lang="fr-FR" dirty="0"/>
          </a:p>
          <a:p>
            <a:r>
              <a:rPr lang="fr-FR" b="1" dirty="0"/>
              <a:t>Introduction : la périodisation (2 heures) </a:t>
            </a:r>
            <a:endParaRPr lang="fr-FR" b="1" dirty="0" smtClean="0"/>
          </a:p>
          <a:p>
            <a:endParaRPr lang="fr-FR" dirty="0"/>
          </a:p>
          <a:p>
            <a:r>
              <a:rPr lang="fr-FR" dirty="0"/>
              <a:t>L’introduction est l’occasion de rappeler comment l’histoire a été divisée en quatre grandes périodes, avec, pour marquer chacune d’entre elles, le choix d’une date-clé (476, 1453/1492,1789). On montre que le choix de ces dates qui servent de marqueurs ne va pas de soi : ainsi, on retient 1453 ou 1492 pour les débuts de l’époque moderne, selon ce qu’on souhaite mettre en exergue. Il convient aussi de présenter les formes de périodisation (exemples : dynasties, ères, époques, âges, siècles…). Le but n’est pas de réaliser un inventaire mais d’introduire l’idée que le temps a lui-même une histoire et que cette histoire a été soumise à des évolutions, dans le temps et dans l’espace. </a:t>
            </a:r>
          </a:p>
          <a:p>
            <a:r>
              <a:rPr lang="fr-FR" dirty="0"/>
              <a:t>Une frise chronologique peut être construite puis enrichie au fil de l’année, y compris sous forme numérique. </a:t>
            </a:r>
          </a:p>
        </p:txBody>
      </p:sp>
    </p:spTree>
    <p:extLst>
      <p:ext uri="{BB962C8B-B14F-4D97-AF65-F5344CB8AC3E}">
        <p14:creationId xmlns:p14="http://schemas.microsoft.com/office/powerpoint/2010/main" val="2952402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3"/>
            <a:ext cx="13017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ZoneTexte 13"/>
          <p:cNvSpPr txBox="1"/>
          <p:nvPr/>
        </p:nvSpPr>
        <p:spPr>
          <a:xfrm>
            <a:off x="841375" y="92075"/>
            <a:ext cx="6078538" cy="400050"/>
          </a:xfrm>
          <a:prstGeom prst="rect">
            <a:avLst/>
          </a:prstGeom>
          <a:noFill/>
        </p:spPr>
        <p:txBody>
          <a:bodyPr wrap="none">
            <a:spAutoFit/>
          </a:bodyPr>
          <a:lstStyle/>
          <a:p>
            <a:pPr fontAlgn="auto">
              <a:spcBef>
                <a:spcPts val="0"/>
              </a:spcBef>
              <a:spcAft>
                <a:spcPts val="0"/>
              </a:spcAft>
              <a:defRPr/>
            </a:pPr>
            <a:r>
              <a:rPr lang="fr-FR" sz="2000" b="1" u="sng" dirty="0">
                <a:solidFill>
                  <a:srgbClr val="0070C0"/>
                </a:solidFill>
              </a:rPr>
              <a:t>a) Place de la séquence dans les nouveaux programmes</a:t>
            </a:r>
            <a:endParaRPr lang="fr-FR" sz="20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0" name="Rectangle 9"/>
          <p:cNvSpPr/>
          <p:nvPr/>
        </p:nvSpPr>
        <p:spPr>
          <a:xfrm>
            <a:off x="684212" y="965200"/>
            <a:ext cx="8358187" cy="4770537"/>
          </a:xfrm>
          <a:prstGeom prst="rect">
            <a:avLst/>
          </a:prstGeom>
        </p:spPr>
        <p:txBody>
          <a:bodyPr wrap="square">
            <a:spAutoFit/>
          </a:bodyPr>
          <a:lstStyle/>
          <a:p>
            <a:r>
              <a:rPr lang="fr-FR" sz="1600" b="1" dirty="0"/>
              <a:t>Finalités</a:t>
            </a:r>
          </a:p>
          <a:p>
            <a:endParaRPr lang="fr-FR" sz="1600" dirty="0"/>
          </a:p>
          <a:p>
            <a:r>
              <a:rPr lang="fr-FR" sz="1600" dirty="0"/>
              <a:t>L’enseignement de l’histoire a pour visées :</a:t>
            </a:r>
            <a:endParaRPr lang="fr-FR" sz="1600" b="1" dirty="0"/>
          </a:p>
          <a:p>
            <a:r>
              <a:rPr lang="fr-FR" sz="1600" dirty="0"/>
              <a:t>- la construction d’une réflexion sur le temps : outre l’acquisition de grands repères, l’élève doit comprendre ce qu’est un événement, une permanence, une continuité, une rupture, une mutation, une évolution pour saisir la manière dont des sociétés se transforment dans le temps ; </a:t>
            </a:r>
          </a:p>
          <a:p>
            <a:r>
              <a:rPr lang="fr-FR" sz="1600" dirty="0">
                <a:solidFill>
                  <a:schemeClr val="bg1">
                    <a:lumMod val="50000"/>
                  </a:schemeClr>
                </a:solidFill>
              </a:rPr>
              <a:t>- le développement d’une réflexion sur les sources : l’élève apprend comment la connaissance du passé est construite à partir de traces, d’archives et de témoignages, et affine ainsi son esprit critique ; </a:t>
            </a:r>
          </a:p>
          <a:p>
            <a:r>
              <a:rPr lang="fr-FR" sz="1600" dirty="0">
                <a:solidFill>
                  <a:schemeClr val="bg1">
                    <a:lumMod val="50000"/>
                  </a:schemeClr>
                </a:solidFill>
              </a:rPr>
              <a:t>- l’initiation au raisonnement historique : l’élève apprend à évaluer les ressources et les contraintes d’un événement, d’un contexte humain, temporel ou spatial, à comprendre les interrogations et les choix des acteurs individuels et collectifs, à appréhender les conséquences de leurs actions à court, moyen et long terme ; </a:t>
            </a:r>
          </a:p>
          <a:p>
            <a:r>
              <a:rPr lang="fr-FR" sz="1600" dirty="0">
                <a:solidFill>
                  <a:schemeClr val="bg1">
                    <a:lumMod val="50000"/>
                  </a:schemeClr>
                </a:solidFill>
              </a:rPr>
              <a:t>- le développement d’une aptitude à replacer les actions humaines et les faits dans leur contexte et dans leur époque ; </a:t>
            </a:r>
          </a:p>
          <a:p>
            <a:r>
              <a:rPr lang="fr-FR" sz="1600" dirty="0">
                <a:solidFill>
                  <a:schemeClr val="bg1">
                    <a:lumMod val="50000"/>
                  </a:schemeClr>
                </a:solidFill>
              </a:rPr>
              <a:t>- la prise de conscience par l’élève de son appartenance à l’histoire de la nation, de l’Europe et du monde, ainsi que des valeurs, des connaissances et des repères qui contribuent au développement de sa responsabilité et de sa formation civique ; </a:t>
            </a:r>
          </a:p>
          <a:p>
            <a:r>
              <a:rPr lang="fr-FR" sz="1600" dirty="0">
                <a:solidFill>
                  <a:schemeClr val="bg1">
                    <a:lumMod val="50000"/>
                  </a:schemeClr>
                </a:solidFill>
              </a:rPr>
              <a:t>- le développement de la culture générale des élèves.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3"/>
            <a:ext cx="13017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ZoneTexte 13"/>
          <p:cNvSpPr txBox="1"/>
          <p:nvPr/>
        </p:nvSpPr>
        <p:spPr>
          <a:xfrm>
            <a:off x="841375" y="92075"/>
            <a:ext cx="6078538" cy="400050"/>
          </a:xfrm>
          <a:prstGeom prst="rect">
            <a:avLst/>
          </a:prstGeom>
          <a:noFill/>
        </p:spPr>
        <p:txBody>
          <a:bodyPr wrap="none">
            <a:spAutoFit/>
          </a:bodyPr>
          <a:lstStyle/>
          <a:p>
            <a:pPr fontAlgn="auto">
              <a:spcBef>
                <a:spcPts val="0"/>
              </a:spcBef>
              <a:spcAft>
                <a:spcPts val="0"/>
              </a:spcAft>
              <a:defRPr/>
            </a:pPr>
            <a:r>
              <a:rPr lang="fr-FR" sz="2000" b="1" u="sng" dirty="0" smtClean="0">
                <a:solidFill>
                  <a:srgbClr val="0070C0"/>
                </a:solidFill>
              </a:rPr>
              <a:t>a) Place de la séquence dans les nouveaux programmes</a:t>
            </a:r>
            <a:endParaRPr lang="fr-FR" sz="20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0" name="Rectangle 9"/>
          <p:cNvSpPr/>
          <p:nvPr/>
        </p:nvSpPr>
        <p:spPr>
          <a:xfrm>
            <a:off x="684212" y="965200"/>
            <a:ext cx="8358187" cy="2308324"/>
          </a:xfrm>
          <a:prstGeom prst="rect">
            <a:avLst/>
          </a:prstGeom>
        </p:spPr>
        <p:txBody>
          <a:bodyPr wrap="square">
            <a:spAutoFit/>
          </a:bodyPr>
          <a:lstStyle/>
          <a:p>
            <a:r>
              <a:rPr lang="fr-FR" sz="1600" b="1" dirty="0"/>
              <a:t>Un programme chronologique et structurant</a:t>
            </a:r>
          </a:p>
          <a:p>
            <a:r>
              <a:rPr lang="fr-FR" sz="1600" b="1" dirty="0"/>
              <a:t> </a:t>
            </a:r>
            <a:endParaRPr lang="fr-FR" sz="1600" dirty="0"/>
          </a:p>
          <a:p>
            <a:r>
              <a:rPr lang="fr-FR" sz="1600" dirty="0"/>
              <a:t>L’organisation du programme est chronologique ; l’exigence de cohérence requiert des choix qui sont compatibles avec une vision large de l’histoire et permettent, dans la continuité des programmes de la scolarité obligatoire, différentes approches. </a:t>
            </a:r>
          </a:p>
          <a:p>
            <a:r>
              <a:rPr lang="fr-FR" sz="1600" dirty="0"/>
              <a:t>Le programme de la classe de seconde, intitulé « Grandes étapes de la formation du monde moderne » revient sur des périodes abordées à l’école primaire et au collège. Il couvre un temps long qui permet d’initier les élèves à une réflexion sur la notion de période historique et de leur donner des repères chronologiques. </a:t>
            </a:r>
          </a:p>
        </p:txBody>
      </p:sp>
    </p:spTree>
    <p:extLst>
      <p:ext uri="{BB962C8B-B14F-4D97-AF65-F5344CB8AC3E}">
        <p14:creationId xmlns:p14="http://schemas.microsoft.com/office/powerpoint/2010/main" val="578929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3"/>
            <a:ext cx="13017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ZoneTexte 13"/>
          <p:cNvSpPr txBox="1"/>
          <p:nvPr/>
        </p:nvSpPr>
        <p:spPr>
          <a:xfrm>
            <a:off x="841375" y="92075"/>
            <a:ext cx="3126946" cy="400110"/>
          </a:xfrm>
          <a:prstGeom prst="rect">
            <a:avLst/>
          </a:prstGeom>
          <a:noFill/>
        </p:spPr>
        <p:txBody>
          <a:bodyPr wrap="none">
            <a:spAutoFit/>
          </a:bodyPr>
          <a:lstStyle/>
          <a:p>
            <a:pPr fontAlgn="auto">
              <a:spcBef>
                <a:spcPts val="0"/>
              </a:spcBef>
              <a:spcAft>
                <a:spcPts val="0"/>
              </a:spcAft>
              <a:defRPr/>
            </a:pPr>
            <a:r>
              <a:rPr lang="fr-FR" sz="2000" b="1" u="sng" dirty="0" smtClean="0">
                <a:solidFill>
                  <a:srgbClr val="0070C0"/>
                </a:solidFill>
              </a:rPr>
              <a:t>b) </a:t>
            </a:r>
            <a:r>
              <a:rPr lang="fr-FR" sz="2000" b="1" u="sng" dirty="0" smtClean="0">
                <a:solidFill>
                  <a:srgbClr val="0070C0"/>
                </a:solidFill>
              </a:rPr>
              <a:t>Proposition pédagogique</a:t>
            </a:r>
            <a:endParaRPr lang="fr-FR" sz="20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0" name="Rectangle 9"/>
          <p:cNvSpPr/>
          <p:nvPr/>
        </p:nvSpPr>
        <p:spPr>
          <a:xfrm>
            <a:off x="684213" y="965200"/>
            <a:ext cx="8064500" cy="338554"/>
          </a:xfrm>
          <a:prstGeom prst="rect">
            <a:avLst/>
          </a:prstGeom>
        </p:spPr>
        <p:txBody>
          <a:bodyPr>
            <a:spAutoFit/>
          </a:bodyPr>
          <a:lstStyle/>
          <a:p>
            <a:pPr>
              <a:defRPr/>
            </a:pPr>
            <a:endParaRPr lang="fr-FR" sz="1600" dirty="0"/>
          </a:p>
        </p:txBody>
      </p:sp>
      <p:sp>
        <p:nvSpPr>
          <p:cNvPr id="15" name="Rectangle 14"/>
          <p:cNvSpPr/>
          <p:nvPr/>
        </p:nvSpPr>
        <p:spPr>
          <a:xfrm>
            <a:off x="684213" y="1103717"/>
            <a:ext cx="8459788" cy="4801314"/>
          </a:xfrm>
          <a:prstGeom prst="rect">
            <a:avLst/>
          </a:prstGeom>
        </p:spPr>
        <p:txBody>
          <a:bodyPr wrap="square">
            <a:spAutoFit/>
          </a:bodyPr>
          <a:lstStyle/>
          <a:p>
            <a:r>
              <a:rPr lang="fr-FR" dirty="0">
                <a:solidFill>
                  <a:schemeClr val="bg1">
                    <a:lumMod val="50000"/>
                  </a:schemeClr>
                </a:solidFill>
              </a:rPr>
              <a:t>La classe de seconde répond à un triple objectif : consolider les acquis de la scolarité obligatoire, nourrir la culture générale des élèves et étudier la formation du monde moderne. Pour cela, </a:t>
            </a:r>
            <a:r>
              <a:rPr lang="fr-FR" dirty="0"/>
              <a:t>le programme s’ouvre sur un repérage chronologique d’ensemble qui invite à conduire une réflexion sur la périodisation en histoire. </a:t>
            </a:r>
            <a:r>
              <a:rPr lang="fr-FR" dirty="0" smtClean="0"/>
              <a:t>[…]</a:t>
            </a:r>
          </a:p>
          <a:p>
            <a:endParaRPr lang="fr-FR" dirty="0"/>
          </a:p>
          <a:p>
            <a:r>
              <a:rPr lang="fr-FR" b="1" dirty="0"/>
              <a:t>Introduction : la périodisation (2 heures) </a:t>
            </a:r>
            <a:endParaRPr lang="fr-FR" b="1" dirty="0" smtClean="0"/>
          </a:p>
          <a:p>
            <a:endParaRPr lang="fr-FR" dirty="0"/>
          </a:p>
          <a:p>
            <a:r>
              <a:rPr lang="fr-FR" dirty="0"/>
              <a:t>L’introduction est l’occasion de rappeler comment l’histoire a été divisée en quatre grandes périodes, avec, pour marquer chacune d’entre elles, le choix d’une date-clé (476, 1453/1492,1789). On montre que le choix de ces dates qui servent de marqueurs ne va pas de soi : ainsi, on retient 1453 ou 1492 pour les débuts de l’époque moderne, selon ce qu’on souhaite mettre en exergue. Il convient aussi de présenter les formes de périodisation (exemples : dynasties, ères, époques, âges, siècles…). Le but n’est pas de réaliser un inventaire mais d’introduire l’idée que le temps a lui-même une histoire et que cette histoire a été soumise à des évolutions, dans le temps et dans l’espace. </a:t>
            </a:r>
          </a:p>
          <a:p>
            <a:r>
              <a:rPr lang="fr-FR" dirty="0"/>
              <a:t>Une frise chronologique peut être construite puis enrichie au fil de l’année, y compris sous forme numérique. </a:t>
            </a:r>
          </a:p>
        </p:txBody>
      </p:sp>
    </p:spTree>
    <p:extLst>
      <p:ext uri="{BB962C8B-B14F-4D97-AF65-F5344CB8AC3E}">
        <p14:creationId xmlns:p14="http://schemas.microsoft.com/office/powerpoint/2010/main" val="4165451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3"/>
            <a:ext cx="13017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275" y="6137275"/>
            <a:ext cx="7461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54375" y="6289675"/>
            <a:ext cx="5278438" cy="523875"/>
          </a:xfrm>
          <a:prstGeom prst="rect">
            <a:avLst/>
          </a:prstGeom>
          <a:noFill/>
        </p:spPr>
        <p:txBody>
          <a:bodyPr wrap="none">
            <a:spAutoFit/>
          </a:bodyPr>
          <a:lstStyle/>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pPr fontAlgn="auto">
              <a:spcBef>
                <a:spcPts val="0"/>
              </a:spcBef>
              <a:spcAft>
                <a:spcPts val="0"/>
              </a:spcAft>
              <a:defRPr/>
            </a:pPr>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4925" y="868363"/>
            <a:ext cx="8713788" cy="71437"/>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Rectangle 10"/>
          <p:cNvSpPr/>
          <p:nvPr/>
        </p:nvSpPr>
        <p:spPr>
          <a:xfrm>
            <a:off x="179388" y="158750"/>
            <a:ext cx="63500" cy="6670675"/>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0813" y="676275"/>
            <a:ext cx="8712200" cy="144463"/>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Rectangle 3"/>
          <p:cNvSpPr/>
          <p:nvPr/>
        </p:nvSpPr>
        <p:spPr>
          <a:xfrm>
            <a:off x="323850" y="0"/>
            <a:ext cx="215900" cy="6669088"/>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ZoneTexte 13"/>
          <p:cNvSpPr txBox="1"/>
          <p:nvPr/>
        </p:nvSpPr>
        <p:spPr>
          <a:xfrm>
            <a:off x="841375" y="92075"/>
            <a:ext cx="3126946" cy="400110"/>
          </a:xfrm>
          <a:prstGeom prst="rect">
            <a:avLst/>
          </a:prstGeom>
          <a:noFill/>
        </p:spPr>
        <p:txBody>
          <a:bodyPr wrap="none">
            <a:spAutoFit/>
          </a:bodyPr>
          <a:lstStyle/>
          <a:p>
            <a:pPr fontAlgn="auto">
              <a:spcBef>
                <a:spcPts val="0"/>
              </a:spcBef>
              <a:spcAft>
                <a:spcPts val="0"/>
              </a:spcAft>
              <a:defRPr/>
            </a:pPr>
            <a:r>
              <a:rPr lang="fr-FR" sz="2000" b="1" u="sng" dirty="0">
                <a:solidFill>
                  <a:srgbClr val="0070C0"/>
                </a:solidFill>
              </a:rPr>
              <a:t>b) Proposition pédagogique</a:t>
            </a:r>
            <a:endParaRPr lang="fr-FR" sz="20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0" name="Rectangle 9"/>
          <p:cNvSpPr/>
          <p:nvPr/>
        </p:nvSpPr>
        <p:spPr>
          <a:xfrm>
            <a:off x="684213" y="965200"/>
            <a:ext cx="8064500" cy="338554"/>
          </a:xfrm>
          <a:prstGeom prst="rect">
            <a:avLst/>
          </a:prstGeom>
        </p:spPr>
        <p:txBody>
          <a:bodyPr>
            <a:spAutoFit/>
          </a:bodyPr>
          <a:lstStyle/>
          <a:p>
            <a:pPr>
              <a:defRPr/>
            </a:pPr>
            <a:endParaRPr lang="fr-FR" sz="1600" dirty="0"/>
          </a:p>
        </p:txBody>
      </p:sp>
      <p:graphicFrame>
        <p:nvGraphicFramePr>
          <p:cNvPr id="13" name="Tableau 12"/>
          <p:cNvGraphicFramePr>
            <a:graphicFrameLocks noGrp="1"/>
          </p:cNvGraphicFramePr>
          <p:nvPr>
            <p:extLst>
              <p:ext uri="{D42A27DB-BD31-4B8C-83A1-F6EECF244321}">
                <p14:modId xmlns:p14="http://schemas.microsoft.com/office/powerpoint/2010/main" val="2111902533"/>
              </p:ext>
            </p:extLst>
          </p:nvPr>
        </p:nvGraphicFramePr>
        <p:xfrm>
          <a:off x="34925" y="1134477"/>
          <a:ext cx="9144000" cy="4168472"/>
        </p:xfrm>
        <a:graphic>
          <a:graphicData uri="http://schemas.openxmlformats.org/drawingml/2006/table">
            <a:tbl>
              <a:tblPr firstRow="1" firstCol="1" bandRow="1">
                <a:tableStyleId>{5C22544A-7EE6-4342-B048-85BDC9FD1C3A}</a:tableStyleId>
              </a:tblPr>
              <a:tblGrid>
                <a:gridCol w="1296715"/>
                <a:gridCol w="1440160"/>
                <a:gridCol w="1368152"/>
                <a:gridCol w="720080"/>
                <a:gridCol w="1130413"/>
                <a:gridCol w="1718073"/>
                <a:gridCol w="1470407"/>
              </a:tblGrid>
              <a:tr h="230049">
                <a:tc>
                  <a:txBody>
                    <a:bodyPr/>
                    <a:lstStyle/>
                    <a:p>
                      <a:pPr algn="just">
                        <a:spcAft>
                          <a:spcPts val="0"/>
                        </a:spcAft>
                      </a:pPr>
                      <a:r>
                        <a:rPr lang="fr-FR" sz="1600" b="1" dirty="0">
                          <a:effectLst/>
                        </a:rPr>
                        <a:t>Séance   </a:t>
                      </a:r>
                      <a:endParaRPr lang="fr-FR" sz="1600" b="1" dirty="0">
                        <a:effectLst/>
                        <a:latin typeface="Calibri"/>
                        <a:ea typeface="Calibri"/>
                        <a:cs typeface="Times New Roman"/>
                      </a:endParaRPr>
                    </a:p>
                  </a:txBody>
                  <a:tcPr marL="58615" marR="58615" marT="0" marB="0"/>
                </a:tc>
                <a:tc>
                  <a:txBody>
                    <a:bodyPr/>
                    <a:lstStyle/>
                    <a:p>
                      <a:pPr algn="just">
                        <a:spcAft>
                          <a:spcPts val="0"/>
                        </a:spcAft>
                      </a:pPr>
                      <a:r>
                        <a:rPr lang="fr-FR" sz="1600" b="1" dirty="0">
                          <a:effectLst/>
                        </a:rPr>
                        <a:t>Problématique   </a:t>
                      </a:r>
                      <a:endParaRPr lang="fr-FR" sz="1600" b="1" dirty="0">
                        <a:effectLst/>
                        <a:latin typeface="Calibri"/>
                        <a:ea typeface="Calibri"/>
                        <a:cs typeface="Times New Roman"/>
                      </a:endParaRPr>
                    </a:p>
                  </a:txBody>
                  <a:tcPr marL="58615" marR="58615" marT="0" marB="0"/>
                </a:tc>
                <a:tc>
                  <a:txBody>
                    <a:bodyPr/>
                    <a:lstStyle/>
                    <a:p>
                      <a:pPr algn="just">
                        <a:spcAft>
                          <a:spcPts val="0"/>
                        </a:spcAft>
                      </a:pPr>
                      <a:r>
                        <a:rPr lang="fr-FR" sz="1600" b="1" dirty="0">
                          <a:effectLst/>
                        </a:rPr>
                        <a:t>Plan du cours   </a:t>
                      </a:r>
                      <a:endParaRPr lang="fr-FR" sz="1600" b="1" dirty="0">
                        <a:effectLst/>
                        <a:latin typeface="Calibri"/>
                        <a:ea typeface="Calibri"/>
                        <a:cs typeface="Times New Roman"/>
                      </a:endParaRPr>
                    </a:p>
                  </a:txBody>
                  <a:tcPr marL="58615" marR="58615" marT="0" marB="0"/>
                </a:tc>
                <a:tc>
                  <a:txBody>
                    <a:bodyPr/>
                    <a:lstStyle/>
                    <a:p>
                      <a:pPr algn="just">
                        <a:spcAft>
                          <a:spcPts val="0"/>
                        </a:spcAft>
                      </a:pPr>
                      <a:r>
                        <a:rPr lang="fr-FR" sz="1600" b="1" dirty="0">
                          <a:effectLst/>
                        </a:rPr>
                        <a:t>Durée   </a:t>
                      </a:r>
                      <a:endParaRPr lang="fr-FR" sz="1600" b="1" dirty="0">
                        <a:effectLst/>
                        <a:latin typeface="Calibri"/>
                        <a:ea typeface="Calibri"/>
                        <a:cs typeface="Times New Roman"/>
                      </a:endParaRPr>
                    </a:p>
                  </a:txBody>
                  <a:tcPr marL="58615" marR="58615" marT="0" marB="0"/>
                </a:tc>
                <a:tc>
                  <a:txBody>
                    <a:bodyPr/>
                    <a:lstStyle/>
                    <a:p>
                      <a:pPr algn="just">
                        <a:spcAft>
                          <a:spcPts val="0"/>
                        </a:spcAft>
                      </a:pPr>
                      <a:r>
                        <a:rPr lang="fr-FR" sz="1600" b="1" dirty="0">
                          <a:effectLst/>
                        </a:rPr>
                        <a:t>Documents</a:t>
                      </a:r>
                      <a:endParaRPr lang="fr-FR" sz="1600" b="1" dirty="0">
                        <a:effectLst/>
                        <a:latin typeface="Calibri"/>
                        <a:ea typeface="Calibri"/>
                        <a:cs typeface="Times New Roman"/>
                      </a:endParaRPr>
                    </a:p>
                  </a:txBody>
                  <a:tcPr marL="58615" marR="58615" marT="0" marB="0"/>
                </a:tc>
                <a:tc>
                  <a:txBody>
                    <a:bodyPr/>
                    <a:lstStyle/>
                    <a:p>
                      <a:pPr algn="just">
                        <a:spcAft>
                          <a:spcPts val="0"/>
                        </a:spcAft>
                      </a:pPr>
                      <a:r>
                        <a:rPr lang="fr-FR" sz="1600" b="1" dirty="0">
                          <a:effectLst/>
                        </a:rPr>
                        <a:t>Connaissances et repères</a:t>
                      </a:r>
                      <a:endParaRPr lang="fr-FR" sz="1600" b="1" dirty="0">
                        <a:effectLst/>
                        <a:latin typeface="Calibri"/>
                        <a:ea typeface="Calibri"/>
                        <a:cs typeface="Times New Roman"/>
                      </a:endParaRPr>
                    </a:p>
                  </a:txBody>
                  <a:tcPr marL="58615" marR="58615" marT="0" marB="0"/>
                </a:tc>
                <a:tc>
                  <a:txBody>
                    <a:bodyPr/>
                    <a:lstStyle/>
                    <a:p>
                      <a:pPr algn="just">
                        <a:spcAft>
                          <a:spcPts val="0"/>
                        </a:spcAft>
                      </a:pPr>
                      <a:r>
                        <a:rPr lang="fr-FR" sz="1600" b="1" dirty="0" smtClean="0">
                          <a:effectLst/>
                        </a:rPr>
                        <a:t>Capacités</a:t>
                      </a:r>
                      <a:endParaRPr lang="fr-FR" sz="1600" b="1" dirty="0">
                        <a:effectLst/>
                        <a:latin typeface="Calibri"/>
                        <a:ea typeface="Calibri"/>
                        <a:cs typeface="Times New Roman"/>
                      </a:endParaRPr>
                    </a:p>
                  </a:txBody>
                  <a:tcPr marL="58615" marR="58615" marT="0" marB="0"/>
                </a:tc>
              </a:tr>
              <a:tr h="3680792">
                <a:tc>
                  <a:txBody>
                    <a:bodyPr/>
                    <a:lstStyle/>
                    <a:p>
                      <a:pPr algn="just">
                        <a:spcAft>
                          <a:spcPts val="0"/>
                        </a:spcAft>
                      </a:pPr>
                      <a:r>
                        <a:rPr lang="fr-FR" sz="1600" dirty="0">
                          <a:effectLst/>
                        </a:rPr>
                        <a:t>Séance 1 : La périodisation</a:t>
                      </a:r>
                    </a:p>
                    <a:p>
                      <a:pPr algn="just">
                        <a:spcAft>
                          <a:spcPts val="0"/>
                        </a:spcAft>
                      </a:pPr>
                      <a:r>
                        <a:rPr lang="fr-FR" sz="1600" dirty="0">
                          <a:effectLst/>
                        </a:rPr>
                        <a:t> </a:t>
                      </a:r>
                    </a:p>
                    <a:p>
                      <a:pPr algn="just">
                        <a:spcAft>
                          <a:spcPts val="0"/>
                        </a:spcAft>
                      </a:pPr>
                      <a:r>
                        <a:rPr lang="fr-FR" sz="1600" dirty="0">
                          <a:effectLst/>
                        </a:rPr>
                        <a:t> </a:t>
                      </a:r>
                    </a:p>
                    <a:p>
                      <a:pPr algn="just">
                        <a:spcAft>
                          <a:spcPts val="0"/>
                        </a:spcAft>
                      </a:pPr>
                      <a:r>
                        <a:rPr lang="fr-FR" sz="1600" dirty="0">
                          <a:effectLst/>
                        </a:rPr>
                        <a:t> </a:t>
                      </a:r>
                    </a:p>
                    <a:p>
                      <a:pPr algn="just">
                        <a:spcAft>
                          <a:spcPts val="0"/>
                        </a:spcAft>
                      </a:pPr>
                      <a:r>
                        <a:rPr lang="fr-FR" sz="1600" dirty="0">
                          <a:effectLst/>
                        </a:rPr>
                        <a:t> </a:t>
                      </a:r>
                      <a:endParaRPr lang="fr-FR" sz="1600" dirty="0">
                        <a:effectLst/>
                        <a:latin typeface="Calibri"/>
                        <a:ea typeface="Calibri"/>
                        <a:cs typeface="Times New Roman"/>
                      </a:endParaRPr>
                    </a:p>
                  </a:txBody>
                  <a:tcPr marL="58615" marR="58615" marT="0" marB="0"/>
                </a:tc>
                <a:tc>
                  <a:txBody>
                    <a:bodyPr/>
                    <a:lstStyle/>
                    <a:p>
                      <a:pPr algn="just">
                        <a:spcAft>
                          <a:spcPts val="0"/>
                        </a:spcAft>
                      </a:pPr>
                      <a:endParaRPr lang="fr-FR" sz="1600" dirty="0" smtClean="0">
                        <a:effectLst/>
                      </a:endParaRPr>
                    </a:p>
                    <a:p>
                      <a:pPr algn="just">
                        <a:spcAft>
                          <a:spcPts val="0"/>
                        </a:spcAft>
                      </a:pPr>
                      <a:endParaRPr lang="fr-FR" sz="1600" dirty="0" smtClean="0">
                        <a:effectLst/>
                      </a:endParaRPr>
                    </a:p>
                    <a:p>
                      <a:pPr algn="just">
                        <a:spcAft>
                          <a:spcPts val="0"/>
                        </a:spcAft>
                      </a:pPr>
                      <a:endParaRPr lang="fr-FR" sz="1600" dirty="0" smtClean="0">
                        <a:effectLst/>
                      </a:endParaRPr>
                    </a:p>
                    <a:p>
                      <a:pPr algn="just">
                        <a:spcAft>
                          <a:spcPts val="0"/>
                        </a:spcAft>
                      </a:pPr>
                      <a:r>
                        <a:rPr lang="fr-FR" sz="1600" dirty="0" smtClean="0">
                          <a:effectLst/>
                        </a:rPr>
                        <a:t>Qu’est-ce </a:t>
                      </a:r>
                      <a:r>
                        <a:rPr lang="fr-FR" sz="1600" dirty="0">
                          <a:effectLst/>
                        </a:rPr>
                        <a:t>que l’Histoire et quelles sont les grands périodes ?</a:t>
                      </a:r>
                      <a:endParaRPr lang="fr-FR" sz="1600" dirty="0">
                        <a:effectLst/>
                        <a:latin typeface="Calibri"/>
                        <a:ea typeface="Calibri"/>
                        <a:cs typeface="Times New Roman"/>
                      </a:endParaRPr>
                    </a:p>
                  </a:txBody>
                  <a:tcPr marL="58615" marR="58615" marT="0" marB="0"/>
                </a:tc>
                <a:tc>
                  <a:txBody>
                    <a:bodyPr/>
                    <a:lstStyle/>
                    <a:p>
                      <a:pPr algn="just">
                        <a:spcAft>
                          <a:spcPts val="0"/>
                        </a:spcAft>
                      </a:pPr>
                      <a:r>
                        <a:rPr lang="fr-FR" sz="1600" dirty="0" smtClean="0">
                          <a:effectLst/>
                        </a:rPr>
                        <a:t>Evaluation diagnostic</a:t>
                      </a:r>
                    </a:p>
                    <a:p>
                      <a:pPr algn="just">
                        <a:spcAft>
                          <a:spcPts val="0"/>
                        </a:spcAft>
                      </a:pPr>
                      <a:endParaRPr lang="fr-FR" sz="1600" dirty="0" smtClean="0">
                        <a:effectLst/>
                      </a:endParaRPr>
                    </a:p>
                    <a:p>
                      <a:pPr algn="just">
                        <a:spcAft>
                          <a:spcPts val="0"/>
                        </a:spcAft>
                      </a:pPr>
                      <a:r>
                        <a:rPr lang="fr-FR" sz="1600" dirty="0" smtClean="0">
                          <a:effectLst/>
                        </a:rPr>
                        <a:t>CD </a:t>
                      </a:r>
                      <a:r>
                        <a:rPr lang="fr-FR" sz="1600" dirty="0">
                          <a:effectLst/>
                        </a:rPr>
                        <a:t>L’Histoire</a:t>
                      </a:r>
                    </a:p>
                    <a:p>
                      <a:pPr algn="just">
                        <a:spcAft>
                          <a:spcPts val="0"/>
                        </a:spcAft>
                      </a:pPr>
                      <a:r>
                        <a:rPr lang="fr-FR" sz="1600" dirty="0">
                          <a:effectLst/>
                        </a:rPr>
                        <a:t> </a:t>
                      </a:r>
                    </a:p>
                    <a:p>
                      <a:pPr algn="just">
                        <a:spcAft>
                          <a:spcPts val="0"/>
                        </a:spcAft>
                      </a:pPr>
                      <a:r>
                        <a:rPr lang="fr-FR" sz="1600" dirty="0">
                          <a:effectLst/>
                        </a:rPr>
                        <a:t>CM Croquis : L’Histoire du monde en 20 minutes</a:t>
                      </a:r>
                    </a:p>
                    <a:p>
                      <a:pPr algn="just">
                        <a:spcAft>
                          <a:spcPts val="0"/>
                        </a:spcAft>
                      </a:pPr>
                      <a:r>
                        <a:rPr lang="fr-FR" sz="1600" dirty="0">
                          <a:effectLst/>
                        </a:rPr>
                        <a:t> </a:t>
                      </a:r>
                    </a:p>
                    <a:p>
                      <a:pPr algn="just">
                        <a:spcAft>
                          <a:spcPts val="0"/>
                        </a:spcAft>
                      </a:pPr>
                      <a:r>
                        <a:rPr lang="fr-FR" sz="1600" dirty="0">
                          <a:effectLst/>
                        </a:rPr>
                        <a:t>CM Croquis : Les grands enjeux de la </a:t>
                      </a:r>
                      <a:r>
                        <a:rPr lang="fr-FR" sz="1600" dirty="0" smtClean="0">
                          <a:effectLst/>
                        </a:rPr>
                        <a:t>géographie</a:t>
                      </a:r>
                    </a:p>
                    <a:p>
                      <a:pPr algn="just">
                        <a:spcAft>
                          <a:spcPts val="0"/>
                        </a:spcAft>
                      </a:pPr>
                      <a:endParaRPr lang="fr-FR" sz="1600" dirty="0" smtClean="0">
                        <a:effectLst/>
                        <a:latin typeface="Calibri"/>
                        <a:ea typeface="Calibri"/>
                        <a:cs typeface="Times New Roman"/>
                      </a:endParaRPr>
                    </a:p>
                  </a:txBody>
                  <a:tcPr marL="58615" marR="58615" marT="0" marB="0"/>
                </a:tc>
                <a:tc>
                  <a:txBody>
                    <a:bodyPr/>
                    <a:lstStyle/>
                    <a:p>
                      <a:pPr algn="just">
                        <a:spcAft>
                          <a:spcPts val="0"/>
                        </a:spcAft>
                      </a:pPr>
                      <a:r>
                        <a:rPr lang="fr-FR" sz="1600" dirty="0" smtClean="0">
                          <a:effectLst/>
                        </a:rPr>
                        <a:t>10mn</a:t>
                      </a:r>
                    </a:p>
                    <a:p>
                      <a:pPr algn="just">
                        <a:spcAft>
                          <a:spcPts val="0"/>
                        </a:spcAft>
                      </a:pPr>
                      <a:endParaRPr lang="fr-FR" sz="1600" dirty="0" smtClean="0">
                        <a:effectLst/>
                      </a:endParaRPr>
                    </a:p>
                    <a:p>
                      <a:pPr algn="just">
                        <a:spcAft>
                          <a:spcPts val="0"/>
                        </a:spcAft>
                      </a:pPr>
                      <a:endParaRPr lang="fr-FR" sz="1600" dirty="0" smtClean="0">
                        <a:effectLst/>
                      </a:endParaRPr>
                    </a:p>
                    <a:p>
                      <a:pPr algn="just">
                        <a:spcAft>
                          <a:spcPts val="0"/>
                        </a:spcAft>
                      </a:pPr>
                      <a:r>
                        <a:rPr lang="fr-FR" sz="1600" dirty="0" smtClean="0">
                          <a:effectLst/>
                        </a:rPr>
                        <a:t>10mn</a:t>
                      </a:r>
                      <a:endParaRPr lang="fr-FR" sz="1600" dirty="0">
                        <a:effectLst/>
                      </a:endParaRPr>
                    </a:p>
                    <a:p>
                      <a:pPr algn="just">
                        <a:spcAft>
                          <a:spcPts val="0"/>
                        </a:spcAft>
                      </a:pPr>
                      <a:r>
                        <a:rPr lang="fr-FR" sz="1600" dirty="0">
                          <a:effectLst/>
                        </a:rPr>
                        <a:t> </a:t>
                      </a:r>
                    </a:p>
                    <a:p>
                      <a:pPr algn="just">
                        <a:spcAft>
                          <a:spcPts val="0"/>
                        </a:spcAft>
                      </a:pPr>
                      <a:r>
                        <a:rPr lang="fr-FR" sz="1600" dirty="0">
                          <a:effectLst/>
                        </a:rPr>
                        <a:t>20mn</a:t>
                      </a:r>
                    </a:p>
                    <a:p>
                      <a:pPr algn="just">
                        <a:spcAft>
                          <a:spcPts val="0"/>
                        </a:spcAft>
                      </a:pPr>
                      <a:r>
                        <a:rPr lang="fr-FR" sz="1600" dirty="0">
                          <a:effectLst/>
                        </a:rPr>
                        <a:t> </a:t>
                      </a:r>
                    </a:p>
                    <a:p>
                      <a:pPr algn="just">
                        <a:spcAft>
                          <a:spcPts val="0"/>
                        </a:spcAft>
                      </a:pPr>
                      <a:r>
                        <a:rPr lang="fr-FR" sz="1600" dirty="0">
                          <a:effectLst/>
                        </a:rPr>
                        <a:t> </a:t>
                      </a:r>
                    </a:p>
                    <a:p>
                      <a:pPr algn="just">
                        <a:spcAft>
                          <a:spcPts val="0"/>
                        </a:spcAft>
                      </a:pPr>
                      <a:r>
                        <a:rPr lang="fr-FR" sz="1600" dirty="0">
                          <a:effectLst/>
                        </a:rPr>
                        <a:t> </a:t>
                      </a:r>
                      <a:endParaRPr lang="fr-FR" sz="1600" dirty="0" smtClean="0">
                        <a:effectLst/>
                      </a:endParaRPr>
                    </a:p>
                    <a:p>
                      <a:pPr algn="just">
                        <a:spcAft>
                          <a:spcPts val="0"/>
                        </a:spcAft>
                      </a:pPr>
                      <a:endParaRPr lang="fr-FR" sz="1600" dirty="0">
                        <a:effectLst/>
                      </a:endParaRPr>
                    </a:p>
                    <a:p>
                      <a:pPr algn="just">
                        <a:spcAft>
                          <a:spcPts val="0"/>
                        </a:spcAft>
                      </a:pPr>
                      <a:r>
                        <a:rPr lang="fr-FR" sz="1600" dirty="0" smtClean="0">
                          <a:effectLst/>
                        </a:rPr>
                        <a:t>10mn</a:t>
                      </a:r>
                    </a:p>
                    <a:p>
                      <a:pPr algn="just">
                        <a:spcAft>
                          <a:spcPts val="0"/>
                        </a:spcAft>
                      </a:pPr>
                      <a:endParaRPr lang="fr-FR" sz="1600" dirty="0" smtClean="0">
                        <a:effectLst/>
                        <a:latin typeface="Calibri"/>
                        <a:ea typeface="Calibri"/>
                        <a:cs typeface="Times New Roman"/>
                      </a:endParaRPr>
                    </a:p>
                    <a:p>
                      <a:pPr algn="just">
                        <a:spcAft>
                          <a:spcPts val="0"/>
                        </a:spcAft>
                      </a:pPr>
                      <a:endParaRPr lang="fr-FR" sz="1600" dirty="0" smtClean="0">
                        <a:effectLst/>
                        <a:latin typeface="Calibri"/>
                        <a:ea typeface="Calibri"/>
                        <a:cs typeface="Times New Roman"/>
                      </a:endParaRPr>
                    </a:p>
                    <a:p>
                      <a:pPr algn="just">
                        <a:spcAft>
                          <a:spcPts val="0"/>
                        </a:spcAft>
                      </a:pPr>
                      <a:endParaRPr lang="fr-FR" sz="1600" dirty="0" smtClean="0">
                        <a:effectLst/>
                        <a:latin typeface="Calibri"/>
                        <a:ea typeface="Calibri"/>
                        <a:cs typeface="Times New Roman"/>
                      </a:endParaRPr>
                    </a:p>
                  </a:txBody>
                  <a:tcPr marL="58615" marR="58615" marT="0" marB="0"/>
                </a:tc>
                <a:tc>
                  <a:txBody>
                    <a:bodyPr/>
                    <a:lstStyle/>
                    <a:p>
                      <a:pPr algn="just">
                        <a:spcAft>
                          <a:spcPts val="0"/>
                        </a:spcAft>
                      </a:pPr>
                      <a:r>
                        <a:rPr lang="fr-FR" sz="1600" dirty="0">
                          <a:effectLst/>
                        </a:rPr>
                        <a:t> </a:t>
                      </a:r>
                    </a:p>
                    <a:p>
                      <a:pPr algn="just">
                        <a:spcAft>
                          <a:spcPts val="0"/>
                        </a:spcAft>
                      </a:pPr>
                      <a:r>
                        <a:rPr lang="fr-FR" sz="1600" dirty="0">
                          <a:effectLst/>
                        </a:rPr>
                        <a:t> </a:t>
                      </a:r>
                      <a:endParaRPr lang="fr-FR" sz="1600" dirty="0" smtClean="0">
                        <a:effectLst/>
                      </a:endParaRPr>
                    </a:p>
                    <a:p>
                      <a:pPr algn="just">
                        <a:spcAft>
                          <a:spcPts val="0"/>
                        </a:spcAft>
                      </a:pPr>
                      <a:endParaRPr lang="fr-FR" sz="1600" dirty="0" smtClean="0">
                        <a:effectLst/>
                      </a:endParaRPr>
                    </a:p>
                    <a:p>
                      <a:pPr algn="just">
                        <a:spcAft>
                          <a:spcPts val="0"/>
                        </a:spcAft>
                      </a:pPr>
                      <a:endParaRPr lang="fr-FR" sz="1600" dirty="0" smtClean="0">
                        <a:effectLst/>
                      </a:endParaRPr>
                    </a:p>
                    <a:p>
                      <a:pPr algn="just">
                        <a:spcAft>
                          <a:spcPts val="0"/>
                        </a:spcAft>
                      </a:pPr>
                      <a:endParaRPr lang="fr-FR" sz="1600" dirty="0">
                        <a:effectLst/>
                      </a:endParaRPr>
                    </a:p>
                    <a:p>
                      <a:pPr algn="just">
                        <a:spcAft>
                          <a:spcPts val="0"/>
                        </a:spcAft>
                      </a:pPr>
                      <a:r>
                        <a:rPr lang="fr-FR" sz="1600" dirty="0">
                          <a:effectLst/>
                        </a:rPr>
                        <a:t>CROQUIS</a:t>
                      </a:r>
                      <a:endParaRPr lang="fr-FR" sz="1600" dirty="0">
                        <a:effectLst/>
                        <a:latin typeface="Calibri"/>
                        <a:ea typeface="Calibri"/>
                        <a:cs typeface="Times New Roman"/>
                      </a:endParaRPr>
                    </a:p>
                  </a:txBody>
                  <a:tcPr marL="58615" marR="58615" marT="0" marB="0"/>
                </a:tc>
                <a:tc>
                  <a:txBody>
                    <a:bodyPr/>
                    <a:lstStyle/>
                    <a:p>
                      <a:pPr algn="just">
                        <a:spcAft>
                          <a:spcPts val="0"/>
                        </a:spcAft>
                      </a:pPr>
                      <a:endParaRPr lang="fr-FR" sz="1600" dirty="0" smtClean="0">
                        <a:effectLst/>
                      </a:endParaRPr>
                    </a:p>
                    <a:p>
                      <a:pPr algn="just">
                        <a:spcAft>
                          <a:spcPts val="0"/>
                        </a:spcAft>
                      </a:pPr>
                      <a:endParaRPr lang="fr-FR" sz="1600" dirty="0" smtClean="0">
                        <a:effectLst/>
                      </a:endParaRPr>
                    </a:p>
                    <a:p>
                      <a:pPr algn="just">
                        <a:spcAft>
                          <a:spcPts val="0"/>
                        </a:spcAft>
                      </a:pPr>
                      <a:r>
                        <a:rPr lang="fr-FR" sz="1600" dirty="0">
                          <a:effectLst/>
                        </a:rPr>
                        <a:t> </a:t>
                      </a:r>
                    </a:p>
                    <a:p>
                      <a:pPr algn="just">
                        <a:spcAft>
                          <a:spcPts val="0"/>
                        </a:spcAft>
                      </a:pPr>
                      <a:r>
                        <a:rPr lang="fr-FR" sz="1600" dirty="0">
                          <a:effectLst/>
                        </a:rPr>
                        <a:t>Les différentes époques et les dates de l’Histoire</a:t>
                      </a:r>
                    </a:p>
                    <a:p>
                      <a:pPr algn="just">
                        <a:spcAft>
                          <a:spcPts val="0"/>
                        </a:spcAft>
                      </a:pPr>
                      <a:r>
                        <a:rPr lang="fr-FR" sz="1600" dirty="0">
                          <a:effectLst/>
                        </a:rPr>
                        <a:t>Réflexion critique</a:t>
                      </a:r>
                    </a:p>
                    <a:p>
                      <a:pPr algn="just">
                        <a:spcAft>
                          <a:spcPts val="0"/>
                        </a:spcAft>
                      </a:pPr>
                      <a:r>
                        <a:rPr lang="fr-FR" sz="1600" dirty="0">
                          <a:effectLst/>
                        </a:rPr>
                        <a:t> </a:t>
                      </a:r>
                    </a:p>
                    <a:p>
                      <a:pPr algn="just">
                        <a:spcAft>
                          <a:spcPts val="0"/>
                        </a:spcAft>
                      </a:pPr>
                      <a:r>
                        <a:rPr lang="fr-FR" sz="1600" dirty="0">
                          <a:effectLst/>
                        </a:rPr>
                        <a:t>La division </a:t>
                      </a:r>
                      <a:r>
                        <a:rPr lang="fr-FR" sz="1600" dirty="0" smtClean="0">
                          <a:effectLst/>
                        </a:rPr>
                        <a:t>Nord-Sud en géographie</a:t>
                      </a:r>
                      <a:endParaRPr lang="fr-FR" sz="1600" dirty="0">
                        <a:effectLst/>
                        <a:latin typeface="Calibri"/>
                        <a:ea typeface="Calibri"/>
                        <a:cs typeface="Times New Roman"/>
                      </a:endParaRPr>
                    </a:p>
                  </a:txBody>
                  <a:tcPr marL="58615" marR="58615" marT="0" marB="0"/>
                </a:tc>
                <a:tc>
                  <a:txBody>
                    <a:bodyPr/>
                    <a:lstStyle/>
                    <a:p>
                      <a:pPr>
                        <a:spcAft>
                          <a:spcPts val="0"/>
                        </a:spcAft>
                      </a:pPr>
                      <a:r>
                        <a:rPr lang="fr-FR" sz="1600" dirty="0" smtClean="0">
                          <a:effectLst/>
                        </a:rPr>
                        <a:t>Connaitre et se</a:t>
                      </a:r>
                      <a:r>
                        <a:rPr lang="fr-FR" sz="1600" baseline="0" dirty="0" smtClean="0">
                          <a:effectLst/>
                        </a:rPr>
                        <a:t> repérer </a:t>
                      </a:r>
                      <a:r>
                        <a:rPr lang="fr-FR" sz="1600" dirty="0" smtClean="0">
                          <a:effectLst/>
                        </a:rPr>
                        <a:t>: </a:t>
                      </a:r>
                    </a:p>
                    <a:p>
                      <a:pPr>
                        <a:spcAft>
                          <a:spcPts val="0"/>
                        </a:spcAft>
                      </a:pPr>
                      <a:r>
                        <a:rPr lang="fr-FR" sz="1600" dirty="0" smtClean="0">
                          <a:effectLst/>
                        </a:rPr>
                        <a:t>- identifier et nommer les périodes historiques, les continuités et ruptures.</a:t>
                      </a:r>
                    </a:p>
                    <a:p>
                      <a:r>
                        <a:rPr lang="fr-FR" sz="1600" dirty="0" smtClean="0">
                          <a:effectLst/>
                        </a:rPr>
                        <a:t>- i</a:t>
                      </a:r>
                      <a:r>
                        <a:rPr lang="fr-FR" sz="1600" b="0" i="0" u="none" strike="noStrike" kern="1200" baseline="0" dirty="0" smtClean="0">
                          <a:solidFill>
                            <a:schemeClr val="dk1"/>
                          </a:solidFill>
                          <a:latin typeface="+mn-lt"/>
                          <a:ea typeface="+mn-ea"/>
                          <a:cs typeface="+mn-cs"/>
                        </a:rPr>
                        <a:t>dentifier et expliciter les dates et acteurs clés des grands événements. </a:t>
                      </a:r>
                    </a:p>
                  </a:txBody>
                  <a:tcPr marL="58615" marR="58615" marT="0" marB="0"/>
                </a:tc>
              </a:tr>
            </a:tbl>
          </a:graphicData>
        </a:graphic>
      </p:graphicFrame>
    </p:spTree>
    <p:extLst>
      <p:ext uri="{BB962C8B-B14F-4D97-AF65-F5344CB8AC3E}">
        <p14:creationId xmlns:p14="http://schemas.microsoft.com/office/powerpoint/2010/main" val="3989799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2054</TotalTime>
  <Words>1877</Words>
  <Application>Microsoft Office PowerPoint</Application>
  <PresentationFormat>Affichage à l'écran (4:3)</PresentationFormat>
  <Paragraphs>383</Paragraphs>
  <Slides>36</Slides>
  <Notes>0</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Prof</dc:creator>
  <cp:lastModifiedBy>TEIXIDO</cp:lastModifiedBy>
  <cp:revision>74</cp:revision>
  <dcterms:created xsi:type="dcterms:W3CDTF">2017-10-08T19:43:48Z</dcterms:created>
  <dcterms:modified xsi:type="dcterms:W3CDTF">2019-05-09T12:25:18Z</dcterms:modified>
</cp:coreProperties>
</file>