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4" r:id="rId7"/>
    <p:sldId id="265" r:id="rId8"/>
    <p:sldId id="267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0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F965-0B49-4490-A6F0-4FD43C8213FA}" type="datetimeFigureOut">
              <a:rPr lang="fr-FR" smtClean="0"/>
              <a:t>07/06/2019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6FF8-D6F8-486A-BF86-0441F052A5B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8396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F965-0B49-4490-A6F0-4FD43C8213FA}" type="datetimeFigureOut">
              <a:rPr lang="fr-FR" smtClean="0"/>
              <a:t>07/06/2019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6FF8-D6F8-486A-BF86-0441F052A5B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2475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F965-0B49-4490-A6F0-4FD43C8213FA}" type="datetimeFigureOut">
              <a:rPr lang="fr-FR" smtClean="0"/>
              <a:t>07/06/2019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6FF8-D6F8-486A-BF86-0441F052A5B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5633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F965-0B49-4490-A6F0-4FD43C8213FA}" type="datetimeFigureOut">
              <a:rPr lang="fr-FR" smtClean="0"/>
              <a:t>07/06/2019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6FF8-D6F8-486A-BF86-0441F052A5B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0877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F965-0B49-4490-A6F0-4FD43C8213FA}" type="datetimeFigureOut">
              <a:rPr lang="fr-FR" smtClean="0"/>
              <a:t>07/06/2019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6FF8-D6F8-486A-BF86-0441F052A5B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941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F965-0B49-4490-A6F0-4FD43C8213FA}" type="datetimeFigureOut">
              <a:rPr lang="fr-FR" smtClean="0"/>
              <a:t>07/06/2019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6FF8-D6F8-486A-BF86-0441F052A5B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8559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F965-0B49-4490-A6F0-4FD43C8213FA}" type="datetimeFigureOut">
              <a:rPr lang="fr-FR" smtClean="0"/>
              <a:t>07/06/2019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6FF8-D6F8-486A-BF86-0441F052A5B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9449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F965-0B49-4490-A6F0-4FD43C8213FA}" type="datetimeFigureOut">
              <a:rPr lang="fr-FR" smtClean="0"/>
              <a:t>07/06/2019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6FF8-D6F8-486A-BF86-0441F052A5B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2636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F965-0B49-4490-A6F0-4FD43C8213FA}" type="datetimeFigureOut">
              <a:rPr lang="fr-FR" smtClean="0"/>
              <a:t>07/06/2019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6FF8-D6F8-486A-BF86-0441F052A5B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7055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F965-0B49-4490-A6F0-4FD43C8213FA}" type="datetimeFigureOut">
              <a:rPr lang="fr-FR" smtClean="0"/>
              <a:t>07/06/2019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6FF8-D6F8-486A-BF86-0441F052A5B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9304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F965-0B49-4490-A6F0-4FD43C8213FA}" type="datetimeFigureOut">
              <a:rPr lang="fr-FR" smtClean="0"/>
              <a:t>07/06/2019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6FF8-D6F8-486A-BF86-0441F052A5B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3127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2F965-0B49-4490-A6F0-4FD43C8213FA}" type="datetimeFigureOut">
              <a:rPr lang="fr-FR" smtClean="0"/>
              <a:t>07/06/2019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76FF8-D6F8-486A-BF86-0441F052A5B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1952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aca.developpement-durable.gouv.fr/le-dire-de-l-etat-sur-le-val-de-durance-a703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ache.media.education.gouv.fr/image/Logo/89/0/logo_reg_aix_marseille_65289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-5543"/>
            <a:ext cx="1302271" cy="698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218" y="6137297"/>
            <a:ext cx="746405" cy="698737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3253687" y="6290156"/>
            <a:ext cx="5278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 académique d’histoire-géographie : </a:t>
            </a:r>
            <a:r>
              <a:rPr lang="fr-FR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Terre Ouverte</a:t>
            </a:r>
          </a:p>
          <a:p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http://www.pedagogie.ac-aix-marseille.fr/jcms/c_43559/fr/accueil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496" y="868066"/>
            <a:ext cx="8712968" cy="7200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79512" y="159296"/>
            <a:ext cx="63624" cy="666936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150590" y="676350"/>
            <a:ext cx="8712968" cy="1440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23528" y="0"/>
            <a:ext cx="216024" cy="6669360"/>
          </a:xfrm>
          <a:prstGeom prst="rect">
            <a:avLst/>
          </a:prstGeom>
          <a:gradFill>
            <a:gsLst>
              <a:gs pos="1600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50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840929" y="91575"/>
            <a:ext cx="71561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fragmentation des espaces ruraux : multifonctionnalité ou fragmentation 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99592" y="1196752"/>
            <a:ext cx="7632848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/>
              <a:t>Les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espaces</a:t>
            </a:r>
            <a:r>
              <a:rPr lang="fr-FR" sz="2400" b="1" dirty="0"/>
              <a:t> ruraux : multifonctionnalité ou fragmentation?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Patrick Parodi</a:t>
            </a:r>
          </a:p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Lycée Félix Esclangon-Manosque</a:t>
            </a:r>
          </a:p>
          <a:p>
            <a:pPr algn="ctr"/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altLang="fr-FR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Niveau: </a:t>
            </a:r>
            <a:r>
              <a:rPr lang="fr-FR" altLang="fr-FR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1G</a:t>
            </a:r>
          </a:p>
          <a:p>
            <a:r>
              <a:rPr lang="fr-FR" altLang="fr-FR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Thème: </a:t>
            </a:r>
            <a:r>
              <a:rPr lang="fr-FR" altLang="fr-FR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Th3– Les espaces ruraux : multifonctionnalité ou fragmentation ?</a:t>
            </a:r>
          </a:p>
          <a:p>
            <a:r>
              <a:rPr lang="fr-FR" altLang="fr-FR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Sous-thème: </a:t>
            </a:r>
            <a:r>
              <a:rPr lang="fr-FR" altLang="fr-FR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Etude de cas sur le Val de Durance</a:t>
            </a:r>
          </a:p>
          <a:p>
            <a:r>
              <a:rPr lang="fr-FR" altLang="fr-FR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Situation d’apprentissage : </a:t>
            </a:r>
            <a:r>
              <a:rPr lang="fr-FR" altLang="fr-FR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Travail de groupe en situation d’autonomie- construction d’un récit à partir de l’ensemble documentaire informatique et personnel autour de plusieurs thèmes- construction d’un schéma ou carte à partir du récit élaboré.</a:t>
            </a:r>
          </a:p>
          <a:p>
            <a:r>
              <a:rPr lang="fr-FR" altLang="fr-FR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Utilisation d’un outil numérique : </a:t>
            </a:r>
            <a:r>
              <a:rPr lang="fr-FR" altLang="fr-FR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Usage d’ordinateurs, portables et tablettes numériques.</a:t>
            </a:r>
          </a:p>
          <a:p>
            <a:r>
              <a:rPr lang="fr-FR" altLang="fr-FR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Evaluation: </a:t>
            </a:r>
            <a:r>
              <a:rPr lang="fr-FR" altLang="fr-FR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Formative de fin de séquence</a:t>
            </a:r>
          </a:p>
          <a:p>
            <a:r>
              <a:rPr lang="fr-FR" altLang="fr-FR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Mots clefs : </a:t>
            </a:r>
            <a:r>
              <a:rPr lang="fr-FR" altLang="fr-FR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Travailler sur un espace local en étude de cas d’introduction de chapitre.</a:t>
            </a:r>
          </a:p>
          <a:p>
            <a:pPr algn="just"/>
            <a:r>
              <a:rPr lang="fr-FR" altLang="fr-FR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Présentation de la ressource : </a:t>
            </a:r>
            <a:r>
              <a:rPr lang="fr-FR" altLang="fr-FR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A partir d’un dossier régional, les élèves effectuent individuellement des prélèvements d’informations afin de réaliser un texte de synthèse en groupe qui sert ensuite de base (avec celui d’un autre groupe) à la réalisation d’un croquis par binôme.</a:t>
            </a:r>
            <a:endParaRPr lang="fr-FR" sz="1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140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ache.media.education.gouv.fr/image/Logo/89/0/logo_reg_aix_marseille_65289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-5543"/>
            <a:ext cx="1302271" cy="698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218" y="6137297"/>
            <a:ext cx="746405" cy="698737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3253687" y="6290156"/>
            <a:ext cx="5278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 académique d’histoire-géographie : </a:t>
            </a:r>
            <a:r>
              <a:rPr lang="fr-FR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Terre Ouverte</a:t>
            </a:r>
          </a:p>
          <a:p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http://www.pedagogie.ac-aix-marseille.fr/jcms/c_43559/fr/accueil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496" y="868066"/>
            <a:ext cx="8712968" cy="7200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79512" y="159296"/>
            <a:ext cx="63624" cy="666936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150590" y="676350"/>
            <a:ext cx="8712968" cy="1440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23528" y="0"/>
            <a:ext cx="216024" cy="6669360"/>
          </a:xfrm>
          <a:prstGeom prst="rect">
            <a:avLst/>
          </a:prstGeom>
          <a:gradFill>
            <a:gsLst>
              <a:gs pos="1600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50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840929" y="91575"/>
            <a:ext cx="1571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FE9E737-A5DE-4EB4-B07B-EA3C57CC0009}"/>
              </a:ext>
            </a:extLst>
          </p:cNvPr>
          <p:cNvSpPr txBox="1"/>
          <p:nvPr/>
        </p:nvSpPr>
        <p:spPr>
          <a:xfrm>
            <a:off x="899592" y="1196752"/>
            <a:ext cx="7396626" cy="2672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fragmentation des espaces ruraux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Affirmation des fonctions non agricoles et conflits d’usage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fr-FR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fr-FR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fr-FR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Attention !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fr-FR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 proposition ne présente qu’une étude de cas en introduction de chapitre ! </a:t>
            </a:r>
          </a:p>
        </p:txBody>
      </p:sp>
    </p:spTree>
    <p:extLst>
      <p:ext uri="{BB962C8B-B14F-4D97-AF65-F5344CB8AC3E}">
        <p14:creationId xmlns:p14="http://schemas.microsoft.com/office/powerpoint/2010/main" val="1475853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ache.media.education.gouv.fr/image/Logo/89/0/logo_reg_aix_marseille_65289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-5543"/>
            <a:ext cx="1302271" cy="698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218" y="6137297"/>
            <a:ext cx="746405" cy="698737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3253687" y="6290156"/>
            <a:ext cx="5278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 académique d’histoire-géographie : </a:t>
            </a:r>
            <a:r>
              <a:rPr lang="fr-FR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Terre Ouverte</a:t>
            </a:r>
          </a:p>
          <a:p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http://www.pedagogie.ac-aix-marseille.fr/jcms/c_43559/fr/accueil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496" y="868066"/>
            <a:ext cx="8712968" cy="7200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79512" y="159296"/>
            <a:ext cx="63624" cy="666936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150590" y="676350"/>
            <a:ext cx="8712968" cy="1440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23528" y="0"/>
            <a:ext cx="216024" cy="6669360"/>
          </a:xfrm>
          <a:prstGeom prst="rect">
            <a:avLst/>
          </a:prstGeom>
          <a:gradFill>
            <a:gsLst>
              <a:gs pos="1600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50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840929" y="91575"/>
            <a:ext cx="3914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Commentaire (points forts).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213D877-B51B-4087-976C-372ADC356C22}"/>
              </a:ext>
            </a:extLst>
          </p:cNvPr>
          <p:cNvSpPr txBox="1"/>
          <p:nvPr/>
        </p:nvSpPr>
        <p:spPr>
          <a:xfrm>
            <a:off x="840929" y="1196752"/>
            <a:ext cx="7907535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Paradoxe des liens étroits avec les espaces urbains et l’affirmation de spécificités rurales (paysagères, économiques, voire socio-culturelles) impliquant des dynamiques contrastées de valorisation, de mise à l’écart ou de protection de la nature et du patrimoine.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L’agriculture structurante pour certains espaces ruraux, avec des débouchés de plus en plus variés, alimentaires et non-alimentaires.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diverses fonctions de l’espace rural (résidentielle , industrielle, environnementale ou touristique) qui le diversifient et le fragilisent.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Conflictualité autour d’enjeux divers : accaparement des terres, conflits d’usage et question de sa dépendance envers les espaces urbains.</a:t>
            </a:r>
          </a:p>
        </p:txBody>
      </p:sp>
    </p:spTree>
    <p:extLst>
      <p:ext uri="{BB962C8B-B14F-4D97-AF65-F5344CB8AC3E}">
        <p14:creationId xmlns:p14="http://schemas.microsoft.com/office/powerpoint/2010/main" val="2895565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ache.media.education.gouv.fr/image/Logo/89/0/logo_reg_aix_marseille_65289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-5543"/>
            <a:ext cx="1302271" cy="698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218" y="6137297"/>
            <a:ext cx="746405" cy="698737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3253687" y="6290156"/>
            <a:ext cx="5278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 académique d’histoire-géographie : </a:t>
            </a:r>
            <a:r>
              <a:rPr lang="fr-FR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Terre Ouverte</a:t>
            </a:r>
          </a:p>
          <a:p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http://www.pedagogie.ac-aix-marseille.fr/jcms/c_43559/fr/accueil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496" y="868066"/>
            <a:ext cx="8712968" cy="7200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79512" y="159296"/>
            <a:ext cx="63624" cy="666936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150590" y="676350"/>
            <a:ext cx="8712968" cy="1440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23528" y="0"/>
            <a:ext cx="216024" cy="6669360"/>
          </a:xfrm>
          <a:prstGeom prst="rect">
            <a:avLst/>
          </a:prstGeom>
          <a:gradFill>
            <a:gsLst>
              <a:gs pos="1600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50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840929" y="91575"/>
            <a:ext cx="3591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Etudes de cas possibles.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C67FAFD4-748E-4ED9-9DAE-3475137AF840}"/>
              </a:ext>
            </a:extLst>
          </p:cNvPr>
          <p:cNvSpPr txBox="1"/>
          <p:nvPr/>
        </p:nvSpPr>
        <p:spPr>
          <a:xfrm>
            <a:off x="847782" y="1115592"/>
            <a:ext cx="7448436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mutations des espaces ruraux en Toscane.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transformations paysagères des espaces ruraux d’une région française (métropolitaine ou ultramarine).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Mutations agricoles et recomposition des espaces ruraux en Inde.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espaces ruraux canadiens : une multifonctionnalité marquée.</a:t>
            </a:r>
          </a:p>
        </p:txBody>
      </p:sp>
    </p:spTree>
    <p:extLst>
      <p:ext uri="{BB962C8B-B14F-4D97-AF65-F5344CB8AC3E}">
        <p14:creationId xmlns:p14="http://schemas.microsoft.com/office/powerpoint/2010/main" val="3448076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ache.media.education.gouv.fr/image/Logo/89/0/logo_reg_aix_marseille_65289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-5543"/>
            <a:ext cx="1302271" cy="698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218" y="6137297"/>
            <a:ext cx="746405" cy="698737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3253687" y="6290156"/>
            <a:ext cx="5278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 académique d’histoire-géographie : </a:t>
            </a:r>
            <a:r>
              <a:rPr lang="fr-FR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Terre Ouverte</a:t>
            </a:r>
          </a:p>
          <a:p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http://www.pedagogie.ac-aix-marseille.fr/jcms/c_43559/fr/accueil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496" y="868066"/>
            <a:ext cx="8712968" cy="7200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79512" y="159296"/>
            <a:ext cx="63624" cy="666936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150590" y="676350"/>
            <a:ext cx="8712968" cy="1440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23528" y="0"/>
            <a:ext cx="216024" cy="6669360"/>
          </a:xfrm>
          <a:prstGeom prst="rect">
            <a:avLst/>
          </a:prstGeom>
          <a:gradFill>
            <a:gsLst>
              <a:gs pos="1600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50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840929" y="91575"/>
            <a:ext cx="6992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Val de Durance : un espace en recomposition.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8894EC2-768E-4022-A191-4356B3CAD6BE}"/>
              </a:ext>
            </a:extLst>
          </p:cNvPr>
          <p:cNvSpPr txBox="1"/>
          <p:nvPr/>
        </p:nvSpPr>
        <p:spPr>
          <a:xfrm>
            <a:off x="971600" y="1268760"/>
            <a:ext cx="741682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Pourquoi ce choix d’étude de cas ? (ne pas oublier que la liste des études de cas est indicative mais pas limitative).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Pour répondre au travail des compétences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buFontTx/>
              <a:buChar char="-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Utiliser l’échelle appropriée pour étudier un phénomène : l’échelle locale permet de mettre en avant les différentes thématiques de la séquence.</a:t>
            </a:r>
          </a:p>
          <a:p>
            <a:pPr marL="342900" indent="-342900">
              <a:buFontTx/>
              <a:buChar char="-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Mettre en œuvre l’analyse à différentes échelles : l’analyse du thème se fait aussi à l’échelle mondiale et l’échelle française.</a:t>
            </a:r>
          </a:p>
          <a:p>
            <a:pPr marL="342900" indent="-342900">
              <a:buFontTx/>
              <a:buChar char="-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Confronter le savoir acquis avec ce qui est entendu, lu et vécu : l’espace étudié est, dans la partie qui est la plus touchée par la problématique du thème, l’espace de vie des élèves.</a:t>
            </a:r>
          </a:p>
          <a:p>
            <a:pPr marL="342900" indent="-342900">
              <a:buFontTx/>
              <a:buChar char="-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Transposer un texte en croquis.</a:t>
            </a:r>
          </a:p>
        </p:txBody>
      </p:sp>
    </p:spTree>
    <p:extLst>
      <p:ext uri="{BB962C8B-B14F-4D97-AF65-F5344CB8AC3E}">
        <p14:creationId xmlns:p14="http://schemas.microsoft.com/office/powerpoint/2010/main" val="1448385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ache.media.education.gouv.fr/image/Logo/89/0/logo_reg_aix_marseille_65289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-5543"/>
            <a:ext cx="1302271" cy="698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218" y="6137297"/>
            <a:ext cx="746405" cy="698737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3253687" y="6290156"/>
            <a:ext cx="5278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 académique d’histoire-géographie : </a:t>
            </a:r>
            <a:r>
              <a:rPr lang="fr-FR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Terre Ouverte</a:t>
            </a:r>
          </a:p>
          <a:p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http://www.pedagogie.ac-aix-marseille.fr/jcms/c_43559/fr/accueil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496" y="868066"/>
            <a:ext cx="8712968" cy="7200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79512" y="159296"/>
            <a:ext cx="63624" cy="666936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150590" y="676350"/>
            <a:ext cx="8712968" cy="1440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23528" y="0"/>
            <a:ext cx="216024" cy="6669360"/>
          </a:xfrm>
          <a:prstGeom prst="rect">
            <a:avLst/>
          </a:prstGeom>
          <a:gradFill>
            <a:gsLst>
              <a:gs pos="1600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50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962706" y="147949"/>
            <a:ext cx="3544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Travail sur étude de cas.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25B28CD-DDDB-46C8-BDE4-B01954984A09}"/>
              </a:ext>
            </a:extLst>
          </p:cNvPr>
          <p:cNvSpPr txBox="1"/>
          <p:nvPr/>
        </p:nvSpPr>
        <p:spPr>
          <a:xfrm>
            <a:off x="1074124" y="973225"/>
            <a:ext cx="7200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Problématique  : pourquoi peut-on dire que le Val de Durance est une région en transformation paysagère et économique ?</a:t>
            </a:r>
          </a:p>
          <a:p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ETAPE 1 : par groupes de 6,  les élèves relèvent dans le dossier </a:t>
            </a:r>
            <a:r>
              <a:rPr lang="fr-FR" sz="2000" dirty="0">
                <a:hlinkClick r:id="rId4"/>
              </a:rPr>
              <a:t>http://www.paca.developpement-durable.gouv.fr/le-dire-de-l-etat-sur-le-val-de-durance-a703.html</a:t>
            </a:r>
            <a:r>
              <a:rPr lang="fr-FR" sz="2000" dirty="0"/>
              <a:t>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les éléments permettant de travailler ces thèmes ( chaque élève du groupe choisit son thème et peut actualiser avec ses recherches)  :</a:t>
            </a:r>
          </a:p>
          <a:p>
            <a:pPr marL="342900" indent="-342900">
              <a:buFontTx/>
              <a:buChar char="-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Liens entre la métropole Marseille-Aix et le Val de Durance</a:t>
            </a:r>
          </a:p>
          <a:p>
            <a:pPr marL="342900" indent="-342900">
              <a:buFontTx/>
              <a:buChar char="-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Les fonctions agricoles  : localisations, modifications, déprise, spécialisations, etc.</a:t>
            </a:r>
          </a:p>
          <a:p>
            <a:pPr marL="342900" indent="-342900">
              <a:buFontTx/>
              <a:buChar char="-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Fonctions industrielles : développement, structures, mutations, difficultés, etc.</a:t>
            </a:r>
          </a:p>
          <a:p>
            <a:pPr marL="342900" indent="-342900">
              <a:buFontTx/>
              <a:buChar char="-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Fonctions touristiques : lieux, attraits, limites, etc.</a:t>
            </a:r>
          </a:p>
          <a:p>
            <a:pPr marL="342900" indent="-342900">
              <a:buFontTx/>
              <a:buChar char="-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Fonctions environnementales : politiques, mise en place, etc.</a:t>
            </a:r>
          </a:p>
          <a:p>
            <a:pPr marL="342900" indent="-342900">
              <a:buFontTx/>
              <a:buChar char="-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Transports et mobilités </a:t>
            </a:r>
          </a:p>
        </p:txBody>
      </p:sp>
    </p:spTree>
    <p:extLst>
      <p:ext uri="{BB962C8B-B14F-4D97-AF65-F5344CB8AC3E}">
        <p14:creationId xmlns:p14="http://schemas.microsoft.com/office/powerpoint/2010/main" val="1395117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ache.media.education.gouv.fr/image/Logo/89/0/logo_reg_aix_marseille_65289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-5543"/>
            <a:ext cx="1302271" cy="698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218" y="6137297"/>
            <a:ext cx="746405" cy="698737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3253687" y="6290156"/>
            <a:ext cx="5278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 académique d’histoire-géographie : </a:t>
            </a:r>
            <a:r>
              <a:rPr lang="fr-FR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Terre Ouverte</a:t>
            </a:r>
          </a:p>
          <a:p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http://www.pedagogie.ac-aix-marseille.fr/jcms/c_43559/fr/accueil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496" y="868066"/>
            <a:ext cx="8712968" cy="7200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79512" y="159296"/>
            <a:ext cx="63624" cy="666936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150590" y="676350"/>
            <a:ext cx="8712968" cy="1440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23528" y="0"/>
            <a:ext cx="216024" cy="6669360"/>
          </a:xfrm>
          <a:prstGeom prst="rect">
            <a:avLst/>
          </a:prstGeom>
          <a:gradFill>
            <a:gsLst>
              <a:gs pos="1600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50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840929" y="91575"/>
            <a:ext cx="3544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Travail sur étude de cas.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7F732BE-157E-43EE-A5C3-7DBDEB22FE01}"/>
              </a:ext>
            </a:extLst>
          </p:cNvPr>
          <p:cNvSpPr txBox="1"/>
          <p:nvPr/>
        </p:nvSpPr>
        <p:spPr>
          <a:xfrm>
            <a:off x="840929" y="1340768"/>
            <a:ext cx="769151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ETAPE 2 : chaque groupe réalise un travail écrit de synthèse à partir des éléments repérés par chaque élève pour son thème.</a:t>
            </a:r>
          </a:p>
          <a:p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ETAPE 3  : à partir du texte écrit par un groupe, les élèves réalisent individuellement une carte de synthèse à partir de consignes données.</a:t>
            </a:r>
          </a:p>
          <a:p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333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ache.media.education.gouv.fr/image/Logo/89/0/logo_reg_aix_marseille_65289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-5543"/>
            <a:ext cx="1302271" cy="698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218" y="6137297"/>
            <a:ext cx="746405" cy="698737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3253687" y="6290156"/>
            <a:ext cx="5278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 académique d’histoire-géographie : </a:t>
            </a:r>
            <a:r>
              <a:rPr lang="fr-FR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Terre Ouverte</a:t>
            </a:r>
          </a:p>
          <a:p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http://www.pedagogie.ac-aix-marseille.fr/jcms/c_43559/fr/accueil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496" y="868066"/>
            <a:ext cx="8712968" cy="7200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79512" y="159296"/>
            <a:ext cx="63624" cy="666936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150590" y="676350"/>
            <a:ext cx="8712968" cy="1440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23528" y="0"/>
            <a:ext cx="216024" cy="6669360"/>
          </a:xfrm>
          <a:prstGeom prst="rect">
            <a:avLst/>
          </a:prstGeom>
          <a:gradFill>
            <a:gsLst>
              <a:gs pos="1600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50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840929" y="91575"/>
            <a:ext cx="3701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Travail sur généralisation.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7F732BE-157E-43EE-A5C3-7DBDEB22FE01}"/>
              </a:ext>
            </a:extLst>
          </p:cNvPr>
          <p:cNvSpPr txBox="1"/>
          <p:nvPr/>
        </p:nvSpPr>
        <p:spPr>
          <a:xfrm>
            <a:off x="840929" y="1340768"/>
            <a:ext cx="769151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Consignes données :</a:t>
            </a: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En vous basant sur le texte fourni par vos camarades mais aussi celui élaboré par votre groupe, vous réaliserez en binôme un croquis sur le Val de Durance,</a:t>
            </a: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Votre croquis doit répondre à quelques exigences :</a:t>
            </a:r>
          </a:p>
          <a:p>
            <a:pPr marL="342900" indent="-342900">
              <a:buFontTx/>
              <a:buChar char="-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Répondre à la problématique par une légende structurée simple</a:t>
            </a:r>
          </a:p>
          <a:p>
            <a:pPr marL="342900" indent="-342900">
              <a:buFontTx/>
              <a:buChar char="-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Utiliser le tableau de figurés permettant de réaliser une carte</a:t>
            </a:r>
          </a:p>
          <a:p>
            <a:pPr marL="342900" indent="-342900">
              <a:buFontTx/>
              <a:buChar char="-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Être clair</a:t>
            </a:r>
          </a:p>
          <a:p>
            <a:pPr marL="342900" indent="-342900">
              <a:buFontTx/>
              <a:buChar char="-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Ne pas multiplier les informations</a:t>
            </a:r>
          </a:p>
          <a:p>
            <a:pPr marL="342900" indent="-342900">
              <a:buFontTx/>
              <a:buChar char="-"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Votre travail peut se dérouler en deux étapes :</a:t>
            </a:r>
          </a:p>
          <a:p>
            <a:pPr marL="342900" indent="-342900">
              <a:buFontTx/>
              <a:buChar char="-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Sélectionner dans les documents ce que vous pouvez cartographier</a:t>
            </a:r>
          </a:p>
          <a:p>
            <a:pPr marL="342900" indent="-342900">
              <a:buFontTx/>
              <a:buChar char="-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Réaliser la légende puis le croquis.</a:t>
            </a:r>
          </a:p>
          <a:p>
            <a:pPr marL="342900" indent="-342900">
              <a:buFontTx/>
              <a:buChar char="-"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4342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969</Words>
  <Application>Microsoft Office PowerPoint</Application>
  <PresentationFormat>Affichage à l'écran (4:3)</PresentationFormat>
  <Paragraphs>80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Prof</dc:creator>
  <cp:lastModifiedBy>Patrick PARODI</cp:lastModifiedBy>
  <cp:revision>59</cp:revision>
  <dcterms:created xsi:type="dcterms:W3CDTF">2017-10-08T19:43:48Z</dcterms:created>
  <dcterms:modified xsi:type="dcterms:W3CDTF">2019-06-07T14:52:08Z</dcterms:modified>
</cp:coreProperties>
</file>