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1" r:id="rId2"/>
    <p:sldId id="269" r:id="rId3"/>
    <p:sldId id="290" r:id="rId4"/>
    <p:sldId id="265" r:id="rId5"/>
    <p:sldId id="259" r:id="rId6"/>
    <p:sldId id="260" r:id="rId7"/>
    <p:sldId id="267" r:id="rId8"/>
    <p:sldId id="258" r:id="rId9"/>
    <p:sldId id="266" r:id="rId10"/>
    <p:sldId id="273" r:id="rId11"/>
    <p:sldId id="268" r:id="rId12"/>
    <p:sldId id="261" r:id="rId13"/>
    <p:sldId id="288" r:id="rId14"/>
    <p:sldId id="272" r:id="rId15"/>
    <p:sldId id="271" r:id="rId16"/>
    <p:sldId id="28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F893E-0DA6-4EF7-B236-6EAA33D1F005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31AF9-82DA-4CA8-8C0E-74ACFA9CC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18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65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644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133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856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503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155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978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330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000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984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59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390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165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14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175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1AF9-82DA-4CA8-8C0E-74ACFA9CCBB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93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1136-6D40-4CD0-A2FB-F8AB9A56F350}" type="datetimeFigureOut">
              <a:rPr lang="fr-FR" smtClean="0"/>
              <a:pPr/>
              <a:t>13/06/2019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3611-1B2E-43BC-B008-0DF1E1F82E3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laviedesidees.fr/La-democratie-representative-est.html" TargetMode="External"/><Relationship Id="rId5" Type="http://schemas.openxmlformats.org/officeDocument/2006/relationships/hyperlink" Target="http://www.laviedesidees.fr/La-cite-grecque-un-modele.html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viedesidees.fr/La-majorite-a-t-elle-toujours-raison.html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laviedesidees.fr/La-couleur-des-gilets-jaune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laviedesidees.fr/Le-regime-des-opinions.html" TargetMode="External"/><Relationship Id="rId11" Type="http://schemas.openxmlformats.org/officeDocument/2006/relationships/hyperlink" Target="http://www.laviedesidees.fr/Le-populisme-est-un-anti-pluralisme.htm" TargetMode="External"/><Relationship Id="rId5" Type="http://schemas.openxmlformats.org/officeDocument/2006/relationships/hyperlink" Target="http://www.laviedesidees.fr/La-cite-grecque-un-modele.html" TargetMode="External"/><Relationship Id="rId10" Type="http://schemas.openxmlformats.org/officeDocument/2006/relationships/hyperlink" Target="http://www.laviedesidees.fr/L-assemblee-ou-le-plebiscite.html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laviedesidees.fr/La-democratie-raisonnee.htm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viedesidees.fr/La-democratie-representative-est.html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persee.fr/doc/rfsp_0035-2950_2000_num_50_4_395507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3406/rfsp.1987.411602" TargetMode="External"/><Relationship Id="rId5" Type="http://schemas.openxmlformats.org/officeDocument/2006/relationships/hyperlink" Target="http://journals.openedition.org/siecles/1099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arretsurimages.net/chroniques/arrets-sur-histoire/democratie-representative-contre-democratie-directe-de-lan-i-a-nos-jour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laviedesidees.fr/La-majorite-a-t-elle-toujours-raison.html" TargetMode="External"/><Relationship Id="rId5" Type="http://schemas.openxmlformats.org/officeDocument/2006/relationships/hyperlink" Target="https://doi.org/10.3406/rfsp.1987.411602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institutcoppet.org/wp-content/uploads/2015/01/7.-CONSTANT-Benjamin-De-la-liberte-des-Anciens-comparee-a-celle-des-Modernes.pdf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683568" y="112474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1124744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Niveau:</a:t>
            </a:r>
            <a:r>
              <a:rPr lang="fr-FR" dirty="0"/>
              <a:t> Première Spécialité </a:t>
            </a:r>
            <a:r>
              <a:rPr lang="fr-FR" dirty="0" err="1"/>
              <a:t>HGGSP</a:t>
            </a:r>
            <a:endParaRPr lang="fr-FR" dirty="0"/>
          </a:p>
          <a:p>
            <a:r>
              <a:rPr lang="fr-FR" b="1" dirty="0"/>
              <a:t>Thème 1</a:t>
            </a:r>
            <a:r>
              <a:rPr lang="fr-FR" dirty="0"/>
              <a:t>: Comprendre un régime politique: la démocratie</a:t>
            </a:r>
          </a:p>
          <a:p>
            <a:r>
              <a:rPr lang="fr-FR" b="1" dirty="0"/>
              <a:t>Axe 1</a:t>
            </a:r>
            <a:r>
              <a:rPr lang="fr-FR" dirty="0"/>
              <a:t>: penser la démocratie</a:t>
            </a:r>
          </a:p>
          <a:p>
            <a:endParaRPr lang="fr-FR" dirty="0"/>
          </a:p>
          <a:p>
            <a:r>
              <a:rPr lang="fr-FR" b="1" dirty="0"/>
              <a:t>Situation d’apprentissage: </a:t>
            </a:r>
            <a:r>
              <a:rPr lang="fr-FR" dirty="0"/>
              <a:t>travail de groupe</a:t>
            </a:r>
          </a:p>
          <a:p>
            <a:r>
              <a:rPr lang="fr-FR" b="1" dirty="0"/>
              <a:t>Evaluations: </a:t>
            </a:r>
            <a:r>
              <a:rPr lang="fr-FR" dirty="0"/>
              <a:t>pendant et après les situations d’apprentissage</a:t>
            </a:r>
          </a:p>
          <a:p>
            <a:endParaRPr lang="fr-FR" dirty="0"/>
          </a:p>
          <a:p>
            <a:r>
              <a:rPr lang="fr-FR" b="1" dirty="0"/>
              <a:t>Mots clefs</a:t>
            </a:r>
            <a:r>
              <a:rPr lang="fr-FR" dirty="0"/>
              <a:t>: démocratie, démocratie directe, démocratie représentative, représentation, benjamin Constant, Tocqueville.</a:t>
            </a:r>
          </a:p>
          <a:p>
            <a:endParaRPr lang="fr-FR" dirty="0"/>
          </a:p>
          <a:p>
            <a:r>
              <a:rPr lang="fr-FR" b="1" dirty="0"/>
              <a:t>Présentation de la ressource</a:t>
            </a:r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11560" y="1340768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/>
              <a:t>Les élèves travaillent à partir de dossiers documentaires constitués par le professeur. Ils sont libres d’utiliser ou de ne pas utiliser une des sources proposées</a:t>
            </a:r>
            <a:r>
              <a:rPr lang="fr-FR" sz="3200" dirty="0"/>
              <a:t>. </a:t>
            </a:r>
            <a:r>
              <a:rPr lang="fr-FR" sz="2400" dirty="0">
                <a:solidFill>
                  <a:srgbClr val="FF0000"/>
                </a:solidFill>
              </a:rPr>
              <a:t>Vous trouverez en pièce jointe ce dossier documentaire, ou vous pourrez en réaliser un à partir des liens indiqués à la fin du diaporama.</a:t>
            </a:r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55576" y="1196752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Les élèves travaillent par groupe de 8 élèves. Ces groupes sont divisés en deux sous-groupes autour des deux axes principaux: démocratie directe et démocratie représentative. On pensera à ajouter la démocratie participative. </a:t>
            </a:r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3568" y="1052736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Chaque groupe doit réaliser un projet de présentation des avantages et des inconvénients de la démocratie directe et de la démocratie représentative sous la forme d’un site internet avec « </a:t>
            </a:r>
            <a:r>
              <a:rPr lang="fr-FR" sz="2400" dirty="0" err="1"/>
              <a:t>wix</a:t>
            </a:r>
            <a:r>
              <a:rPr lang="fr-FR" sz="2400" dirty="0"/>
              <a:t> », « </a:t>
            </a:r>
            <a:r>
              <a:rPr lang="fr-FR" sz="2400" dirty="0" err="1"/>
              <a:t>weebly</a:t>
            </a:r>
            <a:r>
              <a:rPr lang="fr-FR" sz="2400" dirty="0"/>
              <a:t> » ou « </a:t>
            </a:r>
            <a:r>
              <a:rPr lang="fr-FR" sz="2400" dirty="0" err="1"/>
              <a:t>wordpress</a:t>
            </a:r>
            <a:r>
              <a:rPr lang="fr-FR" sz="2400" dirty="0"/>
              <a:t> » par exemple. (8 heures) </a:t>
            </a:r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55576" y="112474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Bibliographie/</a:t>
            </a:r>
            <a:r>
              <a:rPr lang="fr-FR" sz="2800" dirty="0" err="1"/>
              <a:t>sitographie</a:t>
            </a:r>
            <a:r>
              <a:rPr lang="fr-FR" sz="2800" dirty="0"/>
              <a:t> </a:t>
            </a:r>
            <a:r>
              <a:rPr lang="fr-FR" sz="2800" dirty="0" err="1"/>
              <a:t>Th4</a:t>
            </a:r>
            <a:r>
              <a:rPr lang="fr-FR" sz="2800" dirty="0"/>
              <a:t> spé première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83568" y="1916832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-Benjamin Constant, </a:t>
            </a:r>
            <a:r>
              <a:rPr lang="fr-FR" i="1" dirty="0"/>
              <a:t>De la liberté des Anciens, comparée à celle des modernes, </a:t>
            </a:r>
            <a:r>
              <a:rPr lang="fr-FR" dirty="0"/>
              <a:t>Berg International, 2016</a:t>
            </a:r>
          </a:p>
          <a:p>
            <a:r>
              <a:rPr lang="fr-FR" dirty="0"/>
              <a:t>-Raymond Aron, </a:t>
            </a:r>
            <a:r>
              <a:rPr lang="fr-FR" i="1" dirty="0"/>
              <a:t>Penser la liberté, penser la démocratie, </a:t>
            </a:r>
            <a:r>
              <a:rPr lang="fr-FR" dirty="0"/>
              <a:t>Gallimard, 2005</a:t>
            </a:r>
          </a:p>
          <a:p>
            <a:r>
              <a:rPr lang="fr-FR" dirty="0"/>
              <a:t>-Luc </a:t>
            </a:r>
            <a:r>
              <a:rPr lang="fr-FR" dirty="0" err="1"/>
              <a:t>Rouban</a:t>
            </a:r>
            <a:r>
              <a:rPr lang="fr-FR" dirty="0"/>
              <a:t>, </a:t>
            </a:r>
            <a:r>
              <a:rPr lang="fr-FR" i="1" dirty="0"/>
              <a:t>La démocratie représentative est-elle en crise? </a:t>
            </a:r>
            <a:r>
              <a:rPr lang="fr-FR" dirty="0"/>
              <a:t>, La Documentation française, 2018</a:t>
            </a:r>
          </a:p>
          <a:p>
            <a:r>
              <a:rPr lang="fr-FR" dirty="0"/>
              <a:t>-Alexis de Tocqueville, </a:t>
            </a:r>
            <a:r>
              <a:rPr lang="fr-FR" i="1" dirty="0"/>
              <a:t>De la démocratie en Amérique, </a:t>
            </a:r>
            <a:r>
              <a:rPr lang="fr-FR" dirty="0"/>
              <a:t>Gallimard, Folio-Histoire, 2017</a:t>
            </a:r>
          </a:p>
          <a:p>
            <a:endParaRPr lang="fr-FR" dirty="0"/>
          </a:p>
          <a:p>
            <a:r>
              <a:rPr lang="fr-FR" dirty="0"/>
              <a:t>Articles: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Alain </a:t>
            </a:r>
            <a:r>
              <a:rPr lang="fr-FR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Duplouy</a:t>
            </a: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« La cité grecque, un modèle ? », </a:t>
            </a:r>
            <a:r>
              <a:rPr lang="fr-FR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18 février 2019.  </a:t>
            </a: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http://www.laviedesidees.fr/La-cite-grecque-un-modele.html </a:t>
            </a:r>
            <a:endParaRPr lang="fr-F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-Hélène </a:t>
            </a:r>
            <a:r>
              <a:rPr lang="fr-FR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Landemore</a:t>
            </a: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« La démocratie représentative est-elle réellement démocratique ? », </a:t>
            </a:r>
            <a:r>
              <a:rPr lang="fr-FR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7 mars 2008.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http://www.laviedesidees.fr/La-democratie-representative-est.html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99592" y="1004972"/>
            <a:ext cx="8064896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Alain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Duplouy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« La cité grecque, un modèle ? », 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18 février 2019. ISSN : 2105-3030. URL : 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http://www.laviedesidees.fr/La-cite-grecque-un-modele.html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lain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Policar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« Le régime des opinions », 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29 novembre 2018. ISSN : 2105-3030. URL : 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http://www.laviedesidees.fr/Le-regime-des-opinions.html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Aurélien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Delpirou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« La couleur des gilets jaunes », 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23 novembre 2018. ISSN : 2105-3030. URL : 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7"/>
              </a:rPr>
              <a:t>http://www.laviedesidees.fr/La-couleur-des-gilets-jaunes.html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Pierre-Étienne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Vandamme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« La majorité a-t-elle toujours raison ? », 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16 juillet 2018. ISSN : 2105-3030. URL : 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/>
              </a:rPr>
              <a:t>http://www.laviedesidees.fr/La-majorite-a-t-elle-toujours-raison.html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Fulcran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Teisserenc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« La démocratie raisonnée », 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4 octobre 2017. ISSN : 2105-3030. URL : 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9"/>
              </a:rPr>
              <a:t>http://www.laviedesidees.fr/La-democratie-raisonnee.html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Christopher Hamel, « L’assemblée ou le plébiscite ? », 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21 septembre 2017. ISSN : 2105-3030. URL : 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0"/>
              </a:rPr>
              <a:t>http://www.laviedesidees.fr/L-assemblee-ou-le-plebiscite.html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Hervé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Berville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« Le populisme est un anti-pluralisme », 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19 avril 2017. ISSN : 2105-3030. URL : 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1"/>
              </a:rPr>
              <a:t>http://www.laviedesidees.fr/Le-populisme-est-un-anti-pluralisme.htm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168066"/>
            <a:ext cx="7200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entiumBookBasic"/>
              </a:rPr>
              <a:t>La démocratie directe : entre histoire et avenir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Roboto-Medium"/>
              </a:rPr>
              <a:t>Marie-Élisabeth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Roboto-Medium"/>
              </a:rPr>
              <a:t>Baudoin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Roboto-Medium"/>
              </a:rPr>
              <a:t> 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Roboto-Light"/>
                <a:hlinkClick r:id="rId5"/>
              </a:rPr>
              <a:t>http://journals.openedition.org/siecles/1099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Pasquino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Pasquale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. Emmanuel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Sieyes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, Benjamin Constant et le « gouvernement des modernes ». Contribution à l'histoire du concept de représentation politique. In: Revue française de science politique, 37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de2000"/>
              </a:rPr>
              <a:t>ᵉ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année, n°2, 1987. pp. 214-229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doi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6"/>
              </a:rPr>
              <a:t>https://doi.org/10.3406/rfsp.1987.411602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https://www.persee.fr/doc/rfsp_0035-2950_1987_num_37_2_411602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Morel Laurence. Vers une démocratie directe partisane ? En relisant Ian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Budge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. In: Revue française de science politique, 50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de2000"/>
              </a:rPr>
              <a:t>ᵉ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année, n°4-5, 2000. pp. 765-778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https://doi.org/10.3406/rfsp.2000.395507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7"/>
              </a:rPr>
              <a:t>https://www.persee.fr/doc/rfsp_0035-2950_2000_num_50_4_395507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Roboto-Light"/>
              </a:rPr>
              <a:t>Andreï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Roboto-Light"/>
              </a:rPr>
              <a:t>Tyrsenko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Roboto-Light"/>
              </a:rPr>
              <a:t>, « L’ordre politique chez Sieyès en l’an III », 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Roboto-LightItalic"/>
              </a:rPr>
              <a:t>Annales historiques de la Révolution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Roboto-LightItalic"/>
              </a:rPr>
              <a:t>française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Roboto-Light"/>
              </a:rPr>
              <a:t>[En ligne], 319 | janvier-mars 2000, mis en ligne le 11 mai 2006, consulté le 02 octobre 2016.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Roboto-Light"/>
              </a:rPr>
              <a:t>http://ahrf.revues.org/100 ; 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Hélène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Landemore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« La démocratie représentative est-elle réellement démocratique ? », 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7 mars 2008. ISSN : 2105-3030. URL :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/>
              </a:rPr>
              <a:t>http://www.laviedesidees.fr/La-democratie-representative-est.html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683568" y="112474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560" y="1268760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Calibri" pitchFamily="34" charset="0"/>
                <a:ea typeface="Calibri" pitchFamily="34" charset="0"/>
                <a:cs typeface="ArialMT"/>
              </a:rPr>
              <a:t>-Pasquino </a:t>
            </a:r>
            <a:r>
              <a:rPr lang="fr-FR" dirty="0" err="1">
                <a:latin typeface="Calibri" pitchFamily="34" charset="0"/>
                <a:ea typeface="Calibri" pitchFamily="34" charset="0"/>
                <a:cs typeface="ArialMT"/>
              </a:rPr>
              <a:t>Pasquale</a:t>
            </a:r>
            <a:r>
              <a:rPr lang="fr-FR" dirty="0">
                <a:latin typeface="Calibri" pitchFamily="34" charset="0"/>
                <a:ea typeface="Calibri" pitchFamily="34" charset="0"/>
                <a:cs typeface="ArialMT"/>
              </a:rPr>
              <a:t>. Emmanuel </a:t>
            </a:r>
            <a:r>
              <a:rPr lang="fr-FR" dirty="0" err="1">
                <a:latin typeface="Calibri" pitchFamily="34" charset="0"/>
                <a:ea typeface="Calibri" pitchFamily="34" charset="0"/>
                <a:cs typeface="ArialMT"/>
              </a:rPr>
              <a:t>Sieyes</a:t>
            </a:r>
            <a:r>
              <a:rPr lang="fr-FR" dirty="0">
                <a:latin typeface="Calibri" pitchFamily="34" charset="0"/>
                <a:ea typeface="Calibri" pitchFamily="34" charset="0"/>
                <a:cs typeface="ArialMT"/>
              </a:rPr>
              <a:t>, Benjamin Constant et le « gouvernement des modernes ». Contribution à l'histoire du concept de représentation politique. In: Revue française de science politique, 37</a:t>
            </a:r>
            <a:r>
              <a:rPr lang="fr-FR" dirty="0">
                <a:latin typeface="Calibri" pitchFamily="34" charset="0"/>
                <a:ea typeface="Calibri" pitchFamily="34" charset="0"/>
                <a:cs typeface="Code2000"/>
              </a:rPr>
              <a:t>ᵉ </a:t>
            </a:r>
            <a:r>
              <a:rPr lang="fr-FR" dirty="0">
                <a:latin typeface="Calibri" pitchFamily="34" charset="0"/>
                <a:ea typeface="Calibri" pitchFamily="34" charset="0"/>
                <a:cs typeface="ArialMT"/>
              </a:rPr>
              <a:t>année, n°2, 1987. pp. 214-229</a:t>
            </a:r>
            <a:r>
              <a:rPr lang="fr-FR" dirty="0">
                <a:latin typeface="Calibri" pitchFamily="34" charset="0"/>
                <a:ea typeface="Calibri" pitchFamily="34" charset="0"/>
                <a:cs typeface="Arial" pitchFamily="34" charset="0"/>
              </a:rPr>
              <a:t>;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Calibri" pitchFamily="34" charset="0"/>
                <a:ea typeface="Calibri" pitchFamily="34" charset="0"/>
                <a:cs typeface="Arial" pitchFamily="34" charset="0"/>
                <a:hlinkClick r:id="rId5"/>
              </a:rPr>
              <a:t>https://doi.org/10.3406/rfsp.1987.411602</a:t>
            </a:r>
            <a:endParaRPr lang="fr-FR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Pierre-Étienne </a:t>
            </a:r>
            <a:r>
              <a:rPr lang="fr-FR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Vandamme</a:t>
            </a: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« La majorité a-t-elle toujours raison ? », </a:t>
            </a:r>
            <a:r>
              <a:rPr lang="fr-FR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La Vie des idées </a:t>
            </a: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16 juillet 2018.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http://www.laviedesidees.fr/La-majorite-a-t-elle-toujours-raison.html</a:t>
            </a:r>
            <a:endParaRPr lang="fr-F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371703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Arrêt sur Images</a:t>
            </a:r>
          </a:p>
          <a:p>
            <a:r>
              <a:rPr lang="fr-FR" dirty="0">
                <a:hlinkClick r:id="rId7"/>
              </a:rPr>
              <a:t>https://www.arretsurimages.net/chroniques/arrets-sur-histoire/democratie-representative-contre-democratie-directe-de-lan-i-a-nos-jours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3568" y="1196752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Spécialité première</a:t>
            </a:r>
            <a:r>
              <a:rPr lang="fr-FR" sz="2400" dirty="0"/>
              <a:t> </a:t>
            </a:r>
            <a:r>
              <a:rPr lang="fr-FR" sz="2400" b="1" dirty="0"/>
              <a:t>histoire-géographie, géopolitique et sciences politiques</a:t>
            </a:r>
          </a:p>
          <a:p>
            <a:pPr algn="just"/>
            <a:endParaRPr lang="fr-FR" sz="2400" b="1" dirty="0"/>
          </a:p>
          <a:p>
            <a:pPr algn="just"/>
            <a:r>
              <a:rPr lang="fr-FR" sz="2400" b="1" dirty="0"/>
              <a:t>Thème 1 : Comprendre un régime politique : la démocratie (24-25 heures)</a:t>
            </a:r>
          </a:p>
          <a:p>
            <a:pPr algn="just"/>
            <a:r>
              <a:rPr lang="fr-FR" sz="2400" b="1" dirty="0"/>
              <a:t>Axe 1 penser la démocratie directe et penser la démocratie représentative</a:t>
            </a:r>
          </a:p>
          <a:p>
            <a:pPr algn="just"/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052736"/>
            <a:ext cx="737235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3568" y="1340768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Dans ma programmation, je prévois de traiter ce thème en second après le thème 4 « S’informer: un regard critique sur les sources et modes de communications. » </a:t>
            </a:r>
          </a:p>
          <a:p>
            <a:pPr algn="just"/>
            <a:r>
              <a:rPr lang="fr-FR" sz="2400" dirty="0"/>
              <a:t>Les élèves sont donc familiarisés avec les méthodes de la spécialité.</a:t>
            </a:r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55576" y="1124744"/>
            <a:ext cx="1807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u="sng" dirty="0"/>
              <a:t>Objectifs</a:t>
            </a:r>
            <a:r>
              <a:rPr lang="fr-FR" sz="3200" dirty="0"/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5576" y="1859340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/>
              <a:t>Ce thème a un double objectif : analyser le régime politique dans lequel les élèves vivent ; développer leurs connaissances sur la diversité des démocraties dans le monde et sur leurs évolutions. </a:t>
            </a:r>
          </a:p>
          <a:p>
            <a:pPr algn="just"/>
            <a:r>
              <a:rPr lang="fr-FR" sz="2800" dirty="0"/>
              <a:t>Les deux axes visent à leur faire saisir : </a:t>
            </a:r>
          </a:p>
          <a:p>
            <a:pPr algn="just"/>
            <a:r>
              <a:rPr lang="fr-FR" sz="2800" dirty="0"/>
              <a:t>-les différences entre démocratie directe et démocratie représentative ; </a:t>
            </a:r>
          </a:p>
          <a:p>
            <a:pPr algn="just"/>
            <a:r>
              <a:rPr lang="fr-FR" sz="2800" dirty="0"/>
              <a:t>-les forces et les fragilités de la démocratie au travers de ses avancées et de ses reculs dans l’histoire. </a:t>
            </a:r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827585" y="1124744"/>
            <a:ext cx="77768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/>
              <a:t>Compétences:</a:t>
            </a:r>
          </a:p>
          <a:p>
            <a:r>
              <a:rPr lang="fr-FR" sz="2400" b="1" dirty="0"/>
              <a:t>-Savoir varier et citer ses sources.</a:t>
            </a:r>
          </a:p>
          <a:p>
            <a:r>
              <a:rPr lang="fr-FR" sz="2400" b="1" dirty="0"/>
              <a:t>-Prélever les bonnes informations dans les documents.</a:t>
            </a:r>
          </a:p>
          <a:p>
            <a:r>
              <a:rPr lang="fr-FR" sz="2400" b="1" dirty="0"/>
              <a:t>-Critiquer un document (prendre du recul, en voir les limites.</a:t>
            </a:r>
          </a:p>
          <a:p>
            <a:r>
              <a:rPr lang="fr-FR" sz="2400" b="1" dirty="0"/>
              <a:t>-Répondre à une problématique de manière argumentée et structurée.</a:t>
            </a:r>
          </a:p>
          <a:p>
            <a:r>
              <a:rPr lang="fr-FR" sz="2400" b="1" dirty="0"/>
              <a:t>-Communiquer.</a:t>
            </a:r>
          </a:p>
          <a:p>
            <a:r>
              <a:rPr lang="fr-FR" sz="2400" b="1" dirty="0"/>
              <a:t>-Capacité à gérer son temps.</a:t>
            </a:r>
          </a:p>
          <a:p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11560" y="1124744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/>
              <a:t>Axe 1:  Penser la démocratie : démocratie directe et démocratie représentative </a:t>
            </a:r>
            <a:r>
              <a:rPr lang="fr-FR" sz="3200" dirty="0"/>
              <a:t>	</a:t>
            </a:r>
          </a:p>
          <a:p>
            <a:pPr algn="just"/>
            <a:endParaRPr lang="fr-FR" sz="3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55576" y="256490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En amont du cours, les élèves auront lu et rédigé une fiche de lecture sur le discours de Benjamin Constant, </a:t>
            </a:r>
            <a:r>
              <a:rPr lang="fr-FR" sz="2400" i="1" dirty="0"/>
              <a:t>De la liberté des Anciens, comparée à celle des modernes, </a:t>
            </a:r>
            <a:r>
              <a:rPr lang="fr-FR" sz="2400" dirty="0"/>
              <a:t>1819.</a:t>
            </a:r>
          </a:p>
          <a:p>
            <a:r>
              <a:rPr lang="fr-FR" sz="2400" dirty="0"/>
              <a:t>Il y a 34 pages en petit format. </a:t>
            </a:r>
          </a:p>
          <a:p>
            <a:endParaRPr lang="fr-FR" sz="2400" dirty="0"/>
          </a:p>
          <a:p>
            <a:r>
              <a:rPr lang="fr-FR" sz="2400" dirty="0"/>
              <a:t>Ou gratuitement en </a:t>
            </a:r>
            <a:r>
              <a:rPr lang="fr-FR" sz="2400" dirty="0" err="1"/>
              <a:t>pdf</a:t>
            </a:r>
            <a:endParaRPr lang="fr-FR" sz="2400" dirty="0"/>
          </a:p>
          <a:p>
            <a:r>
              <a:rPr lang="fr-FR" sz="2400" dirty="0">
                <a:hlinkClick r:id="rId5"/>
              </a:rPr>
              <a:t>https://www.institutcoppet.org/wp-content/uploads/2015/01/7.-CONSTANT-Benjamin-De-la-liberte-des-Anciens-comparee-a-celle-des-Modernes.pdf</a:t>
            </a:r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55576" y="1196752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/>
              <a:t>Déroulement de la séquence </a:t>
            </a:r>
            <a:r>
              <a:rPr lang="fr-FR" sz="2400" b="1" u="sng" dirty="0">
                <a:solidFill>
                  <a:srgbClr val="FF0000"/>
                </a:solidFill>
              </a:rPr>
              <a:t>8 heures</a:t>
            </a:r>
          </a:p>
          <a:p>
            <a:endParaRPr lang="fr-FR" sz="2400" b="1" dirty="0"/>
          </a:p>
          <a:p>
            <a:r>
              <a:rPr lang="fr-FR" sz="2400" b="1" u="sng" dirty="0"/>
              <a:t>Introduction</a:t>
            </a:r>
            <a:r>
              <a:rPr lang="fr-FR" sz="2400" b="1" dirty="0"/>
              <a:t>:</a:t>
            </a:r>
            <a:r>
              <a:rPr lang="fr-FR" sz="2400" b="1" dirty="0">
                <a:solidFill>
                  <a:srgbClr val="FF0000"/>
                </a:solidFill>
              </a:rPr>
              <a:t>2 heures</a:t>
            </a:r>
          </a:p>
          <a:p>
            <a:r>
              <a:rPr lang="fr-FR" sz="2400" b="1" dirty="0"/>
              <a:t>Présentation des définitions.</a:t>
            </a:r>
          </a:p>
          <a:p>
            <a:r>
              <a:rPr lang="fr-FR" sz="2400" b="1" dirty="0"/>
              <a:t>Axes de travail.</a:t>
            </a:r>
          </a:p>
          <a:p>
            <a:r>
              <a:rPr lang="fr-FR" sz="2400" b="1" dirty="0"/>
              <a:t>Organisation du travail.</a:t>
            </a:r>
          </a:p>
          <a:p>
            <a:r>
              <a:rPr lang="fr-FR" sz="2400" dirty="0"/>
              <a:t>	</a:t>
            </a:r>
          </a:p>
          <a:p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227383" y="330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11560" y="1052736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La démocratie, les démocraties : quelles caractéristiques aujourd’hui ? </a:t>
            </a:r>
          </a:p>
          <a:p>
            <a:pPr algn="just"/>
            <a:r>
              <a:rPr lang="fr-FR" sz="2400" b="1" dirty="0"/>
              <a:t>- Mise en lumière des caractéristiques communes aux démocraties à partir d’exemples (libertés, institutions représentatives, alternances politiques…). </a:t>
            </a:r>
          </a:p>
        </p:txBody>
      </p:sp>
    </p:spTree>
    <p:extLst>
      <p:ext uri="{BB962C8B-B14F-4D97-AF65-F5344CB8AC3E}">
        <p14:creationId xmlns:p14="http://schemas.microsoft.com/office/powerpoint/2010/main" val="19300449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1300</Words>
  <Application>Microsoft Office PowerPoint</Application>
  <PresentationFormat>Affichage à l'écran (4:3)</PresentationFormat>
  <Paragraphs>135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penser la démocratie</dc:title>
  <dc:creator>frank</dc:creator>
  <cp:lastModifiedBy>CHAMAYOU Gilles</cp:lastModifiedBy>
  <cp:revision>15</cp:revision>
  <dcterms:created xsi:type="dcterms:W3CDTF">2019-03-06T13:58:34Z</dcterms:created>
  <dcterms:modified xsi:type="dcterms:W3CDTF">2019-06-13T08:35:51Z</dcterms:modified>
</cp:coreProperties>
</file>