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4" r:id="rId9"/>
    <p:sldId id="266" r:id="rId10"/>
    <p:sldId id="267" r:id="rId11"/>
    <p:sldId id="268" r:id="rId12"/>
    <p:sldId id="269" r:id="rId13"/>
    <p:sldId id="270" r:id="rId14"/>
    <p:sldId id="262" r:id="rId15"/>
    <p:sldId id="265"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BD52C2-0D4F-4871-8C8B-7165554F9751}" type="datetimeFigureOut">
              <a:rPr lang="fr-FR" smtClean="0"/>
              <a:t>06/06/2019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48F720-B873-47C4-A131-00345AC2E57C}" type="slidenum">
              <a:rPr lang="fr-FR" smtClean="0"/>
              <a:t>‹N°›</a:t>
            </a:fld>
            <a:endParaRPr lang="fr-FR"/>
          </a:p>
        </p:txBody>
      </p:sp>
    </p:spTree>
    <p:extLst>
      <p:ext uri="{BB962C8B-B14F-4D97-AF65-F5344CB8AC3E}">
        <p14:creationId xmlns:p14="http://schemas.microsoft.com/office/powerpoint/2010/main" val="115806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F9F90DC-20C9-499D-884D-C475F401D982}"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2424910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9F90DC-20C9-499D-884D-C475F401D982}"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18901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9F90DC-20C9-499D-884D-C475F401D982}"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87832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Espace réservé du numéro de diapositive 2"/>
          <p:cNvSpPr>
            <a:spLocks noGrp="1"/>
          </p:cNvSpPr>
          <p:nvPr>
            <p:ph type="sldNum" sz="quarter" idx="10"/>
          </p:nvPr>
        </p:nvSpPr>
        <p:spPr/>
        <p:txBody>
          <a:bodyPr/>
          <a:lstStyle/>
          <a:p>
            <a:fld id="{1FC8907D-B208-DC44-82F5-2940ECA1C9FA}" type="slidenum">
              <a:rPr lang="fr-FR" smtClean="0"/>
              <a:pPr/>
              <a:t>‹N°›</a:t>
            </a:fld>
            <a:endParaRPr lang="fr-FR" dirty="0"/>
          </a:p>
        </p:txBody>
      </p:sp>
      <p:sp>
        <p:nvSpPr>
          <p:cNvPr id="5" name="Titre 1"/>
          <p:cNvSpPr>
            <a:spLocks noGrp="1"/>
          </p:cNvSpPr>
          <p:nvPr>
            <p:ph type="ctrTitle" hasCustomPrompt="1"/>
          </p:nvPr>
        </p:nvSpPr>
        <p:spPr>
          <a:xfrm>
            <a:off x="4120793" y="2238108"/>
            <a:ext cx="7769311" cy="1442078"/>
          </a:xfrm>
        </p:spPr>
        <p:txBody>
          <a:bodyPr/>
          <a:lstStyle>
            <a:lvl1pPr>
              <a:defRPr sz="3200" b="1" i="0">
                <a:solidFill>
                  <a:schemeClr val="bg1"/>
                </a:solidFill>
                <a:latin typeface="Arial Black" charset="0"/>
                <a:ea typeface="Arial Black" charset="0"/>
                <a:cs typeface="Arial Black" charset="0"/>
              </a:defRPr>
            </a:lvl1pPr>
          </a:lstStyle>
          <a:p>
            <a:r>
              <a:rPr lang="fr-FR" dirty="0" smtClean="0"/>
              <a:t>Cliquez et modifiez </a:t>
            </a:r>
            <a:br>
              <a:rPr lang="fr-FR" dirty="0" smtClean="0"/>
            </a:br>
            <a:r>
              <a:rPr lang="fr-FR" dirty="0" smtClean="0"/>
              <a:t>le titre</a:t>
            </a:r>
            <a:endParaRPr lang="fr-FR" dirty="0"/>
          </a:p>
        </p:txBody>
      </p:sp>
      <p:sp>
        <p:nvSpPr>
          <p:cNvPr id="6" name="Sous-titre 2"/>
          <p:cNvSpPr>
            <a:spLocks noGrp="1"/>
          </p:cNvSpPr>
          <p:nvPr>
            <p:ph type="subTitle" idx="1" hasCustomPrompt="1"/>
          </p:nvPr>
        </p:nvSpPr>
        <p:spPr>
          <a:xfrm>
            <a:off x="4120793" y="3716043"/>
            <a:ext cx="7769311" cy="1387175"/>
          </a:xfrm>
        </p:spPr>
        <p:txBody>
          <a:bodyPr>
            <a:normAutofit/>
          </a:bodyPr>
          <a:lstStyle>
            <a:lvl1pPr marL="0" indent="0" algn="l">
              <a:buNone/>
              <a:defRPr sz="2800" b="0" i="0">
                <a:solidFill>
                  <a:schemeClr val="tx1"/>
                </a:solidFill>
                <a:latin typeface="Arial" charset="0"/>
                <a:ea typeface="Arial" charset="0"/>
                <a:cs typeface="Arial"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a:t>
            </a:r>
            <a:br>
              <a:rPr lang="fr-FR" dirty="0" smtClean="0"/>
            </a:br>
            <a:r>
              <a:rPr lang="fr-FR" dirty="0" smtClean="0"/>
              <a:t>des sous-titres du masque</a:t>
            </a:r>
            <a:endParaRPr lang="fr-FR" dirty="0"/>
          </a:p>
        </p:txBody>
      </p:sp>
      <p:grpSp>
        <p:nvGrpSpPr>
          <p:cNvPr id="7" name="Grouper 6"/>
          <p:cNvGrpSpPr/>
          <p:nvPr userDrawn="1"/>
        </p:nvGrpSpPr>
        <p:grpSpPr>
          <a:xfrm>
            <a:off x="4245751" y="2238108"/>
            <a:ext cx="700708" cy="171686"/>
            <a:chOff x="5391302" y="1426464"/>
            <a:chExt cx="604579" cy="197510"/>
          </a:xfrm>
          <a:solidFill>
            <a:srgbClr val="8B2934"/>
          </a:solidFill>
        </p:grpSpPr>
        <p:sp>
          <p:nvSpPr>
            <p:cNvPr id="8" name="Rectangle 7"/>
            <p:cNvSpPr/>
            <p:nvPr/>
          </p:nvSpPr>
          <p:spPr>
            <a:xfrm>
              <a:off x="5391302" y="1426464"/>
              <a:ext cx="95098" cy="197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9" name="Rectangle 8"/>
            <p:cNvSpPr/>
            <p:nvPr/>
          </p:nvSpPr>
          <p:spPr>
            <a:xfrm>
              <a:off x="5438850" y="1525218"/>
              <a:ext cx="557031" cy="9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spTree>
    <p:extLst>
      <p:ext uri="{BB962C8B-B14F-4D97-AF65-F5344CB8AC3E}">
        <p14:creationId xmlns:p14="http://schemas.microsoft.com/office/powerpoint/2010/main" val="34377367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9F90DC-20C9-499D-884D-C475F401D982}"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409328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F9F90DC-20C9-499D-884D-C475F401D982}"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335575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9F90DC-20C9-499D-884D-C475F401D982}" type="datetimeFigureOut">
              <a:rPr lang="fr-FR" smtClean="0"/>
              <a:t>06/06/2019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414743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9F90DC-20C9-499D-884D-C475F401D982}" type="datetimeFigureOut">
              <a:rPr lang="fr-FR" smtClean="0"/>
              <a:t>06/06/2019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70124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F9F90DC-20C9-499D-884D-C475F401D982}" type="datetimeFigureOut">
              <a:rPr lang="fr-FR" smtClean="0"/>
              <a:t>06/06/2019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100199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9F90DC-20C9-499D-884D-C475F401D982}" type="datetimeFigureOut">
              <a:rPr lang="fr-FR" smtClean="0"/>
              <a:t>06/06/2019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75540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F9F90DC-20C9-499D-884D-C475F401D982}" type="datetimeFigureOut">
              <a:rPr lang="fr-FR" smtClean="0"/>
              <a:t>06/06/2019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374282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F9F90DC-20C9-499D-884D-C475F401D982}" type="datetimeFigureOut">
              <a:rPr lang="fr-FR" smtClean="0"/>
              <a:t>06/06/2019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66D533-1DFD-487E-A8AF-AF2558B87C63}" type="slidenum">
              <a:rPr lang="fr-FR" smtClean="0"/>
              <a:t>‹N°›</a:t>
            </a:fld>
            <a:endParaRPr lang="fr-FR"/>
          </a:p>
        </p:txBody>
      </p:sp>
    </p:spTree>
    <p:extLst>
      <p:ext uri="{BB962C8B-B14F-4D97-AF65-F5344CB8AC3E}">
        <p14:creationId xmlns:p14="http://schemas.microsoft.com/office/powerpoint/2010/main" val="389698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F90DC-20C9-499D-884D-C475F401D982}" type="datetimeFigureOut">
              <a:rPr lang="fr-FR" smtClean="0"/>
              <a:t>06/06/2019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6D533-1DFD-487E-A8AF-AF2558B87C63}" type="slidenum">
              <a:rPr lang="fr-FR" smtClean="0"/>
              <a:t>‹N°›</a:t>
            </a:fld>
            <a:endParaRPr lang="fr-FR"/>
          </a:p>
        </p:txBody>
      </p:sp>
    </p:spTree>
    <p:extLst>
      <p:ext uri="{BB962C8B-B14F-4D97-AF65-F5344CB8AC3E}">
        <p14:creationId xmlns:p14="http://schemas.microsoft.com/office/powerpoint/2010/main" val="3061026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Programme de Français</a:t>
            </a:r>
            <a:br>
              <a:rPr lang="fr-FR" dirty="0" smtClean="0"/>
            </a:br>
            <a:r>
              <a:rPr lang="fr-FR" dirty="0" smtClean="0"/>
              <a:t>Classe de 2</a:t>
            </a:r>
            <a:r>
              <a:rPr lang="fr-FR" baseline="30000" dirty="0" smtClean="0"/>
              <a:t>nde</a:t>
            </a:r>
            <a:r>
              <a:rPr lang="fr-FR" dirty="0" smtClean="0"/>
              <a:t> </a:t>
            </a:r>
            <a:r>
              <a:rPr lang="fr-FR" dirty="0" err="1" smtClean="0"/>
              <a:t>BAC.Pro</a:t>
            </a:r>
            <a:r>
              <a:rPr lang="fr-FR" dirty="0" smtClean="0"/>
              <a:t>.</a:t>
            </a:r>
            <a:endParaRPr lang="fr-FR" dirty="0"/>
          </a:p>
        </p:txBody>
      </p:sp>
      <p:sp>
        <p:nvSpPr>
          <p:cNvPr id="5" name="Sous-titre 4"/>
          <p:cNvSpPr>
            <a:spLocks noGrp="1"/>
          </p:cNvSpPr>
          <p:nvPr>
            <p:ph type="subTitle" idx="1"/>
          </p:nvPr>
        </p:nvSpPr>
        <p:spPr/>
        <p:txBody>
          <a:bodyPr/>
          <a:lstStyle/>
          <a:p>
            <a:r>
              <a:rPr lang="fr-FR" dirty="0" smtClean="0"/>
              <a:t>BOEN </a:t>
            </a:r>
            <a:r>
              <a:rPr lang="fr-FR" dirty="0" err="1" smtClean="0"/>
              <a:t>Special</a:t>
            </a:r>
            <a:r>
              <a:rPr lang="fr-FR" dirty="0" smtClean="0"/>
              <a:t> n°5 du 11/04/19</a:t>
            </a:r>
            <a:endParaRPr lang="fr-FR" dirty="0"/>
          </a:p>
        </p:txBody>
      </p:sp>
    </p:spTree>
    <p:extLst>
      <p:ext uri="{BB962C8B-B14F-4D97-AF65-F5344CB8AC3E}">
        <p14:creationId xmlns:p14="http://schemas.microsoft.com/office/powerpoint/2010/main" val="130036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80116" y="423376"/>
            <a:ext cx="7769311" cy="1442078"/>
          </a:xfrm>
        </p:spPr>
        <p:txBody>
          <a:bodyPr/>
          <a:lstStyle/>
          <a:p>
            <a:r>
              <a:rPr lang="fr-FR" dirty="0"/>
              <a:t>Dire et se faire entendre </a:t>
            </a:r>
            <a:r>
              <a:rPr lang="fr-FR" dirty="0" smtClean="0"/>
              <a:t>: </a:t>
            </a:r>
            <a:r>
              <a:rPr lang="fr-FR" dirty="0" err="1" smtClean="0"/>
              <a:t>Laparole</a:t>
            </a:r>
            <a:r>
              <a:rPr lang="fr-FR" dirty="0" smtClean="0"/>
              <a:t>, le théâtre, l’éloquence</a:t>
            </a:r>
            <a:endParaRPr lang="fr-FR" dirty="0"/>
          </a:p>
        </p:txBody>
      </p:sp>
      <p:sp>
        <p:nvSpPr>
          <p:cNvPr id="3" name="Sous-titre 2"/>
          <p:cNvSpPr>
            <a:spLocks noGrp="1"/>
          </p:cNvSpPr>
          <p:nvPr>
            <p:ph type="subTitle" idx="1"/>
          </p:nvPr>
        </p:nvSpPr>
        <p:spPr>
          <a:xfrm>
            <a:off x="3980116" y="1983545"/>
            <a:ext cx="7769312" cy="4135901"/>
          </a:xfrm>
        </p:spPr>
        <p:txBody>
          <a:bodyPr>
            <a:normAutofit fontScale="62500" lnSpcReduction="20000"/>
          </a:bodyPr>
          <a:lstStyle/>
          <a:p>
            <a:r>
              <a:rPr lang="fr-FR" b="1" dirty="0" smtClean="0"/>
              <a:t>Finalités</a:t>
            </a:r>
          </a:p>
          <a:p>
            <a:endParaRPr lang="fr-FR" dirty="0"/>
          </a:p>
          <a:p>
            <a:pPr lvl="0"/>
            <a:r>
              <a:rPr lang="fr-FR" dirty="0">
                <a:latin typeface="+mn-lt"/>
              </a:rPr>
              <a:t>découvrir et pratiquer les ressources de l’éloquence, </a:t>
            </a:r>
          </a:p>
          <a:p>
            <a:pPr lvl="0"/>
            <a:r>
              <a:rPr lang="fr-FR" dirty="0">
                <a:latin typeface="+mn-lt"/>
              </a:rPr>
              <a:t>apprécier la dimension esthétique et créative de la parole,</a:t>
            </a:r>
          </a:p>
          <a:p>
            <a:pPr lvl="0"/>
            <a:r>
              <a:rPr lang="fr-FR" dirty="0">
                <a:latin typeface="+mn-lt"/>
              </a:rPr>
              <a:t>saisir les enjeux de la parole, comprendre et maîtriser les genres qui participent à la fois de l’oral et de l’écrit, </a:t>
            </a:r>
          </a:p>
          <a:p>
            <a:r>
              <a:rPr lang="fr-FR" dirty="0">
                <a:latin typeface="+mn-lt"/>
              </a:rPr>
              <a:t> </a:t>
            </a:r>
          </a:p>
          <a:p>
            <a:r>
              <a:rPr lang="fr-FR" b="1" dirty="0">
                <a:latin typeface="+mn-lt"/>
              </a:rPr>
              <a:t>Références : </a:t>
            </a:r>
            <a:r>
              <a:rPr lang="fr-FR" dirty="0">
                <a:latin typeface="+mn-lt"/>
              </a:rPr>
              <a:t>textes et discours oraux, anciens et contemporains dans lesquels la parole est mise en scène : poésie, théâtre, parole publique, discours historiques, politiques ou judiciaires, conversations, entretiens, interviews, débats… </a:t>
            </a:r>
          </a:p>
          <a:p>
            <a:r>
              <a:rPr lang="fr-FR" dirty="0">
                <a:latin typeface="+mn-lt"/>
              </a:rPr>
              <a:t>Cet objet d’étude s’appuie sur  l’étude d’une œuvre théâtrale de sa ou ses mises en scène, que le professeur choisit parmi le répertoire classique ou contemporain. Il donne lieu également à l’étude d’un groupement de textes associant poèmes et discours autour d’une problématique commune pour rendre compte des dimensions argumentatives et esthétiques de la parole.</a:t>
            </a:r>
          </a:p>
          <a:p>
            <a:endParaRPr lang="fr-FR" sz="8000" dirty="0">
              <a:latin typeface="+mn-lt"/>
            </a:endParaRPr>
          </a:p>
        </p:txBody>
      </p:sp>
    </p:spTree>
    <p:extLst>
      <p:ext uri="{BB962C8B-B14F-4D97-AF65-F5344CB8AC3E}">
        <p14:creationId xmlns:p14="http://schemas.microsoft.com/office/powerpoint/2010/main" val="2426771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94183" y="578120"/>
            <a:ext cx="7414715" cy="1095935"/>
          </a:xfrm>
        </p:spPr>
        <p:txBody>
          <a:bodyPr>
            <a:noAutofit/>
          </a:bodyPr>
          <a:lstStyle/>
          <a:p>
            <a:r>
              <a:rPr lang="fr-FR" sz="2400" dirty="0"/>
              <a:t>Perspective d’étude : </a:t>
            </a:r>
            <a:r>
              <a:rPr lang="fr-FR" sz="2400" dirty="0" smtClean="0"/>
              <a:t>Co-Intervention</a:t>
            </a:r>
            <a:r>
              <a:rPr lang="fr-FR" sz="2400" dirty="0"/>
              <a:t/>
            </a:r>
            <a:br>
              <a:rPr lang="fr-FR" sz="2400" dirty="0"/>
            </a:br>
            <a:r>
              <a:rPr lang="fr-FR" sz="2400" dirty="0"/>
              <a:t> </a:t>
            </a:r>
            <a:br>
              <a:rPr lang="fr-FR" sz="2400" dirty="0"/>
            </a:br>
            <a:r>
              <a:rPr lang="fr-FR" sz="2400" dirty="0"/>
              <a:t>Dire, lire, écrire le métier</a:t>
            </a:r>
            <a:br>
              <a:rPr lang="fr-FR" sz="2400" dirty="0"/>
            </a:br>
            <a:endParaRPr lang="fr-FR" sz="2400" dirty="0"/>
          </a:p>
        </p:txBody>
      </p:sp>
      <p:sp>
        <p:nvSpPr>
          <p:cNvPr id="3" name="Sous-titre 2"/>
          <p:cNvSpPr>
            <a:spLocks noGrp="1"/>
          </p:cNvSpPr>
          <p:nvPr>
            <p:ph type="subTitle" idx="1"/>
          </p:nvPr>
        </p:nvSpPr>
        <p:spPr>
          <a:xfrm>
            <a:off x="3965006" y="1674055"/>
            <a:ext cx="7823720" cy="4839287"/>
          </a:xfrm>
        </p:spPr>
        <p:txBody>
          <a:bodyPr>
            <a:normAutofit fontScale="62500" lnSpcReduction="20000"/>
          </a:bodyPr>
          <a:lstStyle/>
          <a:p>
            <a:r>
              <a:rPr lang="fr-FR" b="1" dirty="0"/>
              <a:t>Dire le métier</a:t>
            </a:r>
            <a:r>
              <a:rPr lang="fr-FR" dirty="0"/>
              <a:t> </a:t>
            </a:r>
            <a:r>
              <a:rPr lang="fr-FR" dirty="0" smtClean="0"/>
              <a:t>:</a:t>
            </a:r>
            <a:endParaRPr lang="fr-FR" dirty="0" smtClean="0">
              <a:latin typeface="+mn-lt"/>
            </a:endParaRPr>
          </a:p>
          <a:p>
            <a:r>
              <a:rPr lang="fr-FR" dirty="0" smtClean="0">
                <a:latin typeface="+mn-lt"/>
              </a:rPr>
              <a:t>Qu’il </a:t>
            </a:r>
            <a:r>
              <a:rPr lang="fr-FR" dirty="0">
                <a:latin typeface="+mn-lt"/>
              </a:rPr>
              <a:t>s’agisse de la communication orale en contexte professionnel ou des restitutions d’expériences (par exemple en lien avec les stages effectués), la pratique de l’oral fait appel aux compétences construites en français. Réciproquement, la communication orale en enseignement professionnel réactive les apprentissages réalisés dans le cadre disciplinaire.</a:t>
            </a:r>
          </a:p>
          <a:p>
            <a:r>
              <a:rPr lang="fr-FR" dirty="0">
                <a:latin typeface="+mn-lt"/>
              </a:rPr>
              <a:t>Les présentations de soi attendues dans le monde professionnel trouvent un écho et un prolongement dans les différentes activités et réflexions menées à travers l’objet d’étude « </a:t>
            </a:r>
            <a:r>
              <a:rPr lang="fr-FR" dirty="0" smtClean="0">
                <a:latin typeface="+mn-lt"/>
              </a:rPr>
              <a:t>Devenir soi». </a:t>
            </a:r>
            <a:endParaRPr lang="fr-FR" dirty="0">
              <a:latin typeface="+mn-lt"/>
            </a:endParaRPr>
          </a:p>
          <a:p>
            <a:r>
              <a:rPr lang="fr-FR" b="1" dirty="0">
                <a:latin typeface="+mn-lt"/>
              </a:rPr>
              <a:t>Écrire le métier</a:t>
            </a:r>
            <a:endParaRPr lang="fr-FR" dirty="0">
              <a:latin typeface="+mn-lt"/>
            </a:endParaRPr>
          </a:p>
          <a:p>
            <a:r>
              <a:rPr lang="fr-FR" b="1" dirty="0">
                <a:latin typeface="+mn-lt"/>
              </a:rPr>
              <a:t> </a:t>
            </a:r>
            <a:r>
              <a:rPr lang="fr-FR" dirty="0" smtClean="0">
                <a:latin typeface="+mn-lt"/>
              </a:rPr>
              <a:t>Les </a:t>
            </a:r>
            <a:r>
              <a:rPr lang="fr-FR" dirty="0">
                <a:latin typeface="+mn-lt"/>
              </a:rPr>
              <a:t>différents écrits, ou les notations personnelles sur des supports divers (photographies, capture vidéo…) réalisés dans le cadre de l’objet ‘étude « </a:t>
            </a:r>
            <a:r>
              <a:rPr lang="fr-FR" dirty="0" smtClean="0">
                <a:latin typeface="+mn-lt"/>
              </a:rPr>
              <a:t>Devenir soi</a:t>
            </a:r>
            <a:r>
              <a:rPr lang="fr-FR" dirty="0">
                <a:latin typeface="+mn-lt"/>
              </a:rPr>
              <a:t> », peuvent nourrir un écrit professionnel. La réalisation d’un CV est l’occasion de réfléchir à la distinction entre sphère privée et sphère publique, pour donner lieu à la réalisation d’une présentation de soi, éclairant les points communs et les différences entre les deux </a:t>
            </a:r>
            <a:r>
              <a:rPr lang="fr-FR" dirty="0" smtClean="0">
                <a:latin typeface="+mn-lt"/>
              </a:rPr>
              <a:t>discours.</a:t>
            </a:r>
            <a:r>
              <a:rPr lang="fr-FR" dirty="0">
                <a:latin typeface="+mn-lt"/>
              </a:rPr>
              <a:t> La veille informationnelle, les circuits de la communication dans l’entreprise sont à comparer et à analyser au regard de l’objet d’étude « Les circuits de l’information », et des compétences acquises dans la réception comme dans la production d’une information </a:t>
            </a:r>
          </a:p>
          <a:p>
            <a:endParaRPr lang="fr-FR" dirty="0"/>
          </a:p>
        </p:txBody>
      </p:sp>
    </p:spTree>
    <p:extLst>
      <p:ext uri="{BB962C8B-B14F-4D97-AF65-F5344CB8AC3E}">
        <p14:creationId xmlns:p14="http://schemas.microsoft.com/office/powerpoint/2010/main" val="2102940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67574" y="324902"/>
            <a:ext cx="7769311" cy="1442078"/>
          </a:xfrm>
        </p:spPr>
        <p:txBody>
          <a:bodyPr>
            <a:normAutofit/>
          </a:bodyPr>
          <a:lstStyle/>
          <a:p>
            <a:r>
              <a:rPr lang="fr-FR" sz="2400" dirty="0"/>
              <a:t>Perspective d’étude : Co-Intervention</a:t>
            </a:r>
            <a:br>
              <a:rPr lang="fr-FR" sz="2400" dirty="0"/>
            </a:br>
            <a:r>
              <a:rPr lang="fr-FR" sz="2400" dirty="0"/>
              <a:t> </a:t>
            </a:r>
            <a:br>
              <a:rPr lang="fr-FR" sz="2400" dirty="0"/>
            </a:br>
            <a:r>
              <a:rPr lang="fr-FR" sz="2400" dirty="0"/>
              <a:t>Dire, lire, écrire le métier</a:t>
            </a:r>
          </a:p>
        </p:txBody>
      </p:sp>
      <p:sp>
        <p:nvSpPr>
          <p:cNvPr id="3" name="Sous-titre 2"/>
          <p:cNvSpPr>
            <a:spLocks noGrp="1"/>
          </p:cNvSpPr>
          <p:nvPr>
            <p:ph type="subTitle" idx="1"/>
          </p:nvPr>
        </p:nvSpPr>
        <p:spPr>
          <a:xfrm>
            <a:off x="3867575" y="2025748"/>
            <a:ext cx="7921152" cy="4304713"/>
          </a:xfrm>
        </p:spPr>
        <p:txBody>
          <a:bodyPr>
            <a:normAutofit fontScale="70000" lnSpcReduction="20000"/>
          </a:bodyPr>
          <a:lstStyle/>
          <a:p>
            <a:r>
              <a:rPr lang="fr-FR" b="1" dirty="0" smtClean="0"/>
              <a:t>Lire </a:t>
            </a:r>
            <a:r>
              <a:rPr lang="fr-FR" b="1" dirty="0"/>
              <a:t>le métier</a:t>
            </a:r>
            <a:endParaRPr lang="fr-FR" dirty="0"/>
          </a:p>
          <a:p>
            <a:r>
              <a:rPr lang="fr-FR" sz="2900" dirty="0">
                <a:latin typeface="+mn-lt"/>
              </a:rPr>
              <a:t>Les enseignements professionnels proposent une diversité de textes et de supports dont le travail en </a:t>
            </a:r>
            <a:r>
              <a:rPr lang="fr-FR" sz="2900" dirty="0" err="1">
                <a:latin typeface="+mn-lt"/>
              </a:rPr>
              <a:t>co</a:t>
            </a:r>
            <a:r>
              <a:rPr lang="fr-FR" sz="2900" dirty="0">
                <a:latin typeface="+mn-lt"/>
              </a:rPr>
              <a:t>-intervention peut conduire à préciser la typologie, pour faire prendre conscience que chaque type de texte appelle des compétences générales, mais aussi des stratégies de lecture spécifique.</a:t>
            </a:r>
          </a:p>
          <a:p>
            <a:r>
              <a:rPr lang="fr-FR" sz="2900" dirty="0">
                <a:latin typeface="+mn-lt"/>
              </a:rPr>
              <a:t>En outre, la construction de l’identité professionnelle demande la connaissance du passé et de la tradition du métier, comme des images sociales auxquelles il est inextricablement mêlé. En s’attachant à la spécificité des formations, la perspective d’étude peut s’intéresser aux diverses représentations (romanesques, filmiques, picturales…) qui ont été produites, au fil de l’histoire, du métier choisi par les élèves. </a:t>
            </a:r>
          </a:p>
          <a:p>
            <a:r>
              <a:rPr lang="fr-FR" sz="2900" dirty="0">
                <a:latin typeface="+mn-lt"/>
              </a:rPr>
              <a:t>En complément des œuvres choisies pour travailler les objets </a:t>
            </a:r>
            <a:r>
              <a:rPr lang="fr-FR" sz="2900" dirty="0" smtClean="0">
                <a:latin typeface="+mn-lt"/>
              </a:rPr>
              <a:t>d’étude, </a:t>
            </a:r>
            <a:r>
              <a:rPr lang="fr-FR" sz="2900" dirty="0">
                <a:latin typeface="+mn-lt"/>
              </a:rPr>
              <a:t>la </a:t>
            </a:r>
            <a:r>
              <a:rPr lang="fr-FR" sz="2900" dirty="0" err="1">
                <a:latin typeface="+mn-lt"/>
              </a:rPr>
              <a:t>co</a:t>
            </a:r>
            <a:r>
              <a:rPr lang="fr-FR" sz="2900" dirty="0">
                <a:latin typeface="+mn-lt"/>
              </a:rPr>
              <a:t> intervention est l’occasion de présenter des textes théâtraux, des correspondances, des extraits de romans ou d’autobiographies… mettant en scène des personnages en lien avec le champ professionnel dans lequel les élèves sont inscrits.</a:t>
            </a:r>
            <a:endParaRPr lang="fr-FR" sz="2900" dirty="0">
              <a:latin typeface="+mn-lt"/>
            </a:endParaRPr>
          </a:p>
        </p:txBody>
      </p:sp>
    </p:spTree>
    <p:extLst>
      <p:ext uri="{BB962C8B-B14F-4D97-AF65-F5344CB8AC3E}">
        <p14:creationId xmlns:p14="http://schemas.microsoft.com/office/powerpoint/2010/main" val="2092201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120793" y="761000"/>
            <a:ext cx="7769311" cy="1442078"/>
          </a:xfrm>
        </p:spPr>
        <p:txBody>
          <a:bodyPr/>
          <a:lstStyle/>
          <a:p>
            <a:r>
              <a:rPr lang="fr-FR" dirty="0" smtClean="0"/>
              <a:t>Des pistes bibliographiques</a:t>
            </a:r>
            <a:endParaRPr lang="fr-FR" dirty="0"/>
          </a:p>
        </p:txBody>
      </p:sp>
      <p:sp>
        <p:nvSpPr>
          <p:cNvPr id="3" name="Sous-titre 2"/>
          <p:cNvSpPr>
            <a:spLocks noGrp="1"/>
          </p:cNvSpPr>
          <p:nvPr>
            <p:ph type="subTitle" idx="1"/>
          </p:nvPr>
        </p:nvSpPr>
        <p:spPr>
          <a:xfrm>
            <a:off x="3980117" y="2829779"/>
            <a:ext cx="7738272" cy="3247464"/>
          </a:xfrm>
        </p:spPr>
        <p:txBody>
          <a:bodyPr>
            <a:normAutofit fontScale="92500" lnSpcReduction="20000"/>
          </a:bodyPr>
          <a:lstStyle/>
          <a:p>
            <a:r>
              <a:rPr lang="fr-FR" dirty="0" smtClean="0"/>
              <a:t>Joseph </a:t>
            </a:r>
            <a:r>
              <a:rPr lang="fr-FR" dirty="0" err="1" smtClean="0"/>
              <a:t>Ponthus</a:t>
            </a:r>
            <a:r>
              <a:rPr lang="fr-FR" dirty="0" smtClean="0"/>
              <a:t>, A la ligne.</a:t>
            </a:r>
          </a:p>
          <a:p>
            <a:r>
              <a:rPr lang="fr-FR" dirty="0" smtClean="0"/>
              <a:t>Robert </a:t>
            </a:r>
            <a:r>
              <a:rPr lang="fr-FR" dirty="0" err="1" smtClean="0"/>
              <a:t>Linhart</a:t>
            </a:r>
            <a:r>
              <a:rPr lang="fr-FR" dirty="0" smtClean="0"/>
              <a:t>, L’établi.</a:t>
            </a:r>
          </a:p>
          <a:p>
            <a:r>
              <a:rPr lang="fr-FR" dirty="0" smtClean="0"/>
              <a:t>Arthur </a:t>
            </a:r>
            <a:r>
              <a:rPr lang="fr-FR" dirty="0" err="1" smtClean="0"/>
              <a:t>Lockman</a:t>
            </a:r>
            <a:r>
              <a:rPr lang="fr-FR" dirty="0" smtClean="0"/>
              <a:t>, la vie solide, la charpente comme l’éloge du faire.</a:t>
            </a:r>
          </a:p>
          <a:p>
            <a:r>
              <a:rPr lang="fr-FR" dirty="0" smtClean="0"/>
              <a:t>M. De </a:t>
            </a:r>
            <a:r>
              <a:rPr lang="fr-FR" dirty="0" err="1" smtClean="0"/>
              <a:t>Kerangal</a:t>
            </a:r>
            <a:r>
              <a:rPr lang="fr-FR" dirty="0" smtClean="0"/>
              <a:t>, La naissance d’un pont.</a:t>
            </a:r>
          </a:p>
          <a:p>
            <a:r>
              <a:rPr lang="fr-FR" dirty="0" smtClean="0"/>
              <a:t>M. De </a:t>
            </a:r>
            <a:r>
              <a:rPr lang="fr-FR" dirty="0" err="1" smtClean="0"/>
              <a:t>Kerangal</a:t>
            </a:r>
            <a:r>
              <a:rPr lang="fr-FR" dirty="0" smtClean="0"/>
              <a:t>, Chemin de table</a:t>
            </a:r>
          </a:p>
          <a:p>
            <a:r>
              <a:rPr lang="fr-FR" dirty="0" smtClean="0"/>
              <a:t>La collection: raconter </a:t>
            </a:r>
            <a:r>
              <a:rPr lang="fr-FR" dirty="0"/>
              <a:t>le travailhttp://raconterletravail.fr/recits</a:t>
            </a:r>
            <a:r>
              <a:rPr lang="fr-FR" dirty="0" smtClean="0"/>
              <a:t>/</a:t>
            </a:r>
          </a:p>
          <a:p>
            <a:endParaRPr lang="fr-FR" dirty="0"/>
          </a:p>
        </p:txBody>
      </p:sp>
    </p:spTree>
    <p:extLst>
      <p:ext uri="{BB962C8B-B14F-4D97-AF65-F5344CB8AC3E}">
        <p14:creationId xmlns:p14="http://schemas.microsoft.com/office/powerpoint/2010/main" val="1672244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Tree>
    <p:extLst>
      <p:ext uri="{BB962C8B-B14F-4D97-AF65-F5344CB8AC3E}">
        <p14:creationId xmlns:p14="http://schemas.microsoft.com/office/powerpoint/2010/main" val="387194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Tree>
    <p:extLst>
      <p:ext uri="{BB962C8B-B14F-4D97-AF65-F5344CB8AC3E}">
        <p14:creationId xmlns:p14="http://schemas.microsoft.com/office/powerpoint/2010/main" val="324749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03965" y="415636"/>
            <a:ext cx="7886140" cy="3264550"/>
          </a:xfrm>
        </p:spPr>
        <p:txBody>
          <a:bodyPr>
            <a:normAutofit/>
          </a:bodyPr>
          <a:lstStyle/>
          <a:p>
            <a:r>
              <a:rPr lang="fr-FR" dirty="0" smtClean="0"/>
              <a:t>Un enseignement qui s’inscrit dans la continuité avec l’enseignement du français au collège (cycle4)</a:t>
            </a:r>
            <a:endParaRPr lang="fr-FR" dirty="0"/>
          </a:p>
        </p:txBody>
      </p:sp>
      <p:sp>
        <p:nvSpPr>
          <p:cNvPr id="3" name="Sous-titre 2"/>
          <p:cNvSpPr>
            <a:spLocks noGrp="1"/>
          </p:cNvSpPr>
          <p:nvPr>
            <p:ph type="subTitle" idx="1"/>
          </p:nvPr>
        </p:nvSpPr>
        <p:spPr>
          <a:xfrm>
            <a:off x="4120793" y="3716043"/>
            <a:ext cx="7769312" cy="2324539"/>
          </a:xfrm>
        </p:spPr>
        <p:txBody>
          <a:bodyPr>
            <a:normAutofit fontScale="85000" lnSpcReduction="20000"/>
          </a:bodyPr>
          <a:lstStyle/>
          <a:p>
            <a:r>
              <a:rPr lang="fr-FR" dirty="0" smtClean="0"/>
              <a:t>Un enseignement qui vise 4 compétences</a:t>
            </a:r>
          </a:p>
          <a:p>
            <a:r>
              <a:rPr lang="fr-FR" dirty="0" smtClean="0"/>
              <a:t>-Maitriser l’échange oral</a:t>
            </a:r>
          </a:p>
          <a:p>
            <a:r>
              <a:rPr lang="fr-FR" dirty="0" smtClean="0"/>
              <a:t>Maitriser l’échange écrit</a:t>
            </a:r>
          </a:p>
          <a:p>
            <a:r>
              <a:rPr lang="fr-FR" dirty="0" smtClean="0"/>
              <a:t>Devenir un lecteur compétent et critique</a:t>
            </a:r>
          </a:p>
          <a:p>
            <a:r>
              <a:rPr lang="fr-FR" dirty="0" smtClean="0"/>
              <a:t>Confronter des connaissances et expériences pour se construire</a:t>
            </a:r>
            <a:endParaRPr lang="fr-FR" dirty="0"/>
          </a:p>
        </p:txBody>
      </p:sp>
    </p:spTree>
    <p:extLst>
      <p:ext uri="{BB962C8B-B14F-4D97-AF65-F5344CB8AC3E}">
        <p14:creationId xmlns:p14="http://schemas.microsoft.com/office/powerpoint/2010/main" val="92835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85222" y="935781"/>
            <a:ext cx="7769311" cy="1442078"/>
          </a:xfrm>
        </p:spPr>
        <p:txBody>
          <a:bodyPr/>
          <a:lstStyle/>
          <a:p>
            <a:r>
              <a:rPr lang="fr-FR" dirty="0" smtClean="0"/>
              <a:t>L’enseignement du Français contribue à la formation professionnelle</a:t>
            </a:r>
            <a:endParaRPr lang="fr-FR" dirty="0"/>
          </a:p>
        </p:txBody>
      </p:sp>
      <p:sp>
        <p:nvSpPr>
          <p:cNvPr id="3" name="Sous-titre 2"/>
          <p:cNvSpPr>
            <a:spLocks noGrp="1"/>
          </p:cNvSpPr>
          <p:nvPr>
            <p:ph type="subTitle" idx="1"/>
          </p:nvPr>
        </p:nvSpPr>
        <p:spPr/>
        <p:txBody>
          <a:bodyPr/>
          <a:lstStyle/>
          <a:p>
            <a:r>
              <a:rPr lang="fr-FR" dirty="0" smtClean="0"/>
              <a:t>Par une pratique de la langue raisonnée et</a:t>
            </a:r>
          </a:p>
          <a:p>
            <a:r>
              <a:rPr lang="fr-FR" dirty="0"/>
              <a:t>l</a:t>
            </a:r>
            <a:r>
              <a:rPr lang="fr-FR" dirty="0" smtClean="0"/>
              <a:t>a construction d’une culture commune</a:t>
            </a:r>
            <a:endParaRPr lang="fr-FR" dirty="0"/>
          </a:p>
        </p:txBody>
      </p:sp>
    </p:spTree>
    <p:extLst>
      <p:ext uri="{BB962C8B-B14F-4D97-AF65-F5344CB8AC3E}">
        <p14:creationId xmlns:p14="http://schemas.microsoft.com/office/powerpoint/2010/main" val="391011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77549" y="690661"/>
            <a:ext cx="7769311" cy="1442078"/>
          </a:xfrm>
        </p:spPr>
        <p:txBody>
          <a:bodyPr/>
          <a:lstStyle/>
          <a:p>
            <a:r>
              <a:rPr lang="fr-FR" dirty="0" smtClean="0"/>
              <a:t>Des compétences travaillées autour des objets d’étude</a:t>
            </a:r>
            <a:endParaRPr lang="fr-FR" dirty="0"/>
          </a:p>
        </p:txBody>
      </p:sp>
      <p:sp>
        <p:nvSpPr>
          <p:cNvPr id="3" name="Sous-titre 2"/>
          <p:cNvSpPr>
            <a:spLocks noGrp="1"/>
          </p:cNvSpPr>
          <p:nvPr>
            <p:ph type="subTitle" idx="1"/>
          </p:nvPr>
        </p:nvSpPr>
        <p:spPr>
          <a:xfrm>
            <a:off x="4077549" y="2672862"/>
            <a:ext cx="7769311" cy="3615395"/>
          </a:xfrm>
        </p:spPr>
        <p:txBody>
          <a:bodyPr>
            <a:normAutofit/>
          </a:bodyPr>
          <a:lstStyle/>
          <a:p>
            <a:r>
              <a:rPr lang="fr-FR" dirty="0" smtClean="0"/>
              <a:t>3 objets d’étude en 2</a:t>
            </a:r>
            <a:r>
              <a:rPr lang="fr-FR" baseline="30000" dirty="0" smtClean="0"/>
              <a:t>nde</a:t>
            </a:r>
            <a:r>
              <a:rPr lang="fr-FR" dirty="0" smtClean="0"/>
              <a:t>:</a:t>
            </a:r>
          </a:p>
          <a:p>
            <a:r>
              <a:rPr lang="fr-FR" dirty="0" smtClean="0"/>
              <a:t>Devenir soi: écritures autobiographiques</a:t>
            </a:r>
          </a:p>
          <a:p>
            <a:r>
              <a:rPr lang="fr-FR" dirty="0" smtClean="0"/>
              <a:t>S’</a:t>
            </a:r>
            <a:r>
              <a:rPr lang="fr-FR" dirty="0" err="1" smtClean="0"/>
              <a:t>informer,informer</a:t>
            </a:r>
            <a:r>
              <a:rPr lang="fr-FR" dirty="0" smtClean="0"/>
              <a:t>, les circuits de l’information</a:t>
            </a:r>
          </a:p>
          <a:p>
            <a:r>
              <a:rPr lang="fr-FR" dirty="0" smtClean="0"/>
              <a:t>Dire et se faire entendre: La parole, le théâtre, l’éloquence.</a:t>
            </a:r>
          </a:p>
          <a:p>
            <a:r>
              <a:rPr lang="fr-FR" dirty="0" smtClean="0"/>
              <a:t>Une perspective pour les 3 années d’étude:</a:t>
            </a:r>
          </a:p>
          <a:p>
            <a:r>
              <a:rPr lang="fr-FR" dirty="0" smtClean="0"/>
              <a:t>Dire, écrire, lire le monde professionnel</a:t>
            </a:r>
            <a:endParaRPr lang="fr-FR" dirty="0"/>
          </a:p>
        </p:txBody>
      </p:sp>
    </p:spTree>
    <p:extLst>
      <p:ext uri="{BB962C8B-B14F-4D97-AF65-F5344CB8AC3E}">
        <p14:creationId xmlns:p14="http://schemas.microsoft.com/office/powerpoint/2010/main" val="1665980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120794" y="239151"/>
            <a:ext cx="7259970" cy="2489981"/>
          </a:xfrm>
        </p:spPr>
        <p:txBody>
          <a:bodyPr>
            <a:normAutofit/>
          </a:bodyPr>
          <a:lstStyle/>
          <a:p>
            <a:r>
              <a:rPr lang="fr-FR" dirty="0" smtClean="0"/>
              <a:t>Une démarche qui laisse une liberté pédagogique dans le choix du projet pédagogique annuel.</a:t>
            </a:r>
            <a:br>
              <a:rPr lang="fr-FR" dirty="0" smtClean="0"/>
            </a:br>
            <a:endParaRPr lang="fr-FR" dirty="0"/>
          </a:p>
        </p:txBody>
      </p:sp>
      <p:sp>
        <p:nvSpPr>
          <p:cNvPr id="3" name="Sous-titre 2"/>
          <p:cNvSpPr>
            <a:spLocks noGrp="1"/>
          </p:cNvSpPr>
          <p:nvPr>
            <p:ph type="subTitle" idx="1"/>
          </p:nvPr>
        </p:nvSpPr>
        <p:spPr/>
        <p:txBody>
          <a:bodyPr>
            <a:normAutofit lnSpcReduction="10000"/>
          </a:bodyPr>
          <a:lstStyle/>
          <a:p>
            <a:r>
              <a:rPr lang="fr-FR" dirty="0" smtClean="0"/>
              <a:t>Les séquences n’excèdent pas 6 semaines,</a:t>
            </a:r>
          </a:p>
          <a:p>
            <a:r>
              <a:rPr lang="fr-FR" dirty="0" smtClean="0"/>
              <a:t>Elles intègrent l’étude d’œuvres intégrales</a:t>
            </a:r>
          </a:p>
          <a:p>
            <a:r>
              <a:rPr lang="fr-FR" dirty="0" smtClean="0"/>
              <a:t>Les 4 compétences son travaillées.</a:t>
            </a:r>
            <a:endParaRPr lang="fr-FR" dirty="0"/>
          </a:p>
        </p:txBody>
      </p:sp>
    </p:spTree>
    <p:extLst>
      <p:ext uri="{BB962C8B-B14F-4D97-AF65-F5344CB8AC3E}">
        <p14:creationId xmlns:p14="http://schemas.microsoft.com/office/powerpoint/2010/main" val="2430276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119752" y="901677"/>
            <a:ext cx="7769311" cy="1442078"/>
          </a:xfrm>
        </p:spPr>
        <p:txBody>
          <a:bodyPr/>
          <a:lstStyle/>
          <a:p>
            <a:r>
              <a:rPr lang="fr-FR" dirty="0" smtClean="0"/>
              <a:t>Des objets d’ études qui donnent lieu à des activités de lectures variées</a:t>
            </a:r>
            <a:endParaRPr lang="fr-FR" dirty="0"/>
          </a:p>
        </p:txBody>
      </p:sp>
      <p:sp>
        <p:nvSpPr>
          <p:cNvPr id="3" name="Sous-titre 2"/>
          <p:cNvSpPr>
            <a:spLocks noGrp="1"/>
          </p:cNvSpPr>
          <p:nvPr>
            <p:ph type="subTitle" idx="1"/>
          </p:nvPr>
        </p:nvSpPr>
        <p:spPr/>
        <p:txBody>
          <a:bodyPr/>
          <a:lstStyle/>
          <a:p>
            <a:r>
              <a:rPr lang="fr-FR" dirty="0" smtClean="0"/>
              <a:t>Toute les formes de lecture sont pratiquées :</a:t>
            </a:r>
          </a:p>
          <a:p>
            <a:r>
              <a:rPr lang="fr-FR" dirty="0" smtClean="0"/>
              <a:t>Groupement de textes, parcours de lecture,…</a:t>
            </a:r>
            <a:endParaRPr lang="fr-FR" dirty="0"/>
          </a:p>
        </p:txBody>
      </p:sp>
    </p:spTree>
    <p:extLst>
      <p:ext uri="{BB962C8B-B14F-4D97-AF65-F5344CB8AC3E}">
        <p14:creationId xmlns:p14="http://schemas.microsoft.com/office/powerpoint/2010/main" val="2796377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23845" y="831339"/>
            <a:ext cx="7769311" cy="1442078"/>
          </a:xfrm>
        </p:spPr>
        <p:txBody>
          <a:bodyPr/>
          <a:lstStyle/>
          <a:p>
            <a:r>
              <a:rPr lang="fr-FR" dirty="0" smtClean="0"/>
              <a:t>L’enseignement du français ne se limite pas l’étude de l’écrit.</a:t>
            </a:r>
            <a:endParaRPr lang="fr-FR" dirty="0"/>
          </a:p>
        </p:txBody>
      </p:sp>
      <p:sp>
        <p:nvSpPr>
          <p:cNvPr id="3" name="Sous-titre 2"/>
          <p:cNvSpPr>
            <a:spLocks noGrp="1"/>
          </p:cNvSpPr>
          <p:nvPr>
            <p:ph type="subTitle" idx="1"/>
          </p:nvPr>
        </p:nvSpPr>
        <p:spPr>
          <a:xfrm>
            <a:off x="4149969" y="2984523"/>
            <a:ext cx="7669796" cy="3177126"/>
          </a:xfrm>
        </p:spPr>
        <p:txBody>
          <a:bodyPr>
            <a:normAutofit/>
          </a:bodyPr>
          <a:lstStyle/>
          <a:p>
            <a:r>
              <a:rPr lang="fr-FR" dirty="0" smtClean="0"/>
              <a:t>On veillera à proposer des rencontres avec le spectacle vivant, une découverte du patrimoine culturel…</a:t>
            </a:r>
          </a:p>
          <a:p>
            <a:r>
              <a:rPr lang="fr-FR" dirty="0" smtClean="0"/>
              <a:t>L’usage des nouvelles technologies sera convoqué (ressources logiciel audio,…)</a:t>
            </a:r>
            <a:endParaRPr lang="fr-FR" dirty="0"/>
          </a:p>
        </p:txBody>
      </p:sp>
    </p:spTree>
    <p:extLst>
      <p:ext uri="{BB962C8B-B14F-4D97-AF65-F5344CB8AC3E}">
        <p14:creationId xmlns:p14="http://schemas.microsoft.com/office/powerpoint/2010/main" val="254646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80117" y="548639"/>
            <a:ext cx="7769311" cy="1294229"/>
          </a:xfrm>
        </p:spPr>
        <p:txBody>
          <a:bodyPr>
            <a:normAutofit fontScale="90000"/>
          </a:bodyPr>
          <a:lstStyle/>
          <a:p>
            <a:r>
              <a:rPr lang="fr-FR" dirty="0" smtClean="0"/>
              <a:t>Les objets d’étude: </a:t>
            </a:r>
            <a:br>
              <a:rPr lang="fr-FR" dirty="0" smtClean="0"/>
            </a:br>
            <a:r>
              <a:rPr lang="fr-FR" dirty="0" smtClean="0"/>
              <a:t>Devenir </a:t>
            </a:r>
            <a:r>
              <a:rPr lang="fr-FR" dirty="0"/>
              <a:t>soi : </a:t>
            </a:r>
            <a:r>
              <a:rPr lang="fr-FR" dirty="0" smtClean="0"/>
              <a:t>écritures autobiographiques</a:t>
            </a:r>
            <a:r>
              <a:rPr lang="fr-FR" dirty="0"/>
              <a:t/>
            </a:r>
            <a:br>
              <a:rPr lang="fr-FR" dirty="0"/>
            </a:br>
            <a:endParaRPr lang="fr-FR" dirty="0"/>
          </a:p>
        </p:txBody>
      </p:sp>
      <p:sp>
        <p:nvSpPr>
          <p:cNvPr id="3" name="Sous-titre 2"/>
          <p:cNvSpPr>
            <a:spLocks noGrp="1"/>
          </p:cNvSpPr>
          <p:nvPr>
            <p:ph type="subTitle" idx="1"/>
          </p:nvPr>
        </p:nvSpPr>
        <p:spPr>
          <a:xfrm>
            <a:off x="4093698" y="1702192"/>
            <a:ext cx="7796407" cy="4459458"/>
          </a:xfrm>
        </p:spPr>
        <p:txBody>
          <a:bodyPr>
            <a:normAutofit fontScale="55000" lnSpcReduction="20000"/>
          </a:bodyPr>
          <a:lstStyle/>
          <a:p>
            <a:endParaRPr lang="fr-FR" sz="3300" b="1" dirty="0" smtClean="0">
              <a:latin typeface="+mn-lt"/>
            </a:endParaRPr>
          </a:p>
          <a:p>
            <a:r>
              <a:rPr lang="fr-FR" sz="3300" b="1" dirty="0" smtClean="0">
                <a:latin typeface="+mn-lt"/>
              </a:rPr>
              <a:t>Finalités</a:t>
            </a:r>
            <a:r>
              <a:rPr lang="fr-FR" sz="3300" dirty="0">
                <a:latin typeface="+mn-lt"/>
              </a:rPr>
              <a:t> : </a:t>
            </a:r>
          </a:p>
          <a:p>
            <a:pPr lvl="0"/>
            <a:r>
              <a:rPr lang="fr-FR" sz="3300" dirty="0">
                <a:latin typeface="+mn-lt"/>
              </a:rPr>
              <a:t>se connaître, explorer sa personnalité, prendre confiance en soi, exprimer ses émotions</a:t>
            </a:r>
          </a:p>
          <a:p>
            <a:pPr lvl="0"/>
            <a:r>
              <a:rPr lang="fr-FR" sz="3300" dirty="0">
                <a:latin typeface="+mn-lt"/>
              </a:rPr>
              <a:t> se construire dans les interactions et dans un groupe, rencontrer et respecter autrui ; distinguer ce que chacun veut présenter de soi et choisit de garder pour la sphère privée.</a:t>
            </a:r>
          </a:p>
          <a:p>
            <a:r>
              <a:rPr lang="fr-FR" sz="3300" b="1" dirty="0">
                <a:latin typeface="+mn-lt"/>
              </a:rPr>
              <a:t>Références</a:t>
            </a:r>
            <a:r>
              <a:rPr lang="fr-FR" sz="3300" dirty="0">
                <a:latin typeface="+mn-lt"/>
              </a:rPr>
              <a:t> : poésie lyrique, correspondances, récits de vie ou de voyages,  autoportraits anciens et contemporains, toutes les formes d’exploration et de représentation du Moi par l’écrit ou par l’image (journaux, carnets, pratiques épistolaires, « profils » des réseaux sociaux, photographies d’identité, « </a:t>
            </a:r>
            <a:r>
              <a:rPr lang="fr-FR" sz="3300" dirty="0" err="1">
                <a:latin typeface="+mn-lt"/>
              </a:rPr>
              <a:t>selfies</a:t>
            </a:r>
            <a:r>
              <a:rPr lang="fr-FR" sz="3300" dirty="0">
                <a:latin typeface="+mn-lt"/>
              </a:rPr>
              <a:t> »…), biographies,  mémoires.</a:t>
            </a:r>
          </a:p>
          <a:p>
            <a:r>
              <a:rPr lang="fr-FR" sz="3300" dirty="0">
                <a:latin typeface="+mn-lt"/>
              </a:rPr>
              <a:t>Cet objet d’étude s’appuie sur la lecture d’une œuvre littéraire au choix du professeur parmi les genres mentionnés ci-dessus, il donne également  lieu à l’étude d’un groupement de textes, d’œuvres artistiques et de documents.</a:t>
            </a:r>
          </a:p>
          <a:p>
            <a:endParaRPr lang="fr-FR" dirty="0"/>
          </a:p>
        </p:txBody>
      </p:sp>
    </p:spTree>
    <p:extLst>
      <p:ext uri="{BB962C8B-B14F-4D97-AF65-F5344CB8AC3E}">
        <p14:creationId xmlns:p14="http://schemas.microsoft.com/office/powerpoint/2010/main" val="1646441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67574" y="423376"/>
            <a:ext cx="7769311" cy="1442078"/>
          </a:xfrm>
        </p:spPr>
        <p:txBody>
          <a:bodyPr/>
          <a:lstStyle/>
          <a:p>
            <a:r>
              <a:rPr lang="fr-FR" dirty="0"/>
              <a:t>S’informer, informer : les circuits de l’information</a:t>
            </a:r>
          </a:p>
        </p:txBody>
      </p:sp>
      <p:sp>
        <p:nvSpPr>
          <p:cNvPr id="3" name="Sous-titre 2"/>
          <p:cNvSpPr>
            <a:spLocks noGrp="1"/>
          </p:cNvSpPr>
          <p:nvPr>
            <p:ph type="subTitle" idx="1"/>
          </p:nvPr>
        </p:nvSpPr>
        <p:spPr>
          <a:xfrm>
            <a:off x="4037429" y="1716260"/>
            <a:ext cx="7751298" cy="4164036"/>
          </a:xfrm>
        </p:spPr>
        <p:txBody>
          <a:bodyPr>
            <a:normAutofit fontScale="55000" lnSpcReduction="20000"/>
          </a:bodyPr>
          <a:lstStyle/>
          <a:p>
            <a:r>
              <a:rPr lang="fr-FR" b="1" dirty="0"/>
              <a:t>	</a:t>
            </a:r>
            <a:endParaRPr lang="fr-FR" dirty="0"/>
          </a:p>
          <a:p>
            <a:r>
              <a:rPr lang="fr-FR" sz="3300" b="1" dirty="0">
                <a:latin typeface="+mn-lt"/>
              </a:rPr>
              <a:t>Finalités </a:t>
            </a:r>
            <a:endParaRPr lang="fr-FR" sz="3300" dirty="0">
              <a:latin typeface="+mn-lt"/>
            </a:endParaRPr>
          </a:p>
          <a:p>
            <a:r>
              <a:rPr lang="fr-FR" sz="3300" b="1" dirty="0">
                <a:latin typeface="+mn-lt"/>
              </a:rPr>
              <a:t> </a:t>
            </a:r>
            <a:endParaRPr lang="fr-FR" sz="3300" dirty="0">
              <a:latin typeface="+mn-lt"/>
            </a:endParaRPr>
          </a:p>
          <a:p>
            <a:pPr lvl="0"/>
            <a:r>
              <a:rPr lang="fr-FR" sz="3300" dirty="0">
                <a:latin typeface="+mn-lt"/>
              </a:rPr>
              <a:t>Se repérer dans un flux de données et en extraire une information </a:t>
            </a:r>
          </a:p>
          <a:p>
            <a:pPr lvl="0"/>
            <a:r>
              <a:rPr lang="fr-FR" sz="3300" dirty="0">
                <a:latin typeface="+mn-lt"/>
              </a:rPr>
              <a:t>Entrer dans une démarche de questionnement : vérifier les sources, croiser les points de vue, appréhender le processus de construction de l’information</a:t>
            </a:r>
          </a:p>
          <a:p>
            <a:pPr lvl="0"/>
            <a:r>
              <a:rPr lang="fr-FR" sz="3300" dirty="0">
                <a:latin typeface="+mn-lt"/>
              </a:rPr>
              <a:t>Produire et diffuser de l’information de manière responsable </a:t>
            </a:r>
          </a:p>
          <a:p>
            <a:r>
              <a:rPr lang="fr-FR" sz="3300" dirty="0">
                <a:latin typeface="+mn-lt"/>
              </a:rPr>
              <a:t> </a:t>
            </a:r>
          </a:p>
          <a:p>
            <a:r>
              <a:rPr lang="fr-FR" sz="3300" b="1" dirty="0">
                <a:latin typeface="+mn-lt"/>
              </a:rPr>
              <a:t>Références </a:t>
            </a:r>
            <a:endParaRPr lang="fr-FR" sz="3300" dirty="0">
              <a:latin typeface="+mn-lt"/>
            </a:endParaRPr>
          </a:p>
          <a:p>
            <a:r>
              <a:rPr lang="fr-FR" sz="3300" dirty="0">
                <a:latin typeface="+mn-lt"/>
              </a:rPr>
              <a:t> </a:t>
            </a:r>
            <a:r>
              <a:rPr lang="fr-FR" sz="3300" dirty="0" smtClean="0">
                <a:latin typeface="+mn-lt"/>
              </a:rPr>
              <a:t>L’objet </a:t>
            </a:r>
            <a:r>
              <a:rPr lang="fr-FR" sz="3300" dirty="0">
                <a:latin typeface="+mn-lt"/>
              </a:rPr>
              <a:t>d’étude vise à présenter et analyser la complexité du paysage médiatique. Les séquences proposent donc des documents variés  (visuels ou sonores) liés à la production  et à l’analyse de l’information (presse papier et presse en ligne, fils d’actualités, radio et web-radio, extraits de journaux télévisés ou de chaînes d’informations en continu, documentaires, réseaux sociaux</a:t>
            </a:r>
            <a:r>
              <a:rPr lang="fr-FR" sz="3300" dirty="0" smtClean="0">
                <a:latin typeface="+mn-lt"/>
              </a:rPr>
              <a:t>,…) </a:t>
            </a:r>
            <a:endParaRPr lang="fr-FR" sz="3300" dirty="0">
              <a:latin typeface="+mn-lt"/>
            </a:endParaRPr>
          </a:p>
          <a:p>
            <a:r>
              <a:rPr lang="fr-FR" sz="3300" dirty="0">
                <a:latin typeface="+mn-lt"/>
              </a:rPr>
              <a:t> </a:t>
            </a:r>
          </a:p>
          <a:p>
            <a:endParaRPr lang="fr-FR" sz="3300" dirty="0">
              <a:latin typeface="+mn-lt"/>
            </a:endParaRPr>
          </a:p>
        </p:txBody>
      </p:sp>
    </p:spTree>
    <p:extLst>
      <p:ext uri="{BB962C8B-B14F-4D97-AF65-F5344CB8AC3E}">
        <p14:creationId xmlns:p14="http://schemas.microsoft.com/office/powerpoint/2010/main" val="38182971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514</Words>
  <Application>Microsoft Office PowerPoint</Application>
  <PresentationFormat>Grand écran</PresentationFormat>
  <Paragraphs>73</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Arial Black</vt:lpstr>
      <vt:lpstr>Calibri</vt:lpstr>
      <vt:lpstr>Calibri Light</vt:lpstr>
      <vt:lpstr>Thème Office</vt:lpstr>
      <vt:lpstr>Programme de Français Classe de 2nde BAC.Pro.</vt:lpstr>
      <vt:lpstr>Un enseignement qui s’inscrit dans la continuité avec l’enseignement du français au collège (cycle4)</vt:lpstr>
      <vt:lpstr>L’enseignement du Français contribue à la formation professionnelle</vt:lpstr>
      <vt:lpstr>Des compétences travaillées autour des objets d’étude</vt:lpstr>
      <vt:lpstr>Une démarche qui laisse une liberté pédagogique dans le choix du projet pédagogique annuel. </vt:lpstr>
      <vt:lpstr>Des objets d’ études qui donnent lieu à des activités de lectures variées</vt:lpstr>
      <vt:lpstr>L’enseignement du français ne se limite pas l’étude de l’écrit.</vt:lpstr>
      <vt:lpstr>Les objets d’étude:  Devenir soi : écritures autobiographiques </vt:lpstr>
      <vt:lpstr>S’informer, informer : les circuits de l’information</vt:lpstr>
      <vt:lpstr>Dire et se faire entendre : Laparole, le théâtre, l’éloquence</vt:lpstr>
      <vt:lpstr>Perspective d’étude : Co-Intervention   Dire, lire, écrire le métier </vt:lpstr>
      <vt:lpstr>Perspective d’étude : Co-Intervention   Dire, lire, écrire le métier</vt:lpstr>
      <vt:lpstr>Des pistes bibliographiques</vt:lpstr>
      <vt:lpstr>Présentation PowerPoint</vt:lpstr>
      <vt:lpstr>Présentation PowerPoint</vt:lpstr>
    </vt:vector>
  </TitlesOfParts>
  <Company>Rectorat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 Français Classe de 2nde BAC.Pro.</dc:title>
  <dc:creator>Nathalie Topalian</dc:creator>
  <cp:lastModifiedBy>Nathalie Topalian</cp:lastModifiedBy>
  <cp:revision>7</cp:revision>
  <dcterms:created xsi:type="dcterms:W3CDTF">2019-06-06T11:38:15Z</dcterms:created>
  <dcterms:modified xsi:type="dcterms:W3CDTF">2019-06-06T12:20:17Z</dcterms:modified>
</cp:coreProperties>
</file>