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68" r:id="rId4"/>
    <p:sldId id="263" r:id="rId5"/>
    <p:sldId id="264" r:id="rId6"/>
    <p:sldId id="265" r:id="rId7"/>
    <p:sldId id="266" r:id="rId8"/>
    <p:sldId id="267" r:id="rId9"/>
    <p:sldId id="269" r:id="rId10"/>
    <p:sldId id="270" r:id="rId11"/>
    <p:sldId id="271" r:id="rId12"/>
    <p:sldId id="272" r:id="rId13"/>
    <p:sldId id="273" r:id="rId14"/>
    <p:sldId id="274" r:id="rId15"/>
    <p:sldId id="262" r:id="rId16"/>
    <p:sldId id="259" r:id="rId17"/>
    <p:sldId id="260" r:id="rId18"/>
    <p:sldId id="261"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7" d="100"/>
          <a:sy n="117" d="100"/>
        </p:scale>
        <p:origin x="3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58A9DB-C83C-462D-82D4-E59DCBBAC4F8}" type="datetimeFigureOut">
              <a:rPr lang="fr-FR" smtClean="0"/>
              <a:t>07/09/2019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155CB4-21B1-483E-AA1B-C8ED9B7A4DC5}" type="slidenum">
              <a:rPr lang="fr-FR" smtClean="0"/>
              <a:t>‹N°›</a:t>
            </a:fld>
            <a:endParaRPr lang="fr-FR"/>
          </a:p>
        </p:txBody>
      </p:sp>
    </p:spTree>
    <p:extLst>
      <p:ext uri="{BB962C8B-B14F-4D97-AF65-F5344CB8AC3E}">
        <p14:creationId xmlns:p14="http://schemas.microsoft.com/office/powerpoint/2010/main" val="316902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49B8748-BB06-452C-9C97-6C9354C98D50}" type="datetimeFigureOut">
              <a:rPr lang="fr-FR" smtClean="0"/>
              <a:t>07/09/2019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363809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9B8748-BB06-452C-9C97-6C9354C98D50}" type="datetimeFigureOut">
              <a:rPr lang="fr-FR" smtClean="0"/>
              <a:t>07/09/2019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170629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9B8748-BB06-452C-9C97-6C9354C98D50}" type="datetimeFigureOut">
              <a:rPr lang="fr-FR" smtClean="0"/>
              <a:t>07/09/2019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2865727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Espace réservé du numéro de diapositive 2"/>
          <p:cNvSpPr>
            <a:spLocks noGrp="1"/>
          </p:cNvSpPr>
          <p:nvPr>
            <p:ph type="sldNum" sz="quarter" idx="10"/>
          </p:nvPr>
        </p:nvSpPr>
        <p:spPr/>
        <p:txBody>
          <a:bodyPr/>
          <a:lstStyle/>
          <a:p>
            <a:fld id="{1FC8907D-B208-DC44-82F5-2940ECA1C9FA}" type="slidenum">
              <a:rPr lang="fr-FR" smtClean="0"/>
              <a:pPr/>
              <a:t>‹N°›</a:t>
            </a:fld>
            <a:endParaRPr lang="fr-FR" dirty="0"/>
          </a:p>
        </p:txBody>
      </p:sp>
      <p:sp>
        <p:nvSpPr>
          <p:cNvPr id="5" name="Titre 1"/>
          <p:cNvSpPr>
            <a:spLocks noGrp="1"/>
          </p:cNvSpPr>
          <p:nvPr>
            <p:ph type="ctrTitle" hasCustomPrompt="1"/>
          </p:nvPr>
        </p:nvSpPr>
        <p:spPr>
          <a:xfrm>
            <a:off x="4120793" y="2238108"/>
            <a:ext cx="7769311" cy="1442078"/>
          </a:xfrm>
        </p:spPr>
        <p:txBody>
          <a:bodyPr/>
          <a:lstStyle>
            <a:lvl1pPr>
              <a:defRPr sz="3200" b="1" i="0">
                <a:solidFill>
                  <a:schemeClr val="bg1"/>
                </a:solidFill>
                <a:latin typeface="Arial Black" charset="0"/>
                <a:ea typeface="Arial Black" charset="0"/>
                <a:cs typeface="Arial Black" charset="0"/>
              </a:defRPr>
            </a:lvl1pPr>
          </a:lstStyle>
          <a:p>
            <a:r>
              <a:rPr lang="fr-FR" dirty="0"/>
              <a:t>Cliquez et modifiez </a:t>
            </a:r>
            <a:br>
              <a:rPr lang="fr-FR" dirty="0"/>
            </a:br>
            <a:r>
              <a:rPr lang="fr-FR" dirty="0"/>
              <a:t>le titre</a:t>
            </a:r>
          </a:p>
        </p:txBody>
      </p:sp>
      <p:sp>
        <p:nvSpPr>
          <p:cNvPr id="6" name="Sous-titre 2"/>
          <p:cNvSpPr>
            <a:spLocks noGrp="1"/>
          </p:cNvSpPr>
          <p:nvPr>
            <p:ph type="subTitle" idx="1" hasCustomPrompt="1"/>
          </p:nvPr>
        </p:nvSpPr>
        <p:spPr>
          <a:xfrm>
            <a:off x="4120793" y="3716043"/>
            <a:ext cx="7769311" cy="1387175"/>
          </a:xfrm>
        </p:spPr>
        <p:txBody>
          <a:bodyPr>
            <a:normAutofit/>
          </a:bodyPr>
          <a:lstStyle>
            <a:lvl1pPr marL="0" indent="0" algn="l">
              <a:buNone/>
              <a:defRPr sz="2800" b="0" i="0">
                <a:solidFill>
                  <a:schemeClr val="tx1"/>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a:t>
            </a:r>
            <a:br>
              <a:rPr lang="fr-FR" dirty="0"/>
            </a:br>
            <a:r>
              <a:rPr lang="fr-FR" dirty="0"/>
              <a:t>des sous-titres du masque</a:t>
            </a:r>
          </a:p>
        </p:txBody>
      </p:sp>
      <p:grpSp>
        <p:nvGrpSpPr>
          <p:cNvPr id="7" name="Grouper 6"/>
          <p:cNvGrpSpPr/>
          <p:nvPr userDrawn="1"/>
        </p:nvGrpSpPr>
        <p:grpSpPr>
          <a:xfrm>
            <a:off x="4245751" y="2238108"/>
            <a:ext cx="700708" cy="171686"/>
            <a:chOff x="5391302" y="1426464"/>
            <a:chExt cx="604579" cy="197510"/>
          </a:xfrm>
          <a:solidFill>
            <a:srgbClr val="8B2934"/>
          </a:solidFill>
        </p:grpSpPr>
        <p:sp>
          <p:nvSpPr>
            <p:cNvPr id="8" name="Rectangle 7"/>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9" name="Rectangle 8"/>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spTree>
    <p:extLst>
      <p:ext uri="{BB962C8B-B14F-4D97-AF65-F5344CB8AC3E}">
        <p14:creationId xmlns:p14="http://schemas.microsoft.com/office/powerpoint/2010/main" val="3738466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9B8748-BB06-452C-9C97-6C9354C98D50}" type="datetimeFigureOut">
              <a:rPr lang="fr-FR" smtClean="0"/>
              <a:t>07/09/2019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7618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49B8748-BB06-452C-9C97-6C9354C98D50}" type="datetimeFigureOut">
              <a:rPr lang="fr-FR" smtClean="0"/>
              <a:t>07/09/2019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49994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49B8748-BB06-452C-9C97-6C9354C98D50}" type="datetimeFigureOut">
              <a:rPr lang="fr-FR" smtClean="0"/>
              <a:t>07/09/2019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255226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49B8748-BB06-452C-9C97-6C9354C98D50}" type="datetimeFigureOut">
              <a:rPr lang="fr-FR" smtClean="0"/>
              <a:t>07/09/2019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9773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49B8748-BB06-452C-9C97-6C9354C98D50}" type="datetimeFigureOut">
              <a:rPr lang="fr-FR" smtClean="0"/>
              <a:t>07/09/2019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192551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9B8748-BB06-452C-9C97-6C9354C98D50}" type="datetimeFigureOut">
              <a:rPr lang="fr-FR" smtClean="0"/>
              <a:t>07/09/2019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37444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49B8748-BB06-452C-9C97-6C9354C98D50}" type="datetimeFigureOut">
              <a:rPr lang="fr-FR" smtClean="0"/>
              <a:t>07/09/2019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50399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49B8748-BB06-452C-9C97-6C9354C98D50}" type="datetimeFigureOut">
              <a:rPr lang="fr-FR" smtClean="0"/>
              <a:t>07/09/2019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E67D5E-5521-41AC-8D3E-A0E1A1596658}" type="slidenum">
              <a:rPr lang="fr-FR" smtClean="0"/>
              <a:t>‹N°›</a:t>
            </a:fld>
            <a:endParaRPr lang="fr-FR"/>
          </a:p>
        </p:txBody>
      </p:sp>
    </p:spTree>
    <p:extLst>
      <p:ext uri="{BB962C8B-B14F-4D97-AF65-F5344CB8AC3E}">
        <p14:creationId xmlns:p14="http://schemas.microsoft.com/office/powerpoint/2010/main" val="378952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B8748-BB06-452C-9C97-6C9354C98D50}" type="datetimeFigureOut">
              <a:rPr lang="fr-FR" smtClean="0"/>
              <a:t>07/09/2019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67D5E-5521-41AC-8D3E-A0E1A1596658}" type="slidenum">
              <a:rPr lang="fr-FR" smtClean="0"/>
              <a:t>‹N°›</a:t>
            </a:fld>
            <a:endParaRPr lang="fr-FR"/>
          </a:p>
        </p:txBody>
      </p:sp>
    </p:spTree>
    <p:extLst>
      <p:ext uri="{BB962C8B-B14F-4D97-AF65-F5344CB8AC3E}">
        <p14:creationId xmlns:p14="http://schemas.microsoft.com/office/powerpoint/2010/main" val="375723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5359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67574" y="423376"/>
            <a:ext cx="7742535" cy="1292884"/>
          </a:xfrm>
        </p:spPr>
        <p:txBody>
          <a:bodyPr>
            <a:normAutofit/>
          </a:bodyPr>
          <a:lstStyle/>
          <a:p>
            <a:r>
              <a:rPr lang="fr-FR" sz="2800" dirty="0"/>
              <a:t>S’informer, informer, communiquer. </a:t>
            </a:r>
          </a:p>
        </p:txBody>
      </p:sp>
      <p:sp>
        <p:nvSpPr>
          <p:cNvPr id="3" name="Sous-titre 2"/>
          <p:cNvSpPr>
            <a:spLocks noGrp="1"/>
          </p:cNvSpPr>
          <p:nvPr>
            <p:ph type="subTitle" idx="1"/>
          </p:nvPr>
        </p:nvSpPr>
        <p:spPr>
          <a:xfrm>
            <a:off x="4037428" y="1716260"/>
            <a:ext cx="7752789" cy="4587558"/>
          </a:xfrm>
        </p:spPr>
        <p:txBody>
          <a:bodyPr>
            <a:normAutofit fontScale="70000" lnSpcReduction="20000"/>
          </a:bodyPr>
          <a:lstStyle/>
          <a:p>
            <a:r>
              <a:rPr lang="fr-FR" dirty="0">
                <a:latin typeface="+mn-lt"/>
              </a:rPr>
              <a:t>Finalités et enjeux:</a:t>
            </a:r>
          </a:p>
          <a:p>
            <a:r>
              <a:rPr lang="fr-FR" dirty="0">
                <a:latin typeface="+mn-lt"/>
              </a:rPr>
              <a:t>L’objet d’étude permet de sensibiliser les élèves aux informations et à leur authenticité, aux sources et à leur fiabilité, aux contenus spontanés et au travail journalistique. Il permet aussi de questionner la responsabilité de chacun dans le partage et la circulation de l’information et de réfléchir à la protection des données et au respect d’autrui. Ainsi l’esprit critique doit-il d’abord s’exercer sur les sources et leur fiabilité, puis sur l’analyse des formes de l’</a:t>
            </a:r>
            <a:r>
              <a:rPr lang="fr-FR" dirty="0" err="1">
                <a:latin typeface="+mn-lt"/>
              </a:rPr>
              <a:t>information.L’objet</a:t>
            </a:r>
            <a:r>
              <a:rPr lang="fr-FR" dirty="0">
                <a:latin typeface="+mn-lt"/>
              </a:rPr>
              <a:t> d’étude vise à rappeler que l’information impose un double statut, interrogé tout au long du </a:t>
            </a:r>
            <a:r>
              <a:rPr lang="fr-FR" dirty="0" err="1">
                <a:latin typeface="+mn-lt"/>
              </a:rPr>
              <a:t>travail:celui</a:t>
            </a:r>
            <a:r>
              <a:rPr lang="fr-FR" dirty="0">
                <a:latin typeface="+mn-lt"/>
              </a:rPr>
              <a:t> de consommateur et d’acteur. Ce double statut implique une responsabilité qui doit être comprise et assumée lors de la diffusion et du </a:t>
            </a:r>
            <a:r>
              <a:rPr lang="fr-FR" dirty="0" err="1">
                <a:latin typeface="+mn-lt"/>
              </a:rPr>
              <a:t>partaged’une</a:t>
            </a:r>
            <a:r>
              <a:rPr lang="fr-FR" dirty="0">
                <a:latin typeface="+mn-lt"/>
              </a:rPr>
              <a:t> information.</a:t>
            </a:r>
          </a:p>
          <a:p>
            <a:r>
              <a:rPr lang="fr-FR" dirty="0">
                <a:latin typeface="+mn-lt"/>
              </a:rPr>
              <a:t>La sélection d’un thème ou d’un fait et la comparaison de son traitement par différents médias mobilisent des compétences de recherche, de croisement des sources et de décryptage de l’information</a:t>
            </a:r>
          </a:p>
          <a:p>
            <a:r>
              <a:rPr lang="fr-FR" dirty="0">
                <a:latin typeface="+mn-lt"/>
              </a:rPr>
              <a:t>.Notions-clés: </a:t>
            </a:r>
            <a:r>
              <a:rPr lang="fr-FR" dirty="0" err="1">
                <a:latin typeface="+mn-lt"/>
              </a:rPr>
              <a:t>information,communication,médias</a:t>
            </a:r>
            <a:r>
              <a:rPr lang="fr-FR" dirty="0">
                <a:latin typeface="+mn-lt"/>
              </a:rPr>
              <a:t>, réseaux </a:t>
            </a:r>
            <a:r>
              <a:rPr lang="fr-FR" dirty="0" err="1">
                <a:latin typeface="+mn-lt"/>
              </a:rPr>
              <a:t>sociaux;fait</a:t>
            </a:r>
            <a:r>
              <a:rPr lang="fr-FR" dirty="0">
                <a:latin typeface="+mn-lt"/>
              </a:rPr>
              <a:t>/</a:t>
            </a:r>
            <a:r>
              <a:rPr lang="fr-FR" dirty="0" err="1">
                <a:latin typeface="+mn-lt"/>
              </a:rPr>
              <a:t>opinion;source</a:t>
            </a:r>
            <a:r>
              <a:rPr lang="fr-FR" dirty="0">
                <a:latin typeface="+mn-lt"/>
              </a:rPr>
              <a:t>/</a:t>
            </a:r>
            <a:r>
              <a:rPr lang="fr-FR" dirty="0" err="1">
                <a:latin typeface="+mn-lt"/>
              </a:rPr>
              <a:t>rumeur;liberté</a:t>
            </a:r>
            <a:r>
              <a:rPr lang="fr-FR" dirty="0">
                <a:latin typeface="+mn-lt"/>
              </a:rPr>
              <a:t> d’expression, charte du </a:t>
            </a:r>
            <a:r>
              <a:rPr lang="fr-FR" dirty="0" err="1">
                <a:latin typeface="+mn-lt"/>
              </a:rPr>
              <a:t>journalisme;données</a:t>
            </a:r>
            <a:r>
              <a:rPr lang="fr-FR" dirty="0">
                <a:latin typeface="+mn-lt"/>
              </a:rPr>
              <a:t> personnelles..</a:t>
            </a:r>
            <a:r>
              <a:rPr lang="fr-FR" b="1" dirty="0">
                <a:latin typeface="+mn-lt"/>
              </a:rPr>
              <a:t>	</a:t>
            </a:r>
            <a:endParaRPr lang="fr-FR" dirty="0">
              <a:latin typeface="+mn-lt"/>
            </a:endParaRPr>
          </a:p>
          <a:p>
            <a:endParaRPr lang="fr-FR" sz="3300" dirty="0">
              <a:latin typeface="+mn-lt"/>
            </a:endParaRPr>
          </a:p>
        </p:txBody>
      </p:sp>
    </p:spTree>
    <p:extLst>
      <p:ext uri="{BB962C8B-B14F-4D97-AF65-F5344CB8AC3E}">
        <p14:creationId xmlns:p14="http://schemas.microsoft.com/office/powerpoint/2010/main" val="381829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80116" y="423376"/>
            <a:ext cx="7769311" cy="1442078"/>
          </a:xfrm>
        </p:spPr>
        <p:txBody>
          <a:bodyPr/>
          <a:lstStyle/>
          <a:p>
            <a:r>
              <a:rPr lang="fr-FR" dirty="0"/>
              <a:t>Rêver, imaginer, créer </a:t>
            </a:r>
          </a:p>
        </p:txBody>
      </p:sp>
      <p:sp>
        <p:nvSpPr>
          <p:cNvPr id="3" name="Sous-titre 2"/>
          <p:cNvSpPr>
            <a:spLocks noGrp="1"/>
          </p:cNvSpPr>
          <p:nvPr>
            <p:ph type="subTitle" idx="1"/>
          </p:nvPr>
        </p:nvSpPr>
        <p:spPr>
          <a:xfrm>
            <a:off x="3980116" y="1510145"/>
            <a:ext cx="7769312" cy="4609301"/>
          </a:xfrm>
        </p:spPr>
        <p:txBody>
          <a:bodyPr>
            <a:normAutofit/>
          </a:bodyPr>
          <a:lstStyle/>
          <a:p>
            <a:r>
              <a:rPr lang="fr-FR" sz="1800" b="1" dirty="0">
                <a:latin typeface="+mn-lt"/>
              </a:rPr>
              <a:t>Finalités</a:t>
            </a:r>
          </a:p>
          <a:p>
            <a:r>
              <a:rPr lang="fr-FR" sz="1800" dirty="0">
                <a:latin typeface="+mn-lt"/>
              </a:rPr>
              <a:t>Le langage occupe une place centrale dans l’expression du rêve et de l’imaginaire. </a:t>
            </a:r>
          </a:p>
          <a:p>
            <a:endParaRPr lang="fr-FR" sz="1800" dirty="0">
              <a:latin typeface="+mn-lt"/>
            </a:endParaRPr>
          </a:p>
          <a:p>
            <a:r>
              <a:rPr lang="fr-FR" sz="1800" dirty="0">
                <a:latin typeface="+mn-lt"/>
              </a:rPr>
              <a:t>Les mots, les couleurs, les formes ou les harmonies sont les matériaux qui permettent à l’écrivain et à l’artiste de s’exprimer. Ils expriment un regard singulier, la représentation du monde et l’imaginaire de l’écrivain ou de l’artiste. L’objet d’étude vise donc à sensibiliser les élèves aux pouvoirs du langage et à réfléchir aux divers chemins de la création. Il les conduit à s’interroger sur cette mise à distance du réel que l’écrivain ou l’artiste souhaite faire partager, et à prendre conscience de leurs propres pouvoirs de distanciation et d’invention.</a:t>
            </a:r>
          </a:p>
          <a:p>
            <a:r>
              <a:rPr lang="fr-FR" sz="1800" dirty="0" err="1">
                <a:latin typeface="+mn-lt"/>
              </a:rPr>
              <a:t>Notions-clés:imaginaire,imagination;mythe</a:t>
            </a:r>
            <a:r>
              <a:rPr lang="fr-FR" sz="1800" dirty="0">
                <a:latin typeface="+mn-lt"/>
              </a:rPr>
              <a:t>, symbole, </a:t>
            </a:r>
            <a:r>
              <a:rPr lang="fr-FR" sz="1800" dirty="0" err="1">
                <a:latin typeface="+mn-lt"/>
              </a:rPr>
              <a:t>métaphore;échos</a:t>
            </a:r>
            <a:r>
              <a:rPr lang="fr-FR" sz="1800" dirty="0">
                <a:latin typeface="+mn-lt"/>
              </a:rPr>
              <a:t>, détournements; réalisme, surréalisme, fantastique, merveilleux...</a:t>
            </a:r>
          </a:p>
          <a:p>
            <a:r>
              <a:rPr lang="fr-FR" sz="1800" dirty="0">
                <a:latin typeface="+mn-lt"/>
              </a:rPr>
              <a:t>Références: poésie, nouvelles, contes, romans;œuvres cinématographiques </a:t>
            </a:r>
            <a:r>
              <a:rPr lang="fr-FR" sz="1800" dirty="0" err="1">
                <a:latin typeface="+mn-lt"/>
              </a:rPr>
              <a:t>oudramatiques</a:t>
            </a:r>
            <a:r>
              <a:rPr lang="fr-FR" sz="1800" dirty="0">
                <a:latin typeface="+mn-lt"/>
              </a:rPr>
              <a:t>, bande dessinée, peinture, sculpture, </a:t>
            </a:r>
            <a:r>
              <a:rPr lang="fr-FR" sz="1800" dirty="0" err="1">
                <a:latin typeface="+mn-lt"/>
              </a:rPr>
              <a:t>musique,danse</a:t>
            </a:r>
            <a:r>
              <a:rPr lang="fr-FR" sz="1800" dirty="0">
                <a:latin typeface="+mn-lt"/>
              </a:rPr>
              <a:t>, photographie, arts numériques.</a:t>
            </a:r>
          </a:p>
        </p:txBody>
      </p:sp>
    </p:spTree>
    <p:extLst>
      <p:ext uri="{BB962C8B-B14F-4D97-AF65-F5344CB8AC3E}">
        <p14:creationId xmlns:p14="http://schemas.microsoft.com/office/powerpoint/2010/main" val="242677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94183" y="578120"/>
            <a:ext cx="7414715" cy="1095935"/>
          </a:xfrm>
        </p:spPr>
        <p:txBody>
          <a:bodyPr>
            <a:noAutofit/>
          </a:bodyPr>
          <a:lstStyle/>
          <a:p>
            <a:r>
              <a:rPr lang="fr-FR" sz="2400" dirty="0"/>
              <a:t>Perspective d’étude : Co-Intervention</a:t>
            </a:r>
            <a:br>
              <a:rPr lang="fr-FR" sz="2400" dirty="0"/>
            </a:br>
            <a:r>
              <a:rPr lang="fr-FR" sz="2400" dirty="0"/>
              <a:t> </a:t>
            </a:r>
            <a:br>
              <a:rPr lang="fr-FR" sz="2400" dirty="0"/>
            </a:br>
            <a:r>
              <a:rPr lang="fr-FR" sz="2400" dirty="0"/>
              <a:t>Dire, lire, écrire le métier</a:t>
            </a:r>
            <a:br>
              <a:rPr lang="fr-FR" sz="2400" dirty="0"/>
            </a:br>
            <a:endParaRPr lang="fr-FR" sz="2400" dirty="0"/>
          </a:p>
        </p:txBody>
      </p:sp>
      <p:sp>
        <p:nvSpPr>
          <p:cNvPr id="3" name="Sous-titre 2"/>
          <p:cNvSpPr>
            <a:spLocks noGrp="1"/>
          </p:cNvSpPr>
          <p:nvPr>
            <p:ph type="subTitle" idx="1"/>
          </p:nvPr>
        </p:nvSpPr>
        <p:spPr>
          <a:xfrm>
            <a:off x="3965006" y="1674055"/>
            <a:ext cx="7823720" cy="4839287"/>
          </a:xfrm>
        </p:spPr>
        <p:txBody>
          <a:bodyPr>
            <a:normAutofit fontScale="62500" lnSpcReduction="20000"/>
          </a:bodyPr>
          <a:lstStyle/>
          <a:p>
            <a:r>
              <a:rPr lang="fr-FR" b="1" dirty="0"/>
              <a:t>Dire le métier</a:t>
            </a:r>
            <a:r>
              <a:rPr lang="fr-FR" dirty="0"/>
              <a:t> :</a:t>
            </a:r>
            <a:endParaRPr lang="fr-FR" dirty="0">
              <a:latin typeface="+mn-lt"/>
            </a:endParaRPr>
          </a:p>
          <a:p>
            <a:r>
              <a:rPr lang="fr-FR" dirty="0">
                <a:latin typeface="+mn-lt"/>
              </a:rPr>
              <a:t>Qu’il s’agisse de la communication orale en contexte professionnel ou des restitutions d’expériences (par exemple en lien avec les stages effectués), la pratique de l’oral fait appel aux compétences construites en français. Réciproquement, la communication orale en enseignement professionnel réactive les apprentissages réalisés dans le cadre disciplinaire.</a:t>
            </a:r>
          </a:p>
          <a:p>
            <a:r>
              <a:rPr lang="fr-FR" dirty="0">
                <a:latin typeface="+mn-lt"/>
              </a:rPr>
              <a:t>Les présentations de soi attendues dans le monde professionnel trouvent un écho et un prolongement dans les différentes activités et réflexions menées à travers l’objet d’étude « Devenir soi». </a:t>
            </a:r>
          </a:p>
          <a:p>
            <a:r>
              <a:rPr lang="fr-FR" b="1" dirty="0">
                <a:latin typeface="+mn-lt"/>
              </a:rPr>
              <a:t>Écrire le métier</a:t>
            </a:r>
            <a:endParaRPr lang="fr-FR" dirty="0">
              <a:latin typeface="+mn-lt"/>
            </a:endParaRPr>
          </a:p>
          <a:p>
            <a:r>
              <a:rPr lang="fr-FR" b="1" dirty="0">
                <a:latin typeface="+mn-lt"/>
              </a:rPr>
              <a:t> </a:t>
            </a:r>
            <a:r>
              <a:rPr lang="fr-FR" dirty="0">
                <a:latin typeface="+mn-lt"/>
              </a:rPr>
              <a:t>Les différents écrits, ou les notations personnelles sur des supports divers (photographies, capture vidéo…) réalisés dans le cadre de l’objet ‘étude « Devenir soi », peuvent nourrir un écrit professionnel. La réalisation d’un CV est l’occasion de réfléchir à la distinction entre sphère privée et sphère publique, pour donner lieu à la réalisation d’une présentation de soi, éclairant les points communs et les différences entre les deux discours. La veille informationnelle, les circuits de la communication dans l’entreprise sont à comparer et à analyser au regard de l’objet d’étude « Les circuits de l’information », et des compétences acquises dans la réception comme dans la production d’une information </a:t>
            </a:r>
          </a:p>
          <a:p>
            <a:endParaRPr lang="fr-FR" dirty="0"/>
          </a:p>
        </p:txBody>
      </p:sp>
    </p:spTree>
    <p:extLst>
      <p:ext uri="{BB962C8B-B14F-4D97-AF65-F5344CB8AC3E}">
        <p14:creationId xmlns:p14="http://schemas.microsoft.com/office/powerpoint/2010/main" val="2102940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67574" y="324902"/>
            <a:ext cx="7769311" cy="1442078"/>
          </a:xfrm>
        </p:spPr>
        <p:txBody>
          <a:bodyPr>
            <a:normAutofit/>
          </a:bodyPr>
          <a:lstStyle/>
          <a:p>
            <a:r>
              <a:rPr lang="fr-FR" sz="2400" dirty="0"/>
              <a:t>Perspective d’étude : Co-Intervention</a:t>
            </a:r>
            <a:br>
              <a:rPr lang="fr-FR" sz="2400" dirty="0"/>
            </a:br>
            <a:r>
              <a:rPr lang="fr-FR" sz="2400" dirty="0"/>
              <a:t> </a:t>
            </a:r>
            <a:br>
              <a:rPr lang="fr-FR" sz="2400" dirty="0"/>
            </a:br>
            <a:r>
              <a:rPr lang="fr-FR" sz="2400" dirty="0"/>
              <a:t>Dire, lire, écrire le métier</a:t>
            </a:r>
          </a:p>
        </p:txBody>
      </p:sp>
      <p:sp>
        <p:nvSpPr>
          <p:cNvPr id="3" name="Sous-titre 2"/>
          <p:cNvSpPr>
            <a:spLocks noGrp="1"/>
          </p:cNvSpPr>
          <p:nvPr>
            <p:ph type="subTitle" idx="1"/>
          </p:nvPr>
        </p:nvSpPr>
        <p:spPr>
          <a:xfrm>
            <a:off x="3867575" y="2025748"/>
            <a:ext cx="7921152" cy="4304713"/>
          </a:xfrm>
        </p:spPr>
        <p:txBody>
          <a:bodyPr>
            <a:normAutofit fontScale="70000" lnSpcReduction="20000"/>
          </a:bodyPr>
          <a:lstStyle/>
          <a:p>
            <a:r>
              <a:rPr lang="fr-FR" b="1" dirty="0"/>
              <a:t>Lire le métier</a:t>
            </a:r>
            <a:endParaRPr lang="fr-FR" dirty="0"/>
          </a:p>
          <a:p>
            <a:r>
              <a:rPr lang="fr-FR" sz="2900" dirty="0">
                <a:latin typeface="+mn-lt"/>
              </a:rPr>
              <a:t>Les enseignements professionnels proposent une diversité de textes et de supports dont le travail en </a:t>
            </a:r>
            <a:r>
              <a:rPr lang="fr-FR" sz="2900" dirty="0" err="1">
                <a:latin typeface="+mn-lt"/>
              </a:rPr>
              <a:t>co</a:t>
            </a:r>
            <a:r>
              <a:rPr lang="fr-FR" sz="2900" dirty="0">
                <a:latin typeface="+mn-lt"/>
              </a:rPr>
              <a:t>-intervention peut conduire à préciser la typologie, pour faire prendre conscience que chaque type de texte appelle des compétences générales, mais aussi des stratégies de lecture spécifique.</a:t>
            </a:r>
          </a:p>
          <a:p>
            <a:r>
              <a:rPr lang="fr-FR" sz="2900" dirty="0">
                <a:latin typeface="+mn-lt"/>
              </a:rPr>
              <a:t>En outre, la construction de l’identité professionnelle demande la connaissance du passé et de la tradition du métier, comme des images sociales auxquelles il est inextricablement mêlé. En s’attachant à la spécificité des formations, la perspective d’étude peut s’intéresser aux diverses représentations (romanesques, filmiques, picturales…) qui ont été produites, au fil de l’histoire, du métier choisi par les élèves. </a:t>
            </a:r>
          </a:p>
          <a:p>
            <a:r>
              <a:rPr lang="fr-FR" sz="2900" dirty="0">
                <a:latin typeface="+mn-lt"/>
              </a:rPr>
              <a:t>En complément des œuvres choisies pour travailler les objets d’étude, la </a:t>
            </a:r>
            <a:r>
              <a:rPr lang="fr-FR" sz="2900" dirty="0" err="1">
                <a:latin typeface="+mn-lt"/>
              </a:rPr>
              <a:t>co</a:t>
            </a:r>
            <a:r>
              <a:rPr lang="fr-FR" sz="2900" dirty="0">
                <a:latin typeface="+mn-lt"/>
              </a:rPr>
              <a:t> intervention est l’occasion de présenter des textes théâtraux, des correspondances, des extraits de romans ou d’autobiographies… mettant en scène des personnages en lien avec le champ professionnel dans lequel les élèves sont inscrits.</a:t>
            </a:r>
          </a:p>
        </p:txBody>
      </p:sp>
    </p:spTree>
    <p:extLst>
      <p:ext uri="{BB962C8B-B14F-4D97-AF65-F5344CB8AC3E}">
        <p14:creationId xmlns:p14="http://schemas.microsoft.com/office/powerpoint/2010/main" val="2092201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20793" y="761000"/>
            <a:ext cx="7769311" cy="1442078"/>
          </a:xfrm>
        </p:spPr>
        <p:txBody>
          <a:bodyPr/>
          <a:lstStyle/>
          <a:p>
            <a:r>
              <a:rPr lang="fr-FR" dirty="0"/>
              <a:t>Des pistes bibliographiques</a:t>
            </a:r>
          </a:p>
        </p:txBody>
      </p:sp>
      <p:sp>
        <p:nvSpPr>
          <p:cNvPr id="3" name="Sous-titre 2"/>
          <p:cNvSpPr>
            <a:spLocks noGrp="1"/>
          </p:cNvSpPr>
          <p:nvPr>
            <p:ph type="subTitle" idx="1"/>
          </p:nvPr>
        </p:nvSpPr>
        <p:spPr>
          <a:xfrm>
            <a:off x="3980117" y="2829779"/>
            <a:ext cx="7738272" cy="3247464"/>
          </a:xfrm>
        </p:spPr>
        <p:txBody>
          <a:bodyPr>
            <a:normAutofit fontScale="92500" lnSpcReduction="20000"/>
          </a:bodyPr>
          <a:lstStyle/>
          <a:p>
            <a:r>
              <a:rPr lang="fr-FR" dirty="0"/>
              <a:t>Joseph </a:t>
            </a:r>
            <a:r>
              <a:rPr lang="fr-FR" dirty="0" err="1"/>
              <a:t>Ponthus</a:t>
            </a:r>
            <a:r>
              <a:rPr lang="fr-FR" dirty="0"/>
              <a:t>, A la ligne.</a:t>
            </a:r>
          </a:p>
          <a:p>
            <a:r>
              <a:rPr lang="fr-FR" dirty="0"/>
              <a:t>Robert </a:t>
            </a:r>
            <a:r>
              <a:rPr lang="fr-FR" dirty="0" err="1"/>
              <a:t>Linhart</a:t>
            </a:r>
            <a:r>
              <a:rPr lang="fr-FR" dirty="0"/>
              <a:t>, L’établi.</a:t>
            </a:r>
          </a:p>
          <a:p>
            <a:r>
              <a:rPr lang="fr-FR" dirty="0"/>
              <a:t>Arthur </a:t>
            </a:r>
            <a:r>
              <a:rPr lang="fr-FR" dirty="0" err="1"/>
              <a:t>Lockman</a:t>
            </a:r>
            <a:r>
              <a:rPr lang="fr-FR" dirty="0"/>
              <a:t>, la vie solide, la charpente comme l’éloge du faire.</a:t>
            </a:r>
          </a:p>
          <a:p>
            <a:r>
              <a:rPr lang="fr-FR" dirty="0"/>
              <a:t>M. De </a:t>
            </a:r>
            <a:r>
              <a:rPr lang="fr-FR" dirty="0" err="1"/>
              <a:t>Kerangal</a:t>
            </a:r>
            <a:r>
              <a:rPr lang="fr-FR" dirty="0"/>
              <a:t>, La naissance d’un pont.</a:t>
            </a:r>
          </a:p>
          <a:p>
            <a:r>
              <a:rPr lang="fr-FR" dirty="0"/>
              <a:t>M. De </a:t>
            </a:r>
            <a:r>
              <a:rPr lang="fr-FR" dirty="0" err="1"/>
              <a:t>Kerangal</a:t>
            </a:r>
            <a:r>
              <a:rPr lang="fr-FR" dirty="0"/>
              <a:t>, Chemin de table</a:t>
            </a:r>
          </a:p>
          <a:p>
            <a:r>
              <a:rPr lang="fr-FR" dirty="0"/>
              <a:t>La collection: raconter le travailhttp://raconterletravail.fr/recits/</a:t>
            </a:r>
          </a:p>
          <a:p>
            <a:endParaRPr lang="fr-FR" dirty="0"/>
          </a:p>
        </p:txBody>
      </p:sp>
    </p:spTree>
    <p:extLst>
      <p:ext uri="{BB962C8B-B14F-4D97-AF65-F5344CB8AC3E}">
        <p14:creationId xmlns:p14="http://schemas.microsoft.com/office/powerpoint/2010/main" val="167224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98811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84957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69734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32734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12975" y="700254"/>
            <a:ext cx="7769311" cy="1442078"/>
          </a:xfrm>
        </p:spPr>
        <p:txBody>
          <a:bodyPr/>
          <a:lstStyle/>
          <a:p>
            <a:r>
              <a:rPr lang="fr-FR" dirty="0"/>
              <a:t>Programme de Français</a:t>
            </a:r>
            <a:br>
              <a:rPr lang="fr-FR" dirty="0"/>
            </a:br>
            <a:r>
              <a:rPr lang="fr-FR" dirty="0"/>
              <a:t>Classe de CAP</a:t>
            </a: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94933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a:t>Programme de Français</a:t>
            </a:r>
            <a:br>
              <a:rPr lang="fr-FR" dirty="0"/>
            </a:br>
            <a:r>
              <a:rPr lang="fr-FR" dirty="0"/>
              <a:t>Classe de CAP.</a:t>
            </a:r>
          </a:p>
        </p:txBody>
      </p:sp>
      <p:sp>
        <p:nvSpPr>
          <p:cNvPr id="5" name="Sous-titre 4"/>
          <p:cNvSpPr>
            <a:spLocks noGrp="1"/>
          </p:cNvSpPr>
          <p:nvPr>
            <p:ph type="subTitle" idx="1"/>
          </p:nvPr>
        </p:nvSpPr>
        <p:spPr/>
        <p:txBody>
          <a:bodyPr/>
          <a:lstStyle/>
          <a:p>
            <a:r>
              <a:rPr lang="fr-FR" dirty="0"/>
              <a:t>BOEN </a:t>
            </a:r>
            <a:r>
              <a:rPr lang="fr-FR" dirty="0" err="1"/>
              <a:t>Special</a:t>
            </a:r>
            <a:r>
              <a:rPr lang="fr-FR" dirty="0"/>
              <a:t> n°5 du 11/04/19</a:t>
            </a:r>
          </a:p>
        </p:txBody>
      </p:sp>
    </p:spTree>
    <p:extLst>
      <p:ext uri="{BB962C8B-B14F-4D97-AF65-F5344CB8AC3E}">
        <p14:creationId xmlns:p14="http://schemas.microsoft.com/office/powerpoint/2010/main" val="13003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03965" y="415636"/>
            <a:ext cx="7886140" cy="3264550"/>
          </a:xfrm>
        </p:spPr>
        <p:txBody>
          <a:bodyPr>
            <a:normAutofit/>
          </a:bodyPr>
          <a:lstStyle/>
          <a:p>
            <a:r>
              <a:rPr lang="fr-FR" dirty="0"/>
              <a:t>Un enseignement qui s’inscrit dans la continuité avec l’enseignement du français au collège (cycle4)</a:t>
            </a:r>
          </a:p>
        </p:txBody>
      </p:sp>
      <p:sp>
        <p:nvSpPr>
          <p:cNvPr id="3" name="Sous-titre 2"/>
          <p:cNvSpPr>
            <a:spLocks noGrp="1"/>
          </p:cNvSpPr>
          <p:nvPr>
            <p:ph type="subTitle" idx="1"/>
          </p:nvPr>
        </p:nvSpPr>
        <p:spPr>
          <a:xfrm>
            <a:off x="4120793" y="3716043"/>
            <a:ext cx="7769312" cy="2324539"/>
          </a:xfrm>
        </p:spPr>
        <p:txBody>
          <a:bodyPr>
            <a:normAutofit fontScale="85000" lnSpcReduction="20000"/>
          </a:bodyPr>
          <a:lstStyle/>
          <a:p>
            <a:r>
              <a:rPr lang="fr-FR" dirty="0"/>
              <a:t>Un enseignement qui vise 4 compétences</a:t>
            </a:r>
          </a:p>
          <a:p>
            <a:r>
              <a:rPr lang="fr-FR" dirty="0"/>
              <a:t>-Maitriser l’échange oral</a:t>
            </a:r>
          </a:p>
          <a:p>
            <a:r>
              <a:rPr lang="fr-FR" dirty="0"/>
              <a:t>Maitriser l’échange écrit</a:t>
            </a:r>
          </a:p>
          <a:p>
            <a:r>
              <a:rPr lang="fr-FR" dirty="0"/>
              <a:t>Devenir un lecteur compétent et critique</a:t>
            </a:r>
          </a:p>
          <a:p>
            <a:r>
              <a:rPr lang="fr-FR" dirty="0"/>
              <a:t>Confronter des connaissances et expériences pour se construire</a:t>
            </a:r>
          </a:p>
        </p:txBody>
      </p:sp>
    </p:spTree>
    <p:extLst>
      <p:ext uri="{BB962C8B-B14F-4D97-AF65-F5344CB8AC3E}">
        <p14:creationId xmlns:p14="http://schemas.microsoft.com/office/powerpoint/2010/main" val="92835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03965" y="415636"/>
            <a:ext cx="7886140" cy="3264550"/>
          </a:xfrm>
        </p:spPr>
        <p:txBody>
          <a:bodyPr>
            <a:normAutofit/>
          </a:bodyPr>
          <a:lstStyle/>
          <a:p>
            <a:r>
              <a:rPr lang="fr-FR" dirty="0"/>
              <a:t>Un enseignement qui s’inscrit dans la continuité avec l’enseignement du français au collège (cycle4)</a:t>
            </a:r>
          </a:p>
        </p:txBody>
      </p:sp>
      <p:sp>
        <p:nvSpPr>
          <p:cNvPr id="3" name="Sous-titre 2"/>
          <p:cNvSpPr>
            <a:spLocks noGrp="1"/>
          </p:cNvSpPr>
          <p:nvPr>
            <p:ph type="subTitle" idx="1"/>
          </p:nvPr>
        </p:nvSpPr>
        <p:spPr>
          <a:xfrm>
            <a:off x="4120793" y="3716043"/>
            <a:ext cx="7769312" cy="2324539"/>
          </a:xfrm>
        </p:spPr>
        <p:txBody>
          <a:bodyPr>
            <a:normAutofit fontScale="85000" lnSpcReduction="20000"/>
          </a:bodyPr>
          <a:lstStyle/>
          <a:p>
            <a:r>
              <a:rPr lang="fr-FR" dirty="0"/>
              <a:t>Un enseignement qui vise 4 compétences</a:t>
            </a:r>
          </a:p>
          <a:p>
            <a:r>
              <a:rPr lang="fr-FR" dirty="0"/>
              <a:t>-Maitriser l’échange oral</a:t>
            </a:r>
          </a:p>
          <a:p>
            <a:r>
              <a:rPr lang="fr-FR" dirty="0"/>
              <a:t>Maitriser l’échange écrit</a:t>
            </a:r>
          </a:p>
          <a:p>
            <a:r>
              <a:rPr lang="fr-FR" dirty="0"/>
              <a:t>Devenir un lecteur compétent et critique</a:t>
            </a:r>
          </a:p>
          <a:p>
            <a:r>
              <a:rPr lang="fr-FR" dirty="0"/>
              <a:t>Confronter des connaissances et expériences pour se construire</a:t>
            </a:r>
          </a:p>
        </p:txBody>
      </p:sp>
    </p:spTree>
    <p:extLst>
      <p:ext uri="{BB962C8B-B14F-4D97-AF65-F5344CB8AC3E}">
        <p14:creationId xmlns:p14="http://schemas.microsoft.com/office/powerpoint/2010/main" val="92835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85222" y="935781"/>
            <a:ext cx="7769311" cy="1442078"/>
          </a:xfrm>
        </p:spPr>
        <p:txBody>
          <a:bodyPr/>
          <a:lstStyle/>
          <a:p>
            <a:r>
              <a:rPr lang="fr-FR" dirty="0"/>
              <a:t>L’enseignement du Français contribue à la formation professionnelle</a:t>
            </a:r>
          </a:p>
        </p:txBody>
      </p:sp>
      <p:sp>
        <p:nvSpPr>
          <p:cNvPr id="3" name="Sous-titre 2"/>
          <p:cNvSpPr>
            <a:spLocks noGrp="1"/>
          </p:cNvSpPr>
          <p:nvPr>
            <p:ph type="subTitle" idx="1"/>
          </p:nvPr>
        </p:nvSpPr>
        <p:spPr/>
        <p:txBody>
          <a:bodyPr/>
          <a:lstStyle/>
          <a:p>
            <a:r>
              <a:rPr lang="fr-FR" dirty="0"/>
              <a:t>Par une pratique de la langue raisonnée et</a:t>
            </a:r>
          </a:p>
          <a:p>
            <a:r>
              <a:rPr lang="fr-FR" dirty="0"/>
              <a:t>la construction d’une culture commune</a:t>
            </a:r>
          </a:p>
        </p:txBody>
      </p:sp>
    </p:spTree>
    <p:extLst>
      <p:ext uri="{BB962C8B-B14F-4D97-AF65-F5344CB8AC3E}">
        <p14:creationId xmlns:p14="http://schemas.microsoft.com/office/powerpoint/2010/main" val="391011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77549" y="690661"/>
            <a:ext cx="7769311" cy="1442078"/>
          </a:xfrm>
        </p:spPr>
        <p:txBody>
          <a:bodyPr/>
          <a:lstStyle/>
          <a:p>
            <a:r>
              <a:rPr lang="fr-FR" dirty="0"/>
              <a:t>Des compétences travaillées autour des objets d’étude</a:t>
            </a:r>
          </a:p>
        </p:txBody>
      </p:sp>
      <p:sp>
        <p:nvSpPr>
          <p:cNvPr id="3" name="Sous-titre 2"/>
          <p:cNvSpPr>
            <a:spLocks noGrp="1"/>
          </p:cNvSpPr>
          <p:nvPr>
            <p:ph type="subTitle" idx="1"/>
          </p:nvPr>
        </p:nvSpPr>
        <p:spPr>
          <a:xfrm>
            <a:off x="4077549" y="2672862"/>
            <a:ext cx="7769311" cy="3615395"/>
          </a:xfrm>
        </p:spPr>
        <p:txBody>
          <a:bodyPr>
            <a:normAutofit/>
          </a:bodyPr>
          <a:lstStyle/>
          <a:p>
            <a:r>
              <a:rPr lang="fr-FR" dirty="0"/>
              <a:t>3 objets d’étude :</a:t>
            </a:r>
          </a:p>
          <a:p>
            <a:r>
              <a:rPr lang="fr-FR" dirty="0"/>
              <a:t>-Se Dire s’affirmer, s’émanciper.</a:t>
            </a:r>
          </a:p>
          <a:p>
            <a:r>
              <a:rPr lang="fr-FR" dirty="0"/>
              <a:t>-S’informer, informer, communiquer</a:t>
            </a:r>
          </a:p>
          <a:p>
            <a:r>
              <a:rPr lang="fr-FR" dirty="0"/>
              <a:t>-Rêver, imaginer, créer</a:t>
            </a:r>
          </a:p>
          <a:p>
            <a:r>
              <a:rPr lang="fr-FR" dirty="0"/>
              <a:t>Une perspective pour </a:t>
            </a:r>
            <a:r>
              <a:rPr lang="fr-FR"/>
              <a:t>les 2 </a:t>
            </a:r>
            <a:r>
              <a:rPr lang="fr-FR" dirty="0"/>
              <a:t>années d’étude:</a:t>
            </a:r>
          </a:p>
          <a:p>
            <a:r>
              <a:rPr lang="fr-FR" dirty="0"/>
              <a:t>Dire, écrire, lire le monde professionnel</a:t>
            </a:r>
          </a:p>
        </p:txBody>
      </p:sp>
    </p:spTree>
    <p:extLst>
      <p:ext uri="{BB962C8B-B14F-4D97-AF65-F5344CB8AC3E}">
        <p14:creationId xmlns:p14="http://schemas.microsoft.com/office/powerpoint/2010/main" val="1665980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20794" y="239151"/>
            <a:ext cx="7259970" cy="2489981"/>
          </a:xfrm>
        </p:spPr>
        <p:txBody>
          <a:bodyPr>
            <a:normAutofit/>
          </a:bodyPr>
          <a:lstStyle/>
          <a:p>
            <a:r>
              <a:rPr lang="fr-FR" dirty="0"/>
              <a:t>Une démarche qui laisse une liberté pédagogique dans le choix du projet pédagogique annuel.</a:t>
            </a:r>
            <a:br>
              <a:rPr lang="fr-FR" dirty="0"/>
            </a:br>
            <a:endParaRPr lang="fr-FR" dirty="0"/>
          </a:p>
        </p:txBody>
      </p:sp>
      <p:sp>
        <p:nvSpPr>
          <p:cNvPr id="3" name="Sous-titre 2"/>
          <p:cNvSpPr>
            <a:spLocks noGrp="1"/>
          </p:cNvSpPr>
          <p:nvPr>
            <p:ph type="subTitle" idx="1"/>
          </p:nvPr>
        </p:nvSpPr>
        <p:spPr/>
        <p:txBody>
          <a:bodyPr>
            <a:normAutofit lnSpcReduction="10000"/>
          </a:bodyPr>
          <a:lstStyle/>
          <a:p>
            <a:r>
              <a:rPr lang="fr-FR" dirty="0"/>
              <a:t>Les séquences n’excèdent pas 6 semaines,</a:t>
            </a:r>
          </a:p>
          <a:p>
            <a:r>
              <a:rPr lang="fr-FR" dirty="0"/>
              <a:t>Elles intègrent l’étude d’œuvres intégrales</a:t>
            </a:r>
          </a:p>
          <a:p>
            <a:r>
              <a:rPr lang="fr-FR" dirty="0"/>
              <a:t>Les 4 compétences sont travaillées.</a:t>
            </a:r>
          </a:p>
        </p:txBody>
      </p:sp>
    </p:spTree>
    <p:extLst>
      <p:ext uri="{BB962C8B-B14F-4D97-AF65-F5344CB8AC3E}">
        <p14:creationId xmlns:p14="http://schemas.microsoft.com/office/powerpoint/2010/main" val="243027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80117" y="548639"/>
            <a:ext cx="7769311" cy="1294229"/>
          </a:xfrm>
        </p:spPr>
        <p:txBody>
          <a:bodyPr>
            <a:normAutofit fontScale="90000"/>
          </a:bodyPr>
          <a:lstStyle/>
          <a:p>
            <a:r>
              <a:rPr lang="fr-FR" dirty="0"/>
              <a:t>Les objets d’étude: </a:t>
            </a:r>
            <a:br>
              <a:rPr lang="fr-FR" dirty="0"/>
            </a:br>
            <a:r>
              <a:rPr lang="fr-FR" dirty="0"/>
              <a:t>Se dire, s’affirmer, s’émanciper.</a:t>
            </a:r>
            <a:br>
              <a:rPr lang="fr-FR" dirty="0"/>
            </a:br>
            <a:endParaRPr lang="fr-FR" dirty="0"/>
          </a:p>
        </p:txBody>
      </p:sp>
      <p:sp>
        <p:nvSpPr>
          <p:cNvPr id="3" name="Sous-titre 2"/>
          <p:cNvSpPr>
            <a:spLocks noGrp="1"/>
          </p:cNvSpPr>
          <p:nvPr>
            <p:ph type="subTitle" idx="1"/>
          </p:nvPr>
        </p:nvSpPr>
        <p:spPr>
          <a:xfrm>
            <a:off x="4093698" y="1702192"/>
            <a:ext cx="7796407" cy="4459458"/>
          </a:xfrm>
        </p:spPr>
        <p:txBody>
          <a:bodyPr>
            <a:normAutofit fontScale="55000" lnSpcReduction="20000"/>
          </a:bodyPr>
          <a:lstStyle/>
          <a:p>
            <a:r>
              <a:rPr lang="fr-FR" sz="3600" dirty="0">
                <a:latin typeface="+mn-lt"/>
              </a:rPr>
              <a:t>Finalités et enjeux: </a:t>
            </a:r>
          </a:p>
          <a:p>
            <a:r>
              <a:rPr lang="fr-FR" sz="3600" dirty="0">
                <a:latin typeface="+mn-lt"/>
              </a:rPr>
              <a:t>En classe de troisième, les élèves ont lu des œuvres autobiographiques dans le questionnement «Se chercher, se construire». </a:t>
            </a:r>
          </a:p>
          <a:p>
            <a:r>
              <a:rPr lang="fr-FR" sz="3600" dirty="0">
                <a:latin typeface="+mn-lt"/>
              </a:rPr>
              <a:t>Dans les classes préparant au CAP, l’objet d’étude vise à approfondir la réflexion sur ce qu’est une personnalité, sur sa construction et son affirmation en relation avec les autres, et sur la diversité des manières de l’exprimer. Il donne des moyens de se connaître et de se dire pour agir comme individu, comme membre d’une équipe professionnelle et comme citoyen.</a:t>
            </a:r>
          </a:p>
          <a:p>
            <a:endParaRPr lang="fr-FR" sz="3600" dirty="0">
              <a:latin typeface="+mn-lt"/>
            </a:endParaRPr>
          </a:p>
          <a:p>
            <a:r>
              <a:rPr lang="fr-FR" sz="3600" dirty="0">
                <a:latin typeface="+mn-lt"/>
              </a:rPr>
              <a:t>Notions-clés: expression de soi, sphère intime, estime de soi, représentation et image de </a:t>
            </a:r>
            <a:r>
              <a:rPr lang="fr-FR" sz="3600" dirty="0" err="1">
                <a:latin typeface="+mn-lt"/>
              </a:rPr>
              <a:t>soi,rapport</a:t>
            </a:r>
            <a:r>
              <a:rPr lang="fr-FR" sz="3600" dirty="0">
                <a:latin typeface="+mn-lt"/>
              </a:rPr>
              <a:t> à soi et aux autres, personnalité, engagement...</a:t>
            </a:r>
          </a:p>
          <a:p>
            <a:r>
              <a:rPr lang="fr-FR" sz="3600" dirty="0">
                <a:latin typeface="+mn-lt"/>
              </a:rPr>
              <a:t>Références: poésie lyrique, écrits autobiographiques (correspondances, journaux, autobiographies, autofictions), autoportraits...</a:t>
            </a:r>
            <a:endParaRPr lang="fr-FR" dirty="0"/>
          </a:p>
        </p:txBody>
      </p:sp>
    </p:spTree>
    <p:extLst>
      <p:ext uri="{BB962C8B-B14F-4D97-AF65-F5344CB8AC3E}">
        <p14:creationId xmlns:p14="http://schemas.microsoft.com/office/powerpoint/2010/main" val="16464412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947</Words>
  <Application>Microsoft Macintosh PowerPoint</Application>
  <PresentationFormat>Grand écran</PresentationFormat>
  <Paragraphs>66</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Arial Black</vt:lpstr>
      <vt:lpstr>Calibri</vt:lpstr>
      <vt:lpstr>Calibri Light</vt:lpstr>
      <vt:lpstr>Thème Office</vt:lpstr>
      <vt:lpstr>Présentation PowerPoint</vt:lpstr>
      <vt:lpstr>Programme de Français Classe de CAP</vt:lpstr>
      <vt:lpstr>Programme de Français Classe de CAP.</vt:lpstr>
      <vt:lpstr>Un enseignement qui s’inscrit dans la continuité avec l’enseignement du français au collège (cycle4)</vt:lpstr>
      <vt:lpstr>Un enseignement qui s’inscrit dans la continuité avec l’enseignement du français au collège (cycle4)</vt:lpstr>
      <vt:lpstr>L’enseignement du Français contribue à la formation professionnelle</vt:lpstr>
      <vt:lpstr>Des compétences travaillées autour des objets d’étude</vt:lpstr>
      <vt:lpstr>Une démarche qui laisse une liberté pédagogique dans le choix du projet pédagogique annuel. </vt:lpstr>
      <vt:lpstr>Les objets d’étude:  Se dire, s’affirmer, s’émanciper. </vt:lpstr>
      <vt:lpstr>S’informer, informer, communiquer. </vt:lpstr>
      <vt:lpstr>Rêver, imaginer, créer </vt:lpstr>
      <vt:lpstr>Perspective d’étude : Co-Intervention   Dire, lire, écrire le métier </vt:lpstr>
      <vt:lpstr>Perspective d’étude : Co-Intervention   Dire, lire, écrire le métier</vt:lpstr>
      <vt:lpstr>Des pistes bibliographiques</vt:lpstr>
      <vt:lpstr>Présentation PowerPoint</vt:lpstr>
      <vt:lpstr>Présentation PowerPoint</vt:lpstr>
      <vt:lpstr>Présentation PowerPoint</vt:lpstr>
      <vt:lpstr>Présentation PowerPoint</vt:lpstr>
    </vt:vector>
  </TitlesOfParts>
  <Company>Rectorat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Topalian</dc:creator>
  <cp:lastModifiedBy>no no</cp:lastModifiedBy>
  <cp:revision>8</cp:revision>
  <dcterms:created xsi:type="dcterms:W3CDTF">2019-06-06T12:22:42Z</dcterms:created>
  <dcterms:modified xsi:type="dcterms:W3CDTF">2019-09-07T06:41:25Z</dcterms:modified>
</cp:coreProperties>
</file>