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9" r:id="rId15"/>
    <p:sldId id="280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81" r:id="rId27"/>
    <p:sldId id="282" r:id="rId28"/>
    <p:sldId id="283" r:id="rId29"/>
    <p:sldId id="284" r:id="rId30"/>
    <p:sldId id="290" r:id="rId31"/>
    <p:sldId id="285" r:id="rId32"/>
    <p:sldId id="291" r:id="rId33"/>
    <p:sldId id="286" r:id="rId34"/>
    <p:sldId id="288" r:id="rId35"/>
    <p:sldId id="289" r:id="rId36"/>
    <p:sldId id="287" r:id="rId37"/>
  </p:sldIdLst>
  <p:sldSz cx="12192000" cy="6858000"/>
  <p:notesSz cx="6858000" cy="9144000"/>
  <p:embeddedFontLst>
    <p:embeddedFont>
      <p:font typeface="Calibri" panose="020F0502020204030204" pitchFamily="34" charset="0"/>
      <p:regular r:id="rId39"/>
      <p:bold r:id="rId40"/>
      <p:italic r:id="rId41"/>
      <p:boldItalic r:id="rId42"/>
    </p:embeddedFont>
    <p:embeddedFont>
      <p:font typeface="Pacifico" panose="020B0604020202020204" charset="0"/>
      <p:regular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4" roundtripDataSignature="AMtx7mgJhO0RQCP1+4f9yL2/7ScVl9oXC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04C6EE9-12A1-4856-9EE3-969DFC13B737}">
  <a:tblStyle styleId="{E04C6EE9-12A1-4856-9EE3-969DFC13B73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EE5B2C9C-D3EC-4EA4-9ECD-50155E205D07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291" autoAdjust="0"/>
  </p:normalViewPr>
  <p:slideViewPr>
    <p:cSldViewPr snapToGrid="0">
      <p:cViewPr varScale="1">
        <p:scale>
          <a:sx n="72" d="100"/>
          <a:sy n="72" d="100"/>
        </p:scale>
        <p:origin x="6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4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2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5.fntdata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ache.media.eduscol.education.fr/file/ETLV/17/9/RA19_Lycee_T_ETLV_STMG_1re_correspondance_Management_1175179.pdf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PIjV_oS9WM" TargetMode="External"/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ache.media.eduscol.education.fr/file/LV/96/5/RA19_Lycee_GT_LV_1ere2ndTer_Thematiques_axes_1167965.pdf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cache.media.education.gouv.fr/file/SP1-MEN-22-1-2019/70/3/spe585_annexe2CORR_1063703.pdf" TargetMode="Externa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ducation.gouv.fr/pid285/bulletin_officiel.html?cid_bo=141190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6afcf6cd4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u="sng">
                <a:solidFill>
                  <a:schemeClr val="hlink"/>
                </a:solidFill>
                <a:hlinkClick r:id="rId3"/>
              </a:rPr>
              <a:t>https://cache.media.eduscol.education.fr/file/ETLV/17/9/RA19_Lycee_T_ETLV_STMG_1re_correspondance_Management_1175179.pdf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g6afcf6cd4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6afcf6cd45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g6afcf6cd45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fournir une grille 3 colonnes, apporter programme de MDO et de LV à photocopier (un par groupe)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Mise en commun / Prise de notes par nous en vue d’une synthèse commune envoyée ensuite</a:t>
            </a:r>
            <a:endParaRPr/>
          </a:p>
        </p:txBody>
      </p:sp>
      <p:sp>
        <p:nvSpPr>
          <p:cNvPr id="168" name="Google Shape;16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6afcf6cd45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" lvl="0" indent="-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alibri"/>
              <a:buChar char=" "/>
            </a:pPr>
            <a:r>
              <a:rPr lang="fr-FR" sz="1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Présentation de la fiche «</a:t>
            </a:r>
            <a:r>
              <a:rPr lang="fr-FR" sz="1200" i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Préparation d’une séquence ETLV en série STMG</a:t>
            </a:r>
            <a:r>
              <a:rPr lang="fr-FR" sz="1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 » sur le volontourisme : bien insister sur la place et le rôle de chacun des professeurs =&gt; présenter tout d’abord les rubriques « vierges », puis faire apparaître les contenus au fur et à mesure pour illustrer chacune des rubriques (15 mn)</a:t>
            </a:r>
            <a:endParaRPr sz="12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" lvl="0" indent="-7620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alibri"/>
              <a:buChar char=" "/>
            </a:pPr>
            <a:r>
              <a:rPr lang="fr-FR" sz="1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Et distribuer les supports (txt + infographie et image)</a:t>
            </a:r>
            <a:endParaRPr sz="1200"/>
          </a:p>
        </p:txBody>
      </p:sp>
      <p:sp>
        <p:nvSpPr>
          <p:cNvPr id="174" name="Google Shape;174;g6afcf6cd45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6afcf6cd45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230" name="Google Shape;230;g6afcf6cd45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6afcf6cd45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annexe 2 voluntourism</a:t>
            </a:r>
            <a:endParaRPr/>
          </a:p>
        </p:txBody>
      </p:sp>
      <p:sp>
        <p:nvSpPr>
          <p:cNvPr id="236" name="Google Shape;236;g6afcf6cd45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78e22020b2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78e22020b2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78e22020b2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78e22020b2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78e22020b2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78e22020b2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78e22020b2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78e22020b2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78e22020b2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78e22020b2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78e22020b2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78e22020b2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78e22020b2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78e22020b2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78e22020b2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78e22020b2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78e22020b2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78e22020b2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755f83a29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755f83a29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" lvl="0" indent="-127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</a:pPr>
            <a:r>
              <a:rPr lang="fr-FR" sz="20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présenter uniquement les pistes pédagogiques</a:t>
            </a:r>
            <a:endParaRPr sz="20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" lvl="0" indent="-127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Calibri"/>
              <a:buChar char=" "/>
            </a:pPr>
            <a:r>
              <a:rPr lang="fr-FR">
                <a:solidFill>
                  <a:schemeClr val="dk1"/>
                </a:solidFill>
              </a:rPr>
              <a:t> (</a:t>
            </a:r>
            <a:r>
              <a:rPr lang="fr-FR" u="sng">
                <a:solidFill>
                  <a:schemeClr val="hlink"/>
                </a:solidFill>
                <a:hlinkClick r:id="rId3"/>
              </a:rPr>
              <a:t>https://www.youtube.com/watch?v=PPIjV_oS9WM</a:t>
            </a:r>
            <a:r>
              <a:rPr lang="fr-FR">
                <a:solidFill>
                  <a:schemeClr val="dk1"/>
                </a:solidFill>
              </a:rPr>
              <a:t>) A distribuer</a:t>
            </a:r>
            <a:endParaRPr sz="20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755f83a29d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755f83a29d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" lvl="0" indent="-889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 "/>
            </a:pPr>
            <a:r>
              <a:rPr lang="fr-FR" sz="14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fournir documents (image et article)</a:t>
            </a:r>
            <a:endParaRPr sz="14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" lvl="0" indent="-889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 "/>
            </a:pPr>
            <a:r>
              <a:rPr lang="fr-FR" sz="14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Fournir une fiche vierge (objectifs, modele d’animation, découpage de la séance, activité)</a:t>
            </a:r>
            <a:endParaRPr sz="14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" lvl="0" indent="-889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Calibri"/>
              <a:buChar char=" "/>
            </a:pPr>
            <a:r>
              <a:rPr lang="fr-FR" sz="14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présentation par groupe</a:t>
            </a:r>
            <a:endParaRPr sz="14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755f83a29d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755f83a29d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755f83a29d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755f83a29d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956126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755f83a29d_1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755f83a29d_1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755f83a29d_1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755f83a29d_1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443171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755f83a29d_1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755f83a29d_1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0865594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755f83a29d_1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755f83a29d_1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u="sng">
                <a:solidFill>
                  <a:schemeClr val="hlink"/>
                </a:solidFill>
                <a:hlinkClick r:id="rId3"/>
              </a:rPr>
              <a:t>https://cache.media.eduscol.education.fr/file/LV/96/5/RA19_Lycee_GT_LV_1ere2ndTer_Thematiques_axes_1167965.pdf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u="sng">
                <a:solidFill>
                  <a:schemeClr val="hlink"/>
                </a:solidFill>
                <a:hlinkClick r:id="rId4"/>
              </a:rPr>
              <a:t>https://cache.media.education.gouv.fr/file/SP1-MEN-22-1-2019/70/3/spe585_annexe2CORR_1063703.pdf</a:t>
            </a:r>
            <a:endParaRPr/>
          </a:p>
        </p:txBody>
      </p:sp>
      <p:sp>
        <p:nvSpPr>
          <p:cNvPr id="117" name="Google Shape;11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75698d4e3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75698d4e3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sauf si déjà abordé par les IPR</a:t>
            </a:r>
            <a:endParaRPr/>
          </a:p>
        </p:txBody>
      </p:sp>
      <p:sp>
        <p:nvSpPr>
          <p:cNvPr id="129" name="Google Shape;12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78e22020b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78e22020b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u="sng">
                <a:solidFill>
                  <a:schemeClr val="hlink"/>
                </a:solidFill>
                <a:hlinkClick r:id="rId3"/>
              </a:rPr>
              <a:t>https://www.education.gouv.fr/pid285/bulletin_officiel.html?cid_bo=141190</a:t>
            </a:r>
            <a:r>
              <a:rPr lang="fr-FR"/>
              <a:t> 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apositive de titre" type="title">
  <p:cSld name="TITL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5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1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15"/>
          <p:cNvSpPr txBox="1"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Calibri"/>
              <a:buNone/>
              <a:defRPr sz="800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5"/>
          <p:cNvSpPr txBox="1"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9" name="Google Shape;19;p15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5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5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cxnSp>
        <p:nvCxnSpPr>
          <p:cNvPr id="22" name="Google Shape;22;p15"/>
          <p:cNvCxnSpPr/>
          <p:nvPr/>
        </p:nvCxnSpPr>
        <p:spPr>
          <a:xfrm>
            <a:off x="1207658" y="4343400"/>
            <a:ext cx="987552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texte vertical" type="vertTx">
  <p:cSld name="VERTICAL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4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4"/>
          <p:cNvSpPr txBox="1">
            <a:spLocks noGrp="1"/>
          </p:cNvSpPr>
          <p:nvPr>
            <p:ph type="body" idx="1"/>
          </p:nvPr>
        </p:nvSpPr>
        <p:spPr>
          <a:xfrm rot="5400000">
            <a:off x="4114800" y="-1171786"/>
            <a:ext cx="4023360" cy="100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86" name="Google Shape;86;p24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4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4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re vertical et texte" type="vertTitleAndTx">
  <p:cSld name="VERTICAL_TITLE_AND_VERTICAL_TEX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5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5"/>
          <p:cNvSpPr txBox="1">
            <a:spLocks noGrp="1"/>
          </p:cNvSpPr>
          <p:nvPr>
            <p:ph type="title"/>
          </p:nvPr>
        </p:nvSpPr>
        <p:spPr>
          <a:xfrm rot="5400000">
            <a:off x="7160640" y="1979039"/>
            <a:ext cx="5757421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5"/>
          <p:cNvSpPr txBox="1">
            <a:spLocks noGrp="1"/>
          </p:cNvSpPr>
          <p:nvPr>
            <p:ph type="body" idx="1"/>
          </p:nvPr>
        </p:nvSpPr>
        <p:spPr>
          <a:xfrm rot="5400000">
            <a:off x="1826639" y="-573661"/>
            <a:ext cx="5757422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94" name="Google Shape;94;p25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5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5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 type="obj">
  <p:cSld name="OBJEC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6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6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26" name="Google Shape;26;p16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6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6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re de section" type="secHead">
  <p:cSld name="SECTION_HEADER">
    <p:bg>
      <p:bgPr>
        <a:solidFill>
          <a:schemeClr val="lt1"/>
        </a:solid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7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1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17"/>
          <p:cNvSpPr txBox="1"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Calibri"/>
              <a:buNone/>
              <a:defRPr sz="8000" b="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7"/>
          <p:cNvSpPr txBox="1"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17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7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7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cxnSp>
        <p:nvCxnSpPr>
          <p:cNvPr id="37" name="Google Shape;37;p17"/>
          <p:cNvCxnSpPr/>
          <p:nvPr/>
        </p:nvCxnSpPr>
        <p:spPr>
          <a:xfrm>
            <a:off x="1207658" y="4343400"/>
            <a:ext cx="987552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ux contenus" type="twoObj">
  <p:cSld name="TWO_OBJECT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8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8"/>
          <p:cNvSpPr txBox="1">
            <a:spLocks noGrp="1"/>
          </p:cNvSpPr>
          <p:nvPr>
            <p:ph type="body" idx="1"/>
          </p:nvPr>
        </p:nvSpPr>
        <p:spPr>
          <a:xfrm>
            <a:off x="1097279" y="1845734"/>
            <a:ext cx="493776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41" name="Google Shape;41;p18"/>
          <p:cNvSpPr txBox="1">
            <a:spLocks noGrp="1"/>
          </p:cNvSpPr>
          <p:nvPr>
            <p:ph type="body" idx="2"/>
          </p:nvPr>
        </p:nvSpPr>
        <p:spPr>
          <a:xfrm>
            <a:off x="6217920" y="1845735"/>
            <a:ext cx="493776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42" name="Google Shape;42;p18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8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8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ison" type="twoTxTwoObj">
  <p:cSld name="TWO_OBJECTS_WITH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9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9"/>
          <p:cNvSpPr txBox="1"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 b="0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19"/>
          <p:cNvSpPr txBox="1">
            <a:spLocks noGrp="1"/>
          </p:cNvSpPr>
          <p:nvPr>
            <p:ph type="body" idx="2"/>
          </p:nvPr>
        </p:nvSpPr>
        <p:spPr>
          <a:xfrm>
            <a:off x="1097280" y="2582334"/>
            <a:ext cx="4937760" cy="33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49" name="Google Shape;49;p19"/>
          <p:cNvSpPr txBox="1">
            <a:spLocks noGrp="1"/>
          </p:cNvSpPr>
          <p:nvPr>
            <p:ph type="body" idx="3"/>
          </p:nvPr>
        </p:nvSpPr>
        <p:spPr>
          <a:xfrm>
            <a:off x="6217920" y="1846052"/>
            <a:ext cx="4937760" cy="736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 b="0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19"/>
          <p:cNvSpPr txBox="1">
            <a:spLocks noGrp="1"/>
          </p:cNvSpPr>
          <p:nvPr>
            <p:ph type="body" idx="4"/>
          </p:nvPr>
        </p:nvSpPr>
        <p:spPr>
          <a:xfrm>
            <a:off x="6217920" y="2582334"/>
            <a:ext cx="4937760" cy="33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51" name="Google Shape;51;p19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9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9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seul" type="titleOnly">
  <p:cSld name="TITLE_ONL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0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0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0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0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ide" type="blank">
  <p:cSld name="BLANK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1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21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21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1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1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u avec légende" type="objTx">
  <p:cSld name="OBJECT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2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22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22"/>
          <p:cNvSpPr txBox="1"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  <a:defRPr sz="3600" b="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2"/>
          <p:cNvSpPr txBox="1">
            <a:spLocks noGrp="1"/>
          </p:cNvSpPr>
          <p:nvPr>
            <p:ph type="body" idx="1"/>
          </p:nvPr>
        </p:nvSpPr>
        <p:spPr>
          <a:xfrm>
            <a:off x="4800600" y="731520"/>
            <a:ext cx="649224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70" name="Google Shape;70;p22"/>
          <p:cNvSpPr txBox="1">
            <a:spLocks noGrp="1"/>
          </p:cNvSpPr>
          <p:nvPr>
            <p:ph type="body" idx="2"/>
          </p:nvPr>
        </p:nvSpPr>
        <p:spPr>
          <a:xfrm>
            <a:off x="457200" y="2926080"/>
            <a:ext cx="3200400" cy="3379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1" name="Google Shape;71;p22"/>
          <p:cNvSpPr txBox="1">
            <a:spLocks noGrp="1"/>
          </p:cNvSpPr>
          <p:nvPr>
            <p:ph type="dt" idx="10"/>
          </p:nvPr>
        </p:nvSpPr>
        <p:spPr>
          <a:xfrm>
            <a:off x="465512" y="6459785"/>
            <a:ext cx="2618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2"/>
          <p:cNvSpPr txBox="1">
            <a:spLocks noGrp="1"/>
          </p:cNvSpPr>
          <p:nvPr>
            <p:ph type="ftr" idx="11"/>
          </p:nvPr>
        </p:nvSpPr>
        <p:spPr>
          <a:xfrm>
            <a:off x="4800600" y="6459785"/>
            <a:ext cx="4648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2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0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0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0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0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0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0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0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0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Image avec légende" type="picTx">
  <p:cSld name="PICTURE_WITH_CAPTION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3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23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23"/>
          <p:cNvSpPr txBox="1"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  <a:defRPr sz="3600" b="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3"/>
          <p:cNvSpPr>
            <a:spLocks noGrp="1"/>
          </p:cNvSpPr>
          <p:nvPr>
            <p:ph type="pic" idx="2"/>
          </p:nvPr>
        </p:nvSpPr>
        <p:spPr>
          <a:xfrm>
            <a:off x="15" y="0"/>
            <a:ext cx="12191985" cy="4915076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200" tIns="457200" rIns="0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libri"/>
              <a:buNone/>
              <a:defRPr sz="2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  <a:defRPr sz="2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23"/>
          <p:cNvSpPr txBox="1">
            <a:spLocks noGrp="1"/>
          </p:cNvSpPr>
          <p:nvPr>
            <p:ph type="body" idx="1"/>
          </p:nvPr>
        </p:nvSpPr>
        <p:spPr>
          <a:xfrm>
            <a:off x="1097280" y="5907023"/>
            <a:ext cx="10113264" cy="594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80" name="Google Shape;80;p23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3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3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4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7;p14"/>
          <p:cNvSpPr/>
          <p:nvPr/>
        </p:nvSpPr>
        <p:spPr>
          <a:xfrm>
            <a:off x="0" y="6334316"/>
            <a:ext cx="12192000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8;p14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  <a:defRPr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" name="Google Shape;9;p14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4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14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4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cxnSp>
        <p:nvCxnSpPr>
          <p:cNvPr id="13" name="Google Shape;13;p14"/>
          <p:cNvCxnSpPr/>
          <p:nvPr/>
        </p:nvCxnSpPr>
        <p:spPr>
          <a:xfrm>
            <a:off x="1193532" y="1737845"/>
            <a:ext cx="996696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bi.org/cabebooks/ebook/20013143345" TargetMode="External"/><Relationship Id="rId7" Type="http://schemas.openxmlformats.org/officeDocument/2006/relationships/hyperlink" Target="https://www.youtube.com/watch?v=PPIjV_oS9WM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ucpress.edu/book.php?isbn=9780520271173" TargetMode="External"/><Relationship Id="rId5" Type="http://schemas.openxmlformats.org/officeDocument/2006/relationships/hyperlink" Target="https://www.savethechildren.org.uk/how-you-can-help/emergencies/rohingya-crisis" TargetMode="External"/><Relationship Id="rId4" Type="http://schemas.openxmlformats.org/officeDocument/2006/relationships/hyperlink" Target="http://www.tandfonline.com/doi/abs/10.1080/17450128.2010.487124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net.com/news/petya-goldeneye-malware-hits-cadbury-chocolate-factory/" TargetMode="External"/><Relationship Id="rId2" Type="http://schemas.openxmlformats.org/officeDocument/2006/relationships/hyperlink" Target="https://www.reuters.com/article/us-cadbury-factbox/factbox-british-confectioner-cadbury-idUSTRE60D1XX20100114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adbury.co.uk/about-bournville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net.com/news/petya-goldeneye-malware-hits-cadbury-chocolate-factory/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news.bbc.co.uk/local/birmingham/hi/people_and_places/history/newsid_8412000/8412655.stm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theguardian.com/business/2010/jan/23/bournville-cadbury-town" TargetMode="External"/><Relationship Id="rId4" Type="http://schemas.openxmlformats.org/officeDocument/2006/relationships/hyperlink" Target="https://www.cadbury.co.uk/about-bournville" TargetMode="Externa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ohnston-vere.co.uk/resources/corporate-social-responsibility/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cadburyworld.co.uk/schoolandgroups/~/media/CadburyWorld/en/Files/Pdf/factsheet-bournville-site.pdf" TargetMode="External"/><Relationship Id="rId4" Type="http://schemas.openxmlformats.org/officeDocument/2006/relationships/hyperlink" Target="http://news.bbc.co.uk/2/hi/uk_news/england/8411696.stm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"/>
          <p:cNvSpPr txBox="1"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Calibri"/>
              <a:buNone/>
            </a:pPr>
            <a:r>
              <a:rPr lang="fr-FR" sz="4800" b="1">
                <a:solidFill>
                  <a:schemeClr val="dk2"/>
                </a:solidFill>
              </a:rPr>
              <a:t>FORMATION ACADEMIQUE</a:t>
            </a:r>
            <a:endParaRPr sz="4800" b="1">
              <a:solidFill>
                <a:schemeClr val="dk2"/>
              </a:solidFill>
            </a:endParaRPr>
          </a:p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Calibri"/>
              <a:buNone/>
            </a:pPr>
            <a:r>
              <a:rPr lang="fr-FR" sz="4800" b="1"/>
              <a:t>ETLV</a:t>
            </a:r>
            <a:br>
              <a:rPr lang="fr-FR"/>
            </a:br>
            <a:endParaRPr/>
          </a:p>
        </p:txBody>
      </p:sp>
      <p:sp>
        <p:nvSpPr>
          <p:cNvPr id="102" name="Google Shape;102;p1"/>
          <p:cNvSpPr txBox="1"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dirty="0"/>
          </a:p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Calibri"/>
              <a:buNone/>
            </a:pPr>
            <a:r>
              <a:rPr lang="fr-FR" sz="3600" dirty="0">
                <a:solidFill>
                  <a:srgbClr val="000000"/>
                </a:solidFill>
              </a:rPr>
              <a:t>elacan@ac-aix-marseille.fr</a:t>
            </a:r>
            <a:endParaRPr sz="36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6afcf6cd45_0_0"/>
          <p:cNvSpPr txBox="1">
            <a:spLocks noGrp="1"/>
          </p:cNvSpPr>
          <p:nvPr>
            <p:ph type="title"/>
          </p:nvPr>
        </p:nvSpPr>
        <p:spPr>
          <a:xfrm>
            <a:off x="2093844" y="808056"/>
            <a:ext cx="8476200" cy="10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fr-FR"/>
              <a:t>CHOIX DES THÉMATIQUES</a:t>
            </a:r>
            <a:endParaRPr/>
          </a:p>
        </p:txBody>
      </p:sp>
      <p:sp>
        <p:nvSpPr>
          <p:cNvPr id="157" name="Google Shape;157;g6afcf6cd45_0_0"/>
          <p:cNvSpPr txBox="1">
            <a:spLocks noGrp="1"/>
          </p:cNvSpPr>
          <p:nvPr>
            <p:ph type="body" idx="1"/>
          </p:nvPr>
        </p:nvSpPr>
        <p:spPr>
          <a:xfrm>
            <a:off x="1097275" y="2127901"/>
            <a:ext cx="10058400" cy="4111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b="1" u="sng" dirty="0"/>
              <a:t>RESSOURCES</a:t>
            </a:r>
            <a:endParaRPr sz="3600" b="1" u="sng" dirty="0"/>
          </a:p>
          <a:p>
            <a:pPr marL="749808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lang="fr-FR" sz="3600" dirty="0"/>
          </a:p>
          <a:p>
            <a:pPr marL="749808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3600" dirty="0"/>
          </a:p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fr-FR" sz="3600" dirty="0"/>
              <a:t>EDUSCOL (ci-contre)</a:t>
            </a:r>
            <a:endParaRPr sz="3600" dirty="0"/>
          </a:p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fr-FR" sz="3600" dirty="0"/>
              <a:t>ECOGESTLYC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fr-FR" sz="2800" dirty="0"/>
              <a:t>https://padlet.com/stmgencorse/stmg_en_Corse</a:t>
            </a:r>
            <a:endParaRPr sz="2800" dirty="0"/>
          </a:p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3600" dirty="0"/>
          </a:p>
          <a:p>
            <a:pPr marL="749808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3600" dirty="0"/>
          </a:p>
        </p:txBody>
      </p:sp>
      <p:pic>
        <p:nvPicPr>
          <p:cNvPr id="158" name="Google Shape;158;g6afcf6cd45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75583" y="1885356"/>
            <a:ext cx="6169003" cy="30872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6afcf6cd45_0_5"/>
          <p:cNvSpPr txBox="1">
            <a:spLocks noGrp="1"/>
          </p:cNvSpPr>
          <p:nvPr>
            <p:ph type="title"/>
          </p:nvPr>
        </p:nvSpPr>
        <p:spPr>
          <a:xfrm>
            <a:off x="1569194" y="801781"/>
            <a:ext cx="8476200" cy="10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fr-FR"/>
              <a:t>CHOIX DES THÉMATIQUES</a:t>
            </a:r>
            <a:endParaRPr/>
          </a:p>
        </p:txBody>
      </p:sp>
      <p:sp>
        <p:nvSpPr>
          <p:cNvPr id="164" name="Google Shape;164;g6afcf6cd45_0_5"/>
          <p:cNvSpPr txBox="1">
            <a:spLocks noGrp="1"/>
          </p:cNvSpPr>
          <p:nvPr>
            <p:ph type="body" idx="1"/>
          </p:nvPr>
        </p:nvSpPr>
        <p:spPr>
          <a:xfrm>
            <a:off x="1097275" y="2127901"/>
            <a:ext cx="10058400" cy="374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fr-FR" sz="3000"/>
              <a:t>Un exemple à partir des axes LVA Diversité et inclusion et identités et échanges</a:t>
            </a:r>
            <a:endParaRPr sz="3000"/>
          </a:p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3600"/>
          </a:p>
        </p:txBody>
      </p:sp>
      <p:graphicFrame>
        <p:nvGraphicFramePr>
          <p:cNvPr id="165" name="Google Shape;165;g6afcf6cd45_0_5"/>
          <p:cNvGraphicFramePr/>
          <p:nvPr/>
        </p:nvGraphicFramePr>
        <p:xfrm>
          <a:off x="618975" y="3470300"/>
          <a:ext cx="10962450" cy="2604300"/>
        </p:xfrm>
        <a:graphic>
          <a:graphicData uri="http://schemas.openxmlformats.org/drawingml/2006/table">
            <a:tbl>
              <a:tblPr>
                <a:noFill/>
                <a:tableStyleId>{E04C6EE9-12A1-4856-9EE3-969DFC13B737}</a:tableStyleId>
              </a:tblPr>
              <a:tblGrid>
                <a:gridCol w="3654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4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54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55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20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Axes LVA</a:t>
                      </a:r>
                      <a:endParaRPr sz="20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20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Notions de management</a:t>
                      </a:r>
                      <a:endParaRPr sz="20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20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Pistes de travail</a:t>
                      </a:r>
                      <a:endParaRPr sz="20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16650">
                <a:tc>
                  <a:txBody>
                    <a:bodyPr/>
                    <a:lstStyle/>
                    <a:p>
                      <a:pPr marL="457200" lvl="0" indent="-3556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2000"/>
                        <a:buFont typeface="Calibri"/>
                        <a:buChar char="-"/>
                      </a:pPr>
                      <a:r>
                        <a:rPr lang="fr-FR" sz="20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Identités et échanges</a:t>
                      </a:r>
                      <a:endParaRPr sz="20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0" lvl="0" indent="-3556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2000"/>
                        <a:buFont typeface="Calibri"/>
                        <a:buChar char="-"/>
                      </a:pPr>
                      <a:r>
                        <a:rPr lang="fr-FR" sz="20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Diversité et inclusion</a:t>
                      </a:r>
                      <a:endParaRPr sz="20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Éléments caractéristiques d’une organisation: finalité, nature de l’activité, statut juridique,ressources, répartition du pouvoir, champ d’action géographique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2000" u="sng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voluntourism</a:t>
                      </a:r>
                      <a:r>
                        <a:rPr lang="fr-FR" sz="2000" u="sng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:</a:t>
                      </a:r>
                      <a:endParaRPr sz="2000" u="sng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2000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Charity</a:t>
                      </a:r>
                      <a:r>
                        <a:rPr lang="fr-FR" sz="20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 association, gap </a:t>
                      </a:r>
                      <a:r>
                        <a:rPr lang="fr-FR" sz="2000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years</a:t>
                      </a:r>
                      <a:r>
                        <a:rPr lang="fr-FR" sz="20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 </a:t>
                      </a:r>
                      <a:r>
                        <a:rPr lang="fr-FR" sz="2000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volunteering</a:t>
                      </a:r>
                      <a:r>
                        <a:rPr lang="fr-FR" sz="20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 </a:t>
                      </a:r>
                      <a:endParaRPr sz="20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8"/>
          <p:cNvSpPr txBox="1">
            <a:spLocks noGrp="1"/>
          </p:cNvSpPr>
          <p:nvPr>
            <p:ph type="title"/>
          </p:nvPr>
        </p:nvSpPr>
        <p:spPr>
          <a:xfrm>
            <a:off x="2093844" y="808056"/>
            <a:ext cx="8476296" cy="1077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fr-FR"/>
              <a:t>CHOIX DES THÉMATIQUES</a:t>
            </a:r>
            <a:endParaRPr/>
          </a:p>
        </p:txBody>
      </p:sp>
      <p:sp>
        <p:nvSpPr>
          <p:cNvPr id="171" name="Google Shape;171;p8"/>
          <p:cNvSpPr txBox="1">
            <a:spLocks noGrp="1"/>
          </p:cNvSpPr>
          <p:nvPr>
            <p:ph type="body" idx="1"/>
          </p:nvPr>
        </p:nvSpPr>
        <p:spPr>
          <a:xfrm>
            <a:off x="1066800" y="2240325"/>
            <a:ext cx="10058400" cy="11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dirty="0">
                <a:solidFill>
                  <a:srgbClr val="FF9900"/>
                </a:solidFill>
                <a:latin typeface="Pacifico"/>
                <a:ea typeface="Pacifico"/>
                <a:cs typeface="Pacifico"/>
                <a:sym typeface="Pacifico"/>
              </a:rPr>
              <a:t>YOUR TURN :</a:t>
            </a:r>
            <a:endParaRPr sz="2400" dirty="0">
              <a:solidFill>
                <a:srgbClr val="FF9900"/>
              </a:solidFill>
              <a:latin typeface="Pacifico"/>
              <a:ea typeface="Pacifico"/>
              <a:cs typeface="Pacifico"/>
              <a:sym typeface="Pacifico"/>
            </a:endParaRPr>
          </a:p>
          <a:p>
            <a:pPr marL="45720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dirty="0">
                <a:solidFill>
                  <a:srgbClr val="FF9900"/>
                </a:solidFill>
                <a:latin typeface="Pacifico"/>
                <a:ea typeface="Pacifico"/>
                <a:cs typeface="Pacifico"/>
                <a:sym typeface="Pacifico"/>
              </a:rPr>
              <a:t>quels croisements ?</a:t>
            </a:r>
            <a:endParaRPr sz="2400" dirty="0">
              <a:solidFill>
                <a:srgbClr val="FF9900"/>
              </a:solidFill>
              <a:latin typeface="Pacifico"/>
              <a:ea typeface="Pacifico"/>
              <a:cs typeface="Pacifico"/>
              <a:sym typeface="Pacifico"/>
            </a:endParaRPr>
          </a:p>
          <a:p>
            <a:pPr marL="45720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FF9900"/>
              </a:solidFill>
              <a:latin typeface="Pacifico"/>
              <a:ea typeface="Pacifico"/>
              <a:cs typeface="Pacifico"/>
              <a:sym typeface="Pacifico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6afcf6cd45_0_41"/>
          <p:cNvSpPr txBox="1">
            <a:spLocks noGrp="1"/>
          </p:cNvSpPr>
          <p:nvPr>
            <p:ph type="title"/>
          </p:nvPr>
        </p:nvSpPr>
        <p:spPr>
          <a:xfrm>
            <a:off x="2093844" y="808056"/>
            <a:ext cx="8476200" cy="10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fr-FR"/>
              <a:t>6. LA SÉQUENCE</a:t>
            </a:r>
            <a:endParaRPr/>
          </a:p>
        </p:txBody>
      </p:sp>
      <p:pic>
        <p:nvPicPr>
          <p:cNvPr id="177" name="Google Shape;177;g6afcf6cd45_0_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54375" y="950981"/>
            <a:ext cx="4156558" cy="46678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6afcf6cd45_0_49"/>
          <p:cNvSpPr txBox="1">
            <a:spLocks noGrp="1"/>
          </p:cNvSpPr>
          <p:nvPr>
            <p:ph type="title"/>
          </p:nvPr>
        </p:nvSpPr>
        <p:spPr>
          <a:xfrm>
            <a:off x="2252869" y="845531"/>
            <a:ext cx="8476200" cy="10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fr-FR"/>
              <a:t>DOCUMENT 1</a:t>
            </a:r>
            <a:endParaRPr/>
          </a:p>
        </p:txBody>
      </p:sp>
      <p:pic>
        <p:nvPicPr>
          <p:cNvPr id="233" name="Google Shape;233;g6afcf6cd45_0_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09713" y="2108499"/>
            <a:ext cx="7706856" cy="34027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6afcf6cd45_0_27"/>
          <p:cNvSpPr txBox="1">
            <a:spLocks noGrp="1"/>
          </p:cNvSpPr>
          <p:nvPr>
            <p:ph type="title"/>
          </p:nvPr>
        </p:nvSpPr>
        <p:spPr>
          <a:xfrm>
            <a:off x="2093844" y="808056"/>
            <a:ext cx="8476200" cy="10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fr-FR"/>
              <a:t>DOCUMENT 2</a:t>
            </a:r>
            <a:endParaRPr/>
          </a:p>
        </p:txBody>
      </p:sp>
      <p:sp>
        <p:nvSpPr>
          <p:cNvPr id="239" name="Google Shape;239;g6afcf6cd45_0_27"/>
          <p:cNvSpPr txBox="1"/>
          <p:nvPr/>
        </p:nvSpPr>
        <p:spPr>
          <a:xfrm>
            <a:off x="6839275" y="394750"/>
            <a:ext cx="47406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None/>
            </a:pPr>
            <a:r>
              <a:rPr lang="fr-FR" sz="1800" b="1" dirty="0" err="1">
                <a:solidFill>
                  <a:schemeClr val="dk1"/>
                </a:solidFill>
              </a:rPr>
              <a:t>Volunteer</a:t>
            </a:r>
            <a:r>
              <a:rPr lang="fr-FR" sz="1800" b="1" dirty="0">
                <a:solidFill>
                  <a:schemeClr val="dk1"/>
                </a:solidFill>
              </a:rPr>
              <a:t> </a:t>
            </a:r>
            <a:r>
              <a:rPr lang="fr-FR" sz="1800" b="1" dirty="0" err="1">
                <a:solidFill>
                  <a:schemeClr val="dk1"/>
                </a:solidFill>
              </a:rPr>
              <a:t>tourism</a:t>
            </a:r>
            <a:r>
              <a:rPr lang="fr-FR" sz="1800" b="1" dirty="0">
                <a:solidFill>
                  <a:schemeClr val="dk1"/>
                </a:solidFill>
              </a:rPr>
              <a:t>: </a:t>
            </a:r>
            <a:r>
              <a:rPr lang="fr-FR" sz="1800" b="1" dirty="0" err="1">
                <a:solidFill>
                  <a:schemeClr val="dk1"/>
                </a:solidFill>
              </a:rPr>
              <a:t>what’s</a:t>
            </a:r>
            <a:r>
              <a:rPr lang="fr-FR" sz="1800" b="1" dirty="0">
                <a:solidFill>
                  <a:schemeClr val="dk1"/>
                </a:solidFill>
              </a:rPr>
              <a:t> </a:t>
            </a:r>
            <a:r>
              <a:rPr lang="fr-FR" sz="1800" b="1" dirty="0" err="1">
                <a:solidFill>
                  <a:schemeClr val="dk1"/>
                </a:solidFill>
              </a:rPr>
              <a:t>wrong</a:t>
            </a:r>
            <a:r>
              <a:rPr lang="fr-FR" sz="1800" b="1" dirty="0">
                <a:solidFill>
                  <a:schemeClr val="dk1"/>
                </a:solidFill>
              </a:rPr>
              <a:t> </a:t>
            </a:r>
            <a:r>
              <a:rPr lang="fr-FR" sz="1800" b="1" dirty="0" err="1">
                <a:solidFill>
                  <a:schemeClr val="dk1"/>
                </a:solidFill>
              </a:rPr>
              <a:t>with</a:t>
            </a:r>
            <a:r>
              <a:rPr lang="fr-FR" sz="1800" b="1" dirty="0">
                <a:solidFill>
                  <a:schemeClr val="dk1"/>
                </a:solidFill>
              </a:rPr>
              <a:t> </a:t>
            </a:r>
            <a:r>
              <a:rPr lang="fr-FR" sz="1800" b="1" dirty="0" err="1">
                <a:solidFill>
                  <a:schemeClr val="dk1"/>
                </a:solidFill>
              </a:rPr>
              <a:t>it</a:t>
            </a:r>
            <a:r>
              <a:rPr lang="fr-FR" sz="1800" b="1" dirty="0">
                <a:solidFill>
                  <a:schemeClr val="dk1"/>
                </a:solidFill>
              </a:rPr>
              <a:t> and how </a:t>
            </a:r>
            <a:r>
              <a:rPr lang="fr-FR" sz="1800" b="1" dirty="0" err="1">
                <a:solidFill>
                  <a:schemeClr val="dk1"/>
                </a:solidFill>
              </a:rPr>
              <a:t>it</a:t>
            </a:r>
            <a:r>
              <a:rPr lang="fr-FR" sz="1800" b="1" dirty="0">
                <a:solidFill>
                  <a:schemeClr val="dk1"/>
                </a:solidFill>
              </a:rPr>
              <a:t> can </a:t>
            </a:r>
            <a:r>
              <a:rPr lang="fr-FR" sz="1800" b="1" dirty="0" err="1">
                <a:solidFill>
                  <a:schemeClr val="dk1"/>
                </a:solidFill>
              </a:rPr>
              <a:t>be</a:t>
            </a:r>
            <a:r>
              <a:rPr lang="fr-FR" sz="1800" b="1" dirty="0">
                <a:solidFill>
                  <a:schemeClr val="dk1"/>
                </a:solidFill>
              </a:rPr>
              <a:t> </a:t>
            </a:r>
            <a:r>
              <a:rPr lang="fr-FR" sz="1800" b="1" dirty="0" err="1">
                <a:solidFill>
                  <a:schemeClr val="dk1"/>
                </a:solidFill>
              </a:rPr>
              <a:t>changed</a:t>
            </a:r>
            <a:endParaRPr sz="1800"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dirty="0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endParaRPr sz="1800" b="1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fr-FR" sz="1100" dirty="0" err="1">
                <a:solidFill>
                  <a:schemeClr val="dk1"/>
                </a:solidFill>
                <a:highlight>
                  <a:srgbClr val="FFFFFF"/>
                </a:highlight>
              </a:rPr>
              <a:t>Volunteer</a:t>
            </a:r>
            <a:r>
              <a:rPr lang="fr-FR" sz="1100" dirty="0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r>
              <a:rPr lang="fr-FR" sz="1100" dirty="0" err="1">
                <a:solidFill>
                  <a:schemeClr val="dk1"/>
                </a:solidFill>
                <a:highlight>
                  <a:srgbClr val="FFFFFF"/>
                </a:highlight>
              </a:rPr>
              <a:t>tourism</a:t>
            </a:r>
            <a:r>
              <a:rPr lang="fr-FR" sz="1100" dirty="0">
                <a:solidFill>
                  <a:schemeClr val="dk1"/>
                </a:solidFill>
                <a:highlight>
                  <a:srgbClr val="FFFFFF"/>
                </a:highlight>
              </a:rPr>
              <a:t>, or </a:t>
            </a:r>
            <a:r>
              <a:rPr lang="fr-FR" sz="1100" dirty="0" err="1">
                <a:solidFill>
                  <a:schemeClr val="dk1"/>
                </a:solidFill>
                <a:highlight>
                  <a:srgbClr val="FFFFFF"/>
                </a:highlight>
              </a:rPr>
              <a:t>voluntourism</a:t>
            </a:r>
            <a:r>
              <a:rPr lang="fr-FR" sz="1100" dirty="0">
                <a:solidFill>
                  <a:schemeClr val="dk1"/>
                </a:solidFill>
                <a:highlight>
                  <a:srgbClr val="FFFFFF"/>
                </a:highlight>
              </a:rPr>
              <a:t>, </a:t>
            </a:r>
            <a:r>
              <a:rPr lang="fr-FR" sz="1100" dirty="0" err="1">
                <a:solidFill>
                  <a:schemeClr val="tx1"/>
                </a:solidFill>
                <a:highlight>
                  <a:srgbClr val="FFFFFF"/>
                </a:highlight>
              </a:rPr>
              <a:t>is</a:t>
            </a:r>
            <a:r>
              <a:rPr lang="fr-FR" sz="1100" dirty="0">
                <a:solidFill>
                  <a:schemeClr val="tx1"/>
                </a:solidFill>
                <a:highlight>
                  <a:srgbClr val="FFFFFF"/>
                </a:highlight>
              </a:rPr>
              <a:t> an </a:t>
            </a:r>
            <a:r>
              <a:rPr lang="fr-FR" sz="1100" dirty="0" err="1">
                <a:solidFill>
                  <a:schemeClr val="tx1"/>
                </a:solidFill>
                <a:highlight>
                  <a:srgbClr val="FFFFFF"/>
                </a:highlight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emerging</a:t>
            </a:r>
            <a:r>
              <a:rPr lang="fr-FR" sz="1100" dirty="0">
                <a:solidFill>
                  <a:schemeClr val="tx1"/>
                </a:solidFill>
                <a:highlight>
                  <a:srgbClr val="FFFFFF"/>
                </a:highlight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trend</a:t>
            </a:r>
            <a:r>
              <a:rPr lang="fr-FR" sz="1100" dirty="0">
                <a:solidFill>
                  <a:schemeClr val="tx1"/>
                </a:solidFill>
                <a:highlight>
                  <a:srgbClr val="FFFFFF"/>
                </a:highlight>
              </a:rPr>
              <a:t> of </a:t>
            </a:r>
            <a:r>
              <a:rPr lang="fr-FR" sz="1100" dirty="0" err="1">
                <a:solidFill>
                  <a:schemeClr val="tx1"/>
                </a:solidFill>
                <a:highlight>
                  <a:srgbClr val="FFFFFF"/>
                </a:highlight>
              </a:rPr>
              <a:t>travel</a:t>
            </a:r>
            <a:r>
              <a:rPr lang="fr-FR" sz="1100" dirty="0">
                <a:solidFill>
                  <a:schemeClr val="tx1"/>
                </a:solidFill>
                <a:highlight>
                  <a:srgbClr val="FFFFFF"/>
                </a:highlight>
              </a:rPr>
              <a:t> </a:t>
            </a:r>
            <a:r>
              <a:rPr lang="fr-FR" sz="1100" dirty="0" err="1">
                <a:solidFill>
                  <a:schemeClr val="tx1"/>
                </a:solidFill>
                <a:highlight>
                  <a:srgbClr val="FFFFFF"/>
                </a:highlight>
              </a:rPr>
              <a:t>linked</a:t>
            </a:r>
            <a:r>
              <a:rPr lang="fr-FR" sz="1100" dirty="0">
                <a:solidFill>
                  <a:schemeClr val="tx1"/>
                </a:solidFill>
                <a:highlight>
                  <a:srgbClr val="FFFFFF"/>
                </a:highlight>
              </a:rPr>
              <a:t> to “</a:t>
            </a:r>
            <a:r>
              <a:rPr lang="fr-FR" sz="1100" dirty="0" err="1">
                <a:solidFill>
                  <a:schemeClr val="tx1"/>
                </a:solidFill>
                <a:highlight>
                  <a:srgbClr val="FFFFFF"/>
                </a:highlight>
              </a:rPr>
              <a:t>doing</a:t>
            </a:r>
            <a:r>
              <a:rPr lang="fr-FR" sz="1100" dirty="0">
                <a:solidFill>
                  <a:schemeClr val="tx1"/>
                </a:solidFill>
                <a:highlight>
                  <a:srgbClr val="FFFFFF"/>
                </a:highlight>
              </a:rPr>
              <a:t> good”. </a:t>
            </a:r>
            <a:r>
              <a:rPr lang="fr-FR" sz="1100" dirty="0" err="1">
                <a:solidFill>
                  <a:schemeClr val="tx1"/>
                </a:solidFill>
                <a:highlight>
                  <a:srgbClr val="FFFFFF"/>
                </a:highlight>
              </a:rPr>
              <a:t>Yet</a:t>
            </a:r>
            <a:r>
              <a:rPr lang="fr-FR" sz="1100" dirty="0">
                <a:solidFill>
                  <a:schemeClr val="tx1"/>
                </a:solidFill>
                <a:highlight>
                  <a:srgbClr val="FFFFFF"/>
                </a:highlight>
              </a:rPr>
              <a:t> </a:t>
            </a:r>
            <a:r>
              <a:rPr lang="fr-FR" sz="1100" dirty="0" err="1">
                <a:solidFill>
                  <a:schemeClr val="tx1"/>
                </a:solidFill>
                <a:highlight>
                  <a:srgbClr val="FFFFFF"/>
                </a:highlight>
              </a:rPr>
              <a:t>these</a:t>
            </a:r>
            <a:r>
              <a:rPr lang="fr-FR" sz="1100" dirty="0">
                <a:solidFill>
                  <a:schemeClr val="tx1"/>
                </a:solidFill>
                <a:highlight>
                  <a:srgbClr val="FFFFFF"/>
                </a:highlight>
              </a:rPr>
              <a:t> efforts to help people and the </a:t>
            </a:r>
            <a:r>
              <a:rPr lang="fr-FR" sz="1100" dirty="0" err="1">
                <a:solidFill>
                  <a:schemeClr val="tx1"/>
                </a:solidFill>
                <a:highlight>
                  <a:srgbClr val="FFFFFF"/>
                </a:highlight>
              </a:rPr>
              <a:t>environment</a:t>
            </a:r>
            <a:r>
              <a:rPr lang="fr-FR" sz="1100" dirty="0">
                <a:solidFill>
                  <a:schemeClr val="tx1"/>
                </a:solidFill>
                <a:highlight>
                  <a:srgbClr val="FFFFFF"/>
                </a:highlight>
              </a:rPr>
              <a:t> have come </a:t>
            </a:r>
            <a:r>
              <a:rPr lang="fr-FR" sz="1100" dirty="0" err="1">
                <a:solidFill>
                  <a:schemeClr val="tx1"/>
                </a:solidFill>
                <a:highlight>
                  <a:srgbClr val="FFFFFF"/>
                </a:highlight>
              </a:rPr>
              <a:t>under</a:t>
            </a:r>
            <a:r>
              <a:rPr lang="fr-FR" sz="1100" dirty="0">
                <a:solidFill>
                  <a:schemeClr val="tx1"/>
                </a:solidFill>
                <a:highlight>
                  <a:srgbClr val="FFFFFF"/>
                </a:highlight>
              </a:rPr>
              <a:t> </a:t>
            </a:r>
            <a:r>
              <a:rPr lang="fr-FR" sz="1100" dirty="0" err="1">
                <a:solidFill>
                  <a:schemeClr val="tx1"/>
                </a:solidFill>
                <a:highlight>
                  <a:srgbClr val="FFFFFF"/>
                </a:highlight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heavy</a:t>
            </a:r>
            <a:r>
              <a:rPr lang="fr-FR" sz="1100" dirty="0">
                <a:solidFill>
                  <a:schemeClr val="tx1"/>
                </a:solidFill>
                <a:highlight>
                  <a:srgbClr val="FFFFFF"/>
                </a:highlight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fr-FR" sz="1100" dirty="0" err="1">
                <a:solidFill>
                  <a:schemeClr val="tx1"/>
                </a:solidFill>
                <a:highlight>
                  <a:srgbClr val="FFFFFF"/>
                </a:highlight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criticism</a:t>
            </a:r>
            <a:r>
              <a:rPr lang="fr-FR" sz="1100" dirty="0">
                <a:solidFill>
                  <a:schemeClr val="tx1"/>
                </a:solidFill>
                <a:highlight>
                  <a:srgbClr val="FFFFFF"/>
                </a:highlight>
              </a:rPr>
              <a:t> – I </a:t>
            </a:r>
            <a:r>
              <a:rPr lang="fr-FR" sz="1100" dirty="0" err="1">
                <a:solidFill>
                  <a:schemeClr val="tx1"/>
                </a:solidFill>
                <a:highlight>
                  <a:srgbClr val="FFFFFF"/>
                </a:highlight>
              </a:rPr>
              <a:t>b</a:t>
            </a:r>
            <a:r>
              <a:rPr lang="fr-FR" sz="1100" dirty="0" err="1">
                <a:solidFill>
                  <a:schemeClr val="dk1"/>
                </a:solidFill>
                <a:highlight>
                  <a:srgbClr val="FFFFFF"/>
                </a:highlight>
              </a:rPr>
              <a:t>elieve</a:t>
            </a:r>
            <a:r>
              <a:rPr lang="fr-FR" sz="1100" dirty="0">
                <a:solidFill>
                  <a:schemeClr val="dk1"/>
                </a:solidFill>
                <a:highlight>
                  <a:srgbClr val="FFFFFF"/>
                </a:highlight>
              </a:rPr>
              <a:t> for good </a:t>
            </a:r>
            <a:r>
              <a:rPr lang="fr-FR" sz="1100" dirty="0" err="1">
                <a:solidFill>
                  <a:schemeClr val="dk1"/>
                </a:solidFill>
                <a:highlight>
                  <a:srgbClr val="FFFFFF"/>
                </a:highlight>
              </a:rPr>
              <a:t>reason</a:t>
            </a:r>
            <a:r>
              <a:rPr lang="fr-FR" sz="1100" dirty="0">
                <a:solidFill>
                  <a:schemeClr val="dk1"/>
                </a:solidFill>
                <a:highlight>
                  <a:srgbClr val="FFFFFF"/>
                </a:highlight>
              </a:rPr>
              <a:t>.</a:t>
            </a:r>
            <a:endParaRPr sz="1100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fr-FR" sz="1100" dirty="0" err="1">
                <a:solidFill>
                  <a:schemeClr val="dk1"/>
                </a:solidFill>
                <a:highlight>
                  <a:srgbClr val="FFFFFF"/>
                </a:highlight>
              </a:rPr>
              <a:t>Voluntourists</a:t>
            </a:r>
            <a:r>
              <a:rPr lang="fr-FR" sz="1100" dirty="0">
                <a:solidFill>
                  <a:schemeClr val="dk1"/>
                </a:solidFill>
                <a:highlight>
                  <a:srgbClr val="FFFFFF"/>
                </a:highlight>
              </a:rPr>
              <a:t>’ </a:t>
            </a:r>
            <a:r>
              <a:rPr lang="fr-FR" sz="1100" dirty="0" err="1">
                <a:solidFill>
                  <a:schemeClr val="dk1"/>
                </a:solidFill>
                <a:highlight>
                  <a:srgbClr val="FFFFFF"/>
                </a:highlight>
              </a:rPr>
              <a:t>ability</a:t>
            </a:r>
            <a:r>
              <a:rPr lang="fr-FR" sz="1100" dirty="0">
                <a:solidFill>
                  <a:schemeClr val="dk1"/>
                </a:solidFill>
                <a:highlight>
                  <a:srgbClr val="FFFFFF"/>
                </a:highlight>
              </a:rPr>
              <a:t> to change </a:t>
            </a:r>
            <a:r>
              <a:rPr lang="fr-FR" sz="1100" dirty="0" err="1">
                <a:solidFill>
                  <a:schemeClr val="dk1"/>
                </a:solidFill>
                <a:highlight>
                  <a:srgbClr val="FFFFFF"/>
                </a:highlight>
              </a:rPr>
              <a:t>systems</a:t>
            </a:r>
            <a:r>
              <a:rPr lang="fr-FR" sz="1100" dirty="0">
                <a:solidFill>
                  <a:schemeClr val="dk1"/>
                </a:solidFill>
                <a:highlight>
                  <a:srgbClr val="FFFFFF"/>
                </a:highlight>
              </a:rPr>
              <a:t>, </a:t>
            </a:r>
            <a:r>
              <a:rPr lang="fr-FR" sz="1100" dirty="0" err="1">
                <a:solidFill>
                  <a:schemeClr val="dk1"/>
                </a:solidFill>
                <a:highlight>
                  <a:srgbClr val="FFFFFF"/>
                </a:highlight>
              </a:rPr>
              <a:t>alleviate</a:t>
            </a:r>
            <a:r>
              <a:rPr lang="fr-FR" sz="1100" dirty="0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r>
              <a:rPr lang="fr-FR" sz="1100" dirty="0" err="1">
                <a:solidFill>
                  <a:schemeClr val="dk1"/>
                </a:solidFill>
                <a:highlight>
                  <a:srgbClr val="FFFFFF"/>
                </a:highlight>
              </a:rPr>
              <a:t>poverty</a:t>
            </a:r>
            <a:r>
              <a:rPr lang="fr-FR" sz="1100" dirty="0">
                <a:solidFill>
                  <a:schemeClr val="dk1"/>
                </a:solidFill>
                <a:highlight>
                  <a:srgbClr val="FFFFFF"/>
                </a:highlight>
              </a:rPr>
              <a:t> or </a:t>
            </a:r>
            <a:r>
              <a:rPr lang="fr-FR" sz="1100" dirty="0" err="1">
                <a:solidFill>
                  <a:schemeClr val="dk1"/>
                </a:solidFill>
                <a:highlight>
                  <a:srgbClr val="FFFFFF"/>
                </a:highlight>
              </a:rPr>
              <a:t>provide</a:t>
            </a:r>
            <a:r>
              <a:rPr lang="fr-FR" sz="1100" dirty="0">
                <a:solidFill>
                  <a:schemeClr val="dk1"/>
                </a:solidFill>
                <a:highlight>
                  <a:srgbClr val="FFFFFF"/>
                </a:highlight>
              </a:rPr>
              <a:t> support for </a:t>
            </a:r>
            <a:r>
              <a:rPr lang="fr-FR" sz="1100" dirty="0" err="1">
                <a:solidFill>
                  <a:schemeClr val="dk1"/>
                </a:solidFill>
                <a:highlight>
                  <a:srgbClr val="FFFFFF"/>
                </a:highlight>
              </a:rPr>
              <a:t>vulnerable</a:t>
            </a:r>
            <a:r>
              <a:rPr lang="fr-FR" sz="1100" dirty="0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r>
              <a:rPr lang="fr-FR" sz="1100" dirty="0" err="1">
                <a:solidFill>
                  <a:schemeClr val="dk1"/>
                </a:solidFill>
                <a:highlight>
                  <a:srgbClr val="FFFFFF"/>
                </a:highlight>
              </a:rPr>
              <a:t>children</a:t>
            </a:r>
            <a:r>
              <a:rPr lang="fr-FR" sz="1100" dirty="0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r>
              <a:rPr lang="fr-FR" sz="1100" dirty="0" err="1">
                <a:solidFill>
                  <a:schemeClr val="dk1"/>
                </a:solidFill>
                <a:highlight>
                  <a:srgbClr val="FFFFFF"/>
                </a:highlight>
              </a:rPr>
              <a:t>is</a:t>
            </a:r>
            <a:r>
              <a:rPr lang="fr-FR" sz="1100" dirty="0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r>
              <a:rPr lang="fr-FR" sz="1100" dirty="0" err="1">
                <a:solidFill>
                  <a:schemeClr val="dk1"/>
                </a:solidFill>
                <a:highlight>
                  <a:srgbClr val="FFFFFF"/>
                </a:highlight>
              </a:rPr>
              <a:t>limited</a:t>
            </a:r>
            <a:r>
              <a:rPr lang="fr-FR" sz="1100" dirty="0">
                <a:solidFill>
                  <a:schemeClr val="dk1"/>
                </a:solidFill>
                <a:highlight>
                  <a:srgbClr val="FFFFFF"/>
                </a:highlight>
              </a:rPr>
              <a:t>. </a:t>
            </a:r>
            <a:r>
              <a:rPr lang="fr-FR" sz="1100" dirty="0" err="1">
                <a:solidFill>
                  <a:schemeClr val="dk1"/>
                </a:solidFill>
                <a:highlight>
                  <a:srgbClr val="FFFFFF"/>
                </a:highlight>
              </a:rPr>
              <a:t>They</a:t>
            </a:r>
            <a:r>
              <a:rPr lang="fr-FR" sz="1100" dirty="0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r>
              <a:rPr lang="fr-FR" sz="1100" dirty="0" err="1">
                <a:solidFill>
                  <a:schemeClr val="dk1"/>
                </a:solidFill>
                <a:highlight>
                  <a:srgbClr val="FFFFFF"/>
                </a:highlight>
              </a:rPr>
              <a:t>simply</a:t>
            </a:r>
            <a:r>
              <a:rPr lang="fr-FR" sz="1100" dirty="0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r>
              <a:rPr lang="fr-FR" sz="1100" dirty="0" err="1">
                <a:solidFill>
                  <a:schemeClr val="dk1"/>
                </a:solidFill>
                <a:highlight>
                  <a:srgbClr val="FFFFFF"/>
                </a:highlight>
              </a:rPr>
              <a:t>don’t</a:t>
            </a:r>
            <a:r>
              <a:rPr lang="fr-FR" sz="1100" dirty="0">
                <a:solidFill>
                  <a:schemeClr val="dk1"/>
                </a:solidFill>
                <a:highlight>
                  <a:srgbClr val="FFFFFF"/>
                </a:highlight>
              </a:rPr>
              <a:t> have the </a:t>
            </a:r>
            <a:r>
              <a:rPr lang="fr-FR" sz="1100" dirty="0" err="1">
                <a:solidFill>
                  <a:schemeClr val="dk1"/>
                </a:solidFill>
                <a:highlight>
                  <a:srgbClr val="FFFFFF"/>
                </a:highlight>
              </a:rPr>
              <a:t>skills</a:t>
            </a:r>
            <a:r>
              <a:rPr lang="fr-FR" sz="1100" dirty="0">
                <a:solidFill>
                  <a:schemeClr val="dk1"/>
                </a:solidFill>
                <a:highlight>
                  <a:srgbClr val="FFFFFF"/>
                </a:highlight>
              </a:rPr>
              <a:t>. And </a:t>
            </a:r>
            <a:r>
              <a:rPr lang="fr-FR" sz="1100" dirty="0" err="1">
                <a:solidFill>
                  <a:schemeClr val="dk1"/>
                </a:solidFill>
                <a:highlight>
                  <a:srgbClr val="FFFFFF"/>
                </a:highlight>
              </a:rPr>
              <a:t>they</a:t>
            </a:r>
            <a:r>
              <a:rPr lang="fr-FR" sz="1100" dirty="0">
                <a:solidFill>
                  <a:schemeClr val="dk1"/>
                </a:solidFill>
                <a:highlight>
                  <a:srgbClr val="FFFFFF"/>
                </a:highlight>
              </a:rPr>
              <a:t> can </a:t>
            </a:r>
            <a:r>
              <a:rPr lang="fr-FR" sz="1100" dirty="0" err="1">
                <a:solidFill>
                  <a:schemeClr val="dk1"/>
                </a:solidFill>
                <a:highlight>
                  <a:srgbClr val="FFFFFF"/>
                </a:highlight>
              </a:rPr>
              <a:t>inadvertently</a:t>
            </a:r>
            <a:r>
              <a:rPr lang="fr-FR" sz="1100" dirty="0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r>
              <a:rPr lang="fr-FR" sz="1100" dirty="0" err="1">
                <a:solidFill>
                  <a:schemeClr val="dk1"/>
                </a:solidFill>
                <a:highlight>
                  <a:srgbClr val="FFFFFF"/>
                </a:highlight>
              </a:rPr>
              <a:t>perpetuate</a:t>
            </a:r>
            <a:r>
              <a:rPr lang="fr-FR" sz="1100" dirty="0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r>
              <a:rPr lang="fr-FR" sz="1100" dirty="0" err="1">
                <a:solidFill>
                  <a:schemeClr val="dk1"/>
                </a:solidFill>
                <a:highlight>
                  <a:srgbClr val="FFFFFF"/>
                </a:highlight>
              </a:rPr>
              <a:t>patronising</a:t>
            </a:r>
            <a:r>
              <a:rPr lang="fr-FR" sz="1100" dirty="0">
                <a:solidFill>
                  <a:schemeClr val="dk1"/>
                </a:solidFill>
                <a:highlight>
                  <a:srgbClr val="FFFFFF"/>
                </a:highlight>
              </a:rPr>
              <a:t> and </a:t>
            </a:r>
            <a:r>
              <a:rPr lang="fr-FR" sz="1100" dirty="0" err="1">
                <a:solidFill>
                  <a:schemeClr val="dk1"/>
                </a:solidFill>
                <a:highlight>
                  <a:srgbClr val="FFFFFF"/>
                </a:highlight>
              </a:rPr>
              <a:t>unhelpful</a:t>
            </a:r>
            <a:r>
              <a:rPr lang="fr-FR" sz="1100" dirty="0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r>
              <a:rPr lang="fr-FR" sz="1100" dirty="0" err="1">
                <a:solidFill>
                  <a:schemeClr val="dk1"/>
                </a:solidFill>
                <a:highlight>
                  <a:srgbClr val="FFFFFF"/>
                </a:highlight>
              </a:rPr>
              <a:t>ideas</a:t>
            </a:r>
            <a:r>
              <a:rPr lang="fr-FR" sz="1100" dirty="0">
                <a:solidFill>
                  <a:schemeClr val="dk1"/>
                </a:solidFill>
                <a:highlight>
                  <a:srgbClr val="FFFFFF"/>
                </a:highlight>
              </a:rPr>
              <a:t> about the places </a:t>
            </a:r>
            <a:r>
              <a:rPr lang="fr-FR" sz="1100" dirty="0" err="1">
                <a:solidFill>
                  <a:schemeClr val="dk1"/>
                </a:solidFill>
                <a:highlight>
                  <a:srgbClr val="FFFFFF"/>
                </a:highlight>
              </a:rPr>
              <a:t>they</a:t>
            </a:r>
            <a:r>
              <a:rPr lang="fr-FR" sz="1100" dirty="0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r>
              <a:rPr lang="fr-FR" sz="1100" dirty="0" err="1">
                <a:solidFill>
                  <a:schemeClr val="dk1"/>
                </a:solidFill>
                <a:highlight>
                  <a:srgbClr val="FFFFFF"/>
                </a:highlight>
              </a:rPr>
              <a:t>visit</a:t>
            </a:r>
            <a:r>
              <a:rPr lang="fr-FR" sz="1100" dirty="0">
                <a:solidFill>
                  <a:schemeClr val="dk1"/>
                </a:solidFill>
                <a:highlight>
                  <a:srgbClr val="FFFFFF"/>
                </a:highlight>
              </a:rPr>
              <a:t>.</a:t>
            </a:r>
            <a:endParaRPr sz="1100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fr-FR" sz="1100" dirty="0">
                <a:solidFill>
                  <a:schemeClr val="dk1"/>
                </a:solidFill>
                <a:highlight>
                  <a:srgbClr val="FFFFFF"/>
                </a:highlight>
              </a:rPr>
              <a:t>The trend of </a:t>
            </a:r>
            <a:r>
              <a:rPr lang="fr-FR" sz="1100" dirty="0" err="1">
                <a:solidFill>
                  <a:schemeClr val="dk1"/>
                </a:solidFill>
                <a:highlight>
                  <a:srgbClr val="FFFFFF"/>
                </a:highlight>
              </a:rPr>
              <a:t>voluntourism</a:t>
            </a:r>
            <a:r>
              <a:rPr lang="fr-FR" sz="1100" dirty="0">
                <a:solidFill>
                  <a:schemeClr val="dk1"/>
                </a:solidFill>
                <a:highlight>
                  <a:srgbClr val="FFFFFF"/>
                </a:highlight>
              </a:rPr>
              <a:t> has come about </a:t>
            </a:r>
            <a:r>
              <a:rPr lang="fr-FR" sz="1100" dirty="0" err="1">
                <a:solidFill>
                  <a:schemeClr val="dk1"/>
                </a:solidFill>
                <a:highlight>
                  <a:srgbClr val="FFFFFF"/>
                </a:highlight>
              </a:rPr>
              <a:t>partly</a:t>
            </a:r>
            <a:r>
              <a:rPr lang="fr-FR" sz="1100" dirty="0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r>
              <a:rPr lang="fr-FR" sz="1100" dirty="0" err="1">
                <a:solidFill>
                  <a:schemeClr val="dk1"/>
                </a:solidFill>
                <a:highlight>
                  <a:srgbClr val="FFFFFF"/>
                </a:highlight>
              </a:rPr>
              <a:t>through</a:t>
            </a:r>
            <a:r>
              <a:rPr lang="fr-FR" sz="1100" dirty="0">
                <a:solidFill>
                  <a:schemeClr val="dk1"/>
                </a:solidFill>
                <a:highlight>
                  <a:srgbClr val="FFFFFF"/>
                </a:highlight>
              </a:rPr>
              <a:t> initiatives by large-</a:t>
            </a:r>
            <a:r>
              <a:rPr lang="fr-FR" sz="1100" dirty="0" err="1">
                <a:solidFill>
                  <a:schemeClr val="dk1"/>
                </a:solidFill>
                <a:highlight>
                  <a:srgbClr val="FFFFFF"/>
                </a:highlight>
              </a:rPr>
              <a:t>scale</a:t>
            </a:r>
            <a:r>
              <a:rPr lang="fr-FR" sz="1100" dirty="0">
                <a:solidFill>
                  <a:schemeClr val="dk1"/>
                </a:solidFill>
                <a:highlight>
                  <a:srgbClr val="FFFFFF"/>
                </a:highlight>
              </a:rPr>
              <a:t>, </a:t>
            </a:r>
            <a:r>
              <a:rPr lang="fr-FR" sz="1100" dirty="0" err="1">
                <a:solidFill>
                  <a:schemeClr val="dk1"/>
                </a:solidFill>
                <a:highlight>
                  <a:srgbClr val="FFFFFF"/>
                </a:highlight>
              </a:rPr>
              <a:t>well</a:t>
            </a:r>
            <a:r>
              <a:rPr lang="fr-FR" sz="1100" dirty="0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r>
              <a:rPr lang="fr-FR" sz="1100" dirty="0" err="1">
                <a:solidFill>
                  <a:schemeClr val="dk1"/>
                </a:solidFill>
                <a:highlight>
                  <a:srgbClr val="FFFFFF"/>
                </a:highlight>
              </a:rPr>
              <a:t>established</a:t>
            </a:r>
            <a:r>
              <a:rPr lang="fr-FR" sz="1100" dirty="0">
                <a:solidFill>
                  <a:schemeClr val="dk1"/>
                </a:solidFill>
                <a:highlight>
                  <a:srgbClr val="FFFFFF"/>
                </a:highlight>
              </a:rPr>
              <a:t> organisations </a:t>
            </a:r>
            <a:r>
              <a:rPr lang="fr-FR" sz="1100" dirty="0" err="1">
                <a:solidFill>
                  <a:schemeClr val="dk1"/>
                </a:solidFill>
                <a:highlight>
                  <a:srgbClr val="FFFFFF"/>
                </a:highlight>
              </a:rPr>
              <a:t>such</a:t>
            </a:r>
            <a:r>
              <a:rPr lang="fr-FR" sz="1100" dirty="0">
                <a:solidFill>
                  <a:schemeClr val="dk1"/>
                </a:solidFill>
                <a:highlight>
                  <a:srgbClr val="FFFFFF"/>
                </a:highlight>
              </a:rPr>
              <a:t> as </a:t>
            </a:r>
            <a:r>
              <a:rPr lang="fr-FR" sz="1100" b="1" dirty="0">
                <a:solidFill>
                  <a:schemeClr val="dk1"/>
                </a:solidFill>
                <a:highlight>
                  <a:srgbClr val="FFFFFF"/>
                </a:highlight>
              </a:rPr>
              <a:t>UNICEF,</a:t>
            </a:r>
            <a:r>
              <a:rPr lang="fr-FR" sz="1100" dirty="0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r>
              <a:rPr lang="fr-FR" sz="1100" b="1" dirty="0">
                <a:solidFill>
                  <a:schemeClr val="dk1"/>
                </a:solidFill>
                <a:highlight>
                  <a:srgbClr val="FFFFFF"/>
                </a:highlight>
              </a:rPr>
              <a:t>Save the </a:t>
            </a:r>
            <a:r>
              <a:rPr lang="fr-FR" sz="1100" b="1" dirty="0" err="1">
                <a:solidFill>
                  <a:schemeClr val="dk1"/>
                </a:solidFill>
                <a:highlight>
                  <a:srgbClr val="FFFFFF"/>
                </a:highlight>
              </a:rPr>
              <a:t>Children</a:t>
            </a:r>
            <a:r>
              <a:rPr lang="fr-FR" sz="1100" b="1" dirty="0">
                <a:solidFill>
                  <a:schemeClr val="dk1"/>
                </a:solidFill>
                <a:highlight>
                  <a:srgbClr val="FFFFFF"/>
                </a:highlight>
              </a:rPr>
              <a:t>, CARE International and World Vision</a:t>
            </a:r>
            <a:r>
              <a:rPr lang="fr-FR" sz="1100" dirty="0">
                <a:solidFill>
                  <a:schemeClr val="dk1"/>
                </a:solidFill>
                <a:highlight>
                  <a:srgbClr val="FFFFFF"/>
                </a:highlight>
              </a:rPr>
              <a:t>. </a:t>
            </a:r>
            <a:r>
              <a:rPr lang="fr-FR" sz="1100" dirty="0" err="1">
                <a:solidFill>
                  <a:schemeClr val="dk1"/>
                </a:solidFill>
                <a:highlight>
                  <a:srgbClr val="FFFFFF"/>
                </a:highlight>
              </a:rPr>
              <a:t>They</a:t>
            </a:r>
            <a:r>
              <a:rPr lang="fr-FR" sz="1100" dirty="0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r>
              <a:rPr lang="fr-FR" sz="1100" dirty="0" err="1">
                <a:solidFill>
                  <a:schemeClr val="dk1"/>
                </a:solidFill>
                <a:highlight>
                  <a:srgbClr val="FFFFFF"/>
                </a:highlight>
              </a:rPr>
              <a:t>raise</a:t>
            </a:r>
            <a:r>
              <a:rPr lang="fr-FR" sz="1100" dirty="0">
                <a:solidFill>
                  <a:schemeClr val="dk1"/>
                </a:solidFill>
                <a:highlight>
                  <a:srgbClr val="FFFFFF"/>
                </a:highlight>
              </a:rPr>
              <a:t> money for programmes </a:t>
            </a:r>
            <a:r>
              <a:rPr lang="fr-FR" sz="1100" dirty="0" err="1">
                <a:solidFill>
                  <a:schemeClr val="dk1"/>
                </a:solidFill>
                <a:highlight>
                  <a:srgbClr val="FFFFFF"/>
                </a:highlight>
              </a:rPr>
              <a:t>they</a:t>
            </a:r>
            <a:r>
              <a:rPr lang="fr-FR" sz="1100" dirty="0">
                <a:solidFill>
                  <a:schemeClr val="dk1"/>
                </a:solidFill>
                <a:highlight>
                  <a:srgbClr val="FFFFFF"/>
                </a:highlight>
              </a:rPr>
              <a:t> have </a:t>
            </a:r>
            <a:r>
              <a:rPr lang="fr-FR" sz="1100" dirty="0" err="1">
                <a:solidFill>
                  <a:schemeClr val="dk1"/>
                </a:solidFill>
                <a:highlight>
                  <a:srgbClr val="FFFFFF"/>
                </a:highlight>
              </a:rPr>
              <a:t>developed</a:t>
            </a:r>
            <a:r>
              <a:rPr lang="fr-FR" sz="1100" dirty="0">
                <a:solidFill>
                  <a:schemeClr val="dk1"/>
                </a:solidFill>
                <a:highlight>
                  <a:srgbClr val="FFFFFF"/>
                </a:highlight>
              </a:rPr>
              <a:t> for </a:t>
            </a:r>
            <a:r>
              <a:rPr lang="fr-FR" sz="1100" dirty="0" err="1">
                <a:solidFill>
                  <a:schemeClr val="dk1"/>
                </a:solidFill>
                <a:highlight>
                  <a:srgbClr val="FFFFFF"/>
                </a:highlight>
              </a:rPr>
              <a:t>orphans</a:t>
            </a:r>
            <a:r>
              <a:rPr lang="fr-FR" sz="1100" dirty="0">
                <a:solidFill>
                  <a:schemeClr val="dk1"/>
                </a:solidFill>
                <a:highlight>
                  <a:srgbClr val="FFFFFF"/>
                </a:highlight>
              </a:rPr>
              <a:t> and </a:t>
            </a:r>
            <a:r>
              <a:rPr lang="fr-FR" sz="1100" dirty="0" err="1">
                <a:solidFill>
                  <a:schemeClr val="dk1"/>
                </a:solidFill>
                <a:highlight>
                  <a:srgbClr val="FFFFFF"/>
                </a:highlight>
              </a:rPr>
              <a:t>vulnerable</a:t>
            </a:r>
            <a:r>
              <a:rPr lang="fr-FR" sz="1100" dirty="0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r>
              <a:rPr lang="fr-FR" sz="1100" dirty="0" err="1">
                <a:solidFill>
                  <a:schemeClr val="dk1"/>
                </a:solidFill>
                <a:highlight>
                  <a:srgbClr val="FFFFFF"/>
                </a:highlight>
              </a:rPr>
              <a:t>children</a:t>
            </a:r>
            <a:r>
              <a:rPr lang="fr-FR" sz="1100" dirty="0">
                <a:solidFill>
                  <a:schemeClr val="dk1"/>
                </a:solidFill>
                <a:highlight>
                  <a:srgbClr val="FFFFFF"/>
                </a:highlight>
              </a:rPr>
              <a:t>.</a:t>
            </a:r>
            <a:endParaRPr sz="1100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1400"/>
              </a:spcAft>
              <a:buNone/>
            </a:pPr>
            <a:r>
              <a:rPr lang="fr-FR" sz="1100" dirty="0" err="1">
                <a:solidFill>
                  <a:schemeClr val="tx1"/>
                </a:solidFill>
                <a:highlight>
                  <a:srgbClr val="FFFFFF"/>
                </a:highlight>
              </a:rPr>
              <a:t>Their</a:t>
            </a:r>
            <a:r>
              <a:rPr lang="fr-FR" sz="1100" dirty="0">
                <a:solidFill>
                  <a:schemeClr val="tx1"/>
                </a:solidFill>
                <a:highlight>
                  <a:srgbClr val="FFFFFF"/>
                </a:highlight>
              </a:rPr>
              <a:t> </a:t>
            </a:r>
            <a:r>
              <a:rPr lang="fr-FR" sz="1100" dirty="0" err="1">
                <a:solidFill>
                  <a:schemeClr val="tx1"/>
                </a:solidFill>
                <a:highlight>
                  <a:srgbClr val="FFFFFF"/>
                </a:highlight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appeals</a:t>
            </a:r>
            <a:r>
              <a:rPr lang="fr-FR" sz="1100" dirty="0">
                <a:solidFill>
                  <a:schemeClr val="tx1"/>
                </a:solidFill>
                <a:highlight>
                  <a:srgbClr val="FFFFFF"/>
                </a:highlight>
              </a:rPr>
              <a:t> have been effective </a:t>
            </a:r>
            <a:r>
              <a:rPr lang="fr-FR" sz="1100" dirty="0" err="1">
                <a:solidFill>
                  <a:schemeClr val="tx1"/>
                </a:solidFill>
                <a:highlight>
                  <a:srgbClr val="FFFFFF"/>
                </a:highlight>
              </a:rPr>
              <a:t>because</a:t>
            </a:r>
            <a:r>
              <a:rPr lang="fr-FR" sz="1100" dirty="0">
                <a:solidFill>
                  <a:schemeClr val="tx1"/>
                </a:solidFill>
                <a:highlight>
                  <a:srgbClr val="FFFFFF"/>
                </a:highlight>
              </a:rPr>
              <a:t> </a:t>
            </a:r>
            <a:r>
              <a:rPr lang="fr-FR" sz="1100" dirty="0" err="1">
                <a:solidFill>
                  <a:schemeClr val="tx1"/>
                </a:solidFill>
                <a:highlight>
                  <a:srgbClr val="FFFFFF"/>
                </a:highlight>
              </a:rPr>
              <a:t>needy</a:t>
            </a:r>
            <a:r>
              <a:rPr lang="fr-FR" sz="1100" dirty="0">
                <a:solidFill>
                  <a:schemeClr val="tx1"/>
                </a:solidFill>
                <a:highlight>
                  <a:srgbClr val="FFFFFF"/>
                </a:highlight>
              </a:rPr>
              <a:t> </a:t>
            </a:r>
            <a:r>
              <a:rPr lang="fr-FR" sz="1100" dirty="0" err="1">
                <a:solidFill>
                  <a:schemeClr val="tx1"/>
                </a:solidFill>
                <a:highlight>
                  <a:srgbClr val="FFFFFF"/>
                </a:highlight>
              </a:rPr>
              <a:t>children</a:t>
            </a:r>
            <a:r>
              <a:rPr lang="fr-FR" sz="1100" dirty="0">
                <a:solidFill>
                  <a:schemeClr val="tx1"/>
                </a:solidFill>
                <a:highlight>
                  <a:srgbClr val="FFFFFF"/>
                </a:highlight>
              </a:rPr>
              <a:t> tend to </a:t>
            </a:r>
            <a:r>
              <a:rPr lang="fr-FR" sz="1100" dirty="0" err="1">
                <a:solidFill>
                  <a:schemeClr val="tx1"/>
                </a:solidFill>
                <a:highlight>
                  <a:srgbClr val="FFFFFF"/>
                </a:highlight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arouse</a:t>
            </a:r>
            <a:r>
              <a:rPr lang="fr-FR" sz="1100" dirty="0">
                <a:solidFill>
                  <a:schemeClr val="tx1"/>
                </a:solidFill>
                <a:highlight>
                  <a:srgbClr val="FFFFFF"/>
                </a:highlight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compassion</a:t>
            </a:r>
            <a:r>
              <a:rPr lang="fr-FR" sz="1100" dirty="0">
                <a:solidFill>
                  <a:schemeClr val="tx1"/>
                </a:solidFill>
                <a:highlight>
                  <a:srgbClr val="FFFFFF"/>
                </a:highlight>
              </a:rPr>
              <a:t> </a:t>
            </a:r>
            <a:r>
              <a:rPr lang="fr-FR" sz="1100" dirty="0">
                <a:solidFill>
                  <a:schemeClr val="dk1"/>
                </a:solidFill>
                <a:highlight>
                  <a:srgbClr val="FFFFFF"/>
                </a:highlight>
              </a:rPr>
              <a:t>and </a:t>
            </a:r>
            <a:r>
              <a:rPr lang="fr-FR" sz="1100" dirty="0" err="1">
                <a:solidFill>
                  <a:schemeClr val="dk1"/>
                </a:solidFill>
                <a:highlight>
                  <a:srgbClr val="FFFFFF"/>
                </a:highlight>
              </a:rPr>
              <a:t>because</a:t>
            </a:r>
            <a:r>
              <a:rPr lang="fr-FR" sz="1100" dirty="0">
                <a:solidFill>
                  <a:schemeClr val="dk1"/>
                </a:solidFill>
                <a:highlight>
                  <a:srgbClr val="FFFFFF"/>
                </a:highlight>
              </a:rPr>
              <a:t> modern communication </a:t>
            </a:r>
            <a:r>
              <a:rPr lang="fr-FR" sz="1100" dirty="0" err="1">
                <a:solidFill>
                  <a:schemeClr val="dk1"/>
                </a:solidFill>
                <a:highlight>
                  <a:srgbClr val="FFFFFF"/>
                </a:highlight>
              </a:rPr>
              <a:t>technology</a:t>
            </a:r>
            <a:r>
              <a:rPr lang="fr-FR" sz="1100" dirty="0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r>
              <a:rPr lang="fr-FR" sz="1100" dirty="0" err="1">
                <a:solidFill>
                  <a:schemeClr val="dk1"/>
                </a:solidFill>
                <a:highlight>
                  <a:srgbClr val="FFFFFF"/>
                </a:highlight>
              </a:rPr>
              <a:t>makes</a:t>
            </a:r>
            <a:r>
              <a:rPr lang="fr-FR" sz="1100" dirty="0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r>
              <a:rPr lang="fr-FR" sz="1100" dirty="0" err="1">
                <a:solidFill>
                  <a:schemeClr val="dk1"/>
                </a:solidFill>
                <a:highlight>
                  <a:srgbClr val="FFFFFF"/>
                </a:highlight>
              </a:rPr>
              <a:t>it</a:t>
            </a:r>
            <a:r>
              <a:rPr lang="fr-FR" sz="1100" dirty="0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r>
              <a:rPr lang="fr-FR" sz="1100" dirty="0" err="1">
                <a:solidFill>
                  <a:schemeClr val="dk1"/>
                </a:solidFill>
                <a:highlight>
                  <a:srgbClr val="FFFFFF"/>
                </a:highlight>
              </a:rPr>
              <a:t>easy</a:t>
            </a:r>
            <a:r>
              <a:rPr lang="fr-FR" sz="1100" dirty="0">
                <a:solidFill>
                  <a:schemeClr val="dk1"/>
                </a:solidFill>
                <a:highlight>
                  <a:srgbClr val="FFFFFF"/>
                </a:highlight>
              </a:rPr>
              <a:t> to </a:t>
            </a:r>
            <a:r>
              <a:rPr lang="fr-FR" sz="1100" dirty="0" err="1">
                <a:solidFill>
                  <a:schemeClr val="dk1"/>
                </a:solidFill>
                <a:highlight>
                  <a:srgbClr val="FFFFFF"/>
                </a:highlight>
              </a:rPr>
              <a:t>share</a:t>
            </a:r>
            <a:r>
              <a:rPr lang="fr-FR" sz="1100" dirty="0">
                <a:solidFill>
                  <a:schemeClr val="dk1"/>
                </a:solidFill>
                <a:highlight>
                  <a:srgbClr val="FFFFFF"/>
                </a:highlight>
              </a:rPr>
              <a:t> the call to help. </a:t>
            </a:r>
            <a:r>
              <a:rPr lang="fr-FR" sz="1100" dirty="0" err="1">
                <a:solidFill>
                  <a:schemeClr val="dk1"/>
                </a:solidFill>
                <a:highlight>
                  <a:srgbClr val="FFFFFF"/>
                </a:highlight>
              </a:rPr>
              <a:t>These</a:t>
            </a:r>
            <a:r>
              <a:rPr lang="fr-FR" sz="1100" dirty="0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r>
              <a:rPr lang="fr-FR" sz="1100" dirty="0" err="1">
                <a:solidFill>
                  <a:schemeClr val="dk1"/>
                </a:solidFill>
                <a:highlight>
                  <a:srgbClr val="FFFFFF"/>
                </a:highlight>
              </a:rPr>
              <a:t>appeals</a:t>
            </a:r>
            <a:r>
              <a:rPr lang="fr-FR" sz="1100" dirty="0">
                <a:solidFill>
                  <a:schemeClr val="dk1"/>
                </a:solidFill>
                <a:highlight>
                  <a:srgbClr val="FFFFFF"/>
                </a:highlight>
              </a:rPr>
              <a:t> have </a:t>
            </a:r>
            <a:r>
              <a:rPr lang="fr-FR" sz="1100" dirty="0" err="1">
                <a:solidFill>
                  <a:schemeClr val="dk1"/>
                </a:solidFill>
                <a:highlight>
                  <a:srgbClr val="FFFFFF"/>
                </a:highlight>
              </a:rPr>
              <a:t>attracted</a:t>
            </a:r>
            <a:r>
              <a:rPr lang="fr-FR" sz="1100" dirty="0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r>
              <a:rPr lang="fr-FR" sz="1100" dirty="0" err="1">
                <a:solidFill>
                  <a:schemeClr val="dk1"/>
                </a:solidFill>
                <a:highlight>
                  <a:srgbClr val="FFFFFF"/>
                </a:highlight>
              </a:rPr>
              <a:t>increasing</a:t>
            </a:r>
            <a:r>
              <a:rPr lang="fr-FR" sz="1100" dirty="0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r>
              <a:rPr lang="fr-FR" sz="1100" dirty="0" err="1">
                <a:solidFill>
                  <a:schemeClr val="dk1"/>
                </a:solidFill>
                <a:highlight>
                  <a:srgbClr val="FFFFFF"/>
                </a:highlight>
              </a:rPr>
              <a:t>numbers</a:t>
            </a:r>
            <a:r>
              <a:rPr lang="fr-FR" sz="1100" dirty="0">
                <a:solidFill>
                  <a:schemeClr val="dk1"/>
                </a:solidFill>
                <a:highlight>
                  <a:srgbClr val="FFFFFF"/>
                </a:highlight>
              </a:rPr>
              <a:t> of </a:t>
            </a:r>
            <a:r>
              <a:rPr lang="fr-FR" sz="1100" dirty="0" err="1">
                <a:solidFill>
                  <a:schemeClr val="dk1"/>
                </a:solidFill>
                <a:highlight>
                  <a:srgbClr val="FFFFFF"/>
                </a:highlight>
              </a:rPr>
              <a:t>student</a:t>
            </a:r>
            <a:r>
              <a:rPr lang="fr-FR" sz="1100" dirty="0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r>
              <a:rPr lang="fr-FR" sz="1100" dirty="0" err="1">
                <a:solidFill>
                  <a:schemeClr val="dk1"/>
                </a:solidFill>
                <a:highlight>
                  <a:srgbClr val="FFFFFF"/>
                </a:highlight>
              </a:rPr>
              <a:t>volunteers</a:t>
            </a:r>
            <a:r>
              <a:rPr lang="fr-FR" sz="1100" dirty="0">
                <a:solidFill>
                  <a:schemeClr val="dk1"/>
                </a:solidFill>
                <a:highlight>
                  <a:srgbClr val="FFFFFF"/>
                </a:highlight>
              </a:rPr>
              <a:t>, best </a:t>
            </a:r>
            <a:r>
              <a:rPr lang="fr-FR" sz="1100" dirty="0" err="1">
                <a:solidFill>
                  <a:schemeClr val="dk1"/>
                </a:solidFill>
                <a:highlight>
                  <a:srgbClr val="FFFFFF"/>
                </a:highlight>
              </a:rPr>
              <a:t>described</a:t>
            </a:r>
            <a:r>
              <a:rPr lang="fr-FR" sz="1100" dirty="0">
                <a:solidFill>
                  <a:schemeClr val="dk1"/>
                </a:solidFill>
                <a:highlight>
                  <a:srgbClr val="FFFFFF"/>
                </a:highlight>
              </a:rPr>
              <a:t> as amateur </a:t>
            </a:r>
            <a:r>
              <a:rPr lang="fr-FR" sz="1100" dirty="0" err="1">
                <a:solidFill>
                  <a:schemeClr val="dk1"/>
                </a:solidFill>
                <a:highlight>
                  <a:srgbClr val="FFFFFF"/>
                </a:highlight>
              </a:rPr>
              <a:t>humanitarian</a:t>
            </a:r>
            <a:r>
              <a:rPr lang="fr-FR" sz="1100" dirty="0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r>
              <a:rPr lang="fr-FR" sz="1100" dirty="0" err="1">
                <a:solidFill>
                  <a:schemeClr val="dk1"/>
                </a:solidFill>
                <a:highlight>
                  <a:srgbClr val="FFFFFF"/>
                </a:highlight>
              </a:rPr>
              <a:t>workers</a:t>
            </a:r>
            <a:r>
              <a:rPr lang="fr-FR" sz="1100" dirty="0">
                <a:solidFill>
                  <a:schemeClr val="dk1"/>
                </a:solidFill>
                <a:highlight>
                  <a:srgbClr val="FFFFFF"/>
                </a:highlight>
              </a:rPr>
              <a:t>. </a:t>
            </a:r>
            <a:r>
              <a:rPr lang="fr-FR" sz="1100" dirty="0" err="1">
                <a:solidFill>
                  <a:schemeClr val="dk1"/>
                </a:solidFill>
                <a:highlight>
                  <a:srgbClr val="FFFFFF"/>
                </a:highlight>
              </a:rPr>
              <a:t>They</a:t>
            </a:r>
            <a:r>
              <a:rPr lang="fr-FR" sz="1100" dirty="0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r>
              <a:rPr lang="fr-FR" sz="1100" dirty="0" err="1">
                <a:solidFill>
                  <a:schemeClr val="dk1"/>
                </a:solidFill>
                <a:highlight>
                  <a:srgbClr val="FFFFFF"/>
                </a:highlight>
              </a:rPr>
              <a:t>intend</a:t>
            </a:r>
            <a:r>
              <a:rPr lang="fr-FR" sz="1100" dirty="0">
                <a:solidFill>
                  <a:schemeClr val="dk1"/>
                </a:solidFill>
                <a:highlight>
                  <a:srgbClr val="FFFFFF"/>
                </a:highlight>
              </a:rPr>
              <a:t> to serve people, </a:t>
            </a:r>
            <a:r>
              <a:rPr lang="fr-FR" sz="1100" dirty="0" err="1">
                <a:solidFill>
                  <a:schemeClr val="dk1"/>
                </a:solidFill>
                <a:highlight>
                  <a:srgbClr val="FFFFFF"/>
                </a:highlight>
              </a:rPr>
              <a:t>especially</a:t>
            </a:r>
            <a:r>
              <a:rPr lang="fr-FR" sz="1100" dirty="0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r>
              <a:rPr lang="fr-FR" sz="1100" dirty="0" err="1">
                <a:solidFill>
                  <a:schemeClr val="dk1"/>
                </a:solidFill>
                <a:highlight>
                  <a:srgbClr val="FFFFFF"/>
                </a:highlight>
              </a:rPr>
              <a:t>children</a:t>
            </a:r>
            <a:r>
              <a:rPr lang="fr-FR" sz="1100" dirty="0">
                <a:solidFill>
                  <a:schemeClr val="dk1"/>
                </a:solidFill>
                <a:highlight>
                  <a:srgbClr val="FFFFFF"/>
                </a:highlight>
              </a:rPr>
              <a:t>, but do </a:t>
            </a:r>
            <a:r>
              <a:rPr lang="fr-FR" sz="1100" dirty="0" err="1">
                <a:solidFill>
                  <a:schemeClr val="dk1"/>
                </a:solidFill>
                <a:highlight>
                  <a:srgbClr val="FFFFFF"/>
                </a:highlight>
              </a:rPr>
              <a:t>they</a:t>
            </a:r>
            <a:r>
              <a:rPr lang="fr-FR" sz="1100" dirty="0">
                <a:solidFill>
                  <a:schemeClr val="dk1"/>
                </a:solidFill>
                <a:highlight>
                  <a:srgbClr val="FFFFFF"/>
                </a:highlight>
              </a:rPr>
              <a:t>?</a:t>
            </a:r>
            <a:endParaRPr sz="1100" dirty="0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BE21A104-6F38-4A6F-91CE-4A47F95CC0F4}"/>
              </a:ext>
            </a:extLst>
          </p:cNvPr>
          <p:cNvSpPr txBox="1"/>
          <p:nvPr/>
        </p:nvSpPr>
        <p:spPr>
          <a:xfrm>
            <a:off x="1058779" y="2394284"/>
            <a:ext cx="42939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Vidéo</a:t>
            </a:r>
            <a:r>
              <a:rPr lang="en-US" dirty="0">
                <a:solidFill>
                  <a:schemeClr val="dk1"/>
                </a:solidFill>
              </a:rPr>
              <a:t> : </a:t>
            </a:r>
            <a:r>
              <a:rPr lang="en-US" i="1" dirty="0">
                <a:solidFill>
                  <a:schemeClr val="dk1"/>
                </a:solidFill>
              </a:rPr>
              <a:t>Voluntourism : more harm than good</a:t>
            </a:r>
            <a:r>
              <a:rPr lang="en-US" dirty="0">
                <a:solidFill>
                  <a:schemeClr val="dk1"/>
                </a:solidFill>
              </a:rPr>
              <a:t> ? </a:t>
            </a:r>
            <a:endParaRPr lang="en-US" i="1" dirty="0">
              <a:solidFill>
                <a:schemeClr val="dk1"/>
              </a:solidFill>
            </a:endParaRPr>
          </a:p>
          <a:p>
            <a:r>
              <a:rPr lang="fr-FR" dirty="0">
                <a:hlinkClick r:id="rId7"/>
              </a:rPr>
              <a:t>https://www.youtube.com/watch?v=PPIjV_oS9WM</a:t>
            </a:r>
            <a:endParaRPr lang="fr-FR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2" name="Google Shape;182;g78e22020b2_0_20"/>
          <p:cNvGraphicFramePr/>
          <p:nvPr/>
        </p:nvGraphicFramePr>
        <p:xfrm>
          <a:off x="333713" y="451150"/>
          <a:ext cx="11524575" cy="5147895"/>
        </p:xfrm>
        <a:graphic>
          <a:graphicData uri="http://schemas.openxmlformats.org/drawingml/2006/table">
            <a:tbl>
              <a:tblPr>
                <a:noFill/>
                <a:tableStyleId>{EE5B2C9C-D3EC-4EA4-9ECD-50155E205D07}</a:tableStyleId>
              </a:tblPr>
              <a:tblGrid>
                <a:gridCol w="4261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62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469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/>
                        <a:t> AXE(S)  DU PROGRAMME DE LVA</a:t>
                      </a:r>
                      <a:endParaRPr sz="1600" b="1"/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fr-FR" sz="1600" b="1"/>
                        <a:t>Descriptif de l’axe dans le programme de LVA</a:t>
                      </a:r>
                      <a:endParaRPr sz="1600" b="1"/>
                    </a:p>
                  </a:txBody>
                  <a:tcPr marL="68575" marR="68575" marT="91425" marB="91425">
                    <a:lnL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b="1"/>
                        <a:t> </a:t>
                      </a:r>
                      <a:r>
                        <a:rPr lang="fr-FR" sz="1800">
                          <a:solidFill>
                            <a:schemeClr val="dk1"/>
                          </a:solidFill>
                        </a:rPr>
                        <a:t>Identités et échanges / Diversité et inclusion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-FR" u="sng">
                          <a:solidFill>
                            <a:schemeClr val="dk1"/>
                          </a:solidFill>
                        </a:rPr>
                        <a:t>Identités et échanges</a:t>
                      </a:r>
                      <a:r>
                        <a:rPr lang="fr-FR">
                          <a:solidFill>
                            <a:schemeClr val="dk1"/>
                          </a:solidFill>
                        </a:rPr>
                        <a:t> : « La </a:t>
                      </a:r>
                      <a:r>
                        <a:rPr lang="fr-FR" b="1">
                          <a:solidFill>
                            <a:schemeClr val="dk1"/>
                          </a:solidFill>
                        </a:rPr>
                        <a:t>mobilité </a:t>
                      </a:r>
                      <a:r>
                        <a:rPr lang="fr-FR">
                          <a:solidFill>
                            <a:schemeClr val="dk1"/>
                          </a:solidFill>
                        </a:rPr>
                        <a:t>(intellectuelle, physique…) caractérise le monde actuel et implique la </a:t>
                      </a:r>
                      <a:r>
                        <a:rPr lang="fr-FR" b="1">
                          <a:solidFill>
                            <a:schemeClr val="dk1"/>
                          </a:solidFill>
                        </a:rPr>
                        <a:t>multiplication des contacts</a:t>
                      </a:r>
                      <a:r>
                        <a:rPr lang="fr-FR">
                          <a:solidFill>
                            <a:schemeClr val="dk1"/>
                          </a:solidFill>
                        </a:rPr>
                        <a:t>, des </a:t>
                      </a:r>
                      <a:r>
                        <a:rPr lang="fr-FR" b="1">
                          <a:solidFill>
                            <a:schemeClr val="dk1"/>
                          </a:solidFill>
                        </a:rPr>
                        <a:t>échanges</a:t>
                      </a:r>
                      <a:r>
                        <a:rPr lang="fr-FR">
                          <a:solidFill>
                            <a:schemeClr val="dk1"/>
                          </a:solidFill>
                        </a:rPr>
                        <a:t>, des </a:t>
                      </a:r>
                      <a:r>
                        <a:rPr lang="fr-FR" b="1">
                          <a:solidFill>
                            <a:schemeClr val="dk1"/>
                          </a:solidFill>
                        </a:rPr>
                        <a:t>partenariats</a:t>
                      </a:r>
                      <a:r>
                        <a:rPr lang="fr-FR">
                          <a:solidFill>
                            <a:schemeClr val="dk1"/>
                          </a:solidFill>
                        </a:rPr>
                        <a:t> tout en posant les </a:t>
                      </a:r>
                      <a:r>
                        <a:rPr lang="fr-FR" b="1">
                          <a:solidFill>
                            <a:schemeClr val="dk1"/>
                          </a:solidFill>
                        </a:rPr>
                        <a:t>questions de l’acculturation, de l'intégration, de l'adaptation, de l’inclusion</a:t>
                      </a:r>
                      <a:r>
                        <a:rPr lang="fr-FR">
                          <a:solidFill>
                            <a:schemeClr val="dk1"/>
                          </a:solidFill>
                        </a:rPr>
                        <a:t>, etc. Cette mobilité suppose le </a:t>
                      </a:r>
                      <a:r>
                        <a:rPr lang="fr-FR" b="1">
                          <a:solidFill>
                            <a:schemeClr val="dk1"/>
                          </a:solidFill>
                        </a:rPr>
                        <a:t>franchissement de frontières </a:t>
                      </a:r>
                      <a:r>
                        <a:rPr lang="fr-FR">
                          <a:solidFill>
                            <a:schemeClr val="dk1"/>
                          </a:solidFill>
                        </a:rPr>
                        <a:t>géographiques et politiques. »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fr-FR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fr-FR" u="sng">
                          <a:solidFill>
                            <a:schemeClr val="dk1"/>
                          </a:solidFill>
                        </a:rPr>
                        <a:t>Diversité et inclusion:</a:t>
                      </a:r>
                      <a:r>
                        <a:rPr lang="fr-FR">
                          <a:solidFill>
                            <a:schemeClr val="dk1"/>
                          </a:solidFill>
                        </a:rPr>
                        <a:t> « Quelles sont, dans chaque aire géographique étudiée, les réponses apportées aux questions posées par </a:t>
                      </a:r>
                      <a:r>
                        <a:rPr lang="fr-FR" b="1">
                          <a:solidFill>
                            <a:schemeClr val="dk1"/>
                          </a:solidFill>
                        </a:rPr>
                        <a:t>l’évolution des sociétés de plus en plus diverses et ouvertes</a:t>
                      </a:r>
                      <a:r>
                        <a:rPr lang="fr-FR">
                          <a:solidFill>
                            <a:schemeClr val="dk1"/>
                          </a:solidFill>
                        </a:rPr>
                        <a:t> ? Les langues vivantes jouent un rôle fondamental pour </a:t>
                      </a:r>
                      <a:r>
                        <a:rPr lang="fr-FR" b="1">
                          <a:solidFill>
                            <a:schemeClr val="dk1"/>
                          </a:solidFill>
                        </a:rPr>
                        <a:t>l’insertion et la cohésion sociales dans des sociétés de plus en plus cosmopolites</a:t>
                      </a:r>
                      <a:r>
                        <a:rPr lang="fr-FR">
                          <a:solidFill>
                            <a:schemeClr val="dk1"/>
                          </a:solidFill>
                        </a:rPr>
                        <a:t>. L’étude de la diversité culturelle au sein d’une aire linguistique donnée ou de la variété linguistique au sein d’une aire culturelle favorise une </a:t>
                      </a:r>
                      <a:r>
                        <a:rPr lang="fr-FR" b="1">
                          <a:solidFill>
                            <a:schemeClr val="dk1"/>
                          </a:solidFill>
                        </a:rPr>
                        <a:t>réflexion sur le rapport à l’Autre</a:t>
                      </a:r>
                      <a:r>
                        <a:rPr lang="fr-FR">
                          <a:solidFill>
                            <a:schemeClr val="dk1"/>
                          </a:solidFill>
                        </a:rPr>
                        <a:t> et permet la mise en place de projets interculturels et plurilingues. »</a:t>
                      </a:r>
                      <a:endParaRPr sz="1200" b="1"/>
                    </a:p>
                  </a:txBody>
                  <a:tcPr marL="68575" marR="68575" marT="91425" marB="91425">
                    <a:lnL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213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fr-FR" sz="1600" b="1"/>
                        <a:t> THÈME DU PROGRAMME DE MANAGEMENT </a:t>
                      </a:r>
                      <a:endParaRPr sz="1600" b="1"/>
                    </a:p>
                  </a:txBody>
                  <a:tcPr marL="68575" marR="68575" marT="91425" marB="91425">
                    <a:lnL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fr-FR"/>
                        <a:t> </a:t>
                      </a:r>
                      <a:endParaRPr/>
                    </a:p>
                  </a:txBody>
                  <a:tcPr marL="68575" marR="68575" marT="91425" marB="91425">
                    <a:lnL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7" name="Google Shape;187;g78e22020b2_0_25"/>
          <p:cNvGraphicFramePr/>
          <p:nvPr/>
        </p:nvGraphicFramePr>
        <p:xfrm>
          <a:off x="333713" y="451150"/>
          <a:ext cx="11524575" cy="5147895"/>
        </p:xfrm>
        <a:graphic>
          <a:graphicData uri="http://schemas.openxmlformats.org/drawingml/2006/table">
            <a:tbl>
              <a:tblPr>
                <a:noFill/>
                <a:tableStyleId>{EE5B2C9C-D3EC-4EA4-9ECD-50155E205D07}</a:tableStyleId>
              </a:tblPr>
              <a:tblGrid>
                <a:gridCol w="4261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62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469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/>
                        <a:t> AXE(S)  DU PROGRAMME DE LVA</a:t>
                      </a:r>
                      <a:endParaRPr sz="1600" b="1"/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fr-FR" sz="1600" b="1"/>
                        <a:t>Descriptif de l’axe dans le programme de LVA</a:t>
                      </a:r>
                      <a:endParaRPr sz="1600" b="1"/>
                    </a:p>
                  </a:txBody>
                  <a:tcPr marL="68575" marR="68575" marT="91425" marB="91425">
                    <a:lnL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b="1"/>
                        <a:t> </a:t>
                      </a:r>
                      <a:r>
                        <a:rPr lang="fr-FR" sz="1800">
                          <a:solidFill>
                            <a:schemeClr val="dk1"/>
                          </a:solidFill>
                        </a:rPr>
                        <a:t>Identités et échanges / Diversité et inclusion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u="sng">
                          <a:solidFill>
                            <a:schemeClr val="dk1"/>
                          </a:solidFill>
                        </a:rPr>
                        <a:t>Identités et échanges</a:t>
                      </a:r>
                      <a:r>
                        <a:rPr lang="fr-FR">
                          <a:solidFill>
                            <a:schemeClr val="dk1"/>
                          </a:solidFill>
                        </a:rPr>
                        <a:t> : « La </a:t>
                      </a:r>
                      <a:r>
                        <a:rPr lang="fr-FR" b="1">
                          <a:solidFill>
                            <a:schemeClr val="dk1"/>
                          </a:solidFill>
                        </a:rPr>
                        <a:t>mobilité </a:t>
                      </a:r>
                      <a:r>
                        <a:rPr lang="fr-FR">
                          <a:solidFill>
                            <a:schemeClr val="dk1"/>
                          </a:solidFill>
                        </a:rPr>
                        <a:t>(intellectuelle, physique…) caractérise le monde actuel et implique la </a:t>
                      </a:r>
                      <a:r>
                        <a:rPr lang="fr-FR" b="1">
                          <a:solidFill>
                            <a:schemeClr val="dk1"/>
                          </a:solidFill>
                        </a:rPr>
                        <a:t>multiplication des contacts</a:t>
                      </a:r>
                      <a:r>
                        <a:rPr lang="fr-FR">
                          <a:solidFill>
                            <a:schemeClr val="dk1"/>
                          </a:solidFill>
                        </a:rPr>
                        <a:t>, des </a:t>
                      </a:r>
                      <a:r>
                        <a:rPr lang="fr-FR" b="1">
                          <a:solidFill>
                            <a:schemeClr val="dk1"/>
                          </a:solidFill>
                        </a:rPr>
                        <a:t>échanges</a:t>
                      </a:r>
                      <a:r>
                        <a:rPr lang="fr-FR">
                          <a:solidFill>
                            <a:schemeClr val="dk1"/>
                          </a:solidFill>
                        </a:rPr>
                        <a:t>, des </a:t>
                      </a:r>
                      <a:r>
                        <a:rPr lang="fr-FR" b="1">
                          <a:solidFill>
                            <a:schemeClr val="dk1"/>
                          </a:solidFill>
                        </a:rPr>
                        <a:t>partenariats</a:t>
                      </a:r>
                      <a:r>
                        <a:rPr lang="fr-FR">
                          <a:solidFill>
                            <a:schemeClr val="dk1"/>
                          </a:solidFill>
                        </a:rPr>
                        <a:t> tout en posant les </a:t>
                      </a:r>
                      <a:r>
                        <a:rPr lang="fr-FR" b="1">
                          <a:solidFill>
                            <a:schemeClr val="dk1"/>
                          </a:solidFill>
                        </a:rPr>
                        <a:t>questions de l’acculturation, de l'intégration, de l'adaptation, de l’inclusion</a:t>
                      </a:r>
                      <a:r>
                        <a:rPr lang="fr-FR">
                          <a:solidFill>
                            <a:schemeClr val="dk1"/>
                          </a:solidFill>
                        </a:rPr>
                        <a:t>, etc. Cette mobilité suppose le </a:t>
                      </a:r>
                      <a:r>
                        <a:rPr lang="fr-FR" b="1">
                          <a:solidFill>
                            <a:schemeClr val="dk1"/>
                          </a:solidFill>
                        </a:rPr>
                        <a:t>franchissement de frontières </a:t>
                      </a:r>
                      <a:r>
                        <a:rPr lang="fr-FR">
                          <a:solidFill>
                            <a:schemeClr val="dk1"/>
                          </a:solidFill>
                        </a:rPr>
                        <a:t>géographiques et politiques. »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fr-FR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fr-FR" u="sng">
                          <a:solidFill>
                            <a:schemeClr val="dk1"/>
                          </a:solidFill>
                        </a:rPr>
                        <a:t>Diversité et inclusion:</a:t>
                      </a:r>
                      <a:r>
                        <a:rPr lang="fr-FR">
                          <a:solidFill>
                            <a:schemeClr val="dk1"/>
                          </a:solidFill>
                        </a:rPr>
                        <a:t> « Quelles sont, dans chaque aire géographique étudiée, les réponses apportées aux questions posées par </a:t>
                      </a:r>
                      <a:r>
                        <a:rPr lang="fr-FR" b="1">
                          <a:solidFill>
                            <a:schemeClr val="dk1"/>
                          </a:solidFill>
                        </a:rPr>
                        <a:t>l’évolution des sociétés de plus en plus diverses et ouvertes</a:t>
                      </a:r>
                      <a:r>
                        <a:rPr lang="fr-FR">
                          <a:solidFill>
                            <a:schemeClr val="dk1"/>
                          </a:solidFill>
                        </a:rPr>
                        <a:t> ? Les langues vivantes jouent un rôle fondamental pour </a:t>
                      </a:r>
                      <a:r>
                        <a:rPr lang="fr-FR" b="1">
                          <a:solidFill>
                            <a:schemeClr val="dk1"/>
                          </a:solidFill>
                        </a:rPr>
                        <a:t>l’insertion et la cohésion sociales dans des sociétés de plus en plus cosmopolites</a:t>
                      </a:r>
                      <a:r>
                        <a:rPr lang="fr-FR">
                          <a:solidFill>
                            <a:schemeClr val="dk1"/>
                          </a:solidFill>
                        </a:rPr>
                        <a:t>. L’étude de la diversité culturelle au sein d’une aire linguistique donnée ou de la variété linguistique au sein d’une aire culturelle favorise une </a:t>
                      </a:r>
                      <a:r>
                        <a:rPr lang="fr-FR" b="1">
                          <a:solidFill>
                            <a:schemeClr val="dk1"/>
                          </a:solidFill>
                        </a:rPr>
                        <a:t>réflexion sur le rapport à l’Autre</a:t>
                      </a:r>
                      <a:r>
                        <a:rPr lang="fr-FR">
                          <a:solidFill>
                            <a:schemeClr val="dk1"/>
                          </a:solidFill>
                        </a:rPr>
                        <a:t> et permet la mise en place de projets interculturels et plurilingues. »</a:t>
                      </a:r>
                      <a:endParaRPr sz="1200" b="1"/>
                    </a:p>
                  </a:txBody>
                  <a:tcPr marL="68575" marR="68575" marT="91425" marB="91425">
                    <a:lnL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213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fr-FR" sz="1600" b="1"/>
                        <a:t>THÈME DU PROGRAMME DE MANAGEMENT </a:t>
                      </a:r>
                      <a:endParaRPr sz="1600" b="1"/>
                    </a:p>
                  </a:txBody>
                  <a:tcPr marL="68575" marR="68575" marT="91425" marB="91425">
                    <a:lnL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-FR" sz="1600">
                          <a:solidFill>
                            <a:schemeClr val="dk1"/>
                          </a:solidFill>
                        </a:rPr>
                        <a:t>Eléments caractéristiques d’une association.</a:t>
                      </a:r>
                      <a:endParaRPr sz="16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fr-FR" sz="1600">
                          <a:solidFill>
                            <a:schemeClr val="dk1"/>
                          </a:solidFill>
                        </a:rPr>
                        <a:t>Le rôle d’une association ou ONG, la particularité de ses ressources humaines (bénévolat)</a:t>
                      </a:r>
                      <a:endParaRPr sz="1600"/>
                    </a:p>
                  </a:txBody>
                  <a:tcPr marL="68575" marR="68575" marT="91425" marB="91425">
                    <a:lnL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2" name="Google Shape;192;g78e22020b2_0_35"/>
          <p:cNvGraphicFramePr/>
          <p:nvPr>
            <p:extLst>
              <p:ext uri="{D42A27DB-BD31-4B8C-83A1-F6EECF244321}">
                <p14:modId xmlns:p14="http://schemas.microsoft.com/office/powerpoint/2010/main" val="2128169555"/>
              </p:ext>
            </p:extLst>
          </p:nvPr>
        </p:nvGraphicFramePr>
        <p:xfrm>
          <a:off x="204538" y="476750"/>
          <a:ext cx="11782925" cy="4727475"/>
        </p:xfrm>
        <a:graphic>
          <a:graphicData uri="http://schemas.openxmlformats.org/drawingml/2006/table">
            <a:tbl>
              <a:tblPr>
                <a:noFill/>
                <a:tableStyleId>{EE5B2C9C-D3EC-4EA4-9ECD-50155E205D07}</a:tableStyleId>
              </a:tblPr>
              <a:tblGrid>
                <a:gridCol w="2143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39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176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fr-FR" sz="1600" b="1"/>
                        <a:t>THÉMATIQUE CROISÉE</a:t>
                      </a:r>
                      <a:r>
                        <a:rPr lang="fr-FR" sz="1100" b="1"/>
                        <a:t> </a:t>
                      </a:r>
                      <a:endParaRPr sz="1100" b="1"/>
                    </a:p>
                  </a:txBody>
                  <a:tcPr marL="68575" marR="68575" marT="91425" marB="91425">
                    <a:lnL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-FR" sz="1600" dirty="0">
                          <a:solidFill>
                            <a:schemeClr val="dk1"/>
                          </a:solidFill>
                        </a:rPr>
                        <a:t>L'évolution des modes de tourisme</a:t>
                      </a:r>
                      <a:endParaRPr sz="1600" dirty="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dirty="0">
                          <a:solidFill>
                            <a:schemeClr val="dk1"/>
                          </a:solidFill>
                        </a:rPr>
                        <a:t>Le concept de « volontourisme »</a:t>
                      </a:r>
                      <a:r>
                        <a:rPr lang="fr-FR" sz="1600" i="1" dirty="0">
                          <a:solidFill>
                            <a:schemeClr val="dk1"/>
                          </a:solidFill>
                        </a:rPr>
                        <a:t> (</a:t>
                      </a:r>
                      <a:r>
                        <a:rPr lang="fr-FR" sz="1600" i="1" dirty="0" err="1">
                          <a:solidFill>
                            <a:schemeClr val="dk1"/>
                          </a:solidFill>
                        </a:rPr>
                        <a:t>voluntourism</a:t>
                      </a:r>
                      <a:r>
                        <a:rPr lang="fr-FR" sz="1600" i="1" dirty="0">
                          <a:solidFill>
                            <a:schemeClr val="dk1"/>
                          </a:solidFill>
                        </a:rPr>
                        <a:t>) </a:t>
                      </a:r>
                      <a:endParaRPr sz="1600" i="1" dirty="0"/>
                    </a:p>
                  </a:txBody>
                  <a:tcPr marL="68575" marR="68575" marT="91425" marB="91425">
                    <a:lnL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14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fr-FR" sz="1600" b="1"/>
                        <a:t>PROBLÉMATIQUE CROISÉE</a:t>
                      </a:r>
                      <a:r>
                        <a:rPr lang="fr-FR" sz="1100" b="1"/>
                        <a:t> </a:t>
                      </a:r>
                      <a:endParaRPr sz="1100" b="1"/>
                    </a:p>
                  </a:txBody>
                  <a:tcPr marL="68575" marR="68575" marT="91425" marB="91425">
                    <a:lnL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endParaRPr/>
                    </a:p>
                  </a:txBody>
                  <a:tcPr marL="68575" marR="68575" marT="91425" marB="91425">
                    <a:lnL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22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/>
                        <a:t>ACTIVITÉS LANGAGIÈRES</a:t>
                      </a:r>
                      <a:endParaRPr sz="1600" b="1"/>
                    </a:p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/>
                        <a:t>TRAVAILLÉES</a:t>
                      </a:r>
                      <a:endParaRPr sz="1100" b="1"/>
                    </a:p>
                  </a:txBody>
                  <a:tcPr marL="68575" marR="68575" marT="91425" marB="91425">
                    <a:lnL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endParaRPr sz="1100"/>
                    </a:p>
                  </a:txBody>
                  <a:tcPr marL="68575" marR="68575" marT="91425" marB="91425">
                    <a:lnL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361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/>
                        <a:t>NOTIONS DE MANAGEMENT</a:t>
                      </a:r>
                      <a:endParaRPr sz="1600" b="1"/>
                    </a:p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/>
                        <a:t>TRAVAILLÉES</a:t>
                      </a:r>
                      <a:r>
                        <a:rPr lang="fr-FR" sz="1100" b="1"/>
                        <a:t> </a:t>
                      </a:r>
                      <a:endParaRPr sz="1100" b="1"/>
                    </a:p>
                  </a:txBody>
                  <a:tcPr marL="68575" marR="68575" marT="91425" marB="91425">
                    <a:lnL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endParaRPr dirty="0"/>
                    </a:p>
                  </a:txBody>
                  <a:tcPr marL="68575" marR="68575" marT="91425" marB="91425">
                    <a:lnL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7" name="Google Shape;197;g78e22020b2_0_43"/>
          <p:cNvGraphicFramePr/>
          <p:nvPr>
            <p:extLst>
              <p:ext uri="{D42A27DB-BD31-4B8C-83A1-F6EECF244321}">
                <p14:modId xmlns:p14="http://schemas.microsoft.com/office/powerpoint/2010/main" val="1272143933"/>
              </p:ext>
            </p:extLst>
          </p:nvPr>
        </p:nvGraphicFramePr>
        <p:xfrm>
          <a:off x="290138" y="476750"/>
          <a:ext cx="11683950" cy="4956672"/>
        </p:xfrm>
        <a:graphic>
          <a:graphicData uri="http://schemas.openxmlformats.org/drawingml/2006/table">
            <a:tbl>
              <a:tblPr>
                <a:noFill/>
                <a:tableStyleId>{EE5B2C9C-D3EC-4EA4-9ECD-50155E205D07}</a:tableStyleId>
              </a:tblPr>
              <a:tblGrid>
                <a:gridCol w="2125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58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322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fr-FR" sz="1600" b="1"/>
                        <a:t>THÉMATIQUE CROISÉE</a:t>
                      </a:r>
                      <a:endParaRPr sz="1600" b="1"/>
                    </a:p>
                  </a:txBody>
                  <a:tcPr marL="68575" marR="68575" marT="91425" marB="91425">
                    <a:lnL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>
                          <a:solidFill>
                            <a:schemeClr val="dk1"/>
                          </a:solidFill>
                        </a:rPr>
                        <a:t>L'évolution des modes de tourisme.</a:t>
                      </a:r>
                      <a:endParaRPr sz="16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>
                          <a:solidFill>
                            <a:schemeClr val="dk1"/>
                          </a:solidFill>
                        </a:rPr>
                        <a:t>Le concept de « volontourisme »</a:t>
                      </a:r>
                      <a:r>
                        <a:rPr lang="fr-FR" sz="1600" i="1">
                          <a:solidFill>
                            <a:schemeClr val="dk1"/>
                          </a:solidFill>
                        </a:rPr>
                        <a:t> (voluntourism) </a:t>
                      </a:r>
                      <a:endParaRPr sz="1600" i="1"/>
                    </a:p>
                  </a:txBody>
                  <a:tcPr marL="68575" marR="68575" marT="91425" marB="91425">
                    <a:lnL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643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b="1"/>
                        <a:t> </a:t>
                      </a:r>
                      <a:endParaRPr sz="1800" b="1"/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fr-FR" sz="1600" b="1"/>
                        <a:t>PROBLÉMATIQUE CROISÉE </a:t>
                      </a:r>
                      <a:endParaRPr sz="1600" b="1"/>
                    </a:p>
                  </a:txBody>
                  <a:tcPr marL="68575" marR="68575" marT="91425" marB="91425">
                    <a:lnL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-FR" sz="1600" dirty="0"/>
                        <a:t>Le volontourisme : une pratique colonialiste des bénévoles dans les pays en voie de développement ?</a:t>
                      </a:r>
                      <a:endParaRPr sz="1600" dirty="0"/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-FR" sz="1600" dirty="0"/>
                        <a:t>Le volontourisme : un modèle économique pour les associations ?</a:t>
                      </a:r>
                      <a:endParaRPr sz="1600" dirty="0"/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fr-FR" sz="1600" dirty="0"/>
                        <a:t>Dans quelle mesure le volontourisme contribue-t-il à lutter contre la pauvreté ?</a:t>
                      </a:r>
                      <a:endParaRPr sz="1600" dirty="0"/>
                    </a:p>
                  </a:txBody>
                  <a:tcPr marL="68575" marR="68575" marT="91425" marB="91425">
                    <a:lnL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075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/>
                        <a:t>ACTIVITÉS LANGAGIÈRES</a:t>
                      </a:r>
                      <a:endParaRPr sz="1600" b="1"/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fr-FR" sz="1600" b="1"/>
                        <a:t>TRAVAILLÉES</a:t>
                      </a:r>
                      <a:endParaRPr sz="1100" b="1"/>
                    </a:p>
                  </a:txBody>
                  <a:tcPr marL="68575" marR="68575" marT="91425" marB="91425">
                    <a:lnL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endParaRPr sz="1100"/>
                    </a:p>
                  </a:txBody>
                  <a:tcPr marL="68575" marR="68575" marT="91425" marB="91425">
                    <a:lnL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075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/>
                        <a:t>NOTIONS DE</a:t>
                      </a:r>
                      <a:endParaRPr sz="1600" b="1"/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/>
                        <a:t>MANAGEMENT</a:t>
                      </a:r>
                      <a:endParaRPr sz="1600" b="1"/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/>
                        <a:t>TRAVAILLÉES</a:t>
                      </a:r>
                      <a:endParaRPr sz="1600" b="1"/>
                    </a:p>
                  </a:txBody>
                  <a:tcPr marL="68575" marR="68575" marT="91425" marB="91425">
                    <a:lnL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endParaRPr dirty="0"/>
                    </a:p>
                  </a:txBody>
                  <a:tcPr marL="68575" marR="68575" marT="91425" marB="91425">
                    <a:lnL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"/>
          <p:cNvSpPr txBox="1">
            <a:spLocks noGrp="1"/>
          </p:cNvSpPr>
          <p:nvPr>
            <p:ph type="title"/>
          </p:nvPr>
        </p:nvSpPr>
        <p:spPr>
          <a:xfrm>
            <a:off x="2093844" y="808056"/>
            <a:ext cx="8476296" cy="1077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457200" lvl="0" indent="-5334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4800"/>
              <a:buAutoNum type="arabicPeriod"/>
            </a:pPr>
            <a:r>
              <a:rPr lang="fr-FR"/>
              <a:t>ETLV ?</a:t>
            </a:r>
            <a:endParaRPr/>
          </a:p>
        </p:txBody>
      </p:sp>
      <p:sp>
        <p:nvSpPr>
          <p:cNvPr id="108" name="Google Shape;108;p2"/>
          <p:cNvSpPr txBox="1">
            <a:spLocks noGrp="1"/>
          </p:cNvSpPr>
          <p:nvPr>
            <p:ph type="body" idx="1"/>
          </p:nvPr>
        </p:nvSpPr>
        <p:spPr>
          <a:xfrm>
            <a:off x="751225" y="2371500"/>
            <a:ext cx="10673100" cy="30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/>
              <a:t>L’élève développe des </a:t>
            </a:r>
            <a:r>
              <a:rPr lang="fr-FR" sz="3600" b="1"/>
              <a:t>compétences en langue</a:t>
            </a:r>
            <a:r>
              <a:rPr lang="fr-FR" sz="3600"/>
              <a:t> dans un </a:t>
            </a:r>
            <a:r>
              <a:rPr lang="fr-FR" sz="3600" b="1"/>
              <a:t>contexte technologique</a:t>
            </a:r>
            <a:r>
              <a:rPr lang="fr-FR" sz="3600"/>
              <a:t>. </a:t>
            </a:r>
            <a:endParaRPr sz="36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/>
              <a:t>Les professeurs de langue avancent dans le traitement </a:t>
            </a:r>
            <a:r>
              <a:rPr lang="fr-FR" sz="3600" b="1"/>
              <a:t>des axes de leur programme</a:t>
            </a:r>
            <a:r>
              <a:rPr lang="fr-FR" sz="3600"/>
              <a:t> par le biais du </a:t>
            </a:r>
            <a:r>
              <a:rPr lang="fr-FR" sz="3600" b="1"/>
              <a:t>croisement</a:t>
            </a:r>
            <a:r>
              <a:rPr lang="fr-FR" sz="3600"/>
              <a:t> avec la spécialité technologique.</a:t>
            </a:r>
            <a:endParaRPr sz="3600"/>
          </a:p>
          <a:p>
            <a:pPr marL="9144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2" name="Google Shape;202;g78e22020b2_0_48"/>
          <p:cNvGraphicFramePr/>
          <p:nvPr/>
        </p:nvGraphicFramePr>
        <p:xfrm>
          <a:off x="239613" y="552950"/>
          <a:ext cx="11734475" cy="5443725"/>
        </p:xfrm>
        <a:graphic>
          <a:graphicData uri="http://schemas.openxmlformats.org/drawingml/2006/table">
            <a:tbl>
              <a:tblPr>
                <a:noFill/>
                <a:tableStyleId>{EE5B2C9C-D3EC-4EA4-9ECD-50155E205D07}</a:tableStyleId>
              </a:tblPr>
              <a:tblGrid>
                <a:gridCol w="2134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00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087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/>
                        <a:t>THÉMATIQUE CROISÉE</a:t>
                      </a:r>
                      <a:endParaRPr sz="1600" b="1"/>
                    </a:p>
                  </a:txBody>
                  <a:tcPr marL="68575" marR="68575" marT="91425" marB="91425">
                    <a:lnL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>
                          <a:solidFill>
                            <a:schemeClr val="dk1"/>
                          </a:solidFill>
                        </a:rPr>
                        <a:t>L'évolution des modes de tourisme.</a:t>
                      </a:r>
                      <a:endParaRPr sz="16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fr-FR" sz="1600">
                          <a:solidFill>
                            <a:schemeClr val="dk1"/>
                          </a:solidFill>
                        </a:rPr>
                        <a:t>Le concept de « volontourisme »</a:t>
                      </a:r>
                      <a:r>
                        <a:rPr lang="fr-FR" sz="1600" i="1">
                          <a:solidFill>
                            <a:schemeClr val="dk1"/>
                          </a:solidFill>
                        </a:rPr>
                        <a:t> (voluntourism) </a:t>
                      </a:r>
                      <a:endParaRPr sz="1600" i="1"/>
                    </a:p>
                  </a:txBody>
                  <a:tcPr marL="68575" marR="68575" marT="91425" marB="91425">
                    <a:lnL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732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/>
                        <a:t>PROBLÉMATIQUE CROISÉE </a:t>
                      </a:r>
                      <a:endParaRPr sz="1600" b="1"/>
                    </a:p>
                  </a:txBody>
                  <a:tcPr marL="68575" marR="68575" marT="91425" marB="91425">
                    <a:lnL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/>
                        <a:t>Le volontourisme : une pratique colonialiste des volontaires dans les pays en voie de développement ?</a:t>
                      </a:r>
                      <a:endParaRPr sz="1600"/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/>
                        <a:t>Le volontourisme : un modèle économique ?</a:t>
                      </a:r>
                      <a:endParaRPr sz="1600"/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fr-FR" sz="1600"/>
                        <a:t>Dans quelle mesure le volontourisme contribue-t-il à lutter contre la pauvreté ?</a:t>
                      </a:r>
                      <a:endParaRPr sz="1600"/>
                    </a:p>
                  </a:txBody>
                  <a:tcPr marL="68575" marR="68575" marT="91425" marB="91425">
                    <a:lnL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41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/>
                        <a:t>ACTIVITÉS LANGAGIÈRES</a:t>
                      </a:r>
                      <a:endParaRPr sz="1600" b="1"/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/>
                        <a:t>TRAVAILLÉES </a:t>
                      </a:r>
                      <a:endParaRPr sz="1600" b="1"/>
                    </a:p>
                  </a:txBody>
                  <a:tcPr marL="68575" marR="68575" marT="91425" marB="91425">
                    <a:lnL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-FR" sz="1600"/>
                        <a:t>Exprimer son opinion, exprimer le contraste, convaincre. </a:t>
                      </a:r>
                      <a:endParaRPr sz="1600"/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endParaRPr sz="1600"/>
                    </a:p>
                  </a:txBody>
                  <a:tcPr marL="68575" marR="68575" marT="91425" marB="91425">
                    <a:lnL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377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/>
                        <a:t>NOTIONS DE MANAGEMENT</a:t>
                      </a:r>
                      <a:endParaRPr sz="1600" b="1"/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/>
                        <a:t>TRAVAILLÉES</a:t>
                      </a:r>
                      <a:endParaRPr sz="1600" b="1"/>
                    </a:p>
                  </a:txBody>
                  <a:tcPr marL="68575" marR="68575" marT="91425" marB="91425">
                    <a:lnL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endParaRPr/>
                    </a:p>
                  </a:txBody>
                  <a:tcPr marL="68575" marR="68575" marT="91425" marB="91425">
                    <a:lnL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7" name="Google Shape;207;g78e22020b2_0_53"/>
          <p:cNvGraphicFramePr/>
          <p:nvPr>
            <p:extLst>
              <p:ext uri="{D42A27DB-BD31-4B8C-83A1-F6EECF244321}">
                <p14:modId xmlns:p14="http://schemas.microsoft.com/office/powerpoint/2010/main" val="1528640375"/>
              </p:ext>
            </p:extLst>
          </p:nvPr>
        </p:nvGraphicFramePr>
        <p:xfrm>
          <a:off x="239613" y="476750"/>
          <a:ext cx="11734475" cy="5443725"/>
        </p:xfrm>
        <a:graphic>
          <a:graphicData uri="http://schemas.openxmlformats.org/drawingml/2006/table">
            <a:tbl>
              <a:tblPr>
                <a:noFill/>
                <a:tableStyleId>{EE5B2C9C-D3EC-4EA4-9ECD-50155E205D07}</a:tableStyleId>
              </a:tblPr>
              <a:tblGrid>
                <a:gridCol w="2134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00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087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/>
                        <a:t>THÉMATIQUE CROISÉE</a:t>
                      </a:r>
                      <a:endParaRPr sz="1600" b="1"/>
                    </a:p>
                  </a:txBody>
                  <a:tcPr marL="68575" marR="68575" marT="91425" marB="91425">
                    <a:lnL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>
                          <a:solidFill>
                            <a:schemeClr val="dk1"/>
                          </a:solidFill>
                        </a:rPr>
                        <a:t>L'évolution des modes de tourisme.</a:t>
                      </a:r>
                      <a:endParaRPr sz="16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fr-FR" sz="1600">
                          <a:solidFill>
                            <a:schemeClr val="dk1"/>
                          </a:solidFill>
                        </a:rPr>
                        <a:t>Le concept de « volontourisme »</a:t>
                      </a:r>
                      <a:r>
                        <a:rPr lang="fr-FR" sz="1600" i="1">
                          <a:solidFill>
                            <a:schemeClr val="dk1"/>
                          </a:solidFill>
                        </a:rPr>
                        <a:t> (voluntourism) </a:t>
                      </a:r>
                      <a:endParaRPr sz="1600" i="1"/>
                    </a:p>
                  </a:txBody>
                  <a:tcPr marL="68575" marR="68575" marT="91425" marB="91425">
                    <a:lnL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732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/>
                        <a:t>PROBLÉMATIQUE CROISÉE </a:t>
                      </a:r>
                      <a:endParaRPr sz="1600" b="1"/>
                    </a:p>
                  </a:txBody>
                  <a:tcPr marL="68575" marR="68575" marT="91425" marB="91425">
                    <a:lnL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/>
                        <a:t>Le volontourisme : une pratique colonialiste des volontaires dans les pays en voie de développement ?</a:t>
                      </a:r>
                      <a:endParaRPr sz="1600"/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/>
                        <a:t> Le volontourisme : un modèle économique ?</a:t>
                      </a:r>
                      <a:endParaRPr sz="1600"/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fr-FR" sz="1600"/>
                        <a:t> Dans quelle mesure le volontourisme contribue-t-il à lutter contre la pauvreté ?</a:t>
                      </a:r>
                      <a:endParaRPr sz="1600"/>
                    </a:p>
                  </a:txBody>
                  <a:tcPr marL="68575" marR="68575" marT="91425" marB="91425">
                    <a:lnL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41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/>
                        <a:t>ACTIVITÉS LANGAGIÈRES</a:t>
                      </a:r>
                      <a:endParaRPr sz="1600" b="1"/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/>
                        <a:t>TRAVAILLÉES </a:t>
                      </a:r>
                      <a:endParaRPr sz="1600" b="1"/>
                    </a:p>
                  </a:txBody>
                  <a:tcPr marL="68575" marR="68575" marT="91425" marB="91425">
                    <a:lnL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dirty="0"/>
                        <a:t>Exprimer son opinion, exprimer le contraste, argumenter. </a:t>
                      </a:r>
                      <a:endParaRPr sz="1600" dirty="0"/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endParaRPr sz="1600" dirty="0"/>
                    </a:p>
                  </a:txBody>
                  <a:tcPr marL="68575" marR="68575" marT="91425" marB="91425">
                    <a:lnL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377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/>
                        <a:t>NOTIONS DE MANAGEMENT</a:t>
                      </a:r>
                      <a:endParaRPr sz="1600" b="1"/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/>
                        <a:t>TRAVAILLÉES</a:t>
                      </a:r>
                      <a:endParaRPr sz="1600" b="1"/>
                    </a:p>
                  </a:txBody>
                  <a:tcPr marL="68575" marR="68575" marT="91425" marB="91425">
                    <a:lnL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-FR" sz="1600" dirty="0"/>
                        <a:t>Eléments caractéristiques d’une organisation et notamment les ressources humaines et financières d’une association et d’une ONG - </a:t>
                      </a:r>
                      <a:endParaRPr sz="1600" dirty="0"/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endParaRPr sz="1600" dirty="0"/>
                    </a:p>
                  </a:txBody>
                  <a:tcPr marL="68575" marR="68575" marT="91425" marB="91425">
                    <a:lnL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2" name="Google Shape;212;g78e22020b2_0_69"/>
          <p:cNvGraphicFramePr/>
          <p:nvPr/>
        </p:nvGraphicFramePr>
        <p:xfrm>
          <a:off x="755900" y="399000"/>
          <a:ext cx="10483600" cy="5404075"/>
        </p:xfrm>
        <a:graphic>
          <a:graphicData uri="http://schemas.openxmlformats.org/drawingml/2006/table">
            <a:tbl>
              <a:tblPr>
                <a:noFill/>
                <a:tableStyleId>{E04C6EE9-12A1-4856-9EE3-969DFC13B737}</a:tableStyleId>
              </a:tblPr>
              <a:tblGrid>
                <a:gridCol w="524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4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748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>
                          <a:solidFill>
                            <a:schemeClr val="dk1"/>
                          </a:solidFill>
                        </a:rPr>
                        <a:t>CONTENUS CULTURELS (en LVA et en management)</a:t>
                      </a:r>
                      <a:endParaRPr sz="1600" b="1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endParaRPr sz="1600"/>
                    </a:p>
                  </a:txBody>
                  <a:tcPr marL="91425" marR="91425" marT="91425" marB="91425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-FR" sz="1600">
                          <a:solidFill>
                            <a:schemeClr val="dk1"/>
                          </a:solidFill>
                        </a:rPr>
                        <a:t>Année de césure (</a:t>
                      </a:r>
                      <a:r>
                        <a:rPr lang="fr-FR" sz="1600" i="1">
                          <a:solidFill>
                            <a:schemeClr val="dk1"/>
                          </a:solidFill>
                        </a:rPr>
                        <a:t>Gap Year</a:t>
                      </a:r>
                      <a:r>
                        <a:rPr lang="fr-FR" sz="1600">
                          <a:solidFill>
                            <a:schemeClr val="dk1"/>
                          </a:solidFill>
                        </a:rPr>
                        <a:t>)</a:t>
                      </a:r>
                      <a:endParaRPr sz="16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-FR" sz="1600">
                          <a:solidFill>
                            <a:schemeClr val="dk1"/>
                          </a:solidFill>
                        </a:rPr>
                        <a:t>Les associations caritatives (</a:t>
                      </a:r>
                      <a:r>
                        <a:rPr lang="fr-FR" sz="1600" i="1">
                          <a:solidFill>
                            <a:schemeClr val="dk1"/>
                          </a:solidFill>
                        </a:rPr>
                        <a:t>Charities</a:t>
                      </a:r>
                      <a:r>
                        <a:rPr lang="fr-FR" sz="1600">
                          <a:solidFill>
                            <a:schemeClr val="dk1"/>
                          </a:solidFill>
                        </a:rPr>
                        <a:t>)</a:t>
                      </a:r>
                      <a:endParaRPr sz="16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>
                          <a:solidFill>
                            <a:schemeClr val="dk1"/>
                          </a:solidFill>
                        </a:rPr>
                        <a:t>Le bénévolat et l’engagement (</a:t>
                      </a:r>
                      <a:r>
                        <a:rPr lang="fr-FR" sz="1600" i="1">
                          <a:solidFill>
                            <a:schemeClr val="dk1"/>
                          </a:solidFill>
                        </a:rPr>
                        <a:t>Volunteering</a:t>
                      </a:r>
                      <a:r>
                        <a:rPr lang="fr-FR" sz="1600">
                          <a:solidFill>
                            <a:schemeClr val="dk1"/>
                          </a:solidFill>
                        </a:rPr>
                        <a:t>) </a:t>
                      </a:r>
                      <a:endParaRPr sz="1600"/>
                    </a:p>
                  </a:txBody>
                  <a:tcPr marL="91425" marR="91425" marT="91425" marB="91425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796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>
                          <a:solidFill>
                            <a:schemeClr val="dk1"/>
                          </a:solidFill>
                        </a:rPr>
                        <a:t>CONTENUS LINGUISTIQUES</a:t>
                      </a:r>
                      <a:endParaRPr sz="1600" b="1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>
                          <a:solidFill>
                            <a:schemeClr val="dk1"/>
                          </a:solidFill>
                        </a:rPr>
                        <a:t>(lexique, grammaire, phonologie)</a:t>
                      </a:r>
                      <a:endParaRPr sz="1600" b="1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endParaRPr sz="1600"/>
                    </a:p>
                  </a:txBody>
                  <a:tcPr marL="91425" marR="91425" marT="91425" marB="91425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/>
                    </a:p>
                  </a:txBody>
                  <a:tcPr marL="91425" marR="91425" marT="91425" marB="91425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748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>
                          <a:solidFill>
                            <a:schemeClr val="dk1"/>
                          </a:solidFill>
                        </a:rPr>
                        <a:t>SUPPORTS (avec leur source</a:t>
                      </a:r>
                      <a:endParaRPr sz="1600"/>
                    </a:p>
                  </a:txBody>
                  <a:tcPr marL="91425" marR="91425" marT="91425" marB="91425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/>
                    </a:p>
                  </a:txBody>
                  <a:tcPr marL="91425" marR="91425" marT="91425" marB="91425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748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>
                          <a:solidFill>
                            <a:schemeClr val="dk1"/>
                          </a:solidFill>
                        </a:rPr>
                        <a:t>TÂCHES ÉVENTUELLES</a:t>
                      </a:r>
                      <a:endParaRPr sz="1600" b="1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endParaRPr sz="1600"/>
                    </a:p>
                  </a:txBody>
                  <a:tcPr marL="91425" marR="91425" marT="91425" marB="91425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/>
                    </a:p>
                  </a:txBody>
                  <a:tcPr marL="91425" marR="91425" marT="91425" marB="91425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7" name="Google Shape;217;g78e22020b2_0_74"/>
          <p:cNvGraphicFramePr/>
          <p:nvPr/>
        </p:nvGraphicFramePr>
        <p:xfrm>
          <a:off x="755900" y="399000"/>
          <a:ext cx="10483600" cy="5404075"/>
        </p:xfrm>
        <a:graphic>
          <a:graphicData uri="http://schemas.openxmlformats.org/drawingml/2006/table">
            <a:tbl>
              <a:tblPr>
                <a:noFill/>
                <a:tableStyleId>{E04C6EE9-12A1-4856-9EE3-969DFC13B737}</a:tableStyleId>
              </a:tblPr>
              <a:tblGrid>
                <a:gridCol w="524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4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748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>
                          <a:solidFill>
                            <a:schemeClr val="dk1"/>
                          </a:solidFill>
                        </a:rPr>
                        <a:t>CONTENUS CULTURELS (en LVA et en management)</a:t>
                      </a:r>
                      <a:endParaRPr sz="1600" b="1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endParaRPr sz="1600"/>
                    </a:p>
                  </a:txBody>
                  <a:tcPr marL="91425" marR="91425" marT="91425" marB="91425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>
                          <a:solidFill>
                            <a:schemeClr val="dk1"/>
                          </a:solidFill>
                        </a:rPr>
                        <a:t>Année de césure (</a:t>
                      </a:r>
                      <a:r>
                        <a:rPr lang="fr-FR" sz="1600" i="1">
                          <a:solidFill>
                            <a:schemeClr val="dk1"/>
                          </a:solidFill>
                        </a:rPr>
                        <a:t>Gap Year</a:t>
                      </a:r>
                      <a:r>
                        <a:rPr lang="fr-FR" sz="1600">
                          <a:solidFill>
                            <a:schemeClr val="dk1"/>
                          </a:solidFill>
                        </a:rPr>
                        <a:t>)</a:t>
                      </a:r>
                      <a:endParaRPr sz="16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>
                          <a:solidFill>
                            <a:schemeClr val="dk1"/>
                          </a:solidFill>
                        </a:rPr>
                        <a:t>Les associations caritatives (</a:t>
                      </a:r>
                      <a:r>
                        <a:rPr lang="fr-FR" sz="1600" i="1">
                          <a:solidFill>
                            <a:schemeClr val="dk1"/>
                          </a:solidFill>
                        </a:rPr>
                        <a:t>Charities</a:t>
                      </a:r>
                      <a:r>
                        <a:rPr lang="fr-FR" sz="1600">
                          <a:solidFill>
                            <a:schemeClr val="dk1"/>
                          </a:solidFill>
                        </a:rPr>
                        <a:t>)</a:t>
                      </a:r>
                      <a:endParaRPr sz="16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>
                          <a:solidFill>
                            <a:schemeClr val="dk1"/>
                          </a:solidFill>
                        </a:rPr>
                        <a:t>Le bénévolat et l’engagement (</a:t>
                      </a:r>
                      <a:r>
                        <a:rPr lang="fr-FR" sz="1600" i="1">
                          <a:solidFill>
                            <a:schemeClr val="dk1"/>
                          </a:solidFill>
                        </a:rPr>
                        <a:t>Volunteering</a:t>
                      </a:r>
                      <a:r>
                        <a:rPr lang="fr-FR" sz="1600">
                          <a:solidFill>
                            <a:schemeClr val="dk1"/>
                          </a:solidFill>
                        </a:rPr>
                        <a:t>) </a:t>
                      </a:r>
                      <a:endParaRPr sz="1600"/>
                    </a:p>
                  </a:txBody>
                  <a:tcPr marL="91425" marR="91425" marT="91425" marB="91425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796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>
                          <a:solidFill>
                            <a:schemeClr val="dk1"/>
                          </a:solidFill>
                        </a:rPr>
                        <a:t>CONTENUS LINGUISTIQUES</a:t>
                      </a:r>
                      <a:endParaRPr sz="1600" b="1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>
                          <a:solidFill>
                            <a:schemeClr val="dk1"/>
                          </a:solidFill>
                        </a:rPr>
                        <a:t>(lexique, grammaire, phonologie)</a:t>
                      </a:r>
                      <a:endParaRPr sz="1600" b="1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endParaRPr sz="1600"/>
                    </a:p>
                  </a:txBody>
                  <a:tcPr marL="91425" marR="91425" marT="91425" marB="91425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-FR" sz="1600"/>
                        <a:t>La formation des questions (grammaire, intonation)</a:t>
                      </a:r>
                      <a:endParaRPr sz="1600"/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-FR" sz="1600"/>
                        <a:t>L’expression de l’accord / du désaccord / du contraste /</a:t>
                      </a:r>
                      <a:endParaRPr sz="1600"/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-FR" sz="1600"/>
                        <a:t>de la volonté / du souhait</a:t>
                      </a:r>
                      <a:endParaRPr sz="1600"/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/>
                        <a:t>Lexique: voyage, tourisme, association, travail, bénévolat</a:t>
                      </a:r>
                      <a:endParaRPr sz="1600"/>
                    </a:p>
                  </a:txBody>
                  <a:tcPr marL="91425" marR="91425" marT="91425" marB="91425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748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>
                          <a:solidFill>
                            <a:schemeClr val="dk1"/>
                          </a:solidFill>
                        </a:rPr>
                        <a:t>SUPPORTS (avec leur source</a:t>
                      </a:r>
                      <a:endParaRPr sz="1600"/>
                    </a:p>
                  </a:txBody>
                  <a:tcPr marL="91425" marR="91425" marT="91425" marB="91425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i="1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i="1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748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>
                          <a:solidFill>
                            <a:schemeClr val="dk1"/>
                          </a:solidFill>
                        </a:rPr>
                        <a:t>TÂCHES ÉVENTUELLES</a:t>
                      </a:r>
                      <a:endParaRPr sz="1600" b="1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endParaRPr sz="1600"/>
                    </a:p>
                  </a:txBody>
                  <a:tcPr marL="91425" marR="91425" marT="91425" marB="91425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/>
                    </a:p>
                  </a:txBody>
                  <a:tcPr marL="91425" marR="91425" marT="91425" marB="91425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2" name="Google Shape;222;g78e22020b2_0_80"/>
          <p:cNvGraphicFramePr/>
          <p:nvPr/>
        </p:nvGraphicFramePr>
        <p:xfrm>
          <a:off x="383225" y="399000"/>
          <a:ext cx="11290900" cy="5403475"/>
        </p:xfrm>
        <a:graphic>
          <a:graphicData uri="http://schemas.openxmlformats.org/drawingml/2006/table">
            <a:tbl>
              <a:tblPr>
                <a:noFill/>
                <a:tableStyleId>{E04C6EE9-12A1-4856-9EE3-969DFC13B737}</a:tableStyleId>
              </a:tblPr>
              <a:tblGrid>
                <a:gridCol w="5818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72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587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>
                          <a:solidFill>
                            <a:schemeClr val="dk1"/>
                          </a:solidFill>
                        </a:rPr>
                        <a:t>CONTENUS CULTURELS (en LVA et en management)</a:t>
                      </a:r>
                      <a:endParaRPr sz="1600" b="1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endParaRPr sz="1600"/>
                    </a:p>
                  </a:txBody>
                  <a:tcPr marL="91425" marR="91425" marT="91425" marB="91425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>
                          <a:solidFill>
                            <a:schemeClr val="dk1"/>
                          </a:solidFill>
                        </a:rPr>
                        <a:t>Année de césure (</a:t>
                      </a:r>
                      <a:r>
                        <a:rPr lang="fr-FR" sz="1600" i="1">
                          <a:solidFill>
                            <a:schemeClr val="dk1"/>
                          </a:solidFill>
                        </a:rPr>
                        <a:t>Gap Year</a:t>
                      </a:r>
                      <a:r>
                        <a:rPr lang="fr-FR" sz="1600">
                          <a:solidFill>
                            <a:schemeClr val="dk1"/>
                          </a:solidFill>
                        </a:rPr>
                        <a:t>)</a:t>
                      </a:r>
                      <a:endParaRPr sz="16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>
                          <a:solidFill>
                            <a:schemeClr val="dk1"/>
                          </a:solidFill>
                        </a:rPr>
                        <a:t>Les associations caritatives (</a:t>
                      </a:r>
                      <a:r>
                        <a:rPr lang="fr-FR" sz="1600" i="1">
                          <a:solidFill>
                            <a:schemeClr val="dk1"/>
                          </a:solidFill>
                        </a:rPr>
                        <a:t>Charities</a:t>
                      </a:r>
                      <a:r>
                        <a:rPr lang="fr-FR" sz="1600">
                          <a:solidFill>
                            <a:schemeClr val="dk1"/>
                          </a:solidFill>
                        </a:rPr>
                        <a:t>)</a:t>
                      </a:r>
                      <a:endParaRPr sz="16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>
                          <a:solidFill>
                            <a:schemeClr val="dk1"/>
                          </a:solidFill>
                        </a:rPr>
                        <a:t>Le bénévolat et l’engagement (</a:t>
                      </a:r>
                      <a:r>
                        <a:rPr lang="fr-FR" sz="1600" i="1">
                          <a:solidFill>
                            <a:schemeClr val="dk1"/>
                          </a:solidFill>
                        </a:rPr>
                        <a:t>Volunteering</a:t>
                      </a:r>
                      <a:r>
                        <a:rPr lang="fr-FR" sz="1600">
                          <a:solidFill>
                            <a:schemeClr val="dk1"/>
                          </a:solidFill>
                        </a:rPr>
                        <a:t>) </a:t>
                      </a:r>
                      <a:endParaRPr sz="1600"/>
                    </a:p>
                  </a:txBody>
                  <a:tcPr marL="91425" marR="91425" marT="91425" marB="91425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139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>
                          <a:solidFill>
                            <a:schemeClr val="dk1"/>
                          </a:solidFill>
                        </a:rPr>
                        <a:t>CONTENUS LINGUISTIQUES</a:t>
                      </a:r>
                      <a:endParaRPr sz="1600" b="1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>
                          <a:solidFill>
                            <a:schemeClr val="dk1"/>
                          </a:solidFill>
                        </a:rPr>
                        <a:t>(lexique, grammaire, phonologie)</a:t>
                      </a:r>
                      <a:endParaRPr sz="1600" b="1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endParaRPr sz="1600"/>
                    </a:p>
                  </a:txBody>
                  <a:tcPr marL="91425" marR="91425" marT="91425" marB="91425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/>
                        <a:t>La formation des questions (grammaire, intonation)</a:t>
                      </a:r>
                      <a:endParaRPr sz="1600"/>
                    </a:p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/>
                        <a:t>L’expression de l’accord / du désaccord / du contraste /</a:t>
                      </a:r>
                      <a:endParaRPr sz="1600"/>
                    </a:p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/>
                        <a:t>de la volonté / du souhait</a:t>
                      </a:r>
                      <a:endParaRPr sz="1600"/>
                    </a:p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/>
                        <a:t>Lexique: voyage, tourisme, association, travail, bénévolat</a:t>
                      </a:r>
                      <a:endParaRPr sz="1600"/>
                    </a:p>
                  </a:txBody>
                  <a:tcPr marL="91425" marR="91425" marT="91425" marB="91425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713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>
                          <a:solidFill>
                            <a:schemeClr val="dk1"/>
                          </a:solidFill>
                        </a:rPr>
                        <a:t>SUPPORTS </a:t>
                      </a:r>
                      <a:endParaRPr sz="1600"/>
                    </a:p>
                  </a:txBody>
                  <a:tcPr marL="91425" marR="91425" marT="91425" marB="91425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-FR" sz="1600" dirty="0">
                          <a:solidFill>
                            <a:schemeClr val="dk1"/>
                          </a:solidFill>
                        </a:rPr>
                        <a:t>Documents iconographiques: “</a:t>
                      </a:r>
                      <a:r>
                        <a:rPr lang="fr-FR" sz="1600" i="1" dirty="0">
                          <a:solidFill>
                            <a:schemeClr val="dk1"/>
                          </a:solidFill>
                        </a:rPr>
                        <a:t>Real Gap </a:t>
                      </a:r>
                      <a:r>
                        <a:rPr lang="fr-FR" sz="1600" i="1" dirty="0" err="1">
                          <a:solidFill>
                            <a:schemeClr val="dk1"/>
                          </a:solidFill>
                        </a:rPr>
                        <a:t>experience</a:t>
                      </a:r>
                      <a:r>
                        <a:rPr lang="fr-FR" sz="1600" dirty="0">
                          <a:solidFill>
                            <a:schemeClr val="dk1"/>
                          </a:solidFill>
                        </a:rPr>
                        <a:t>” / “</a:t>
                      </a:r>
                      <a:r>
                        <a:rPr lang="fr-FR" sz="1600" i="1" dirty="0" err="1">
                          <a:solidFill>
                            <a:schemeClr val="dk1"/>
                          </a:solidFill>
                        </a:rPr>
                        <a:t>Wanderlust</a:t>
                      </a:r>
                      <a:r>
                        <a:rPr lang="fr-FR" sz="1600" dirty="0">
                          <a:solidFill>
                            <a:schemeClr val="dk1"/>
                          </a:solidFill>
                        </a:rPr>
                        <a:t>”</a:t>
                      </a:r>
                      <a:endParaRPr sz="1600" dirty="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-FR" sz="1600" dirty="0">
                          <a:solidFill>
                            <a:schemeClr val="dk1"/>
                          </a:solidFill>
                        </a:rPr>
                        <a:t>Texte : </a:t>
                      </a:r>
                      <a:r>
                        <a:rPr lang="fr-FR" sz="1600" i="1" dirty="0" err="1">
                          <a:solidFill>
                            <a:schemeClr val="dk1"/>
                          </a:solidFill>
                        </a:rPr>
                        <a:t>Volunteer</a:t>
                      </a:r>
                      <a:r>
                        <a:rPr lang="fr-FR" sz="1600" i="1" dirty="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fr-FR" sz="1600" i="1" dirty="0" err="1">
                          <a:solidFill>
                            <a:schemeClr val="dk1"/>
                          </a:solidFill>
                        </a:rPr>
                        <a:t>tourism</a:t>
                      </a:r>
                      <a:r>
                        <a:rPr lang="fr-FR" sz="1600" i="1" dirty="0">
                          <a:solidFill>
                            <a:schemeClr val="dk1"/>
                          </a:solidFill>
                        </a:rPr>
                        <a:t>: </a:t>
                      </a:r>
                      <a:r>
                        <a:rPr lang="fr-FR" sz="1600" i="1" dirty="0" err="1">
                          <a:solidFill>
                            <a:schemeClr val="dk1"/>
                          </a:solidFill>
                        </a:rPr>
                        <a:t>what’s</a:t>
                      </a:r>
                      <a:r>
                        <a:rPr lang="fr-FR" sz="1600" i="1" dirty="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fr-FR" sz="1600" i="1" dirty="0" err="1">
                          <a:solidFill>
                            <a:schemeClr val="dk1"/>
                          </a:solidFill>
                        </a:rPr>
                        <a:t>wrong</a:t>
                      </a:r>
                      <a:r>
                        <a:rPr lang="fr-FR" sz="1600" i="1" dirty="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fr-FR" sz="1600" i="1" dirty="0" err="1">
                          <a:solidFill>
                            <a:schemeClr val="dk1"/>
                          </a:solidFill>
                        </a:rPr>
                        <a:t>with</a:t>
                      </a:r>
                      <a:r>
                        <a:rPr lang="fr-FR" sz="1600" i="1" dirty="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fr-FR" sz="1600" i="1" dirty="0" err="1">
                          <a:solidFill>
                            <a:schemeClr val="dk1"/>
                          </a:solidFill>
                        </a:rPr>
                        <a:t>it</a:t>
                      </a:r>
                      <a:r>
                        <a:rPr lang="fr-FR" sz="1600" i="1" dirty="0">
                          <a:solidFill>
                            <a:schemeClr val="dk1"/>
                          </a:solidFill>
                        </a:rPr>
                        <a:t> and how </a:t>
                      </a:r>
                      <a:r>
                        <a:rPr lang="fr-FR" sz="1600" i="1" dirty="0" err="1">
                          <a:solidFill>
                            <a:schemeClr val="dk1"/>
                          </a:solidFill>
                        </a:rPr>
                        <a:t>it</a:t>
                      </a:r>
                      <a:r>
                        <a:rPr lang="fr-FR" sz="1600" i="1" dirty="0">
                          <a:solidFill>
                            <a:schemeClr val="dk1"/>
                          </a:solidFill>
                        </a:rPr>
                        <a:t> can </a:t>
                      </a:r>
                      <a:r>
                        <a:rPr lang="fr-FR" sz="1600" i="1" dirty="0" err="1">
                          <a:solidFill>
                            <a:schemeClr val="dk1"/>
                          </a:solidFill>
                        </a:rPr>
                        <a:t>be</a:t>
                      </a:r>
                      <a:r>
                        <a:rPr lang="fr-FR" sz="1600" i="1" dirty="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fr-FR" sz="1600" i="1" dirty="0" err="1">
                          <a:solidFill>
                            <a:schemeClr val="dk1"/>
                          </a:solidFill>
                        </a:rPr>
                        <a:t>changed</a:t>
                      </a:r>
                      <a:r>
                        <a:rPr lang="fr-FR" sz="1600" dirty="0">
                          <a:solidFill>
                            <a:schemeClr val="dk1"/>
                          </a:solidFill>
                        </a:rPr>
                        <a:t> </a:t>
                      </a:r>
                      <a:endParaRPr sz="1600" dirty="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dirty="0">
                          <a:solidFill>
                            <a:schemeClr val="dk1"/>
                          </a:solidFill>
                        </a:rPr>
                        <a:t> Vidéo : </a:t>
                      </a:r>
                      <a:r>
                        <a:rPr lang="fr-FR" sz="1600" i="1" dirty="0" err="1">
                          <a:solidFill>
                            <a:schemeClr val="dk1"/>
                          </a:solidFill>
                        </a:rPr>
                        <a:t>Voluntourism</a:t>
                      </a:r>
                      <a:r>
                        <a:rPr lang="fr-FR" sz="1600" i="1" dirty="0">
                          <a:solidFill>
                            <a:schemeClr val="dk1"/>
                          </a:solidFill>
                        </a:rPr>
                        <a:t> : more </a:t>
                      </a:r>
                      <a:r>
                        <a:rPr lang="fr-FR" sz="1600" i="1" dirty="0" err="1">
                          <a:solidFill>
                            <a:schemeClr val="dk1"/>
                          </a:solidFill>
                        </a:rPr>
                        <a:t>harm</a:t>
                      </a:r>
                      <a:r>
                        <a:rPr lang="fr-FR" sz="1600" i="1" dirty="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fr-FR" sz="1600" i="1" dirty="0" err="1">
                          <a:solidFill>
                            <a:schemeClr val="dk1"/>
                          </a:solidFill>
                        </a:rPr>
                        <a:t>than</a:t>
                      </a:r>
                      <a:r>
                        <a:rPr lang="fr-FR" sz="1600" i="1" dirty="0">
                          <a:solidFill>
                            <a:schemeClr val="dk1"/>
                          </a:solidFill>
                        </a:rPr>
                        <a:t> good</a:t>
                      </a:r>
                      <a:r>
                        <a:rPr lang="fr-FR" sz="1600" dirty="0">
                          <a:solidFill>
                            <a:schemeClr val="dk1"/>
                          </a:solidFill>
                        </a:rPr>
                        <a:t> ? </a:t>
                      </a:r>
                      <a:endParaRPr sz="1600" i="1" dirty="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594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>
                          <a:solidFill>
                            <a:schemeClr val="dk1"/>
                          </a:solidFill>
                        </a:rPr>
                        <a:t>TÂCHES ÉVENTUELLES</a:t>
                      </a:r>
                      <a:endParaRPr sz="1600" b="1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endParaRPr sz="1600"/>
                    </a:p>
                  </a:txBody>
                  <a:tcPr marL="91425" marR="91425" marT="91425" marB="91425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dirty="0"/>
                    </a:p>
                  </a:txBody>
                  <a:tcPr marL="91425" marR="91425" marT="91425" marB="91425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7" name="Google Shape;227;g755f83a29d_0_0"/>
          <p:cNvGraphicFramePr/>
          <p:nvPr>
            <p:extLst>
              <p:ext uri="{D42A27DB-BD31-4B8C-83A1-F6EECF244321}">
                <p14:modId xmlns:p14="http://schemas.microsoft.com/office/powerpoint/2010/main" val="3326178276"/>
              </p:ext>
            </p:extLst>
          </p:nvPr>
        </p:nvGraphicFramePr>
        <p:xfrm>
          <a:off x="450550" y="288450"/>
          <a:ext cx="11290900" cy="5889965"/>
        </p:xfrm>
        <a:graphic>
          <a:graphicData uri="http://schemas.openxmlformats.org/drawingml/2006/table">
            <a:tbl>
              <a:tblPr>
                <a:noFill/>
                <a:tableStyleId>{E04C6EE9-12A1-4856-9EE3-969DFC13B737}</a:tableStyleId>
              </a:tblPr>
              <a:tblGrid>
                <a:gridCol w="5818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72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587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>
                          <a:solidFill>
                            <a:schemeClr val="dk1"/>
                          </a:solidFill>
                        </a:rPr>
                        <a:t>CONTENUS CULTURELS (en LVA et en management)</a:t>
                      </a:r>
                      <a:endParaRPr sz="1600" b="1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endParaRPr sz="1600"/>
                    </a:p>
                  </a:txBody>
                  <a:tcPr marL="91425" marR="91425" marT="91425" marB="91425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>
                          <a:solidFill>
                            <a:schemeClr val="dk1"/>
                          </a:solidFill>
                        </a:rPr>
                        <a:t>Année de césure (</a:t>
                      </a:r>
                      <a:r>
                        <a:rPr lang="fr-FR" sz="1600" i="1">
                          <a:solidFill>
                            <a:schemeClr val="dk1"/>
                          </a:solidFill>
                        </a:rPr>
                        <a:t>Gap Year</a:t>
                      </a:r>
                      <a:r>
                        <a:rPr lang="fr-FR" sz="1600">
                          <a:solidFill>
                            <a:schemeClr val="dk1"/>
                          </a:solidFill>
                        </a:rPr>
                        <a:t>)</a:t>
                      </a:r>
                      <a:endParaRPr sz="16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>
                          <a:solidFill>
                            <a:schemeClr val="dk1"/>
                          </a:solidFill>
                        </a:rPr>
                        <a:t>Les associations caritatives (</a:t>
                      </a:r>
                      <a:r>
                        <a:rPr lang="fr-FR" sz="1600" i="1">
                          <a:solidFill>
                            <a:schemeClr val="dk1"/>
                          </a:solidFill>
                        </a:rPr>
                        <a:t>Charities</a:t>
                      </a:r>
                      <a:r>
                        <a:rPr lang="fr-FR" sz="1600">
                          <a:solidFill>
                            <a:schemeClr val="dk1"/>
                          </a:solidFill>
                        </a:rPr>
                        <a:t>)</a:t>
                      </a:r>
                      <a:endParaRPr sz="16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>
                          <a:solidFill>
                            <a:schemeClr val="dk1"/>
                          </a:solidFill>
                        </a:rPr>
                        <a:t>Le bénévolat et l’engagement (</a:t>
                      </a:r>
                      <a:r>
                        <a:rPr lang="fr-FR" sz="1600" i="1">
                          <a:solidFill>
                            <a:schemeClr val="dk1"/>
                          </a:solidFill>
                        </a:rPr>
                        <a:t>Volunteering</a:t>
                      </a:r>
                      <a:r>
                        <a:rPr lang="fr-FR" sz="1600">
                          <a:solidFill>
                            <a:schemeClr val="dk1"/>
                          </a:solidFill>
                        </a:rPr>
                        <a:t>) </a:t>
                      </a:r>
                      <a:endParaRPr sz="1600"/>
                    </a:p>
                  </a:txBody>
                  <a:tcPr marL="91425" marR="91425" marT="91425" marB="91425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139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>
                          <a:solidFill>
                            <a:schemeClr val="dk1"/>
                          </a:solidFill>
                        </a:rPr>
                        <a:t>CONTENUS LINGUISTIQUES</a:t>
                      </a:r>
                      <a:endParaRPr sz="1600" b="1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>
                          <a:solidFill>
                            <a:schemeClr val="dk1"/>
                          </a:solidFill>
                        </a:rPr>
                        <a:t>(lexique, grammaire, phonologie)</a:t>
                      </a:r>
                      <a:endParaRPr sz="1600" b="1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endParaRPr sz="1600"/>
                    </a:p>
                  </a:txBody>
                  <a:tcPr marL="91425" marR="91425" marT="91425" marB="91425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/>
                        <a:t>La formation des questions (grammaire, intonation)</a:t>
                      </a:r>
                      <a:endParaRPr sz="1600"/>
                    </a:p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/>
                        <a:t>L’expression de l’accord / du désaccord / du contraste /</a:t>
                      </a:r>
                      <a:endParaRPr sz="1600"/>
                    </a:p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/>
                        <a:t>de la volonté / du souhait</a:t>
                      </a:r>
                      <a:endParaRPr sz="1600"/>
                    </a:p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/>
                        <a:t>Lexique: voyage, tourisme, association, travail, bénévolat</a:t>
                      </a:r>
                      <a:endParaRPr sz="1600"/>
                    </a:p>
                  </a:txBody>
                  <a:tcPr marL="91425" marR="91425" marT="91425" marB="91425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713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>
                          <a:solidFill>
                            <a:schemeClr val="dk1"/>
                          </a:solidFill>
                        </a:rPr>
                        <a:t>SUPPORTS </a:t>
                      </a:r>
                      <a:endParaRPr sz="1600"/>
                    </a:p>
                  </a:txBody>
                  <a:tcPr marL="91425" marR="91425" marT="91425" marB="91425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-FR" sz="1600">
                          <a:solidFill>
                            <a:schemeClr val="dk1"/>
                          </a:solidFill>
                        </a:rPr>
                        <a:t>Documents iconographiques: “</a:t>
                      </a:r>
                      <a:r>
                        <a:rPr lang="fr-FR" sz="1600" i="1">
                          <a:solidFill>
                            <a:schemeClr val="dk1"/>
                          </a:solidFill>
                        </a:rPr>
                        <a:t>Real Gap experience</a:t>
                      </a:r>
                      <a:r>
                        <a:rPr lang="fr-FR" sz="1600">
                          <a:solidFill>
                            <a:schemeClr val="dk1"/>
                          </a:solidFill>
                        </a:rPr>
                        <a:t>” / “</a:t>
                      </a:r>
                      <a:r>
                        <a:rPr lang="fr-FR" sz="1600" i="1">
                          <a:solidFill>
                            <a:schemeClr val="dk1"/>
                          </a:solidFill>
                        </a:rPr>
                        <a:t>Wanderlust</a:t>
                      </a:r>
                      <a:r>
                        <a:rPr lang="fr-FR" sz="1600">
                          <a:solidFill>
                            <a:schemeClr val="dk1"/>
                          </a:solidFill>
                        </a:rPr>
                        <a:t>”</a:t>
                      </a:r>
                      <a:endParaRPr sz="16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-FR" sz="1600">
                          <a:solidFill>
                            <a:schemeClr val="dk1"/>
                          </a:solidFill>
                        </a:rPr>
                        <a:t>Texte : </a:t>
                      </a:r>
                      <a:r>
                        <a:rPr lang="fr-FR" sz="1600" i="1">
                          <a:solidFill>
                            <a:schemeClr val="dk1"/>
                          </a:solidFill>
                        </a:rPr>
                        <a:t>Volunteer tourism: what’s wrong with it and how it can be changed</a:t>
                      </a:r>
                      <a:r>
                        <a:rPr lang="fr-FR" sz="1600">
                          <a:solidFill>
                            <a:schemeClr val="dk1"/>
                          </a:solidFill>
                        </a:rPr>
                        <a:t> </a:t>
                      </a:r>
                      <a:endParaRPr sz="16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>
                          <a:solidFill>
                            <a:schemeClr val="dk1"/>
                          </a:solidFill>
                        </a:rPr>
                        <a:t> Vidéo : </a:t>
                      </a:r>
                      <a:r>
                        <a:rPr lang="fr-FR" sz="1600" i="1">
                          <a:solidFill>
                            <a:schemeClr val="dk1"/>
                          </a:solidFill>
                        </a:rPr>
                        <a:t>Voluntourism : more harm than good</a:t>
                      </a:r>
                      <a:r>
                        <a:rPr lang="fr-FR" sz="1600">
                          <a:solidFill>
                            <a:schemeClr val="dk1"/>
                          </a:solidFill>
                        </a:rPr>
                        <a:t> ? </a:t>
                      </a:r>
                      <a:endParaRPr sz="1600" i="1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594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>
                          <a:solidFill>
                            <a:schemeClr val="dk1"/>
                          </a:solidFill>
                        </a:rPr>
                        <a:t>TÂCHES ÉVENTUELLES</a:t>
                      </a:r>
                      <a:endParaRPr sz="1600" b="1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endParaRPr sz="1600"/>
                    </a:p>
                  </a:txBody>
                  <a:tcPr marL="91425" marR="91425" marT="91425" marB="91425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-FR" sz="1600" dirty="0">
                          <a:solidFill>
                            <a:schemeClr val="dk1"/>
                          </a:solidFill>
                        </a:rPr>
                        <a:t>Prise de connaissance de ce business model et débat.</a:t>
                      </a:r>
                      <a:endParaRPr sz="1600" dirty="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-FR" sz="1600" dirty="0">
                          <a:solidFill>
                            <a:schemeClr val="dk1"/>
                          </a:solidFill>
                        </a:rPr>
                        <a:t>Chercher sur le web des informations permettant de caractérise puis de présenter à l’oral une association proposant le </a:t>
                      </a:r>
                      <a:r>
                        <a:rPr lang="fr-FR" sz="1600" i="1" dirty="0" err="1">
                          <a:solidFill>
                            <a:schemeClr val="dk1"/>
                          </a:solidFill>
                        </a:rPr>
                        <a:t>voluntourism</a:t>
                      </a:r>
                      <a:r>
                        <a:rPr lang="fr-FR" sz="1600" i="1" dirty="0">
                          <a:solidFill>
                            <a:schemeClr val="dk1"/>
                          </a:solidFill>
                        </a:rPr>
                        <a:t>.</a:t>
                      </a:r>
                      <a:endParaRPr sz="1600" i="1" dirty="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-FR" sz="1600" b="1" dirty="0">
                          <a:solidFill>
                            <a:schemeClr val="dk1"/>
                          </a:solidFill>
                        </a:rPr>
                        <a:t>Tâche finale :</a:t>
                      </a:r>
                      <a:r>
                        <a:rPr lang="fr-FR" sz="1600" dirty="0">
                          <a:solidFill>
                            <a:schemeClr val="dk1"/>
                          </a:solidFill>
                        </a:rPr>
                        <a:t> jeu de rôle entre un “recruteur” d’une association et un bénévole.</a:t>
                      </a:r>
                      <a:endParaRPr sz="1600" dirty="0"/>
                    </a:p>
                  </a:txBody>
                  <a:tcPr marL="91425" marR="91425" marT="91425" marB="91425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1"/>
          <p:cNvSpPr txBox="1">
            <a:spLocks noGrp="1"/>
          </p:cNvSpPr>
          <p:nvPr>
            <p:ph type="title"/>
          </p:nvPr>
        </p:nvSpPr>
        <p:spPr>
          <a:xfrm>
            <a:off x="2093850" y="808050"/>
            <a:ext cx="9006300" cy="6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fr-FR"/>
              <a:t>7. ORGANISATION DE LA SÉQUENCE</a:t>
            </a:r>
            <a:endParaRPr/>
          </a:p>
        </p:txBody>
      </p:sp>
      <p:graphicFrame>
        <p:nvGraphicFramePr>
          <p:cNvPr id="245" name="Google Shape;245;p11"/>
          <p:cNvGraphicFramePr/>
          <p:nvPr>
            <p:extLst>
              <p:ext uri="{D42A27DB-BD31-4B8C-83A1-F6EECF244321}">
                <p14:modId xmlns:p14="http://schemas.microsoft.com/office/powerpoint/2010/main" val="68871832"/>
              </p:ext>
            </p:extLst>
          </p:nvPr>
        </p:nvGraphicFramePr>
        <p:xfrm>
          <a:off x="619350" y="1644075"/>
          <a:ext cx="10953300" cy="4676588"/>
        </p:xfrm>
        <a:graphic>
          <a:graphicData uri="http://schemas.openxmlformats.org/drawingml/2006/table">
            <a:tbl>
              <a:tblPr>
                <a:noFill/>
                <a:tableStyleId>{E04C6EE9-12A1-4856-9EE3-969DFC13B737}</a:tableStyleId>
              </a:tblPr>
              <a:tblGrid>
                <a:gridCol w="5476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76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-FR" sz="1600" b="1">
                          <a:solidFill>
                            <a:schemeClr val="dk1"/>
                          </a:solidFill>
                        </a:rPr>
                        <a:t>SÉANCES 1 et 2</a:t>
                      </a:r>
                      <a:endParaRPr sz="1600" b="1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-FR" sz="1600" b="1">
                          <a:solidFill>
                            <a:schemeClr val="dk1"/>
                          </a:solidFill>
                        </a:rPr>
                        <a:t>EN CO-ENSEIGNEMENT</a:t>
                      </a:r>
                      <a:endParaRPr sz="1600" b="1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165100" lvl="0" indent="-1651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-FR" sz="1600" dirty="0">
                          <a:solidFill>
                            <a:schemeClr val="dk1"/>
                          </a:solidFill>
                        </a:rPr>
                        <a:t>·  Anticipation à partir du mot-valise “</a:t>
                      </a:r>
                      <a:r>
                        <a:rPr lang="fr-FR" sz="1600" i="1" dirty="0" err="1">
                          <a:solidFill>
                            <a:schemeClr val="dk1"/>
                          </a:solidFill>
                        </a:rPr>
                        <a:t>Voluntourism</a:t>
                      </a:r>
                      <a:r>
                        <a:rPr lang="fr-FR" sz="1600" dirty="0">
                          <a:solidFill>
                            <a:schemeClr val="dk1"/>
                          </a:solidFill>
                        </a:rPr>
                        <a:t>” et du document iconographique “Real gap </a:t>
                      </a:r>
                      <a:r>
                        <a:rPr lang="fr-FR" sz="1600" dirty="0" err="1">
                          <a:solidFill>
                            <a:schemeClr val="dk1"/>
                          </a:solidFill>
                        </a:rPr>
                        <a:t>experience</a:t>
                      </a:r>
                      <a:r>
                        <a:rPr lang="fr-FR" sz="1600" dirty="0">
                          <a:solidFill>
                            <a:schemeClr val="dk1"/>
                          </a:solidFill>
                        </a:rPr>
                        <a:t>”. Définition à élaborer ensemble en classe, en faisant émerger les mots clés dont </a:t>
                      </a:r>
                      <a:r>
                        <a:rPr lang="fr-FR" sz="1600" i="1" dirty="0" err="1">
                          <a:solidFill>
                            <a:schemeClr val="dk1"/>
                          </a:solidFill>
                        </a:rPr>
                        <a:t>charity</a:t>
                      </a:r>
                      <a:r>
                        <a:rPr lang="fr-FR" sz="1600" i="1" dirty="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fr-FR" sz="1600" dirty="0">
                          <a:solidFill>
                            <a:schemeClr val="dk1"/>
                          </a:solidFill>
                        </a:rPr>
                        <a:t>/ </a:t>
                      </a:r>
                      <a:r>
                        <a:rPr lang="fr-FR" sz="1600" i="1" dirty="0">
                          <a:solidFill>
                            <a:schemeClr val="dk1"/>
                          </a:solidFill>
                        </a:rPr>
                        <a:t>association (compréhension orale en LV)</a:t>
                      </a:r>
                      <a:endParaRPr sz="1600" dirty="0">
                        <a:solidFill>
                          <a:schemeClr val="dk1"/>
                        </a:solidFill>
                      </a:endParaRPr>
                    </a:p>
                    <a:p>
                      <a:pPr marL="165100" lvl="0" indent="-1651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dirty="0">
                          <a:solidFill>
                            <a:schemeClr val="dk1"/>
                          </a:solidFill>
                        </a:rPr>
                        <a:t>·     Compréhension écrite : </a:t>
                      </a:r>
                      <a:r>
                        <a:rPr lang="fr-FR" sz="1600" i="1" dirty="0">
                          <a:solidFill>
                            <a:schemeClr val="dk1"/>
                          </a:solidFill>
                        </a:rPr>
                        <a:t>“</a:t>
                      </a:r>
                      <a:r>
                        <a:rPr lang="fr-FR" sz="1600" i="1" dirty="0" err="1">
                          <a:solidFill>
                            <a:schemeClr val="dk1"/>
                          </a:solidFill>
                        </a:rPr>
                        <a:t>Volunteer</a:t>
                      </a:r>
                      <a:r>
                        <a:rPr lang="fr-FR" sz="1600" i="1" dirty="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fr-FR" sz="1600" i="1" dirty="0" err="1">
                          <a:solidFill>
                            <a:schemeClr val="dk1"/>
                          </a:solidFill>
                        </a:rPr>
                        <a:t>tourism</a:t>
                      </a:r>
                      <a:r>
                        <a:rPr lang="fr-FR" sz="1600" i="1" dirty="0">
                          <a:solidFill>
                            <a:schemeClr val="dk1"/>
                          </a:solidFill>
                        </a:rPr>
                        <a:t>: </a:t>
                      </a:r>
                      <a:r>
                        <a:rPr lang="fr-FR" sz="1600" i="1" dirty="0" err="1">
                          <a:solidFill>
                            <a:schemeClr val="dk1"/>
                          </a:solidFill>
                        </a:rPr>
                        <a:t>what’s</a:t>
                      </a:r>
                      <a:r>
                        <a:rPr lang="fr-FR" sz="1600" i="1" dirty="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fr-FR" sz="1600" i="1" dirty="0" err="1">
                          <a:solidFill>
                            <a:schemeClr val="dk1"/>
                          </a:solidFill>
                        </a:rPr>
                        <a:t>wrong</a:t>
                      </a:r>
                      <a:r>
                        <a:rPr lang="fr-FR" sz="1600" i="1" dirty="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fr-FR" sz="1600" i="1" dirty="0" err="1">
                          <a:solidFill>
                            <a:schemeClr val="dk1"/>
                          </a:solidFill>
                        </a:rPr>
                        <a:t>with</a:t>
                      </a:r>
                      <a:r>
                        <a:rPr lang="fr-FR" sz="1600" i="1" dirty="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fr-FR" sz="1600" i="1" dirty="0" err="1">
                          <a:solidFill>
                            <a:schemeClr val="dk1"/>
                          </a:solidFill>
                        </a:rPr>
                        <a:t>it</a:t>
                      </a:r>
                      <a:r>
                        <a:rPr lang="fr-FR" sz="1600" i="1" dirty="0">
                          <a:solidFill>
                            <a:schemeClr val="dk1"/>
                          </a:solidFill>
                        </a:rPr>
                        <a:t> and how </a:t>
                      </a:r>
                      <a:r>
                        <a:rPr lang="fr-FR" sz="1600" i="1" dirty="0" err="1">
                          <a:solidFill>
                            <a:schemeClr val="dk1"/>
                          </a:solidFill>
                        </a:rPr>
                        <a:t>it</a:t>
                      </a:r>
                      <a:r>
                        <a:rPr lang="fr-FR" sz="1600" i="1" dirty="0">
                          <a:solidFill>
                            <a:schemeClr val="dk1"/>
                          </a:solidFill>
                        </a:rPr>
                        <a:t> can </a:t>
                      </a:r>
                      <a:r>
                        <a:rPr lang="fr-FR" sz="1600" i="1" dirty="0" err="1">
                          <a:solidFill>
                            <a:schemeClr val="dk1"/>
                          </a:solidFill>
                        </a:rPr>
                        <a:t>be</a:t>
                      </a:r>
                      <a:r>
                        <a:rPr lang="fr-FR" sz="1600" i="1" dirty="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fr-FR" sz="1600" i="1" dirty="0" err="1">
                          <a:solidFill>
                            <a:schemeClr val="dk1"/>
                          </a:solidFill>
                        </a:rPr>
                        <a:t>changed</a:t>
                      </a:r>
                      <a:r>
                        <a:rPr lang="fr-FR" sz="1600" i="1" dirty="0">
                          <a:solidFill>
                            <a:schemeClr val="dk1"/>
                          </a:solidFill>
                        </a:rPr>
                        <a:t>”</a:t>
                      </a:r>
                      <a:r>
                        <a:rPr lang="fr-FR" sz="1600" dirty="0">
                          <a:solidFill>
                            <a:schemeClr val="dk1"/>
                          </a:solidFill>
                        </a:rPr>
                        <a:t> </a:t>
                      </a:r>
                      <a:endParaRPr sz="1600" dirty="0">
                        <a:solidFill>
                          <a:schemeClr val="dk1"/>
                        </a:solidFill>
                      </a:endParaRPr>
                    </a:p>
                    <a:p>
                      <a:pPr marL="165100" lvl="0" indent="-1651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dirty="0">
                          <a:solidFill>
                            <a:schemeClr val="dk1"/>
                          </a:solidFill>
                        </a:rPr>
                        <a:t>Repérage des arguments pour et contre dans les deux documents. Tableau : associations citées + infos, arguments pour, arguments contre.</a:t>
                      </a:r>
                      <a:endParaRPr sz="1600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-FR" sz="1600" b="1" dirty="0">
                          <a:solidFill>
                            <a:schemeClr val="dk1"/>
                          </a:solidFill>
                        </a:rPr>
                        <a:t>SÉANCES 3 et 4 EN PARALLÈLE</a:t>
                      </a:r>
                      <a:endParaRPr sz="1600" b="1" dirty="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-FR" sz="1600" dirty="0">
                          <a:solidFill>
                            <a:schemeClr val="dk1"/>
                          </a:solidFill>
                        </a:rPr>
                        <a:t> 	</a:t>
                      </a:r>
                      <a:endParaRPr sz="1600" dirty="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 dirty="0">
                          <a:solidFill>
                            <a:schemeClr val="dk1"/>
                          </a:solidFill>
                        </a:rPr>
                        <a:t>Travail en demi groupe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-FR" sz="1600" dirty="0">
                          <a:solidFill>
                            <a:schemeClr val="dk1"/>
                          </a:solidFill>
                        </a:rPr>
                        <a:t> Management : remplir la grille de description d’une association / ONG à partir des noms cités dans le texte (ou liste fournie)</a:t>
                      </a:r>
                      <a:endParaRPr sz="1600" dirty="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dirty="0">
                          <a:solidFill>
                            <a:schemeClr val="dk1"/>
                          </a:solidFill>
                        </a:rPr>
                        <a:t>LVA: débat autour de la question ‘</a:t>
                      </a:r>
                      <a:r>
                        <a:rPr lang="fr-FR" sz="1600" i="1" dirty="0" err="1">
                          <a:solidFill>
                            <a:schemeClr val="dk1"/>
                          </a:solidFill>
                        </a:rPr>
                        <a:t>Voluntourism</a:t>
                      </a:r>
                      <a:r>
                        <a:rPr lang="fr-FR" sz="1600" i="1" dirty="0">
                          <a:solidFill>
                            <a:schemeClr val="dk1"/>
                          </a:solidFill>
                        </a:rPr>
                        <a:t>: more </a:t>
                      </a:r>
                      <a:r>
                        <a:rPr lang="fr-FR" sz="1600" i="1" dirty="0" err="1">
                          <a:solidFill>
                            <a:schemeClr val="dk1"/>
                          </a:solidFill>
                        </a:rPr>
                        <a:t>harm</a:t>
                      </a:r>
                      <a:r>
                        <a:rPr lang="fr-FR" sz="1600" i="1" dirty="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fr-FR" sz="1600" i="1" dirty="0" err="1">
                          <a:solidFill>
                            <a:schemeClr val="dk1"/>
                          </a:solidFill>
                        </a:rPr>
                        <a:t>than</a:t>
                      </a:r>
                      <a:r>
                        <a:rPr lang="fr-FR" sz="1600" i="1" dirty="0">
                          <a:solidFill>
                            <a:schemeClr val="dk1"/>
                          </a:solidFill>
                        </a:rPr>
                        <a:t> good?</a:t>
                      </a:r>
                      <a:r>
                        <a:rPr lang="fr-FR" sz="1600" dirty="0">
                          <a:solidFill>
                            <a:schemeClr val="dk1"/>
                          </a:solidFill>
                        </a:rPr>
                        <a:t>’</a:t>
                      </a:r>
                      <a:endParaRPr sz="1600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755f83a29d_0_9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fr-FR"/>
              <a:t>7. ORGANISATION DE LA SÉQUENCE</a:t>
            </a:r>
            <a:endParaRPr/>
          </a:p>
        </p:txBody>
      </p:sp>
      <p:sp>
        <p:nvSpPr>
          <p:cNvPr id="251" name="Google Shape;251;g755f83a29d_0_9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00"/>
          </a:xfrm>
          <a:prstGeom prst="rect">
            <a:avLst/>
          </a:prstGeom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200"/>
              </a:spcAft>
              <a:buNone/>
            </a:pPr>
            <a:endParaRPr/>
          </a:p>
        </p:txBody>
      </p:sp>
      <p:graphicFrame>
        <p:nvGraphicFramePr>
          <p:cNvPr id="252" name="Google Shape;252;g755f83a29d_0_9"/>
          <p:cNvGraphicFramePr/>
          <p:nvPr/>
        </p:nvGraphicFramePr>
        <p:xfrm>
          <a:off x="952500" y="3048000"/>
          <a:ext cx="10287000" cy="2140144"/>
        </p:xfrm>
        <a:graphic>
          <a:graphicData uri="http://schemas.openxmlformats.org/drawingml/2006/table">
            <a:tbl>
              <a:tblPr>
                <a:noFill/>
                <a:tableStyleId>{E04C6EE9-12A1-4856-9EE3-969DFC13B737}</a:tableStyleId>
              </a:tblPr>
              <a:tblGrid>
                <a:gridCol w="5143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43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-FR" sz="1600" b="1">
                          <a:solidFill>
                            <a:schemeClr val="dk1"/>
                          </a:solidFill>
                        </a:rPr>
                        <a:t>SÉANCE 5</a:t>
                      </a:r>
                      <a:endParaRPr sz="1600" b="1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>
                          <a:solidFill>
                            <a:schemeClr val="dk1"/>
                          </a:solidFill>
                        </a:rPr>
                        <a:t>EN CO-ENSEIGNEMENT</a:t>
                      </a:r>
                      <a:endParaRPr sz="16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-FR" sz="1600"/>
                        <a:t>Préparation de la tâche finale : préparer et jouer l’interview d’un recruteur d’une association et d’un bénévole.</a:t>
                      </a:r>
                      <a:endParaRPr sz="1600"/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/>
                        <a:t> </a:t>
                      </a:r>
                      <a:endParaRPr sz="16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-FR" sz="1600" b="1">
                          <a:solidFill>
                            <a:schemeClr val="dk1"/>
                          </a:solidFill>
                        </a:rPr>
                        <a:t>SÉANCE 6</a:t>
                      </a:r>
                      <a:endParaRPr sz="1600" b="1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-FR" sz="1600">
                          <a:solidFill>
                            <a:schemeClr val="dk1"/>
                          </a:solidFill>
                        </a:rPr>
                        <a:t> Evaluation de la tâche finale</a:t>
                      </a:r>
                      <a:r>
                        <a:rPr lang="fr-FR" sz="1600" b="1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fr-FR" sz="1600">
                          <a:solidFill>
                            <a:schemeClr val="dk1"/>
                          </a:solidFill>
                        </a:rPr>
                        <a:t>en binôme.</a:t>
                      </a:r>
                      <a:endParaRPr sz="16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2"/>
          <p:cNvSpPr txBox="1">
            <a:spLocks noGrp="1"/>
          </p:cNvSpPr>
          <p:nvPr>
            <p:ph type="title"/>
          </p:nvPr>
        </p:nvSpPr>
        <p:spPr>
          <a:xfrm>
            <a:off x="1831526" y="527000"/>
            <a:ext cx="9523500" cy="10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320"/>
              <a:buFont typeface="Calibri"/>
              <a:buNone/>
            </a:pPr>
            <a:r>
              <a:rPr lang="fr-FR" sz="4320"/>
              <a:t>LES PRATIQUES DE LA CO ANIMATION</a:t>
            </a:r>
            <a:endParaRPr/>
          </a:p>
        </p:txBody>
      </p:sp>
      <p:sp>
        <p:nvSpPr>
          <p:cNvPr id="258" name="Google Shape;258;p12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9144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/>
          </a:p>
        </p:txBody>
      </p:sp>
      <p:pic>
        <p:nvPicPr>
          <p:cNvPr id="259" name="Google Shape;259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3300" y="1885285"/>
            <a:ext cx="10895877" cy="4356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3"/>
          <p:cNvSpPr txBox="1">
            <a:spLocks noGrp="1"/>
          </p:cNvSpPr>
          <p:nvPr>
            <p:ph type="title"/>
          </p:nvPr>
        </p:nvSpPr>
        <p:spPr>
          <a:xfrm>
            <a:off x="2232625" y="933451"/>
            <a:ext cx="8476200" cy="1566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fr-FR" dirty="0"/>
              <a:t>VOTRE SÉQUENCE :</a:t>
            </a:r>
            <a:endParaRPr sz="3600" dirty="0"/>
          </a:p>
          <a:p>
            <a:pPr marL="2286000" lvl="0" indent="-457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600"/>
              <a:buChar char="❖"/>
            </a:pPr>
            <a:r>
              <a:rPr lang="fr-FR" sz="4000" b="1" dirty="0">
                <a:solidFill>
                  <a:schemeClr val="accent2"/>
                </a:solidFill>
              </a:rPr>
              <a:t>Cadbury</a:t>
            </a:r>
            <a:endParaRPr sz="4000" b="1" dirty="0">
              <a:solidFill>
                <a:schemeClr val="accent2"/>
              </a:solidFill>
            </a:endParaRPr>
          </a:p>
        </p:txBody>
      </p:sp>
      <p:sp>
        <p:nvSpPr>
          <p:cNvPr id="265" name="Google Shape;265;p13"/>
          <p:cNvSpPr txBox="1">
            <a:spLocks noGrp="1"/>
          </p:cNvSpPr>
          <p:nvPr>
            <p:ph type="body" idx="1"/>
          </p:nvPr>
        </p:nvSpPr>
        <p:spPr>
          <a:xfrm>
            <a:off x="1441525" y="2633175"/>
            <a:ext cx="10058400" cy="27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9144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Char char="❏"/>
            </a:pPr>
            <a:r>
              <a:rPr lang="fr-FR" sz="3600"/>
              <a:t>Quels croisements ?</a:t>
            </a:r>
            <a:endParaRPr sz="3600"/>
          </a:p>
          <a:p>
            <a:pPr marL="91440" lvl="0" indent="-2286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3600"/>
              <a:buChar char="❏"/>
            </a:pPr>
            <a:r>
              <a:rPr lang="fr-FR" sz="3600"/>
              <a:t>Quelles mises en activité des élèves ? </a:t>
            </a:r>
            <a:endParaRPr sz="3600"/>
          </a:p>
          <a:p>
            <a:pPr marL="91440" lvl="0" indent="-2286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3600"/>
              <a:buChar char="❏"/>
            </a:pPr>
            <a:r>
              <a:rPr lang="fr-FR" sz="3600"/>
              <a:t>Place et rôle des deux professeurs dans le travail </a:t>
            </a:r>
            <a:endParaRPr sz="3600"/>
          </a:p>
          <a:p>
            <a:pPr marL="384048" lvl="1" indent="-68579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"/>
          <p:cNvSpPr txBox="1">
            <a:spLocks noGrp="1"/>
          </p:cNvSpPr>
          <p:nvPr>
            <p:ph type="title"/>
          </p:nvPr>
        </p:nvSpPr>
        <p:spPr>
          <a:xfrm>
            <a:off x="2075119" y="414581"/>
            <a:ext cx="8476200" cy="10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fr-FR"/>
              <a:t>2. PRÉSENTATION MANAGEMENT</a:t>
            </a:r>
            <a:endParaRPr/>
          </a:p>
        </p:txBody>
      </p:sp>
      <p:sp>
        <p:nvSpPr>
          <p:cNvPr id="114" name="Google Shape;114;p3"/>
          <p:cNvSpPr txBox="1">
            <a:spLocks noGrp="1"/>
          </p:cNvSpPr>
          <p:nvPr>
            <p:ph type="body" idx="1"/>
          </p:nvPr>
        </p:nvSpPr>
        <p:spPr>
          <a:xfrm>
            <a:off x="835650" y="1674950"/>
            <a:ext cx="10520700" cy="409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9144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fr-FR" sz="3600" b="1"/>
              <a:t>13 chapitres dont :</a:t>
            </a:r>
            <a:endParaRPr sz="3600" b="1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❏"/>
            </a:pPr>
            <a:r>
              <a:rPr lang="fr-FR" sz="2400"/>
              <a:t>l’action collective</a:t>
            </a: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❏"/>
            </a:pPr>
            <a:r>
              <a:rPr lang="fr-FR" sz="2400"/>
              <a:t>les entreprise privées</a:t>
            </a: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❏"/>
            </a:pPr>
            <a:r>
              <a:rPr lang="fr-FR" sz="2400"/>
              <a:t>les organisations publiques</a:t>
            </a: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❏"/>
            </a:pPr>
            <a:r>
              <a:rPr lang="fr-FR" sz="2400"/>
              <a:t>les organisations de la société civile : association, syndicat</a:t>
            </a: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❏"/>
            </a:pPr>
            <a:r>
              <a:rPr lang="fr-FR" sz="2400"/>
              <a:t>le management : art de décider</a:t>
            </a: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❏"/>
            </a:pPr>
            <a:r>
              <a:rPr lang="fr-FR" sz="2400"/>
              <a:t>le management en réponse aux changements de l’environnement</a:t>
            </a: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❏"/>
            </a:pPr>
            <a:r>
              <a:rPr lang="fr-FR" sz="2400"/>
              <a:t>stratégie, diagnostic stratégique, objectif stratégique, évaluation de la stratégie</a:t>
            </a: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❏"/>
            </a:pPr>
            <a:r>
              <a:rPr lang="fr-FR" sz="2400"/>
              <a:t>la stratégie des entreprises privées, publiques, association</a:t>
            </a:r>
            <a:endParaRPr sz="2400"/>
          </a:p>
          <a:p>
            <a:pPr marL="9144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/>
              <a:t>RESSOURCES</a:t>
            </a:r>
            <a:r>
              <a:rPr lang="fr-FR" dirty="0"/>
              <a:t>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dirty="0"/>
              <a:t>Cadbury : </a:t>
            </a:r>
            <a:r>
              <a:rPr lang="fr-FR" dirty="0">
                <a:hlinkClick r:id="rId2"/>
              </a:rPr>
              <a:t>https://www.reuters.com/article/us-cadbury-factbox/factbox-british-confectioner-cadbury-idUSTRE60D1XX20100114</a:t>
            </a:r>
            <a:endParaRPr lang="fr-FR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Cadbury chocolate factory shut down by </a:t>
            </a:r>
            <a:r>
              <a:rPr lang="en-US" dirty="0" err="1"/>
              <a:t>Petya</a:t>
            </a:r>
            <a:r>
              <a:rPr lang="en-US" dirty="0"/>
              <a:t> cyberattack :</a:t>
            </a:r>
          </a:p>
          <a:p>
            <a:r>
              <a:rPr lang="fr-FR" dirty="0">
                <a:hlinkClick r:id="rId3"/>
              </a:rPr>
              <a:t>https://www.cnet.com/news/petya-goldeneye-malware-hits-cadbury-chocolate-factory/</a:t>
            </a:r>
            <a:endParaRPr lang="fr-FR" dirty="0"/>
          </a:p>
          <a:p>
            <a:pPr>
              <a:buFont typeface="Arial" panose="020B0604020202020204" pitchFamily="34" charset="0"/>
              <a:buChar char="•"/>
            </a:pPr>
            <a:r>
              <a:rPr lang="fr-FR" dirty="0"/>
              <a:t>The </a:t>
            </a:r>
            <a:r>
              <a:rPr lang="fr-FR" dirty="0" err="1"/>
              <a:t>factory</a:t>
            </a:r>
            <a:r>
              <a:rPr lang="fr-FR" dirty="0"/>
              <a:t> in a </a:t>
            </a:r>
            <a:r>
              <a:rPr lang="fr-FR" dirty="0" err="1"/>
              <a:t>garden</a:t>
            </a:r>
            <a:r>
              <a:rPr lang="fr-FR" dirty="0"/>
              <a:t> : </a:t>
            </a:r>
            <a:r>
              <a:rPr lang="fr-FR" dirty="0">
                <a:hlinkClick r:id="rId4"/>
              </a:rPr>
              <a:t>https://www.cadbury.co.uk/about-bournville</a:t>
            </a:r>
            <a:endParaRPr lang="fr-FR" dirty="0"/>
          </a:p>
          <a:p>
            <a:pPr>
              <a:buFont typeface="Arial" panose="020B0604020202020204" pitchFamily="34" charset="0"/>
              <a:buChar char="•"/>
            </a:pPr>
            <a:r>
              <a:rPr lang="fr-FR" dirty="0" err="1"/>
              <a:t>Corporate</a:t>
            </a:r>
            <a:r>
              <a:rPr lang="fr-FR" dirty="0"/>
              <a:t> social </a:t>
            </a:r>
            <a:r>
              <a:rPr lang="fr-FR" dirty="0" err="1"/>
              <a:t>responsibility</a:t>
            </a:r>
            <a:r>
              <a:rPr lang="fr-FR" dirty="0"/>
              <a:t> : http://www.johnston-vere.co.uk/resources/corporate-social-responsibility/</a:t>
            </a:r>
          </a:p>
        </p:txBody>
      </p:sp>
    </p:spTree>
    <p:extLst>
      <p:ext uri="{BB962C8B-B14F-4D97-AF65-F5344CB8AC3E}">
        <p14:creationId xmlns:p14="http://schemas.microsoft.com/office/powerpoint/2010/main" val="20990831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755f83a29d_1_0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CADBURY</a:t>
            </a:r>
            <a:endParaRPr/>
          </a:p>
        </p:txBody>
      </p:sp>
      <p:sp>
        <p:nvSpPr>
          <p:cNvPr id="271" name="Google Shape;271;g755f83a29d_1_0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00"/>
          </a:xfrm>
          <a:prstGeom prst="rect">
            <a:avLst/>
          </a:prstGeom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200"/>
              </a:spcAft>
              <a:buNone/>
            </a:pPr>
            <a:r>
              <a:rPr lang="fr-FR" sz="1400" dirty="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Différents axes de travail , croisements possibles :</a:t>
            </a:r>
          </a:p>
          <a:p>
            <a:pPr marL="0" lvl="0" indent="0" algn="l" rtl="0">
              <a:spcBef>
                <a:spcPts val="1200"/>
              </a:spcBef>
              <a:spcAft>
                <a:spcPts val="200"/>
              </a:spcAft>
              <a:buNone/>
            </a:pPr>
            <a:endParaRPr sz="1400" dirty="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" name="Tableau 2">
            <a:extLst>
              <a:ext uri="{FF2B5EF4-FFF2-40B4-BE49-F238E27FC236}">
                <a16:creationId xmlns:a16="http://schemas.microsoft.com/office/drawing/2014/main" id="{83686EB9-F1C5-44B5-AACB-B1AA0DDB5B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5859622"/>
              </p:ext>
            </p:extLst>
          </p:nvPr>
        </p:nvGraphicFramePr>
        <p:xfrm>
          <a:off x="1036320" y="2840014"/>
          <a:ext cx="10058400" cy="2529840"/>
        </p:xfrm>
        <a:graphic>
          <a:graphicData uri="http://schemas.openxmlformats.org/drawingml/2006/table">
            <a:tbl>
              <a:tblPr firstRow="1" bandRow="1">
                <a:tableStyleId>{E04C6EE9-12A1-4856-9EE3-969DFC13B737}</a:tableStyleId>
              </a:tblPr>
              <a:tblGrid>
                <a:gridCol w="1257300">
                  <a:extLst>
                    <a:ext uri="{9D8B030D-6E8A-4147-A177-3AD203B41FA5}">
                      <a16:colId xmlns:a16="http://schemas.microsoft.com/office/drawing/2014/main" val="83563125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1519622992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1625162155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4144598698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1305050715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2665866617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1241649571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17643281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Axe LV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Territoire et mémoire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dirty="0"/>
                        <a:t>Innovation scientifique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Espace privé / public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dirty="0"/>
                        <a:t>Diversité et inclusion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dirty="0"/>
                        <a:t>Innovation scientifique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dirty="0"/>
                        <a:t>Espace privé / public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Diversité et inclusion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Identités et échanges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37356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thème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Histoire d’une entreprise familiale, paternaliste</a:t>
                      </a:r>
                    </a:p>
                    <a:p>
                      <a:r>
                        <a:rPr lang="fr-FR" dirty="0"/>
                        <a:t>Culture d’entreprise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Cyber attaque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Ville « ouvrière »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dirty="0"/>
                        <a:t> d’hier et d’aujourd’hui (</a:t>
                      </a:r>
                      <a:r>
                        <a:rPr lang="fr-FR" dirty="0" err="1"/>
                        <a:t>Zeetown</a:t>
                      </a:r>
                      <a:r>
                        <a:rPr lang="fr-FR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Avancée sociale, RSE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Réseaux sociaux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Les quaker fondateur de Cadbury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rachat par </a:t>
                      </a:r>
                      <a:r>
                        <a:rPr lang="fr-FR" dirty="0" err="1"/>
                        <a:t>Kraftfood</a:t>
                      </a:r>
                      <a:r>
                        <a:rPr lang="fr-FR" dirty="0"/>
                        <a:t>, entreprise </a:t>
                      </a:r>
                      <a:r>
                        <a:rPr lang="fr-FR" dirty="0" err="1"/>
                        <a:t>mutinationale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812828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755f83a29d_1_0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CADBURY</a:t>
            </a:r>
            <a:endParaRPr/>
          </a:p>
        </p:txBody>
      </p:sp>
      <p:sp>
        <p:nvSpPr>
          <p:cNvPr id="271" name="Google Shape;271;g755f83a29d_1_0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00"/>
          </a:xfrm>
          <a:prstGeom prst="rect">
            <a:avLst/>
          </a:prstGeom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fr-FR" sz="1800" b="1" u="sng" dirty="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Axe innovation scientifique et responsabilité / privé public</a:t>
            </a:r>
            <a:endParaRPr sz="1800" b="1" u="sng" dirty="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fr-FR" sz="1100" u="sng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https://www.cnet.com/news/petya-goldeneye-malware-hits-cadbury-chocolate-factory/</a:t>
            </a:r>
            <a:endParaRPr sz="1400" dirty="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200"/>
              </a:spcAft>
              <a:buNone/>
            </a:pPr>
            <a:endParaRPr sz="1400" dirty="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2" name="Google Shape;272;g755f83a29d_1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22875" y="3086100"/>
            <a:ext cx="4419600" cy="24860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105449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755f83a29d_1_9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CADBURY</a:t>
            </a:r>
            <a:endParaRPr/>
          </a:p>
        </p:txBody>
      </p:sp>
      <p:sp>
        <p:nvSpPr>
          <p:cNvPr id="278" name="Google Shape;278;g755f83a29d_1_9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00"/>
          </a:xfrm>
          <a:prstGeom prst="rect">
            <a:avLst/>
          </a:prstGeom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fr-FR" sz="1800" b="1" u="sng" dirty="0">
                <a:solidFill>
                  <a:srgbClr val="222222"/>
                </a:solidFill>
                <a:highlight>
                  <a:srgbClr val="FFFFFF"/>
                </a:highlight>
                <a:latin typeface="+mj-lt"/>
                <a:ea typeface="Arial"/>
                <a:cs typeface="Arial"/>
                <a:sym typeface="Arial"/>
              </a:rPr>
              <a:t>Axe territoire et mémoire</a:t>
            </a: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fr-FR" sz="1800" dirty="0">
                <a:solidFill>
                  <a:srgbClr val="222222"/>
                </a:solidFill>
                <a:highlight>
                  <a:srgbClr val="FFFFFF"/>
                </a:highlight>
                <a:latin typeface="+mj-lt"/>
                <a:ea typeface="Arial"/>
                <a:cs typeface="Arial"/>
                <a:sym typeface="Arial"/>
              </a:rPr>
              <a:t>La ville ouvrière _ son architecture, ses valeurs</a:t>
            </a:r>
          </a:p>
          <a:p>
            <a:pPr marL="0" indent="0">
              <a:buNone/>
            </a:pPr>
            <a:r>
              <a:rPr lang="en-US" sz="1400" dirty="0">
                <a:latin typeface="+mj-lt"/>
              </a:rPr>
              <a:t>Is Facebook's 'Zee Town' more than just a Mark Zuckerberg vanity project?</a:t>
            </a:r>
          </a:p>
          <a:p>
            <a:pPr marL="0" lvl="0" indent="0">
              <a:buNone/>
            </a:pPr>
            <a:r>
              <a:rPr lang="fr-FR" sz="1200" dirty="0">
                <a:solidFill>
                  <a:srgbClr val="222222"/>
                </a:solidFill>
                <a:highlight>
                  <a:srgbClr val="FFFFFF"/>
                </a:highlight>
                <a:latin typeface="+mj-lt"/>
                <a:ea typeface="Arial"/>
                <a:cs typeface="Arial"/>
                <a:sym typeface="Arial"/>
              </a:rPr>
              <a:t> : https://www.theguardian.com/cities/2015/mar/10/facebook-zee-town-mark-zuckerberg</a:t>
            </a: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fr-FR" sz="1800" dirty="0">
                <a:solidFill>
                  <a:srgbClr val="222222"/>
                </a:solidFill>
                <a:highlight>
                  <a:srgbClr val="FFFFFF"/>
                </a:highlight>
                <a:latin typeface="+mj-lt"/>
                <a:ea typeface="Arial"/>
                <a:cs typeface="Arial"/>
                <a:sym typeface="Arial"/>
              </a:rPr>
              <a:t>Le leadership (paternaliste)</a:t>
            </a: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800" dirty="0">
              <a:solidFill>
                <a:srgbClr val="222222"/>
              </a:solidFill>
              <a:highlight>
                <a:srgbClr val="FFFFFF"/>
              </a:highlight>
              <a:latin typeface="+mj-lt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fr-FR" sz="1100" u="sng" dirty="0">
                <a:solidFill>
                  <a:schemeClr val="hlink"/>
                </a:solidFill>
                <a:latin typeface="+mj-lt"/>
                <a:ea typeface="Arial"/>
                <a:cs typeface="Arial"/>
                <a:sym typeface="Arial"/>
                <a:hlinkClick r:id="rId3"/>
              </a:rPr>
              <a:t>http://news.bbc.co.uk/local/birmingham/hi/people_and_places/history/newsid_8412000/8412655.stm</a:t>
            </a:r>
            <a:endParaRPr sz="1400" dirty="0">
              <a:solidFill>
                <a:srgbClr val="222222"/>
              </a:solidFill>
              <a:highlight>
                <a:srgbClr val="FFFFFF"/>
              </a:highlight>
              <a:latin typeface="+mj-lt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fr-FR" sz="1100" u="sng" dirty="0">
                <a:solidFill>
                  <a:schemeClr val="hlink"/>
                </a:solidFill>
                <a:latin typeface="+mj-lt"/>
                <a:ea typeface="Arial"/>
                <a:cs typeface="Arial"/>
                <a:sym typeface="Arial"/>
                <a:hlinkClick r:id="rId4"/>
              </a:rPr>
              <a:t>https://www.cadbury.co.uk/about-bournville</a:t>
            </a:r>
            <a:endParaRPr sz="1400" dirty="0">
              <a:solidFill>
                <a:srgbClr val="222222"/>
              </a:solidFill>
              <a:highlight>
                <a:srgbClr val="FFFFFF"/>
              </a:highlight>
              <a:latin typeface="+mj-lt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fr-FR" sz="1100" u="sng" dirty="0">
                <a:solidFill>
                  <a:schemeClr val="hlink"/>
                </a:solidFill>
                <a:latin typeface="+mj-lt"/>
                <a:ea typeface="Arial"/>
                <a:cs typeface="Arial"/>
                <a:sym typeface="Arial"/>
                <a:hlinkClick r:id="rId5"/>
              </a:rPr>
              <a:t>https://www.theguardian.com/business/2010/jan/23/bournville-cadbury-town</a:t>
            </a:r>
            <a:endParaRPr sz="1400" dirty="0">
              <a:solidFill>
                <a:srgbClr val="222222"/>
              </a:solidFill>
              <a:highlight>
                <a:srgbClr val="FFFFFF"/>
              </a:highlight>
              <a:latin typeface="+mj-lt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400" dirty="0">
              <a:solidFill>
                <a:srgbClr val="222222"/>
              </a:solidFill>
              <a:highlight>
                <a:srgbClr val="FFFFFF"/>
              </a:highlight>
              <a:latin typeface="+mj-lt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200"/>
              </a:spcAft>
              <a:buNone/>
            </a:pPr>
            <a:endParaRPr sz="1400" dirty="0">
              <a:solidFill>
                <a:srgbClr val="222222"/>
              </a:solidFill>
              <a:highlight>
                <a:srgbClr val="FFFFFF"/>
              </a:highlight>
              <a:latin typeface="+mj-lt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755f83a29d_1_9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CADBURY</a:t>
            </a:r>
            <a:endParaRPr/>
          </a:p>
        </p:txBody>
      </p:sp>
      <p:sp>
        <p:nvSpPr>
          <p:cNvPr id="278" name="Google Shape;278;g755f83a29d_1_9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00"/>
          </a:xfrm>
          <a:prstGeom prst="rect">
            <a:avLst/>
          </a:prstGeom>
        </p:spPr>
        <p:txBody>
          <a:bodyPr spcFirstLastPara="1" wrap="square" lIns="0" tIns="45700" rIns="0" bIns="45700" anchor="t" anchorCtr="0">
            <a:noAutofit/>
          </a:bodyPr>
          <a:lstStyle/>
          <a:p>
            <a:pPr marL="76200" indent="0">
              <a:spcBef>
                <a:spcPts val="0"/>
              </a:spcBef>
              <a:buSzPts val="2400"/>
              <a:buNone/>
            </a:pPr>
            <a:r>
              <a:rPr lang="fr-FR" sz="2400" b="1" dirty="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Axe </a:t>
            </a:r>
            <a:r>
              <a:rPr lang="fr-FR" sz="2400" b="1" dirty="0">
                <a:solidFill>
                  <a:schemeClr val="tx1"/>
                </a:solidFill>
                <a:highlight>
                  <a:srgbClr val="FFFFFF"/>
                </a:highlight>
              </a:rPr>
              <a:t>Citoyenneté et mondes virtuels</a:t>
            </a:r>
          </a:p>
          <a:p>
            <a:pPr marL="76200" indent="0">
              <a:spcBef>
                <a:spcPts val="0"/>
              </a:spcBef>
              <a:buSzPts val="2400"/>
              <a:buNone/>
            </a:pPr>
            <a:endParaRPr lang="fr-FR" sz="2400" b="1" dirty="0">
              <a:solidFill>
                <a:schemeClr val="tx1"/>
              </a:solidFill>
              <a:highlight>
                <a:srgbClr val="FFFFFF"/>
              </a:highlight>
            </a:endParaRPr>
          </a:p>
          <a:p>
            <a:pPr marL="76200" indent="0">
              <a:spcBef>
                <a:spcPts val="0"/>
              </a:spcBef>
              <a:buSzPts val="2400"/>
              <a:buNone/>
            </a:pPr>
            <a:r>
              <a:rPr lang="fr-FR" sz="2400" dirty="0">
                <a:solidFill>
                  <a:schemeClr val="tx1"/>
                </a:solidFill>
                <a:highlight>
                  <a:srgbClr val="FFFFFF"/>
                </a:highlight>
              </a:rPr>
              <a:t>Cadbury et les réseaux sociaux : how </a:t>
            </a:r>
            <a:r>
              <a:rPr lang="fr-FR" sz="2400" dirty="0" err="1">
                <a:solidFill>
                  <a:schemeClr val="tx1"/>
                </a:solidFill>
                <a:highlight>
                  <a:srgbClr val="FFFFFF"/>
                </a:highlight>
              </a:rPr>
              <a:t>is</a:t>
            </a:r>
            <a:r>
              <a:rPr lang="fr-FR" sz="2400" dirty="0">
                <a:solidFill>
                  <a:schemeClr val="tx1"/>
                </a:solidFill>
                <a:highlight>
                  <a:srgbClr val="FFFFFF"/>
                </a:highlight>
              </a:rPr>
              <a:t> Cadbury </a:t>
            </a:r>
            <a:r>
              <a:rPr lang="fr-FR" sz="2400" dirty="0" err="1">
                <a:solidFill>
                  <a:schemeClr val="tx1"/>
                </a:solidFill>
                <a:highlight>
                  <a:srgbClr val="FFFFFF"/>
                </a:highlight>
              </a:rPr>
              <a:t>using</a:t>
            </a:r>
            <a:r>
              <a:rPr lang="fr-FR" sz="2400" dirty="0">
                <a:solidFill>
                  <a:schemeClr val="tx1"/>
                </a:solidFill>
                <a:highlight>
                  <a:srgbClr val="FFFFFF"/>
                </a:highlight>
              </a:rPr>
              <a:t> social media and </a:t>
            </a:r>
            <a:r>
              <a:rPr lang="fr-FR" sz="2400" dirty="0" err="1">
                <a:solidFill>
                  <a:schemeClr val="tx1"/>
                </a:solidFill>
                <a:highlight>
                  <a:srgbClr val="FFFFFF"/>
                </a:highlight>
              </a:rPr>
              <a:t>why</a:t>
            </a:r>
            <a:r>
              <a:rPr lang="fr-FR" sz="2400" dirty="0">
                <a:solidFill>
                  <a:schemeClr val="tx1"/>
                </a:solidFill>
                <a:highlight>
                  <a:srgbClr val="FFFFFF"/>
                </a:highlight>
              </a:rPr>
              <a:t>?</a:t>
            </a: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400" dirty="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200"/>
              </a:spcAft>
              <a:buNone/>
            </a:pPr>
            <a:endParaRPr sz="1400" dirty="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598941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755f83a29d_1_9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CADBURY</a:t>
            </a:r>
            <a:endParaRPr/>
          </a:p>
        </p:txBody>
      </p:sp>
      <p:sp>
        <p:nvSpPr>
          <p:cNvPr id="278" name="Google Shape;278;g755f83a29d_1_9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00"/>
          </a:xfrm>
          <a:prstGeom prst="rect">
            <a:avLst/>
          </a:prstGeom>
        </p:spPr>
        <p:txBody>
          <a:bodyPr spcFirstLastPara="1" wrap="square" lIns="0" tIns="45700" rIns="0" bIns="45700" anchor="t" anchorCtr="0">
            <a:noAutofit/>
          </a:bodyPr>
          <a:lstStyle/>
          <a:p>
            <a:pPr marL="76200" lvl="0" indent="0">
              <a:spcBef>
                <a:spcPts val="0"/>
              </a:spcBef>
              <a:buSzPts val="2400"/>
              <a:buNone/>
            </a:pPr>
            <a:r>
              <a:rPr lang="fr-FR" sz="2400" b="1" dirty="0">
                <a:solidFill>
                  <a:schemeClr val="tx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Axe </a:t>
            </a:r>
            <a:r>
              <a:rPr lang="fr-FR" sz="2400" b="1" dirty="0">
                <a:solidFill>
                  <a:schemeClr val="tx1"/>
                </a:solidFill>
                <a:highlight>
                  <a:srgbClr val="FFFFFF"/>
                </a:highlight>
              </a:rPr>
              <a:t>Diversité et inclusion </a:t>
            </a:r>
          </a:p>
          <a:p>
            <a:pPr marL="76200" indent="0">
              <a:spcBef>
                <a:spcPts val="0"/>
              </a:spcBef>
              <a:buSzPts val="2400"/>
              <a:buNone/>
            </a:pPr>
            <a:endParaRPr lang="fr-FR" sz="2400" b="1" dirty="0">
              <a:solidFill>
                <a:schemeClr val="tx1"/>
              </a:solidFill>
              <a:highlight>
                <a:srgbClr val="FFFFFF"/>
              </a:highlight>
            </a:endParaRPr>
          </a:p>
          <a:p>
            <a:pPr marL="76200" indent="0">
              <a:spcBef>
                <a:spcPts val="0"/>
              </a:spcBef>
              <a:buSzPts val="2400"/>
              <a:buNone/>
            </a:pPr>
            <a:r>
              <a:rPr lang="fr-FR" sz="2400" dirty="0">
                <a:solidFill>
                  <a:schemeClr val="tx1"/>
                </a:solidFill>
                <a:highlight>
                  <a:srgbClr val="FFFFFF"/>
                </a:highlight>
              </a:rPr>
              <a:t>La responsabilité sociétale des entreprises :</a:t>
            </a:r>
          </a:p>
          <a:p>
            <a:pPr marL="419100">
              <a:spcBef>
                <a:spcPts val="0"/>
              </a:spcBef>
              <a:buSzPts val="2400"/>
            </a:pPr>
            <a:r>
              <a:rPr lang="fr-FR" sz="2400" dirty="0" err="1">
                <a:solidFill>
                  <a:schemeClr val="tx1"/>
                </a:solidFill>
                <a:highlight>
                  <a:srgbClr val="FFFFFF"/>
                </a:highlight>
              </a:rPr>
              <a:t>History</a:t>
            </a:r>
            <a:r>
              <a:rPr lang="fr-FR" sz="2400" dirty="0">
                <a:solidFill>
                  <a:schemeClr val="tx1"/>
                </a:solidFill>
                <a:highlight>
                  <a:srgbClr val="FFFFFF"/>
                </a:highlight>
              </a:rPr>
              <a:t>, </a:t>
            </a:r>
          </a:p>
          <a:p>
            <a:pPr marL="419100">
              <a:spcBef>
                <a:spcPts val="0"/>
              </a:spcBef>
              <a:buSzPts val="2400"/>
            </a:pPr>
            <a:r>
              <a:rPr lang="fr-FR" sz="2400" dirty="0" err="1">
                <a:solidFill>
                  <a:schemeClr val="tx1"/>
                </a:solidFill>
                <a:highlight>
                  <a:srgbClr val="FFFFFF"/>
                </a:highlight>
              </a:rPr>
              <a:t>examples</a:t>
            </a:r>
            <a:endParaRPr lang="fr-FR" sz="2400" dirty="0">
              <a:solidFill>
                <a:schemeClr val="tx1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lang="fr-FR" sz="1400" dirty="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fr-FR" sz="1400" dirty="0" err="1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Ecology</a:t>
            </a:r>
            <a:r>
              <a:rPr lang="fr-FR" sz="1400" dirty="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:</a:t>
            </a:r>
          </a:p>
          <a:p>
            <a:pPr marL="0" lvl="0" indent="0">
              <a:buNone/>
            </a:pPr>
            <a:r>
              <a:rPr lang="fr-FR" sz="1400" dirty="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https://www.marketingweek.com/cadbury-trials-new-eco-friendly-packaging/</a:t>
            </a:r>
            <a:endParaRPr sz="1400" dirty="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200"/>
              </a:spcAft>
              <a:buNone/>
            </a:pPr>
            <a:endParaRPr sz="1400" dirty="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255859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755f83a29d_1_18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CADBURY</a:t>
            </a:r>
            <a:endParaRPr/>
          </a:p>
        </p:txBody>
      </p:sp>
      <p:sp>
        <p:nvSpPr>
          <p:cNvPr id="284" name="Google Shape;284;g755f83a29d_1_18"/>
          <p:cNvSpPr txBox="1">
            <a:spLocks noGrp="1"/>
          </p:cNvSpPr>
          <p:nvPr>
            <p:ph type="body" idx="1"/>
          </p:nvPr>
        </p:nvSpPr>
        <p:spPr>
          <a:xfrm>
            <a:off x="918604" y="1929817"/>
            <a:ext cx="10058400" cy="4023300"/>
          </a:xfrm>
          <a:prstGeom prst="rect">
            <a:avLst/>
          </a:prstGeom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fr-FR" sz="1800" b="1" u="sng" dirty="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Axe diversité et inclusion : quaker</a:t>
            </a:r>
            <a:endParaRPr sz="1400" dirty="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400" dirty="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fr-FR" sz="1100" u="sng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http://www.johnston-vere.co.uk/resources/corporate-social-responsibility/</a:t>
            </a:r>
            <a:r>
              <a:rPr lang="fr-FR" sz="1400" dirty="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endParaRPr sz="1400" dirty="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400" dirty="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fr-FR" sz="1100" u="sng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http://news.bbc.co.uk/2/hi/uk_news/england/8411696.stm</a:t>
            </a:r>
            <a:endParaRPr sz="1400" dirty="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400" dirty="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fr-FR" sz="1100" u="sng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https://www.cadburyworld.co.uk/schoolandgroups/~/media/CadburyWorld/en/Files/Pdf/factsheet-bournville-site.pdf</a:t>
            </a:r>
            <a:endParaRPr sz="1400" dirty="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400" dirty="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200"/>
              </a:spcAft>
              <a:buNone/>
            </a:pPr>
            <a:endParaRPr sz="1400" dirty="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"/>
          <p:cNvSpPr txBox="1">
            <a:spLocks noGrp="1"/>
          </p:cNvSpPr>
          <p:nvPr>
            <p:ph type="title"/>
          </p:nvPr>
        </p:nvSpPr>
        <p:spPr>
          <a:xfrm>
            <a:off x="2093844" y="808056"/>
            <a:ext cx="8476296" cy="1077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fr-FR"/>
              <a:t>3. PRÉSENTATION LV</a:t>
            </a:r>
            <a:endParaRPr/>
          </a:p>
        </p:txBody>
      </p:sp>
      <p:sp>
        <p:nvSpPr>
          <p:cNvPr id="120" name="Google Shape;120;p4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 lnSpcReduction="10000"/>
          </a:bodyPr>
          <a:lstStyle/>
          <a:p>
            <a:pPr marL="9144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fr-FR" sz="3600" b="1" dirty="0"/>
              <a:t>Huit axes</a:t>
            </a:r>
            <a:r>
              <a:rPr lang="fr-FR" sz="3600" dirty="0"/>
              <a:t> dans la thématique </a:t>
            </a:r>
            <a:r>
              <a:rPr lang="fr-FR" sz="3600" i="1" dirty="0"/>
              <a:t>Gestes fondateurs et mondes en mouvement</a:t>
            </a:r>
            <a:endParaRPr sz="3600" i="1" dirty="0"/>
          </a:p>
          <a:p>
            <a:pPr marL="9144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sz="2400" i="1" dirty="0"/>
          </a:p>
          <a:p>
            <a:pPr marL="45720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❏"/>
            </a:pPr>
            <a:r>
              <a:rPr lang="fr-FR" sz="2400" dirty="0"/>
              <a:t>Identités et échanges</a:t>
            </a:r>
            <a:endParaRPr sz="2400" dirty="0"/>
          </a:p>
          <a:p>
            <a:pPr marL="45720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❏"/>
            </a:pPr>
            <a:r>
              <a:rPr lang="fr-FR" sz="2400" dirty="0"/>
              <a:t>Espace privé et espace public</a:t>
            </a:r>
            <a:endParaRPr sz="2400" dirty="0"/>
          </a:p>
          <a:p>
            <a:pPr marL="45720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❏"/>
            </a:pPr>
            <a:r>
              <a:rPr lang="fr-FR" sz="2400" dirty="0"/>
              <a:t>Art et pouvoir</a:t>
            </a:r>
            <a:endParaRPr sz="2400" dirty="0"/>
          </a:p>
          <a:p>
            <a:pPr marL="45720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❏"/>
            </a:pPr>
            <a:r>
              <a:rPr lang="fr-FR" sz="2400" dirty="0"/>
              <a:t>Citoyenneté et mondes virtuels</a:t>
            </a:r>
            <a:endParaRPr sz="2400" dirty="0"/>
          </a:p>
          <a:p>
            <a:pPr marL="45720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❏"/>
            </a:pPr>
            <a:r>
              <a:rPr lang="fr-FR" sz="2400" dirty="0"/>
              <a:t>Fictions et réalités</a:t>
            </a:r>
            <a:endParaRPr sz="2400" dirty="0"/>
          </a:p>
          <a:p>
            <a:pPr marL="45720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❏"/>
            </a:pPr>
            <a:r>
              <a:rPr lang="fr-FR" sz="2400" dirty="0"/>
              <a:t>Innovations scientifiques et responsabilité</a:t>
            </a:r>
            <a:endParaRPr sz="2400" dirty="0"/>
          </a:p>
          <a:p>
            <a:pPr marL="45720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❏"/>
            </a:pPr>
            <a:r>
              <a:rPr lang="fr-FR" sz="2400" dirty="0"/>
              <a:t>Diversité et inclusion </a:t>
            </a:r>
            <a:endParaRPr sz="2400" dirty="0"/>
          </a:p>
          <a:p>
            <a:pPr marL="45720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❏"/>
            </a:pPr>
            <a:r>
              <a:rPr lang="fr-FR" sz="2400" dirty="0"/>
              <a:t>Territoire et mémoire</a:t>
            </a:r>
            <a:endParaRPr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75698d4e31_0_0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4. LES ÉVALUATIONS DE LV (E3C)</a:t>
            </a:r>
            <a:endParaRPr/>
          </a:p>
        </p:txBody>
      </p:sp>
      <p:sp>
        <p:nvSpPr>
          <p:cNvPr id="126" name="Google Shape;126;g75698d4e31_0_0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00"/>
          </a:xfrm>
          <a:prstGeom prst="rect">
            <a:avLst/>
          </a:prstGeom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fr-FR" sz="2400" u="sng"/>
              <a:t>Trois épreuves de contrôle continu</a:t>
            </a:r>
            <a:endParaRPr sz="2400" u="sng"/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❏"/>
            </a:pPr>
            <a:r>
              <a:rPr lang="fr-FR" sz="2400"/>
              <a:t>Deuxième trimestre  de Première : compréhension orale et expression écrite</a:t>
            </a:r>
            <a:endParaRPr sz="24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400"/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❏"/>
            </a:pPr>
            <a:r>
              <a:rPr lang="fr-FR" sz="2400"/>
              <a:t>Troisième trimestre de Première : compréhension écrite et expression écrite</a:t>
            </a:r>
            <a:endParaRPr sz="2400"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400"/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❏"/>
            </a:pPr>
            <a:r>
              <a:rPr lang="fr-FR" sz="2400"/>
              <a:t>Deuxième trimestre de Terminale : </a:t>
            </a:r>
            <a:r>
              <a:rPr lang="fr-FR" sz="2400" b="1"/>
              <a:t>expression orale </a:t>
            </a:r>
            <a:r>
              <a:rPr lang="fr-FR" sz="2400"/>
              <a:t>puis compréhension écrite et expression écrite. </a:t>
            </a:r>
            <a:endParaRPr sz="24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"/>
          <p:cNvSpPr txBox="1">
            <a:spLocks noGrp="1"/>
          </p:cNvSpPr>
          <p:nvPr>
            <p:ph type="title"/>
          </p:nvPr>
        </p:nvSpPr>
        <p:spPr>
          <a:xfrm>
            <a:off x="2093844" y="808056"/>
            <a:ext cx="8476296" cy="1077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fr-FR"/>
              <a:t>4. L'ÉVALUATION EN ETLV</a:t>
            </a:r>
            <a:endParaRPr/>
          </a:p>
        </p:txBody>
      </p:sp>
      <p:sp>
        <p:nvSpPr>
          <p:cNvPr id="132" name="Google Shape;132;p5"/>
          <p:cNvSpPr txBox="1">
            <a:spLocks noGrp="1"/>
          </p:cNvSpPr>
          <p:nvPr>
            <p:ph type="body" idx="1"/>
          </p:nvPr>
        </p:nvSpPr>
        <p:spPr>
          <a:xfrm>
            <a:off x="1066800" y="2352749"/>
            <a:ext cx="10058400" cy="36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9144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Char char="❖"/>
            </a:pPr>
            <a:r>
              <a:rPr lang="fr-FR" sz="3600" dirty="0"/>
              <a:t>L’ETLV est une des composantes de la LVA. </a:t>
            </a:r>
            <a:endParaRPr sz="3600" dirty="0"/>
          </a:p>
          <a:p>
            <a:pPr marL="566928" lvl="2" indent="-29717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Char char="■"/>
            </a:pPr>
            <a:r>
              <a:rPr lang="fr-FR" sz="2800" dirty="0"/>
              <a:t>Ainsi, les notes d’ETLV font partie de la note de LVA. </a:t>
            </a:r>
            <a:endParaRPr sz="2800" dirty="0"/>
          </a:p>
          <a:p>
            <a:pPr marL="566928" lvl="2" indent="-29717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Char char="■"/>
            </a:pPr>
            <a:r>
              <a:rPr lang="fr-FR" sz="2800" dirty="0"/>
              <a:t>Dans le bulletin, l’ETLV est mentionné dans la partie dédiée à la LVA. </a:t>
            </a:r>
          </a:p>
          <a:p>
            <a:pPr marL="566928" lvl="2" indent="-29717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Char char="■"/>
            </a:pPr>
            <a:endParaRPr sz="2800" dirty="0"/>
          </a:p>
          <a:p>
            <a:pPr marL="9144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Char char="❖"/>
            </a:pPr>
            <a:r>
              <a:rPr lang="fr-FR" sz="3600" dirty="0"/>
              <a:t>L’ETLV n’est pas une discipline mais une modalité d’enseignement de la LV.</a:t>
            </a:r>
            <a:endParaRPr sz="3600" dirty="0"/>
          </a:p>
          <a:p>
            <a:pPr marL="9144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78e22020b2_0_0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g78e22020b2_0_0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00"/>
          </a:xfrm>
          <a:prstGeom prst="rect">
            <a:avLst/>
          </a:prstGeom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200"/>
              </a:spcAft>
              <a:buNone/>
            </a:pPr>
            <a:endParaRPr/>
          </a:p>
        </p:txBody>
      </p:sp>
      <p:pic>
        <p:nvPicPr>
          <p:cNvPr id="139" name="Google Shape;139;g78e22020b2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9500" y="286600"/>
            <a:ext cx="10809526" cy="5582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6"/>
          <p:cNvSpPr txBox="1">
            <a:spLocks noGrp="1"/>
          </p:cNvSpPr>
          <p:nvPr>
            <p:ph type="title"/>
          </p:nvPr>
        </p:nvSpPr>
        <p:spPr>
          <a:xfrm>
            <a:off x="2093844" y="808056"/>
            <a:ext cx="8476296" cy="1077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fr-FR"/>
              <a:t>5. LA PRÉPARATION</a:t>
            </a:r>
            <a:endParaRPr/>
          </a:p>
        </p:txBody>
      </p:sp>
      <p:sp>
        <p:nvSpPr>
          <p:cNvPr id="145" name="Google Shape;145;p6"/>
          <p:cNvSpPr txBox="1">
            <a:spLocks noGrp="1"/>
          </p:cNvSpPr>
          <p:nvPr>
            <p:ph type="body" idx="1"/>
          </p:nvPr>
        </p:nvSpPr>
        <p:spPr>
          <a:xfrm>
            <a:off x="1097275" y="2679499"/>
            <a:ext cx="10058400" cy="31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91440" lvl="0" indent="-2286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Char char=" "/>
            </a:pPr>
            <a:r>
              <a:rPr lang="fr-FR" sz="3600"/>
              <a:t>La préparation et la construction de la séquence </a:t>
            </a:r>
            <a:r>
              <a:rPr lang="fr-FR" sz="3600" b="1"/>
              <a:t>en binôme</a:t>
            </a:r>
            <a:r>
              <a:rPr lang="fr-FR" sz="3600"/>
              <a:t> permet à chacun d’apporter son expertise dans sa spécialité afin de trouver les </a:t>
            </a:r>
            <a:r>
              <a:rPr lang="fr-FR" sz="3600" b="1"/>
              <a:t>croisements</a:t>
            </a:r>
            <a:r>
              <a:rPr lang="fr-FR" sz="3600"/>
              <a:t> les plus pertinents entre les deux matières, et les professeurs s’accordent sur </a:t>
            </a:r>
            <a:r>
              <a:rPr lang="fr-FR" sz="3600" b="1"/>
              <a:t>la place de chacun</a:t>
            </a:r>
            <a:r>
              <a:rPr lang="fr-FR" sz="3600"/>
              <a:t> pendant les séances. </a:t>
            </a:r>
            <a:endParaRPr sz="36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7"/>
          <p:cNvSpPr txBox="1">
            <a:spLocks noGrp="1"/>
          </p:cNvSpPr>
          <p:nvPr>
            <p:ph type="title"/>
          </p:nvPr>
        </p:nvSpPr>
        <p:spPr>
          <a:xfrm>
            <a:off x="2093844" y="808056"/>
            <a:ext cx="8476296" cy="1077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fr-FR"/>
              <a:t>CHOIX DES THÉMATIQUES</a:t>
            </a:r>
            <a:endParaRPr/>
          </a:p>
        </p:txBody>
      </p:sp>
      <p:sp>
        <p:nvSpPr>
          <p:cNvPr id="151" name="Google Shape;151;p7"/>
          <p:cNvSpPr txBox="1">
            <a:spLocks noGrp="1"/>
          </p:cNvSpPr>
          <p:nvPr>
            <p:ph type="body" idx="1"/>
          </p:nvPr>
        </p:nvSpPr>
        <p:spPr>
          <a:xfrm>
            <a:off x="1097275" y="2248525"/>
            <a:ext cx="10058400" cy="36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384048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/>
              <a:t>Croisement des programmes dans un tableau à trois colonnes :</a:t>
            </a:r>
            <a:endParaRPr sz="3600"/>
          </a:p>
          <a:p>
            <a:pPr marL="384048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  <a:p>
            <a:pPr marL="13716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Char char="❖"/>
            </a:pPr>
            <a:r>
              <a:rPr lang="fr-FR" sz="3600"/>
              <a:t>Axes culturels du programme de LVA</a:t>
            </a:r>
            <a:endParaRPr sz="3600"/>
          </a:p>
          <a:p>
            <a:pPr marL="13716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Char char="❖"/>
            </a:pPr>
            <a:r>
              <a:rPr lang="fr-FR" sz="3600"/>
              <a:t>Notions de management</a:t>
            </a:r>
            <a:endParaRPr sz="3600"/>
          </a:p>
          <a:p>
            <a:pPr marL="13716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Char char="❖"/>
            </a:pPr>
            <a:r>
              <a:rPr lang="fr-FR" sz="3600"/>
              <a:t>Pistes de travail: croisements possibles, thèmes envisagés</a:t>
            </a:r>
            <a:endParaRPr sz="3600"/>
          </a:p>
          <a:p>
            <a:pPr marL="384048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36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Rétrospective">
  <a:themeElements>
    <a:clrScheme name="Rétrospective">
      <a:dk1>
        <a:srgbClr val="000000"/>
      </a:dk1>
      <a:lt1>
        <a:srgbClr val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474</TotalTime>
  <Words>2595</Words>
  <Application>Microsoft Office PowerPoint</Application>
  <PresentationFormat>Grand écran</PresentationFormat>
  <Paragraphs>295</Paragraphs>
  <Slides>36</Slides>
  <Notes>35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36</vt:i4>
      </vt:variant>
    </vt:vector>
  </HeadingPairs>
  <TitlesOfParts>
    <vt:vector size="40" baseType="lpstr">
      <vt:lpstr>Calibri</vt:lpstr>
      <vt:lpstr>Pacifico</vt:lpstr>
      <vt:lpstr>Arial</vt:lpstr>
      <vt:lpstr>Rétrospective</vt:lpstr>
      <vt:lpstr>FORMATION ACADEMIQUE ETLV </vt:lpstr>
      <vt:lpstr>ETLV ?</vt:lpstr>
      <vt:lpstr>2. PRÉSENTATION MANAGEMENT</vt:lpstr>
      <vt:lpstr>3. PRÉSENTATION LV</vt:lpstr>
      <vt:lpstr>4. LES ÉVALUATIONS DE LV (E3C)</vt:lpstr>
      <vt:lpstr>4. L'ÉVALUATION EN ETLV</vt:lpstr>
      <vt:lpstr>Présentation PowerPoint</vt:lpstr>
      <vt:lpstr>5. LA PRÉPARATION</vt:lpstr>
      <vt:lpstr>CHOIX DES THÉMATIQUES</vt:lpstr>
      <vt:lpstr>CHOIX DES THÉMATIQUES</vt:lpstr>
      <vt:lpstr>CHOIX DES THÉMATIQUES</vt:lpstr>
      <vt:lpstr>CHOIX DES THÉMATIQUES</vt:lpstr>
      <vt:lpstr>6. LA SÉQUENCE</vt:lpstr>
      <vt:lpstr>DOCUMENT 1</vt:lpstr>
      <vt:lpstr>DOCUMENT 2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7. ORGANISATION DE LA SÉQUENCE</vt:lpstr>
      <vt:lpstr>7. ORGANISATION DE LA SÉQUENCE</vt:lpstr>
      <vt:lpstr>LES PRATIQUES DE LA CO ANIMATION</vt:lpstr>
      <vt:lpstr>VOTRE SÉQUENCE : Cadbury</vt:lpstr>
      <vt:lpstr>Présentation PowerPoint</vt:lpstr>
      <vt:lpstr>CADBURY</vt:lpstr>
      <vt:lpstr>CADBURY</vt:lpstr>
      <vt:lpstr>CADBURY</vt:lpstr>
      <vt:lpstr>CADBURY</vt:lpstr>
      <vt:lpstr>CADBURY</vt:lpstr>
      <vt:lpstr>CADBURY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FORMATION ACADEMIQUE ETLV</dc:title>
  <dc:creator>Emma</dc:creator>
  <cp:lastModifiedBy>Emma</cp:lastModifiedBy>
  <cp:revision>25</cp:revision>
  <dcterms:created xsi:type="dcterms:W3CDTF">2019-11-01T16:22:07Z</dcterms:created>
  <dcterms:modified xsi:type="dcterms:W3CDTF">2020-01-22T08:40:43Z</dcterms:modified>
</cp:coreProperties>
</file>