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2" r:id="rId2"/>
    <p:sldId id="274" r:id="rId3"/>
    <p:sldId id="265" r:id="rId4"/>
    <p:sldId id="258" r:id="rId5"/>
    <p:sldId id="260" r:id="rId6"/>
    <p:sldId id="259" r:id="rId7"/>
    <p:sldId id="257" r:id="rId8"/>
    <p:sldId id="261" r:id="rId9"/>
    <p:sldId id="262" r:id="rId10"/>
    <p:sldId id="281" r:id="rId11"/>
    <p:sldId id="275" r:id="rId12"/>
    <p:sldId id="293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49" autoAdjust="0"/>
    <p:restoredTop sz="72500" autoAdjust="0"/>
  </p:normalViewPr>
  <p:slideViewPr>
    <p:cSldViewPr snapToGrid="0" snapToObjects="1">
      <p:cViewPr varScale="1">
        <p:scale>
          <a:sx n="83" d="100"/>
          <a:sy n="83" d="100"/>
        </p:scale>
        <p:origin x="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FB318-004F-974E-84B9-1698BFD3CC39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7B1AA-7623-B347-B14C-D444D2B51A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4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264E779-8A88-504E-8423-6095E47C2E0F}" type="slidenum">
              <a:rPr lang="fr-FR" sz="1200">
                <a:cs typeface="Arial" charset="0"/>
              </a:rPr>
              <a:pPr/>
              <a:t>1</a:t>
            </a:fld>
            <a:endParaRPr lang="fr-FR" sz="120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fr-FR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>
              <a:latin typeface="Calibri" charset="0"/>
            </a:endParaRPr>
          </a:p>
        </p:txBody>
      </p:sp>
      <p:sp>
        <p:nvSpPr>
          <p:cNvPr id="665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C12C2B6-6AEF-EE42-B96F-34A5EED9C518}" type="slidenum">
              <a:rPr lang="fr-FR" sz="1200">
                <a:cs typeface="Arial" charset="0"/>
              </a:rPr>
              <a:pPr eaLnBrk="1" hangingPunct="1"/>
              <a:t>10</a:t>
            </a:fld>
            <a:endParaRPr lang="fr-FR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7B1AA-7623-B347-B14C-D444D2B51AF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47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7B1AA-7623-B347-B14C-D444D2B51AF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29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19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16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59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14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93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27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7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79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34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21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6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2953-387A-9146-9AE5-1459F92274F1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0111-645A-294F-99CA-9734EFF0D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13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aix-marseille.fr/jcms/c_48104/fr/enseign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dagogie.ac-aix-marseille.fr/jcms/c_10619613/fr/evaluer-pour-faire-progresser-les-elev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EujlJTT8kH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9BA85FB-557A-4449-9CC8-EB8A863EE624}" type="slidenum">
              <a:rPr lang="fr-FR" sz="1200">
                <a:latin typeface="Verdana" charset="0"/>
                <a:cs typeface="Arial" charset="0"/>
              </a:rPr>
              <a:pPr/>
              <a:t>1</a:t>
            </a:fld>
            <a:endParaRPr lang="fr-FR" sz="1200">
              <a:latin typeface="Verdana" charset="0"/>
              <a:cs typeface="Arial" charset="0"/>
            </a:endParaRPr>
          </a:p>
        </p:txBody>
      </p:sp>
      <p:pic>
        <p:nvPicPr>
          <p:cNvPr id="14338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8"/>
            <a:ext cx="9144000" cy="657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xfrm>
            <a:off x="0" y="694302"/>
            <a:ext cx="8849528" cy="13573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4000" b="1" dirty="0">
                <a:solidFill>
                  <a:srgbClr val="54708E"/>
                </a:solidFill>
                <a:latin typeface="Calibri Light" charset="0"/>
                <a:ea typeface="MS PGothic" charset="0"/>
              </a:rPr>
              <a:t>ÉVALUER POUR MIEUX APPRENDRE</a:t>
            </a:r>
            <a:br>
              <a:rPr lang="fr-FR" sz="4000" b="1" dirty="0">
                <a:solidFill>
                  <a:srgbClr val="54708E"/>
                </a:solidFill>
                <a:latin typeface="Calibri Light" charset="0"/>
                <a:ea typeface="MS PGothic" charset="0"/>
              </a:rPr>
            </a:br>
            <a:r>
              <a:rPr lang="fr-FR" sz="4000" b="1" dirty="0">
                <a:solidFill>
                  <a:srgbClr val="54708E"/>
                </a:solidFill>
                <a:latin typeface="Calibri Light" charset="0"/>
                <a:ea typeface="MS PGothic" charset="0"/>
              </a:rPr>
              <a:t>Les enjeux d’une réflexion sur l’évaluation au lycée</a:t>
            </a:r>
            <a:br>
              <a:rPr lang="fr-FR" sz="4000" b="1" dirty="0">
                <a:solidFill>
                  <a:srgbClr val="54708E"/>
                </a:solidFill>
                <a:latin typeface="Calibri Light" charset="0"/>
                <a:ea typeface="MS PGothic" charset="0"/>
              </a:rPr>
            </a:br>
            <a:r>
              <a:rPr lang="fr-FR" sz="4000" b="1" dirty="0">
                <a:solidFill>
                  <a:srgbClr val="54708E"/>
                </a:solidFill>
                <a:latin typeface="Calibri Light" charset="0"/>
                <a:ea typeface="MS PGothic" charset="0"/>
              </a:rPr>
              <a:t>Formation : 2017-18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B2FFF6A-AB09-5948-BB78-16E780D35999}"/>
              </a:ext>
            </a:extLst>
          </p:cNvPr>
          <p:cNvSpPr txBox="1"/>
          <p:nvPr/>
        </p:nvSpPr>
        <p:spPr>
          <a:xfrm>
            <a:off x="0" y="6557962"/>
            <a:ext cx="255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Isabelle Méjean, IA-IPR</a:t>
            </a:r>
          </a:p>
        </p:txBody>
      </p:sp>
    </p:spTree>
    <p:extLst>
      <p:ext uri="{BB962C8B-B14F-4D97-AF65-F5344CB8AC3E}">
        <p14:creationId xmlns:p14="http://schemas.microsoft.com/office/powerpoint/2010/main" val="53125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r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>
            <a:normAutofit/>
          </a:bodyPr>
          <a:lstStyle/>
          <a:p>
            <a:r>
              <a:rPr lang="fr-FR" b="1" dirty="0" err="1">
                <a:solidFill>
                  <a:srgbClr val="3366FF"/>
                </a:solidFill>
                <a:latin typeface="Calibri" charset="0"/>
              </a:rPr>
              <a:t>Qq</a:t>
            </a:r>
            <a:r>
              <a:rPr lang="fr-FR" b="1" dirty="0">
                <a:solidFill>
                  <a:srgbClr val="3366FF"/>
                </a:solidFill>
                <a:latin typeface="Calibri" charset="0"/>
              </a:rPr>
              <a:t> pistes de réflexion et de travail</a:t>
            </a:r>
          </a:p>
        </p:txBody>
      </p:sp>
      <p:sp>
        <p:nvSpPr>
          <p:cNvPr id="65538" name="Espace réservé du contenu 2"/>
          <p:cNvSpPr>
            <a:spLocks noGrp="1"/>
          </p:cNvSpPr>
          <p:nvPr>
            <p:ph idx="1"/>
          </p:nvPr>
        </p:nvSpPr>
        <p:spPr>
          <a:xfrm>
            <a:off x="468312" y="945397"/>
            <a:ext cx="8675687" cy="57498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000" b="1" dirty="0">
                <a:latin typeface="Calibri" charset="0"/>
              </a:rPr>
              <a:t>Comment : </a:t>
            </a:r>
          </a:p>
          <a:p>
            <a:r>
              <a:rPr lang="fr-FR" sz="3000" b="1" dirty="0">
                <a:latin typeface="Calibri" charset="0"/>
              </a:rPr>
              <a:t>Intégrer l’erreur </a:t>
            </a:r>
            <a:r>
              <a:rPr lang="fr-FR" sz="3000" dirty="0">
                <a:latin typeface="Calibri" charset="0"/>
              </a:rPr>
              <a:t>dans l’évaluation, sans la pénaliser ; </a:t>
            </a:r>
            <a:r>
              <a:rPr lang="fr-FR" sz="3000" i="1" dirty="0">
                <a:latin typeface="Calibri" charset="0"/>
              </a:rPr>
              <a:t>aller au-delà du droit à l’erreur car l’erreur prouve que l’on est en train d’apprendre</a:t>
            </a:r>
          </a:p>
          <a:p>
            <a:r>
              <a:rPr lang="fr-FR" sz="3000" b="1" dirty="0">
                <a:latin typeface="Calibri" charset="0"/>
              </a:rPr>
              <a:t>Développer l’auto-évaluation </a:t>
            </a:r>
            <a:r>
              <a:rPr lang="fr-FR" sz="3000" dirty="0">
                <a:latin typeface="Calibri" charset="0"/>
              </a:rPr>
              <a:t>ou les évaluations croisées (par les pairs) : </a:t>
            </a:r>
            <a:r>
              <a:rPr lang="fr-FR" sz="3000" i="1" dirty="0">
                <a:latin typeface="Calibri" charset="0"/>
              </a:rPr>
              <a:t>l’auto-évaluation est la finalité de tout le processus évaluatif ; on ne progresse que si l’on connait ses points forts et ses points à travailler</a:t>
            </a:r>
          </a:p>
          <a:p>
            <a:r>
              <a:rPr lang="fr-FR" sz="3000" dirty="0">
                <a:latin typeface="Calibri" charset="0"/>
              </a:rPr>
              <a:t>Favoriser une </a:t>
            </a:r>
            <a:r>
              <a:rPr lang="fr-FR" sz="3000" b="1" dirty="0">
                <a:latin typeface="Calibri" charset="0"/>
              </a:rPr>
              <a:t>démarche réflexive </a:t>
            </a:r>
            <a:r>
              <a:rPr lang="fr-FR" sz="3000" dirty="0">
                <a:latin typeface="Calibri" charset="0"/>
              </a:rPr>
              <a:t>chez l’élève : </a:t>
            </a:r>
            <a:r>
              <a:rPr lang="fr-FR" sz="3000" i="1" dirty="0">
                <a:latin typeface="Calibri" charset="0"/>
              </a:rPr>
              <a:t>un outil qui construit l’autonomie intellectuelle des élèves</a:t>
            </a:r>
          </a:p>
          <a:p>
            <a:r>
              <a:rPr lang="fr-FR" sz="3000" dirty="0">
                <a:latin typeface="Calibri" charset="0"/>
              </a:rPr>
              <a:t>Créer </a:t>
            </a:r>
            <a:r>
              <a:rPr lang="fr-FR" sz="3000" b="1" dirty="0">
                <a:latin typeface="Calibri" charset="0"/>
              </a:rPr>
              <a:t>de la diversité et de la différenciation </a:t>
            </a:r>
            <a:r>
              <a:rPr lang="fr-FR" sz="3000" dirty="0">
                <a:latin typeface="Calibri" charset="0"/>
              </a:rPr>
              <a:t>dans un environnement formaté : </a:t>
            </a:r>
            <a:r>
              <a:rPr lang="fr-FR" sz="3000" i="1" dirty="0">
                <a:latin typeface="Calibri" charset="0"/>
              </a:rPr>
              <a:t>utiliser l’oral et l’écrit, l’individuel et le collectif ; laisser les outils construits en amont accessibles</a:t>
            </a:r>
          </a:p>
          <a:p>
            <a:r>
              <a:rPr lang="fr-FR" sz="3000" dirty="0">
                <a:latin typeface="Calibri" charset="0"/>
              </a:rPr>
              <a:t>Privilégier l’entrée par compétences pour mieux </a:t>
            </a:r>
            <a:r>
              <a:rPr lang="fr-FR" sz="3000" b="1" dirty="0">
                <a:latin typeface="Calibri" charset="0"/>
              </a:rPr>
              <a:t>rendre explicites les critères de réussite</a:t>
            </a:r>
          </a:p>
          <a:p>
            <a:r>
              <a:rPr lang="fr-FR" sz="3000" b="1" dirty="0">
                <a:latin typeface="Calibri" charset="0"/>
              </a:rPr>
              <a:t>Le processus évaluatif doit être qualitatif : </a:t>
            </a:r>
            <a:r>
              <a:rPr lang="fr-FR" sz="3000" i="1" dirty="0">
                <a:latin typeface="Calibri" charset="0"/>
              </a:rPr>
              <a:t>donner des conseils précis et accessibles aux élèves (pour qu’ils s’en emparent)</a:t>
            </a:r>
            <a:endParaRPr lang="fr-FR" sz="3000" b="1" i="1" dirty="0">
              <a:latin typeface="Calibri" charset="0"/>
            </a:endParaRPr>
          </a:p>
          <a:p>
            <a:r>
              <a:rPr lang="fr-FR" sz="3000" b="1" dirty="0">
                <a:latin typeface="Calibri" charset="0"/>
              </a:rPr>
              <a:t>Travailler autrement </a:t>
            </a:r>
            <a:r>
              <a:rPr lang="fr-FR" sz="3000" dirty="0">
                <a:latin typeface="Calibri" charset="0"/>
              </a:rPr>
              <a:t>les </a:t>
            </a:r>
            <a:r>
              <a:rPr lang="fr-FR" sz="3000" b="1" dirty="0">
                <a:latin typeface="Calibri" charset="0"/>
              </a:rPr>
              <a:t>épreuves du Bac : </a:t>
            </a:r>
            <a:r>
              <a:rPr lang="fr-FR" sz="3000" i="1" dirty="0">
                <a:latin typeface="Calibri" charset="0"/>
              </a:rPr>
              <a:t>travailler sur les compétences qu’elles mobilisent ; le faire dans le cœur de la classe</a:t>
            </a:r>
          </a:p>
        </p:txBody>
      </p:sp>
    </p:spTree>
    <p:extLst>
      <p:ext uri="{BB962C8B-B14F-4D97-AF65-F5344CB8AC3E}">
        <p14:creationId xmlns:p14="http://schemas.microsoft.com/office/powerpoint/2010/main" val="307630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5" t="24706" r="20963" b="17059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A866B22-1834-7443-881F-654B86ECE751}"/>
              </a:ext>
            </a:extLst>
          </p:cNvPr>
          <p:cNvSpPr txBox="1"/>
          <p:nvPr/>
        </p:nvSpPr>
        <p:spPr>
          <a:xfrm>
            <a:off x="6307810" y="185980"/>
            <a:ext cx="2836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évaluation formative pertinente est une évaluation pour l’apprentissage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112373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898753-A376-7C49-8963-2F1BF1BEB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Les ressources produites par le groupe des formateurs sont en ligne sur Terre Ouverte :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Rubrique : Enseigner / en fonction du niveau visé : </a:t>
            </a:r>
            <a:r>
              <a:rPr lang="fr-FR" sz="1600" dirty="0">
                <a:hlinkClick r:id="rId3"/>
              </a:rPr>
              <a:t>https://www.pedagogie.ac-aix-marseille.fr/jcms/c_48104/fr/enseigner</a:t>
            </a:r>
            <a:endParaRPr lang="fr-FR" sz="1600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Rubrique : évaluer pour faire progresser les élèves : </a:t>
            </a:r>
            <a:r>
              <a:rPr lang="fr-FR" sz="1600" dirty="0">
                <a:hlinkClick r:id="rId4"/>
              </a:rPr>
              <a:t>https://www.pedagogie.ac-aix-marseille.fr/jcms/c_10619613/fr/evaluer-pour-faire-progresser-les-eleves</a:t>
            </a:r>
            <a:endParaRPr lang="fr-FR" sz="1600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48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706"/>
            <a:ext cx="9144000" cy="1944039"/>
          </a:xfrm>
        </p:spPr>
        <p:txBody>
          <a:bodyPr>
            <a:normAutofit/>
          </a:bodyPr>
          <a:lstStyle/>
          <a:p>
            <a:pPr marL="0" indent="0">
              <a:lnSpc>
                <a:spcPct val="50000"/>
              </a:lnSpc>
              <a:buNone/>
              <a:defRPr/>
            </a:pPr>
            <a:r>
              <a:rPr lang="fr-FR" dirty="0">
                <a:latin typeface="Calibri" charset="0"/>
              </a:rPr>
              <a:t>10 mots pour le changement en éducation : évaluer</a:t>
            </a:r>
          </a:p>
          <a:p>
            <a:pPr marL="0" indent="0">
              <a:lnSpc>
                <a:spcPct val="50000"/>
              </a:lnSpc>
              <a:buNone/>
              <a:defRPr/>
            </a:pPr>
            <a:endParaRPr lang="fr-FR" dirty="0">
              <a:latin typeface="Calibri" charset="0"/>
            </a:endParaRPr>
          </a:p>
          <a:p>
            <a:pPr>
              <a:lnSpc>
                <a:spcPct val="50000"/>
              </a:lnSpc>
              <a:buNone/>
              <a:defRPr/>
            </a:pPr>
            <a:r>
              <a:rPr lang="fr-FR" dirty="0">
                <a:latin typeface="Calibri" charset="0"/>
                <a:hlinkClick r:id="rId2"/>
              </a:rPr>
              <a:t>Vidéo François Muller / DGESCO</a:t>
            </a:r>
            <a:r>
              <a:rPr lang="fr-FR" dirty="0">
                <a:latin typeface="Calibri" charset="0"/>
              </a:rPr>
              <a:t> (6mn)</a:t>
            </a:r>
          </a:p>
          <a:p>
            <a:pPr>
              <a:lnSpc>
                <a:spcPct val="50000"/>
              </a:lnSpc>
              <a:buNone/>
              <a:defRPr/>
            </a:pPr>
            <a:r>
              <a:rPr lang="fr-FR" sz="2400" dirty="0">
                <a:latin typeface="Calibri" charset="0"/>
                <a:hlinkClick r:id="rId2"/>
              </a:rPr>
              <a:t>http://www.youtube.com/watch?v=EujlJTT8kHQ</a:t>
            </a:r>
            <a:endParaRPr lang="fr-FR" sz="2400" dirty="0">
              <a:latin typeface="Calibri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fr-FR" dirty="0"/>
          </a:p>
        </p:txBody>
      </p:sp>
      <p:pic>
        <p:nvPicPr>
          <p:cNvPr id="4" name="Image 3" descr="Capture d’écran 2017-10-06 à 10.04.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41" y="1372624"/>
            <a:ext cx="7423259" cy="5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6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26639"/>
          </a:xfrm>
        </p:spPr>
        <p:txBody>
          <a:bodyPr>
            <a:normAutofit/>
          </a:bodyPr>
          <a:lstStyle/>
          <a:p>
            <a:r>
              <a:rPr lang="fr-FR" dirty="0"/>
              <a:t>La philosophie générale de la formation sur l’évaluation</a:t>
            </a:r>
            <a:br>
              <a:rPr lang="fr-FR" dirty="0"/>
            </a:br>
            <a:r>
              <a:rPr lang="fr-FR" dirty="0"/>
              <a:t>:</a:t>
            </a:r>
            <a:br>
              <a:rPr lang="fr-FR" dirty="0"/>
            </a:br>
            <a:r>
              <a:rPr lang="fr-FR" dirty="0"/>
              <a:t>- diversifier les modalités de l’évaluation</a:t>
            </a:r>
            <a:br>
              <a:rPr lang="fr-FR" dirty="0"/>
            </a:br>
            <a:br>
              <a:rPr lang="fr-FR" dirty="0"/>
            </a:br>
            <a:r>
              <a:rPr lang="fr-FR" dirty="0"/>
              <a:t>- en faire un temps d’apprentissage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289846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Evaluer : de quoi parle-t-on ?</a:t>
            </a:r>
            <a:br>
              <a:rPr lang="fr-FR" dirty="0"/>
            </a:br>
            <a:r>
              <a:rPr lang="fr-FR" b="1" dirty="0">
                <a:solidFill>
                  <a:srgbClr val="FF0000"/>
                </a:solidFill>
              </a:rPr>
              <a:t>Distinguer évaluation certificative et évaluation formative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L’évaluation certificative : les examens / le Bac</a:t>
            </a:r>
          </a:p>
          <a:p>
            <a:pPr>
              <a:buFontTx/>
              <a:buChar char="-"/>
            </a:pPr>
            <a:r>
              <a:rPr lang="fr-FR" dirty="0"/>
              <a:t>Finalité ? </a:t>
            </a:r>
            <a:r>
              <a:rPr lang="fr-FR" dirty="0">
                <a:solidFill>
                  <a:srgbClr val="FF0000"/>
                </a:solidFill>
              </a:rPr>
              <a:t>Vérification d’acquis </a:t>
            </a:r>
            <a:r>
              <a:rPr lang="fr-FR" dirty="0"/>
              <a:t>de tous ordres (connaissances, capacité, démarche, etc.), de compétences. </a:t>
            </a:r>
          </a:p>
          <a:p>
            <a:pPr>
              <a:buFontTx/>
              <a:buChar char="-"/>
            </a:pPr>
            <a:r>
              <a:rPr lang="fr-FR" dirty="0"/>
              <a:t>Quand ? </a:t>
            </a:r>
            <a:r>
              <a:rPr lang="fr-FR" dirty="0">
                <a:solidFill>
                  <a:srgbClr val="FF0000"/>
                </a:solidFill>
              </a:rPr>
              <a:t>Au terme </a:t>
            </a:r>
            <a:r>
              <a:rPr lang="fr-FR" dirty="0"/>
              <a:t>d’un parcours de formation</a:t>
            </a:r>
          </a:p>
          <a:p>
            <a:pPr>
              <a:buFontTx/>
              <a:buChar char="-"/>
            </a:pPr>
            <a:r>
              <a:rPr lang="fr-FR" dirty="0"/>
              <a:t>Quoi ? Mesure par rapport à </a:t>
            </a:r>
            <a:r>
              <a:rPr lang="fr-FR" dirty="0">
                <a:solidFill>
                  <a:srgbClr val="FF0000"/>
                </a:solidFill>
              </a:rPr>
              <a:t>un attendu identique pour tous </a:t>
            </a:r>
            <a:r>
              <a:rPr lang="fr-FR" dirty="0"/>
              <a:t>(d’où des propositions nationales de correction)</a:t>
            </a:r>
          </a:p>
        </p:txBody>
      </p:sp>
    </p:spTree>
    <p:extLst>
      <p:ext uri="{BB962C8B-B14F-4D97-AF65-F5344CB8AC3E}">
        <p14:creationId xmlns:p14="http://schemas.microsoft.com/office/powerpoint/2010/main" val="63920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Evaluer : de quoi parle-t-on ?</a:t>
            </a:r>
            <a:br>
              <a:rPr lang="fr-FR" dirty="0"/>
            </a:br>
            <a:r>
              <a:rPr lang="fr-FR" dirty="0"/>
              <a:t>Distinguer évaluation certificative et évaluation formative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2786"/>
            <a:ext cx="8229600" cy="49052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L’évaluation formative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dirty="0"/>
              <a:t>Finalité ? Permettre aux élèves de </a:t>
            </a:r>
            <a:r>
              <a:rPr lang="fr-FR" dirty="0">
                <a:solidFill>
                  <a:srgbClr val="FF0000"/>
                </a:solidFill>
              </a:rPr>
              <a:t>progresser</a:t>
            </a:r>
          </a:p>
          <a:p>
            <a:pPr>
              <a:buFontTx/>
              <a:buChar char="-"/>
            </a:pPr>
            <a:r>
              <a:rPr lang="fr-FR" dirty="0"/>
              <a:t>Quand ? </a:t>
            </a:r>
            <a:r>
              <a:rPr lang="fr-FR" dirty="0">
                <a:solidFill>
                  <a:srgbClr val="FF0000"/>
                </a:solidFill>
              </a:rPr>
              <a:t>Tout au long </a:t>
            </a:r>
            <a:r>
              <a:rPr lang="fr-FR" dirty="0"/>
              <a:t>d’un parcours de formation = </a:t>
            </a:r>
            <a:r>
              <a:rPr lang="fr-FR" b="1" dirty="0"/>
              <a:t>C’EST UN TEMPS D’APPRENTISSAGE </a:t>
            </a:r>
            <a:r>
              <a:rPr lang="fr-FR" dirty="0"/>
              <a:t>donc comme pour les apprentissages, ce doit être un temps de dialogue entre élève et enseignant</a:t>
            </a:r>
          </a:p>
          <a:p>
            <a:pPr>
              <a:buFontTx/>
              <a:buChar char="-"/>
            </a:pPr>
            <a:r>
              <a:rPr lang="fr-FR" dirty="0"/>
              <a:t>Quoi ? </a:t>
            </a:r>
          </a:p>
          <a:p>
            <a:pPr lvl="1">
              <a:buFontTx/>
              <a:buChar char="-"/>
            </a:pPr>
            <a:r>
              <a:rPr lang="fr-FR" dirty="0"/>
              <a:t>Des attendus non figés : peuvent varier selon les élèves ET le moment de l’année</a:t>
            </a:r>
          </a:p>
          <a:p>
            <a:pPr lvl="1">
              <a:buFontTx/>
              <a:buChar char="-"/>
            </a:pPr>
            <a:r>
              <a:rPr lang="fr-FR" dirty="0"/>
              <a:t>Permettre à chacun de donner le meilleur/de retravailler pour améliorer la production</a:t>
            </a:r>
          </a:p>
          <a:p>
            <a:pPr lvl="1">
              <a:buFontTx/>
              <a:buChar char="-"/>
            </a:pPr>
            <a:r>
              <a:rPr lang="fr-FR" dirty="0"/>
              <a:t>On identifie </a:t>
            </a:r>
            <a:r>
              <a:rPr lang="fr-FR" dirty="0">
                <a:solidFill>
                  <a:srgbClr val="FF0000"/>
                </a:solidFill>
              </a:rPr>
              <a:t>un progrès </a:t>
            </a:r>
            <a:r>
              <a:rPr lang="fr-FR" dirty="0"/>
              <a:t>et </a:t>
            </a:r>
            <a:r>
              <a:rPr lang="fr-FR" dirty="0">
                <a:solidFill>
                  <a:srgbClr val="FF0000"/>
                </a:solidFill>
              </a:rPr>
              <a:t>un niveau d’atteinte</a:t>
            </a:r>
            <a:r>
              <a:rPr lang="fr-FR" dirty="0"/>
              <a:t> = complexité (le niveau d’atteinte évolue tout au long du parcours)</a:t>
            </a:r>
          </a:p>
        </p:txBody>
      </p:sp>
    </p:spTree>
    <p:extLst>
      <p:ext uri="{BB962C8B-B14F-4D97-AF65-F5344CB8AC3E}">
        <p14:creationId xmlns:p14="http://schemas.microsoft.com/office/powerpoint/2010/main" val="129899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50" y="266700"/>
            <a:ext cx="2806700" cy="61341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400" b="1" dirty="0"/>
              <a:t>L’évaluation certificative </a:t>
            </a:r>
            <a:endParaRPr lang="fr-FR" sz="34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Vérification d’acquis</a:t>
            </a:r>
            <a:r>
              <a:rPr lang="fr-FR" dirty="0"/>
              <a:t> de tous ordres (connaissances, capacité, démarche, etc.), de compétences.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Au terme </a:t>
            </a:r>
            <a:r>
              <a:rPr lang="fr-FR" dirty="0"/>
              <a:t>d’un parcours de formation UN PROCESSUS ISOLÉ DU TEMPS DES APPRENTTISSAGE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Un attendu identique pour tous</a:t>
            </a:r>
            <a:r>
              <a:rPr lang="fr-FR" dirty="0"/>
              <a:t> (identifié dans les propositions de correction)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31395" y="266700"/>
            <a:ext cx="3112605" cy="641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2400" b="1" dirty="0"/>
              <a:t>L’évaluation formative</a:t>
            </a:r>
          </a:p>
          <a:p>
            <a:pPr marL="0" indent="0">
              <a:buFont typeface="Arial"/>
              <a:buNone/>
            </a:pPr>
            <a:endParaRPr lang="fr-FR" sz="2200" dirty="0"/>
          </a:p>
          <a:p>
            <a:pPr marL="0" indent="0">
              <a:buFont typeface="Arial"/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Permettre aux élèves de </a:t>
            </a:r>
            <a:r>
              <a:rPr lang="fr-FR" sz="2200" dirty="0">
                <a:solidFill>
                  <a:srgbClr val="FF0000"/>
                </a:solidFill>
              </a:rPr>
              <a:t>progresser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>
                <a:solidFill>
                  <a:srgbClr val="FF0000"/>
                </a:solidFill>
              </a:rPr>
              <a:t>Tout au long </a:t>
            </a:r>
            <a:r>
              <a:rPr lang="fr-FR" sz="2200" dirty="0"/>
              <a:t>d’un parcours de formation = UN PROCESSUS INTÉGRÉ DANS LE TEMPS DES APPRENTISSAGES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Attendus variables</a:t>
            </a:r>
            <a:r>
              <a:rPr lang="fr-FR" sz="2200" dirty="0">
                <a:solidFill>
                  <a:srgbClr val="FF0000"/>
                </a:solidFill>
              </a:rPr>
              <a:t> </a:t>
            </a:r>
            <a:r>
              <a:rPr lang="fr-FR" sz="2200" dirty="0"/>
              <a:t>; identifie </a:t>
            </a:r>
            <a:r>
              <a:rPr lang="fr-FR" sz="2200" dirty="0">
                <a:solidFill>
                  <a:srgbClr val="FF0000"/>
                </a:solidFill>
              </a:rPr>
              <a:t>le progrès </a:t>
            </a:r>
            <a:r>
              <a:rPr lang="fr-FR" sz="2200" dirty="0"/>
              <a:t>ET </a:t>
            </a:r>
            <a:r>
              <a:rPr lang="fr-FR" sz="2200" dirty="0">
                <a:solidFill>
                  <a:srgbClr val="FF0000"/>
                </a:solidFill>
              </a:rPr>
              <a:t>le niveau d’atteinte</a:t>
            </a:r>
          </a:p>
        </p:txBody>
      </p:sp>
      <p:grpSp>
        <p:nvGrpSpPr>
          <p:cNvPr id="17" name="Grouper 16"/>
          <p:cNvGrpSpPr/>
          <p:nvPr/>
        </p:nvGrpSpPr>
        <p:grpSpPr>
          <a:xfrm>
            <a:off x="2538895" y="444500"/>
            <a:ext cx="3644900" cy="5355313"/>
            <a:chOff x="2692400" y="444500"/>
            <a:chExt cx="3644900" cy="5355313"/>
          </a:xfrm>
        </p:grpSpPr>
        <p:sp>
          <p:nvSpPr>
            <p:cNvPr id="6" name="ZoneTexte 5"/>
            <p:cNvSpPr txBox="1"/>
            <p:nvPr/>
          </p:nvSpPr>
          <p:spPr>
            <a:xfrm>
              <a:off x="3771900" y="444500"/>
              <a:ext cx="1638300" cy="5355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r>
                <a:rPr lang="fr-FR" dirty="0"/>
                <a:t>FINALITÉ ?</a:t>
              </a:r>
            </a:p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r>
                <a:rPr lang="fr-FR" dirty="0"/>
                <a:t> QUAND ?</a:t>
              </a:r>
            </a:p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endParaRPr lang="fr-FR" dirty="0"/>
            </a:p>
            <a:p>
              <a:r>
                <a:rPr lang="fr-FR" dirty="0"/>
                <a:t>     QUOI ?</a:t>
              </a:r>
            </a:p>
            <a:p>
              <a:endParaRPr lang="fr-FR" dirty="0"/>
            </a:p>
            <a:p>
              <a:endParaRPr lang="fr-FR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3670300" y="1320800"/>
              <a:ext cx="1397000" cy="838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670300" y="3213100"/>
              <a:ext cx="1397000" cy="838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3771900" y="4597400"/>
              <a:ext cx="1397000" cy="838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lèche vers la droite 9"/>
            <p:cNvSpPr/>
            <p:nvPr/>
          </p:nvSpPr>
          <p:spPr>
            <a:xfrm>
              <a:off x="5168900" y="1739900"/>
              <a:ext cx="1016000" cy="2413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lèche vers la gauche 10"/>
            <p:cNvSpPr/>
            <p:nvPr/>
          </p:nvSpPr>
          <p:spPr>
            <a:xfrm>
              <a:off x="2692400" y="1739900"/>
              <a:ext cx="889000" cy="2413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lèche vers la gauche 11"/>
            <p:cNvSpPr/>
            <p:nvPr/>
          </p:nvSpPr>
          <p:spPr>
            <a:xfrm>
              <a:off x="2692400" y="3644900"/>
              <a:ext cx="889000" cy="2413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lèche vers la gauche 12"/>
            <p:cNvSpPr/>
            <p:nvPr/>
          </p:nvSpPr>
          <p:spPr>
            <a:xfrm>
              <a:off x="2844800" y="5194300"/>
              <a:ext cx="889000" cy="2413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lèche vers la droite 13"/>
            <p:cNvSpPr/>
            <p:nvPr/>
          </p:nvSpPr>
          <p:spPr>
            <a:xfrm>
              <a:off x="5321300" y="3644900"/>
              <a:ext cx="1016000" cy="2413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lèche vers la droite 14"/>
            <p:cNvSpPr/>
            <p:nvPr/>
          </p:nvSpPr>
          <p:spPr>
            <a:xfrm>
              <a:off x="5321300" y="5194300"/>
              <a:ext cx="1016000" cy="2413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50" y="6489700"/>
            <a:ext cx="914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EST TOURNÉE </a:t>
            </a:r>
            <a:r>
              <a:rPr lang="fr-FR" b="1" dirty="0">
                <a:solidFill>
                  <a:srgbClr val="FF0000"/>
                </a:solidFill>
              </a:rPr>
              <a:t>VERS LE PASSÉ	</a:t>
            </a:r>
            <a:r>
              <a:rPr lang="fr-FR" b="1" dirty="0"/>
              <a:t>					                  EST TOURNÉE </a:t>
            </a:r>
            <a:r>
              <a:rPr lang="fr-FR" b="1" dirty="0">
                <a:solidFill>
                  <a:srgbClr val="FF0000"/>
                </a:solidFill>
              </a:rPr>
              <a:t>VERS LE FUTUR</a:t>
            </a:r>
          </a:p>
        </p:txBody>
      </p:sp>
    </p:spTree>
    <p:extLst>
      <p:ext uri="{BB962C8B-B14F-4D97-AF65-F5344CB8AC3E}">
        <p14:creationId xmlns:p14="http://schemas.microsoft.com/office/powerpoint/2010/main" val="112891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lien entre évaluation certificative et évaluation formative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L’évaluation formative doit permettre de </a:t>
            </a:r>
            <a:r>
              <a:rPr lang="fr-FR" dirty="0">
                <a:solidFill>
                  <a:srgbClr val="FF0000"/>
                </a:solidFill>
              </a:rPr>
              <a:t>réussir l’évaluation certificative, mais pas que</a:t>
            </a:r>
            <a:r>
              <a:rPr lang="fr-FR" dirty="0"/>
              <a:t>…</a:t>
            </a:r>
          </a:p>
          <a:p>
            <a:r>
              <a:rPr lang="fr-FR" dirty="0"/>
              <a:t>L’évaluation formative permet à l’élève de gérer tout type de sujets : </a:t>
            </a:r>
            <a:r>
              <a:rPr lang="fr-FR" dirty="0">
                <a:solidFill>
                  <a:srgbClr val="FF0000"/>
                </a:solidFill>
              </a:rPr>
              <a:t>il apprend à réfléchir, à s’adapter</a:t>
            </a:r>
          </a:p>
          <a:p>
            <a:r>
              <a:rPr lang="fr-FR" dirty="0"/>
              <a:t>L’évaluation formative permet à chaque élève de trouver ses propres stratégies de travail : </a:t>
            </a:r>
            <a:r>
              <a:rPr lang="fr-FR" dirty="0">
                <a:solidFill>
                  <a:srgbClr val="FF0000"/>
                </a:solidFill>
              </a:rPr>
              <a:t>il travaille de façon plus efficace</a:t>
            </a:r>
          </a:p>
          <a:p>
            <a:r>
              <a:rPr lang="fr-FR" dirty="0"/>
              <a:t>L’évaluation formative implique l’élève dans ses apprentissages : </a:t>
            </a:r>
            <a:r>
              <a:rPr lang="fr-FR" dirty="0">
                <a:solidFill>
                  <a:srgbClr val="FF0000"/>
                </a:solidFill>
              </a:rPr>
              <a:t>il apprend mieux</a:t>
            </a:r>
          </a:p>
        </p:txBody>
      </p:sp>
    </p:spTree>
    <p:extLst>
      <p:ext uri="{BB962C8B-B14F-4D97-AF65-F5344CB8AC3E}">
        <p14:creationId xmlns:p14="http://schemas.microsoft.com/office/powerpoint/2010/main" val="199164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175100"/>
          </a:xfrm>
        </p:spPr>
        <p:txBody>
          <a:bodyPr>
            <a:normAutofit/>
          </a:bodyPr>
          <a:lstStyle/>
          <a:p>
            <a:r>
              <a:rPr lang="fr-FR" dirty="0"/>
              <a:t>L’objet du stage est donc l’évaluation formative</a:t>
            </a:r>
            <a:br>
              <a:rPr lang="fr-FR" dirty="0"/>
            </a:br>
            <a:br>
              <a:rPr lang="fr-FR" dirty="0"/>
            </a:br>
            <a:r>
              <a:rPr lang="fr-FR" dirty="0"/>
              <a:t>… et si elle est bien conduite, alors les élèves réussiront leurs évaluations certificatives</a:t>
            </a:r>
          </a:p>
        </p:txBody>
      </p:sp>
    </p:spTree>
    <p:extLst>
      <p:ext uri="{BB962C8B-B14F-4D97-AF65-F5344CB8AC3E}">
        <p14:creationId xmlns:p14="http://schemas.microsoft.com/office/powerpoint/2010/main" val="334420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L’intérêt de l’évaluation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/>
              <a:t>Pour le professeur</a:t>
            </a:r>
          </a:p>
          <a:p>
            <a:pPr>
              <a:buFontTx/>
              <a:buChar char="-"/>
            </a:pPr>
            <a:r>
              <a:rPr lang="fr-FR" dirty="0"/>
              <a:t>Suivre les acquis des élèves</a:t>
            </a:r>
          </a:p>
          <a:p>
            <a:pPr>
              <a:buFontTx/>
              <a:buChar char="-"/>
            </a:pPr>
            <a:r>
              <a:rPr lang="fr-FR" dirty="0"/>
              <a:t>Déceler les obstacles à l’apprentissage</a:t>
            </a:r>
          </a:p>
          <a:p>
            <a:pPr>
              <a:buFontTx/>
              <a:buChar char="-"/>
            </a:pPr>
            <a:r>
              <a:rPr lang="fr-FR" dirty="0"/>
              <a:t>Faire évoluer son enseignement</a:t>
            </a:r>
          </a:p>
          <a:p>
            <a:pPr>
              <a:buFontTx/>
              <a:buChar char="-"/>
            </a:pPr>
            <a:r>
              <a:rPr lang="fr-FR" dirty="0"/>
              <a:t>Différencier pour prendre en compte les besoins des élèves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Pour l’élève</a:t>
            </a:r>
          </a:p>
          <a:p>
            <a:pPr marL="0" indent="0">
              <a:buNone/>
            </a:pPr>
            <a:r>
              <a:rPr lang="fr-FR" dirty="0"/>
              <a:t>Un intérêt majeur et central : </a:t>
            </a:r>
          </a:p>
          <a:p>
            <a:pPr>
              <a:buFontTx/>
              <a:buChar char="-"/>
            </a:pPr>
            <a:r>
              <a:rPr lang="fr-FR" dirty="0"/>
              <a:t>être capable de porter un regard lucide sur ses productions </a:t>
            </a:r>
            <a:r>
              <a:rPr lang="fr-FR" b="1" u="sng" dirty="0">
                <a:solidFill>
                  <a:srgbClr val="FF0000"/>
                </a:solidFill>
              </a:rPr>
              <a:t>= s’auto-évaluer </a:t>
            </a:r>
            <a:r>
              <a:rPr lang="fr-FR" dirty="0"/>
              <a:t>/ clef du progrès, de l’engagement dans le travail</a:t>
            </a:r>
          </a:p>
          <a:p>
            <a:pPr>
              <a:buFontTx/>
              <a:buChar char="-"/>
            </a:pPr>
            <a:r>
              <a:rPr lang="fr-FR" dirty="0"/>
              <a:t>Donc progresser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L’ÉVALUATION EST DONC UN MOYEN ET NON UNE FIN</a:t>
            </a:r>
          </a:p>
        </p:txBody>
      </p:sp>
    </p:spTree>
    <p:extLst>
      <p:ext uri="{BB962C8B-B14F-4D97-AF65-F5344CB8AC3E}">
        <p14:creationId xmlns:p14="http://schemas.microsoft.com/office/powerpoint/2010/main" val="1502135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772</Words>
  <Application>Microsoft Macintosh PowerPoint</Application>
  <PresentationFormat>Affichage à l'écran (4:3)</PresentationFormat>
  <Paragraphs>94</Paragraphs>
  <Slides>12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Thème Office</vt:lpstr>
      <vt:lpstr>ÉVALUER POUR MIEUX APPRENDRE Les enjeux d’une réflexion sur l’évaluation au lycée Formation : 2017-18</vt:lpstr>
      <vt:lpstr>Présentation PowerPoint</vt:lpstr>
      <vt:lpstr>La philosophie générale de la formation sur l’évaluation : - diversifier les modalités de l’évaluation  - en faire un temps d’apprentissage</vt:lpstr>
      <vt:lpstr>Evaluer : de quoi parle-t-on ? Distinguer évaluation certificative et évaluation formative</vt:lpstr>
      <vt:lpstr>Evaluer : de quoi parle-t-on ? Distinguer évaluation certificative et évaluation formative</vt:lpstr>
      <vt:lpstr>Présentation PowerPoint</vt:lpstr>
      <vt:lpstr>Le lien entre évaluation certificative et évaluation formative</vt:lpstr>
      <vt:lpstr>L’objet du stage est donc l’évaluation formative  … et si elle est bien conduite, alors les élèves réussiront leurs évaluations certificatives</vt:lpstr>
      <vt:lpstr>L’intérêt de l’évaluation</vt:lpstr>
      <vt:lpstr>Qq pistes de réflexion et de travail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 pour mieux apprendre</dc:title>
  <dc:creator>Isabelle Méjean</dc:creator>
  <cp:lastModifiedBy>MEJEAN Isabelle</cp:lastModifiedBy>
  <cp:revision>49</cp:revision>
  <dcterms:created xsi:type="dcterms:W3CDTF">2017-10-06T05:25:01Z</dcterms:created>
  <dcterms:modified xsi:type="dcterms:W3CDTF">2020-04-06T14:11:09Z</dcterms:modified>
</cp:coreProperties>
</file>