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4" r:id="rId2"/>
    <p:sldId id="256" r:id="rId3"/>
    <p:sldId id="257" r:id="rId4"/>
    <p:sldId id="258" r:id="rId5"/>
    <p:sldId id="259" r:id="rId6"/>
    <p:sldId id="271" r:id="rId7"/>
    <p:sldId id="260" r:id="rId8"/>
    <p:sldId id="275" r:id="rId9"/>
    <p:sldId id="263" r:id="rId10"/>
    <p:sldId id="264" r:id="rId11"/>
    <p:sldId id="272" r:id="rId12"/>
    <p:sldId id="273" r:id="rId13"/>
    <p:sldId id="265" r:id="rId14"/>
    <p:sldId id="266" r:id="rId15"/>
    <p:sldId id="267" r:id="rId16"/>
    <p:sldId id="268" r:id="rId17"/>
    <p:sldId id="276" r:id="rId18"/>
    <p:sldId id="277" r:id="rId19"/>
    <p:sldId id="270"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p:scale>
          <a:sx n="122" d="100"/>
          <a:sy n="122" d="100"/>
        </p:scale>
        <p:origin x="-9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BC20C8-3BCC-4943-9523-831C7395F30E}" type="doc">
      <dgm:prSet loTypeId="urn:microsoft.com/office/officeart/2009/layout/CircleArrowProcess" loCatId="process" qsTypeId="urn:microsoft.com/office/officeart/2005/8/quickstyle/3d4" qsCatId="3D" csTypeId="urn:microsoft.com/office/officeart/2005/8/colors/colorful3" csCatId="colorful" phldr="1"/>
      <dgm:spPr/>
      <dgm:t>
        <a:bodyPr/>
        <a:lstStyle/>
        <a:p>
          <a:endParaRPr lang="fr-FR"/>
        </a:p>
      </dgm:t>
    </dgm:pt>
    <dgm:pt modelId="{FC51EB92-2A7D-4905-9B98-CD6DE3F3D039}">
      <dgm:prSet phldrT="[Texte]" custT="1"/>
      <dgm:spPr/>
      <dgm:t>
        <a:bodyPr/>
        <a:lstStyle/>
        <a:p>
          <a:r>
            <a:rPr lang="fr-FR" sz="1800" b="1" i="0" dirty="0">
              <a:solidFill>
                <a:schemeClr val="accent2"/>
              </a:solidFill>
            </a:rPr>
            <a:t>Référentiel </a:t>
          </a:r>
          <a:r>
            <a:rPr lang="fr-FR" sz="1800" b="1" i="0" dirty="0">
              <a:solidFill>
                <a:schemeClr val="accent2"/>
              </a:solidFill>
              <a:latin typeface="+mj-lt"/>
            </a:rPr>
            <a:t>d’activités</a:t>
          </a:r>
          <a:endParaRPr lang="fr-FR" sz="1800" b="1" dirty="0">
            <a:solidFill>
              <a:schemeClr val="accent2"/>
            </a:solidFill>
            <a:latin typeface="+mj-lt"/>
          </a:endParaRPr>
        </a:p>
      </dgm:t>
    </dgm:pt>
    <dgm:pt modelId="{F45BC3FE-FFB2-4EB3-9978-1A3F6AB08D51}" type="parTrans" cxnId="{3192895F-BA6B-4376-82C4-1147F371735E}">
      <dgm:prSet/>
      <dgm:spPr/>
      <dgm:t>
        <a:bodyPr/>
        <a:lstStyle/>
        <a:p>
          <a:endParaRPr lang="fr-FR"/>
        </a:p>
      </dgm:t>
    </dgm:pt>
    <dgm:pt modelId="{52667CD7-6814-4BA0-BFE2-11CDAE4EBF78}" type="sibTrans" cxnId="{3192895F-BA6B-4376-82C4-1147F371735E}">
      <dgm:prSet/>
      <dgm:spPr/>
      <dgm:t>
        <a:bodyPr/>
        <a:lstStyle/>
        <a:p>
          <a:endParaRPr lang="fr-FR"/>
        </a:p>
      </dgm:t>
    </dgm:pt>
    <dgm:pt modelId="{949A1DC1-FA84-4E4C-B98A-46B1E8D0D4F4}">
      <dgm:prSet phldrT="[Texte]"/>
      <dgm:spPr/>
      <dgm:t>
        <a:bodyPr/>
        <a:lstStyle/>
        <a:p>
          <a:r>
            <a:rPr lang="fr-FR" b="0" i="0" dirty="0"/>
            <a:t>pôles</a:t>
          </a:r>
          <a:endParaRPr lang="fr-FR" dirty="0"/>
        </a:p>
      </dgm:t>
    </dgm:pt>
    <dgm:pt modelId="{D0C862F3-EA1F-4074-908C-3325852B57E3}" type="parTrans" cxnId="{74BE8CDD-12B9-4D7E-A82F-C39ECBCED94B}">
      <dgm:prSet/>
      <dgm:spPr/>
      <dgm:t>
        <a:bodyPr/>
        <a:lstStyle/>
        <a:p>
          <a:endParaRPr lang="fr-FR"/>
        </a:p>
      </dgm:t>
    </dgm:pt>
    <dgm:pt modelId="{50FF22E4-BF15-4587-941C-15A710E8E258}" type="sibTrans" cxnId="{74BE8CDD-12B9-4D7E-A82F-C39ECBCED94B}">
      <dgm:prSet/>
      <dgm:spPr/>
      <dgm:t>
        <a:bodyPr/>
        <a:lstStyle/>
        <a:p>
          <a:endParaRPr lang="fr-FR"/>
        </a:p>
      </dgm:t>
    </dgm:pt>
    <dgm:pt modelId="{B6DC3450-9DA4-4637-8E8F-7A758301D7D4}">
      <dgm:prSet phldrT="[Texte]" custT="1"/>
      <dgm:spPr/>
      <dgm:t>
        <a:bodyPr/>
        <a:lstStyle/>
        <a:p>
          <a:r>
            <a:rPr lang="fr-FR" sz="1800" b="1" i="0" dirty="0">
              <a:solidFill>
                <a:schemeClr val="accent5">
                  <a:lumMod val="50000"/>
                </a:schemeClr>
              </a:solidFill>
            </a:rPr>
            <a:t>Référentiel de compétences</a:t>
          </a:r>
          <a:endParaRPr lang="fr-FR" sz="1800" dirty="0">
            <a:solidFill>
              <a:schemeClr val="accent5">
                <a:lumMod val="50000"/>
              </a:schemeClr>
            </a:solidFill>
          </a:endParaRPr>
        </a:p>
      </dgm:t>
    </dgm:pt>
    <dgm:pt modelId="{F4C4B7C9-28FB-4FE7-AE94-3305CB24B2B6}" type="parTrans" cxnId="{D4005463-A6D6-4D8D-99C5-8582059CB038}">
      <dgm:prSet/>
      <dgm:spPr/>
      <dgm:t>
        <a:bodyPr/>
        <a:lstStyle/>
        <a:p>
          <a:endParaRPr lang="fr-FR"/>
        </a:p>
      </dgm:t>
    </dgm:pt>
    <dgm:pt modelId="{E297E66F-2DD5-4A91-911D-2C79BC0A4601}" type="sibTrans" cxnId="{D4005463-A6D6-4D8D-99C5-8582059CB038}">
      <dgm:prSet/>
      <dgm:spPr/>
      <dgm:t>
        <a:bodyPr/>
        <a:lstStyle/>
        <a:p>
          <a:endParaRPr lang="fr-FR"/>
        </a:p>
      </dgm:t>
    </dgm:pt>
    <dgm:pt modelId="{9F9FE368-7643-40B8-8A2B-80A326187111}">
      <dgm:prSet phldrT="[Texte]"/>
      <dgm:spPr/>
      <dgm:t>
        <a:bodyPr/>
        <a:lstStyle/>
        <a:p>
          <a:r>
            <a:rPr lang="fr-FR" b="0" i="0" dirty="0"/>
            <a:t>blocs</a:t>
          </a:r>
          <a:endParaRPr lang="fr-FR" dirty="0"/>
        </a:p>
      </dgm:t>
    </dgm:pt>
    <dgm:pt modelId="{73AB3D93-30E4-4E7E-B562-516B881B1744}" type="parTrans" cxnId="{607782D4-13C0-4A80-8F51-4F5FF97D1E97}">
      <dgm:prSet/>
      <dgm:spPr/>
      <dgm:t>
        <a:bodyPr/>
        <a:lstStyle/>
        <a:p>
          <a:endParaRPr lang="fr-FR"/>
        </a:p>
      </dgm:t>
    </dgm:pt>
    <dgm:pt modelId="{36B71275-FB4C-4B7E-A137-4E44B32E01FB}" type="sibTrans" cxnId="{607782D4-13C0-4A80-8F51-4F5FF97D1E97}">
      <dgm:prSet/>
      <dgm:spPr/>
      <dgm:t>
        <a:bodyPr/>
        <a:lstStyle/>
        <a:p>
          <a:endParaRPr lang="fr-FR"/>
        </a:p>
      </dgm:t>
    </dgm:pt>
    <dgm:pt modelId="{BC835CBE-7129-4512-B446-813C59AD6D41}">
      <dgm:prSet phldrT="[Texte]" custT="1"/>
      <dgm:spPr/>
      <dgm:t>
        <a:bodyPr/>
        <a:lstStyle/>
        <a:p>
          <a:r>
            <a:rPr lang="fr-FR" sz="1800" b="1" i="0" dirty="0">
              <a:solidFill>
                <a:schemeClr val="accent6">
                  <a:lumMod val="75000"/>
                </a:schemeClr>
              </a:solidFill>
            </a:rPr>
            <a:t>Référentiel d’évaluation</a:t>
          </a:r>
          <a:endParaRPr lang="fr-FR" sz="1800" dirty="0">
            <a:solidFill>
              <a:schemeClr val="accent6">
                <a:lumMod val="75000"/>
              </a:schemeClr>
            </a:solidFill>
          </a:endParaRPr>
        </a:p>
      </dgm:t>
    </dgm:pt>
    <dgm:pt modelId="{EAF0CA07-247E-44B7-910C-D839A1536E9D}" type="parTrans" cxnId="{3C2A58BF-F786-44E0-9BAE-7D111C37474D}">
      <dgm:prSet/>
      <dgm:spPr/>
      <dgm:t>
        <a:bodyPr/>
        <a:lstStyle/>
        <a:p>
          <a:endParaRPr lang="fr-FR"/>
        </a:p>
      </dgm:t>
    </dgm:pt>
    <dgm:pt modelId="{BC87BCEA-E9B0-474C-8790-D08D93360635}" type="sibTrans" cxnId="{3C2A58BF-F786-44E0-9BAE-7D111C37474D}">
      <dgm:prSet/>
      <dgm:spPr/>
      <dgm:t>
        <a:bodyPr/>
        <a:lstStyle/>
        <a:p>
          <a:endParaRPr lang="fr-FR"/>
        </a:p>
      </dgm:t>
    </dgm:pt>
    <dgm:pt modelId="{0EFE9BF9-DE3D-40A6-BB52-98B458AFDD65}">
      <dgm:prSet phldrT="[Texte]"/>
      <dgm:spPr/>
      <dgm:t>
        <a:bodyPr/>
        <a:lstStyle/>
        <a:p>
          <a:r>
            <a:rPr lang="fr-FR" dirty="0"/>
            <a:t>modalités de certification / épreuves</a:t>
          </a:r>
        </a:p>
      </dgm:t>
    </dgm:pt>
    <dgm:pt modelId="{DA1A1320-B952-4E40-91BD-9DE4A59FF57F}" type="parTrans" cxnId="{4BF75B10-6FD6-4747-8700-42BA80096991}">
      <dgm:prSet/>
      <dgm:spPr/>
      <dgm:t>
        <a:bodyPr/>
        <a:lstStyle/>
        <a:p>
          <a:endParaRPr lang="fr-FR"/>
        </a:p>
      </dgm:t>
    </dgm:pt>
    <dgm:pt modelId="{14BA1EB8-9443-4242-9C1E-9F7C48DB12E5}" type="sibTrans" cxnId="{4BF75B10-6FD6-4747-8700-42BA80096991}">
      <dgm:prSet/>
      <dgm:spPr/>
      <dgm:t>
        <a:bodyPr/>
        <a:lstStyle/>
        <a:p>
          <a:endParaRPr lang="fr-FR"/>
        </a:p>
      </dgm:t>
    </dgm:pt>
    <dgm:pt modelId="{BCCD074A-47AD-4064-9CBD-FF02F89E500E}">
      <dgm:prSet phldrT="[Texte]"/>
      <dgm:spPr/>
      <dgm:t>
        <a:bodyPr/>
        <a:lstStyle/>
        <a:p>
          <a:r>
            <a:rPr lang="fr-FR" b="0" i="0" dirty="0"/>
            <a:t>tâches</a:t>
          </a:r>
          <a:endParaRPr lang="fr-FR" dirty="0"/>
        </a:p>
      </dgm:t>
    </dgm:pt>
    <dgm:pt modelId="{7FC7D2F0-D9D0-4C21-8F6E-54B922F0B6AD}" type="parTrans" cxnId="{A92129E9-EA57-40EE-8895-CF17C41457F7}">
      <dgm:prSet/>
      <dgm:spPr/>
      <dgm:t>
        <a:bodyPr/>
        <a:lstStyle/>
        <a:p>
          <a:endParaRPr lang="fr-FR"/>
        </a:p>
      </dgm:t>
    </dgm:pt>
    <dgm:pt modelId="{08E69EEC-294C-4949-ABFE-9535106DBD68}" type="sibTrans" cxnId="{A92129E9-EA57-40EE-8895-CF17C41457F7}">
      <dgm:prSet/>
      <dgm:spPr/>
      <dgm:t>
        <a:bodyPr/>
        <a:lstStyle/>
        <a:p>
          <a:endParaRPr lang="fr-FR"/>
        </a:p>
      </dgm:t>
    </dgm:pt>
    <dgm:pt modelId="{C0EB8000-D878-497F-AF6A-ADAC65CB30E4}">
      <dgm:prSet phldrT="[Texte]"/>
      <dgm:spPr/>
      <dgm:t>
        <a:bodyPr/>
        <a:lstStyle/>
        <a:p>
          <a:r>
            <a:rPr lang="fr-FR" b="0" i="0" dirty="0"/>
            <a:t>compétences</a:t>
          </a:r>
          <a:endParaRPr lang="fr-FR" dirty="0"/>
        </a:p>
      </dgm:t>
    </dgm:pt>
    <dgm:pt modelId="{C3FC23D8-CC4B-4226-B0FD-6EA76A674629}" type="parTrans" cxnId="{24049587-9C5D-412A-B87F-53E9A570CCBB}">
      <dgm:prSet/>
      <dgm:spPr/>
      <dgm:t>
        <a:bodyPr/>
        <a:lstStyle/>
        <a:p>
          <a:endParaRPr lang="fr-FR"/>
        </a:p>
      </dgm:t>
    </dgm:pt>
    <dgm:pt modelId="{718279F0-683C-44E9-99FD-C4E12F2EC6A8}" type="sibTrans" cxnId="{24049587-9C5D-412A-B87F-53E9A570CCBB}">
      <dgm:prSet/>
      <dgm:spPr/>
      <dgm:t>
        <a:bodyPr/>
        <a:lstStyle/>
        <a:p>
          <a:endParaRPr lang="fr-FR"/>
        </a:p>
      </dgm:t>
    </dgm:pt>
    <dgm:pt modelId="{85C08763-F268-45B8-8C80-918F4455B211}">
      <dgm:prSet phldrT="[Texte]"/>
      <dgm:spPr/>
      <dgm:t>
        <a:bodyPr/>
        <a:lstStyle/>
        <a:p>
          <a:r>
            <a:rPr lang="fr-FR" b="0" i="0" dirty="0"/>
            <a:t>sous-activités</a:t>
          </a:r>
          <a:endParaRPr lang="fr-FR" dirty="0"/>
        </a:p>
      </dgm:t>
    </dgm:pt>
    <dgm:pt modelId="{10852DE0-30FB-4A2A-8A6A-0893FEAB7FF7}" type="sibTrans" cxnId="{EEB5740A-68BE-47EB-AD0F-611CB2B12A30}">
      <dgm:prSet/>
      <dgm:spPr/>
      <dgm:t>
        <a:bodyPr/>
        <a:lstStyle/>
        <a:p>
          <a:endParaRPr lang="fr-FR"/>
        </a:p>
      </dgm:t>
    </dgm:pt>
    <dgm:pt modelId="{061AF348-C4BE-4798-95AD-67A25A9B694A}" type="parTrans" cxnId="{EEB5740A-68BE-47EB-AD0F-611CB2B12A30}">
      <dgm:prSet/>
      <dgm:spPr/>
      <dgm:t>
        <a:bodyPr/>
        <a:lstStyle/>
        <a:p>
          <a:endParaRPr lang="fr-FR"/>
        </a:p>
      </dgm:t>
    </dgm:pt>
    <dgm:pt modelId="{7C821878-94CB-47CF-ABA1-373C34EC8BE2}" type="pres">
      <dgm:prSet presAssocID="{5BBC20C8-3BCC-4943-9523-831C7395F30E}" presName="Name0" presStyleCnt="0">
        <dgm:presLayoutVars>
          <dgm:chMax val="7"/>
          <dgm:chPref val="7"/>
          <dgm:dir/>
          <dgm:animLvl val="lvl"/>
        </dgm:presLayoutVars>
      </dgm:prSet>
      <dgm:spPr/>
      <dgm:t>
        <a:bodyPr/>
        <a:lstStyle/>
        <a:p>
          <a:endParaRPr lang="fr-FR"/>
        </a:p>
      </dgm:t>
    </dgm:pt>
    <dgm:pt modelId="{8ABFE0DC-BA16-42AF-85CC-5057726C2AF9}" type="pres">
      <dgm:prSet presAssocID="{FC51EB92-2A7D-4905-9B98-CD6DE3F3D039}" presName="Accent1" presStyleCnt="0"/>
      <dgm:spPr/>
    </dgm:pt>
    <dgm:pt modelId="{EAAE5446-83DD-451B-A507-45EBA5434DA8}" type="pres">
      <dgm:prSet presAssocID="{FC51EB92-2A7D-4905-9B98-CD6DE3F3D039}" presName="Accent" presStyleLbl="node1" presStyleIdx="0" presStyleCnt="3"/>
      <dgm:spPr/>
    </dgm:pt>
    <dgm:pt modelId="{D5A81818-3372-46B7-A3D3-9C08AFAD6CDB}" type="pres">
      <dgm:prSet presAssocID="{FC51EB92-2A7D-4905-9B98-CD6DE3F3D039}" presName="Child1" presStyleLbl="revTx" presStyleIdx="0" presStyleCnt="6">
        <dgm:presLayoutVars>
          <dgm:chMax val="0"/>
          <dgm:chPref val="0"/>
          <dgm:bulletEnabled val="1"/>
        </dgm:presLayoutVars>
      </dgm:prSet>
      <dgm:spPr/>
      <dgm:t>
        <a:bodyPr/>
        <a:lstStyle/>
        <a:p>
          <a:endParaRPr lang="fr-FR"/>
        </a:p>
      </dgm:t>
    </dgm:pt>
    <dgm:pt modelId="{31619AFD-C297-401C-BA3B-05A3D3CAD7C8}" type="pres">
      <dgm:prSet presAssocID="{FC51EB92-2A7D-4905-9B98-CD6DE3F3D039}" presName="Parent1" presStyleLbl="revTx" presStyleIdx="1" presStyleCnt="6">
        <dgm:presLayoutVars>
          <dgm:chMax val="1"/>
          <dgm:chPref val="1"/>
          <dgm:bulletEnabled val="1"/>
        </dgm:presLayoutVars>
      </dgm:prSet>
      <dgm:spPr/>
      <dgm:t>
        <a:bodyPr/>
        <a:lstStyle/>
        <a:p>
          <a:endParaRPr lang="fr-FR"/>
        </a:p>
      </dgm:t>
    </dgm:pt>
    <dgm:pt modelId="{A474C3E3-04A5-4616-AA8C-C22FDD603E89}" type="pres">
      <dgm:prSet presAssocID="{B6DC3450-9DA4-4637-8E8F-7A758301D7D4}" presName="Accent2" presStyleCnt="0"/>
      <dgm:spPr/>
    </dgm:pt>
    <dgm:pt modelId="{8D48D80E-7006-4432-97EE-8AB399E3455B}" type="pres">
      <dgm:prSet presAssocID="{B6DC3450-9DA4-4637-8E8F-7A758301D7D4}" presName="Accent" presStyleLbl="node1" presStyleIdx="1" presStyleCnt="3"/>
      <dgm:spPr/>
    </dgm:pt>
    <dgm:pt modelId="{FBA0A47B-92CB-4EEF-981F-320C05202F5D}" type="pres">
      <dgm:prSet presAssocID="{B6DC3450-9DA4-4637-8E8F-7A758301D7D4}" presName="Child2" presStyleLbl="revTx" presStyleIdx="2" presStyleCnt="6">
        <dgm:presLayoutVars>
          <dgm:chMax val="0"/>
          <dgm:chPref val="0"/>
          <dgm:bulletEnabled val="1"/>
        </dgm:presLayoutVars>
      </dgm:prSet>
      <dgm:spPr/>
      <dgm:t>
        <a:bodyPr/>
        <a:lstStyle/>
        <a:p>
          <a:endParaRPr lang="fr-FR"/>
        </a:p>
      </dgm:t>
    </dgm:pt>
    <dgm:pt modelId="{FAEC8F2A-531B-4787-B91A-114079672B01}" type="pres">
      <dgm:prSet presAssocID="{B6DC3450-9DA4-4637-8E8F-7A758301D7D4}" presName="Parent2" presStyleLbl="revTx" presStyleIdx="3" presStyleCnt="6" custScaleX="122966">
        <dgm:presLayoutVars>
          <dgm:chMax val="1"/>
          <dgm:chPref val="1"/>
          <dgm:bulletEnabled val="1"/>
        </dgm:presLayoutVars>
      </dgm:prSet>
      <dgm:spPr/>
      <dgm:t>
        <a:bodyPr/>
        <a:lstStyle/>
        <a:p>
          <a:endParaRPr lang="fr-FR"/>
        </a:p>
      </dgm:t>
    </dgm:pt>
    <dgm:pt modelId="{DC5BE9F6-0B93-40F2-A094-9F181AC14184}" type="pres">
      <dgm:prSet presAssocID="{BC835CBE-7129-4512-B446-813C59AD6D41}" presName="Accent3" presStyleCnt="0"/>
      <dgm:spPr/>
    </dgm:pt>
    <dgm:pt modelId="{022267F4-3C06-478F-8B47-8ADFADC04625}" type="pres">
      <dgm:prSet presAssocID="{BC835CBE-7129-4512-B446-813C59AD6D41}" presName="Accent" presStyleLbl="node1" presStyleIdx="2" presStyleCnt="3"/>
      <dgm:spPr/>
    </dgm:pt>
    <dgm:pt modelId="{EB6A175F-3EFC-4A10-8A1D-D81290E41976}" type="pres">
      <dgm:prSet presAssocID="{BC835CBE-7129-4512-B446-813C59AD6D41}" presName="Child3" presStyleLbl="revTx" presStyleIdx="4" presStyleCnt="6" custLinFactNeighborX="-3630" custLinFactNeighborY="10199">
        <dgm:presLayoutVars>
          <dgm:chMax val="0"/>
          <dgm:chPref val="0"/>
          <dgm:bulletEnabled val="1"/>
        </dgm:presLayoutVars>
      </dgm:prSet>
      <dgm:spPr/>
      <dgm:t>
        <a:bodyPr/>
        <a:lstStyle/>
        <a:p>
          <a:endParaRPr lang="fr-FR"/>
        </a:p>
      </dgm:t>
    </dgm:pt>
    <dgm:pt modelId="{8B672389-EF28-4A7C-819E-A96C60226A34}" type="pres">
      <dgm:prSet presAssocID="{BC835CBE-7129-4512-B446-813C59AD6D41}" presName="Parent3" presStyleLbl="revTx" presStyleIdx="5" presStyleCnt="6" custScaleX="110328">
        <dgm:presLayoutVars>
          <dgm:chMax val="1"/>
          <dgm:chPref val="1"/>
          <dgm:bulletEnabled val="1"/>
        </dgm:presLayoutVars>
      </dgm:prSet>
      <dgm:spPr/>
      <dgm:t>
        <a:bodyPr/>
        <a:lstStyle/>
        <a:p>
          <a:endParaRPr lang="fr-FR"/>
        </a:p>
      </dgm:t>
    </dgm:pt>
  </dgm:ptLst>
  <dgm:cxnLst>
    <dgm:cxn modelId="{2361D15A-1927-46F4-85A1-6FA018BE1E36}" type="presOf" srcId="{FC51EB92-2A7D-4905-9B98-CD6DE3F3D039}" destId="{31619AFD-C297-401C-BA3B-05A3D3CAD7C8}" srcOrd="0" destOrd="0" presId="urn:microsoft.com/office/officeart/2009/layout/CircleArrowProcess"/>
    <dgm:cxn modelId="{FC771B69-5AC8-4857-B97D-D4CC93F66342}" type="presOf" srcId="{BCCD074A-47AD-4064-9CBD-FF02F89E500E}" destId="{D5A81818-3372-46B7-A3D3-9C08AFAD6CDB}" srcOrd="0" destOrd="2" presId="urn:microsoft.com/office/officeart/2009/layout/CircleArrowProcess"/>
    <dgm:cxn modelId="{665E078A-3CF8-4F82-997C-0479BA147B37}" type="presOf" srcId="{B6DC3450-9DA4-4637-8E8F-7A758301D7D4}" destId="{FAEC8F2A-531B-4787-B91A-114079672B01}" srcOrd="0" destOrd="0" presId="urn:microsoft.com/office/officeart/2009/layout/CircleArrowProcess"/>
    <dgm:cxn modelId="{AF9AF9A7-B6E2-41AD-BE2D-67842EE5E1D8}" type="presOf" srcId="{0EFE9BF9-DE3D-40A6-BB52-98B458AFDD65}" destId="{EB6A175F-3EFC-4A10-8A1D-D81290E41976}" srcOrd="0" destOrd="0" presId="urn:microsoft.com/office/officeart/2009/layout/CircleArrowProcess"/>
    <dgm:cxn modelId="{24049587-9C5D-412A-B87F-53E9A570CCBB}" srcId="{B6DC3450-9DA4-4637-8E8F-7A758301D7D4}" destId="{C0EB8000-D878-497F-AF6A-ADAC65CB30E4}" srcOrd="1" destOrd="0" parTransId="{C3FC23D8-CC4B-4226-B0FD-6EA76A674629}" sibTransId="{718279F0-683C-44E9-99FD-C4E12F2EC6A8}"/>
    <dgm:cxn modelId="{74BE8CDD-12B9-4D7E-A82F-C39ECBCED94B}" srcId="{FC51EB92-2A7D-4905-9B98-CD6DE3F3D039}" destId="{949A1DC1-FA84-4E4C-B98A-46B1E8D0D4F4}" srcOrd="0" destOrd="0" parTransId="{D0C862F3-EA1F-4074-908C-3325852B57E3}" sibTransId="{50FF22E4-BF15-4587-941C-15A710E8E258}"/>
    <dgm:cxn modelId="{A3203652-6DAC-4883-9B9A-E17C772086E6}" type="presOf" srcId="{9F9FE368-7643-40B8-8A2B-80A326187111}" destId="{FBA0A47B-92CB-4EEF-981F-320C05202F5D}" srcOrd="0" destOrd="0" presId="urn:microsoft.com/office/officeart/2009/layout/CircleArrowProcess"/>
    <dgm:cxn modelId="{A92129E9-EA57-40EE-8895-CF17C41457F7}" srcId="{FC51EB92-2A7D-4905-9B98-CD6DE3F3D039}" destId="{BCCD074A-47AD-4064-9CBD-FF02F89E500E}" srcOrd="2" destOrd="0" parTransId="{7FC7D2F0-D9D0-4C21-8F6E-54B922F0B6AD}" sibTransId="{08E69EEC-294C-4949-ABFE-9535106DBD68}"/>
    <dgm:cxn modelId="{607782D4-13C0-4A80-8F51-4F5FF97D1E97}" srcId="{B6DC3450-9DA4-4637-8E8F-7A758301D7D4}" destId="{9F9FE368-7643-40B8-8A2B-80A326187111}" srcOrd="0" destOrd="0" parTransId="{73AB3D93-30E4-4E7E-B562-516B881B1744}" sibTransId="{36B71275-FB4C-4B7E-A137-4E44B32E01FB}"/>
    <dgm:cxn modelId="{B38822B3-6343-46FE-AE4D-D376F1E3C796}" type="presOf" srcId="{BC835CBE-7129-4512-B446-813C59AD6D41}" destId="{8B672389-EF28-4A7C-819E-A96C60226A34}" srcOrd="0" destOrd="0" presId="urn:microsoft.com/office/officeart/2009/layout/CircleArrowProcess"/>
    <dgm:cxn modelId="{3C87AD28-0F0F-4C5B-A1E4-44155941BA7F}" type="presOf" srcId="{949A1DC1-FA84-4E4C-B98A-46B1E8D0D4F4}" destId="{D5A81818-3372-46B7-A3D3-9C08AFAD6CDB}" srcOrd="0" destOrd="0" presId="urn:microsoft.com/office/officeart/2009/layout/CircleArrowProcess"/>
    <dgm:cxn modelId="{3C8C76FD-0FEA-4D6C-BF0D-04E98A024844}" type="presOf" srcId="{5BBC20C8-3BCC-4943-9523-831C7395F30E}" destId="{7C821878-94CB-47CF-ABA1-373C34EC8BE2}" srcOrd="0" destOrd="0" presId="urn:microsoft.com/office/officeart/2009/layout/CircleArrowProcess"/>
    <dgm:cxn modelId="{EEB5740A-68BE-47EB-AD0F-611CB2B12A30}" srcId="{FC51EB92-2A7D-4905-9B98-CD6DE3F3D039}" destId="{85C08763-F268-45B8-8C80-918F4455B211}" srcOrd="1" destOrd="0" parTransId="{061AF348-C4BE-4798-95AD-67A25A9B694A}" sibTransId="{10852DE0-30FB-4A2A-8A6A-0893FEAB7FF7}"/>
    <dgm:cxn modelId="{8099421A-4A88-41BC-A5A3-6FEB9A5FB225}" type="presOf" srcId="{85C08763-F268-45B8-8C80-918F4455B211}" destId="{D5A81818-3372-46B7-A3D3-9C08AFAD6CDB}" srcOrd="0" destOrd="1" presId="urn:microsoft.com/office/officeart/2009/layout/CircleArrowProcess"/>
    <dgm:cxn modelId="{3C2A58BF-F786-44E0-9BAE-7D111C37474D}" srcId="{5BBC20C8-3BCC-4943-9523-831C7395F30E}" destId="{BC835CBE-7129-4512-B446-813C59AD6D41}" srcOrd="2" destOrd="0" parTransId="{EAF0CA07-247E-44B7-910C-D839A1536E9D}" sibTransId="{BC87BCEA-E9B0-474C-8790-D08D93360635}"/>
    <dgm:cxn modelId="{D4005463-A6D6-4D8D-99C5-8582059CB038}" srcId="{5BBC20C8-3BCC-4943-9523-831C7395F30E}" destId="{B6DC3450-9DA4-4637-8E8F-7A758301D7D4}" srcOrd="1" destOrd="0" parTransId="{F4C4B7C9-28FB-4FE7-AE94-3305CB24B2B6}" sibTransId="{E297E66F-2DD5-4A91-911D-2C79BC0A4601}"/>
    <dgm:cxn modelId="{3192895F-BA6B-4376-82C4-1147F371735E}" srcId="{5BBC20C8-3BCC-4943-9523-831C7395F30E}" destId="{FC51EB92-2A7D-4905-9B98-CD6DE3F3D039}" srcOrd="0" destOrd="0" parTransId="{F45BC3FE-FFB2-4EB3-9978-1A3F6AB08D51}" sibTransId="{52667CD7-6814-4BA0-BFE2-11CDAE4EBF78}"/>
    <dgm:cxn modelId="{4BF75B10-6FD6-4747-8700-42BA80096991}" srcId="{BC835CBE-7129-4512-B446-813C59AD6D41}" destId="{0EFE9BF9-DE3D-40A6-BB52-98B458AFDD65}" srcOrd="0" destOrd="0" parTransId="{DA1A1320-B952-4E40-91BD-9DE4A59FF57F}" sibTransId="{14BA1EB8-9443-4242-9C1E-9F7C48DB12E5}"/>
    <dgm:cxn modelId="{0C030AA3-4784-4F18-B25D-27C694B3CCD9}" type="presOf" srcId="{C0EB8000-D878-497F-AF6A-ADAC65CB30E4}" destId="{FBA0A47B-92CB-4EEF-981F-320C05202F5D}" srcOrd="0" destOrd="1" presId="urn:microsoft.com/office/officeart/2009/layout/CircleArrowProcess"/>
    <dgm:cxn modelId="{69D886CC-B9DD-4D49-A00A-9DFBE487691D}" type="presParOf" srcId="{7C821878-94CB-47CF-ABA1-373C34EC8BE2}" destId="{8ABFE0DC-BA16-42AF-85CC-5057726C2AF9}" srcOrd="0" destOrd="0" presId="urn:microsoft.com/office/officeart/2009/layout/CircleArrowProcess"/>
    <dgm:cxn modelId="{64488D3A-71A5-4F94-9F45-50AE0DF68F33}" type="presParOf" srcId="{8ABFE0DC-BA16-42AF-85CC-5057726C2AF9}" destId="{EAAE5446-83DD-451B-A507-45EBA5434DA8}" srcOrd="0" destOrd="0" presId="urn:microsoft.com/office/officeart/2009/layout/CircleArrowProcess"/>
    <dgm:cxn modelId="{42C250AE-9CB9-4126-8E48-7259BB7A602C}" type="presParOf" srcId="{7C821878-94CB-47CF-ABA1-373C34EC8BE2}" destId="{D5A81818-3372-46B7-A3D3-9C08AFAD6CDB}" srcOrd="1" destOrd="0" presId="urn:microsoft.com/office/officeart/2009/layout/CircleArrowProcess"/>
    <dgm:cxn modelId="{FEC75744-6E81-412B-9BB9-3C7A7B8FBF9E}" type="presParOf" srcId="{7C821878-94CB-47CF-ABA1-373C34EC8BE2}" destId="{31619AFD-C297-401C-BA3B-05A3D3CAD7C8}" srcOrd="2" destOrd="0" presId="urn:microsoft.com/office/officeart/2009/layout/CircleArrowProcess"/>
    <dgm:cxn modelId="{D0B1C39B-75CE-46C1-B159-F7DBA7C8691C}" type="presParOf" srcId="{7C821878-94CB-47CF-ABA1-373C34EC8BE2}" destId="{A474C3E3-04A5-4616-AA8C-C22FDD603E89}" srcOrd="3" destOrd="0" presId="urn:microsoft.com/office/officeart/2009/layout/CircleArrowProcess"/>
    <dgm:cxn modelId="{C0A186E0-A035-4FB6-BDC7-E27DF8D91F57}" type="presParOf" srcId="{A474C3E3-04A5-4616-AA8C-C22FDD603E89}" destId="{8D48D80E-7006-4432-97EE-8AB399E3455B}" srcOrd="0" destOrd="0" presId="urn:microsoft.com/office/officeart/2009/layout/CircleArrowProcess"/>
    <dgm:cxn modelId="{8150E599-481B-4DD6-9D26-4674DC93CD69}" type="presParOf" srcId="{7C821878-94CB-47CF-ABA1-373C34EC8BE2}" destId="{FBA0A47B-92CB-4EEF-981F-320C05202F5D}" srcOrd="4" destOrd="0" presId="urn:microsoft.com/office/officeart/2009/layout/CircleArrowProcess"/>
    <dgm:cxn modelId="{E40839DB-DCC3-416C-A173-B0D54F560F9D}" type="presParOf" srcId="{7C821878-94CB-47CF-ABA1-373C34EC8BE2}" destId="{FAEC8F2A-531B-4787-B91A-114079672B01}" srcOrd="5" destOrd="0" presId="urn:microsoft.com/office/officeart/2009/layout/CircleArrowProcess"/>
    <dgm:cxn modelId="{59F22F3B-368D-45B1-83B9-145A06E82B87}" type="presParOf" srcId="{7C821878-94CB-47CF-ABA1-373C34EC8BE2}" destId="{DC5BE9F6-0B93-40F2-A094-9F181AC14184}" srcOrd="6" destOrd="0" presId="urn:microsoft.com/office/officeart/2009/layout/CircleArrowProcess"/>
    <dgm:cxn modelId="{701CDD8C-433A-4389-9CD8-B1E72A0F82EA}" type="presParOf" srcId="{DC5BE9F6-0B93-40F2-A094-9F181AC14184}" destId="{022267F4-3C06-478F-8B47-8ADFADC04625}" srcOrd="0" destOrd="0" presId="urn:microsoft.com/office/officeart/2009/layout/CircleArrowProcess"/>
    <dgm:cxn modelId="{DFF87910-E24F-4BC6-A7D2-A94E79EEFAE8}" type="presParOf" srcId="{7C821878-94CB-47CF-ABA1-373C34EC8BE2}" destId="{EB6A175F-3EFC-4A10-8A1D-D81290E41976}" srcOrd="7" destOrd="0" presId="urn:microsoft.com/office/officeart/2009/layout/CircleArrowProcess"/>
    <dgm:cxn modelId="{F20C2983-0592-459F-B424-D6895E1A65D3}" type="presParOf" srcId="{7C821878-94CB-47CF-ABA1-373C34EC8BE2}" destId="{8B672389-EF28-4A7C-819E-A96C60226A34}" srcOrd="8"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E5446-83DD-451B-A507-45EBA5434DA8}">
      <dsp:nvSpPr>
        <dsp:cNvPr id="0" name=""/>
        <dsp:cNvSpPr/>
      </dsp:nvSpPr>
      <dsp:spPr>
        <a:xfrm>
          <a:off x="2906147" y="0"/>
          <a:ext cx="2440966" cy="2441338"/>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5A81818-3372-46B7-A3D3-9C08AFAD6CDB}">
      <dsp:nvSpPr>
        <dsp:cNvPr id="0" name=""/>
        <dsp:cNvSpPr/>
      </dsp:nvSpPr>
      <dsp:spPr>
        <a:xfrm>
          <a:off x="5347573" y="727735"/>
          <a:ext cx="1464580" cy="976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14300" lvl="1" indent="-114300" algn="l" defTabSz="666750">
            <a:lnSpc>
              <a:spcPct val="90000"/>
            </a:lnSpc>
            <a:spcBef>
              <a:spcPct val="0"/>
            </a:spcBef>
            <a:spcAft>
              <a:spcPct val="15000"/>
            </a:spcAft>
            <a:buChar char="••"/>
          </a:pPr>
          <a:r>
            <a:rPr lang="fr-FR" sz="1500" b="0" i="0" kern="1200" dirty="0"/>
            <a:t>pôles</a:t>
          </a:r>
          <a:endParaRPr lang="fr-FR" sz="1500" kern="1200" dirty="0"/>
        </a:p>
        <a:p>
          <a:pPr marL="114300" lvl="1" indent="-114300" algn="l" defTabSz="666750">
            <a:lnSpc>
              <a:spcPct val="90000"/>
            </a:lnSpc>
            <a:spcBef>
              <a:spcPct val="0"/>
            </a:spcBef>
            <a:spcAft>
              <a:spcPct val="15000"/>
            </a:spcAft>
            <a:buChar char="••"/>
          </a:pPr>
          <a:r>
            <a:rPr lang="fr-FR" sz="1500" b="0" i="0" kern="1200" dirty="0"/>
            <a:t>sous-activités</a:t>
          </a:r>
          <a:endParaRPr lang="fr-FR" sz="1500" kern="1200" dirty="0"/>
        </a:p>
        <a:p>
          <a:pPr marL="114300" lvl="1" indent="-114300" algn="l" defTabSz="666750">
            <a:lnSpc>
              <a:spcPct val="90000"/>
            </a:lnSpc>
            <a:spcBef>
              <a:spcPct val="0"/>
            </a:spcBef>
            <a:spcAft>
              <a:spcPct val="15000"/>
            </a:spcAft>
            <a:buChar char="••"/>
          </a:pPr>
          <a:r>
            <a:rPr lang="fr-FR" sz="1500" b="0" i="0" kern="1200" dirty="0"/>
            <a:t>tâches</a:t>
          </a:r>
          <a:endParaRPr lang="fr-FR" sz="1500" kern="1200" dirty="0"/>
        </a:p>
      </dsp:txBody>
      <dsp:txXfrm>
        <a:off x="5347573" y="727735"/>
        <a:ext cx="1464580" cy="976738"/>
      </dsp:txXfrm>
    </dsp:sp>
    <dsp:sp modelId="{31619AFD-C297-401C-BA3B-05A3D3CAD7C8}">
      <dsp:nvSpPr>
        <dsp:cNvPr id="0" name=""/>
        <dsp:cNvSpPr/>
      </dsp:nvSpPr>
      <dsp:spPr>
        <a:xfrm>
          <a:off x="3445681" y="881397"/>
          <a:ext cx="1356398" cy="678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i="0" kern="1200" dirty="0">
              <a:solidFill>
                <a:schemeClr val="accent2"/>
              </a:solidFill>
            </a:rPr>
            <a:t>Référentiel </a:t>
          </a:r>
          <a:r>
            <a:rPr lang="fr-FR" sz="1800" b="1" i="0" kern="1200" dirty="0">
              <a:solidFill>
                <a:schemeClr val="accent2"/>
              </a:solidFill>
              <a:latin typeface="+mj-lt"/>
            </a:rPr>
            <a:t>d’activités</a:t>
          </a:r>
          <a:endParaRPr lang="fr-FR" sz="1800" b="1" kern="1200" dirty="0">
            <a:solidFill>
              <a:schemeClr val="accent2"/>
            </a:solidFill>
            <a:latin typeface="+mj-lt"/>
          </a:endParaRPr>
        </a:p>
      </dsp:txBody>
      <dsp:txXfrm>
        <a:off x="3445681" y="881397"/>
        <a:ext cx="1356398" cy="678036"/>
      </dsp:txXfrm>
    </dsp:sp>
    <dsp:sp modelId="{8D48D80E-7006-4432-97EE-8AB399E3455B}">
      <dsp:nvSpPr>
        <dsp:cNvPr id="0" name=""/>
        <dsp:cNvSpPr/>
      </dsp:nvSpPr>
      <dsp:spPr>
        <a:xfrm>
          <a:off x="2228177" y="1402729"/>
          <a:ext cx="2440966" cy="2441338"/>
        </a:xfrm>
        <a:prstGeom prst="leftCircularArrow">
          <a:avLst>
            <a:gd name="adj1" fmla="val 10980"/>
            <a:gd name="adj2" fmla="val 1142322"/>
            <a:gd name="adj3" fmla="val 6300000"/>
            <a:gd name="adj4" fmla="val 18900000"/>
            <a:gd name="adj5" fmla="val 12500"/>
          </a:avLst>
        </a:prstGeom>
        <a:solidFill>
          <a:schemeClr val="accent3">
            <a:hueOff val="1351992"/>
            <a:satOff val="-4498"/>
            <a:lumOff val="-225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BA0A47B-92CB-4EEF-981F-320C05202F5D}">
      <dsp:nvSpPr>
        <dsp:cNvPr id="0" name=""/>
        <dsp:cNvSpPr/>
      </dsp:nvSpPr>
      <dsp:spPr>
        <a:xfrm>
          <a:off x="4669144" y="2138579"/>
          <a:ext cx="1464580" cy="976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14300" lvl="1" indent="-114300" algn="l" defTabSz="666750">
            <a:lnSpc>
              <a:spcPct val="90000"/>
            </a:lnSpc>
            <a:spcBef>
              <a:spcPct val="0"/>
            </a:spcBef>
            <a:spcAft>
              <a:spcPct val="15000"/>
            </a:spcAft>
            <a:buChar char="••"/>
          </a:pPr>
          <a:r>
            <a:rPr lang="fr-FR" sz="1500" b="0" i="0" kern="1200" dirty="0"/>
            <a:t>blocs</a:t>
          </a:r>
          <a:endParaRPr lang="fr-FR" sz="1500" kern="1200" dirty="0"/>
        </a:p>
        <a:p>
          <a:pPr marL="114300" lvl="1" indent="-114300" algn="l" defTabSz="666750">
            <a:lnSpc>
              <a:spcPct val="90000"/>
            </a:lnSpc>
            <a:spcBef>
              <a:spcPct val="0"/>
            </a:spcBef>
            <a:spcAft>
              <a:spcPct val="15000"/>
            </a:spcAft>
            <a:buChar char="••"/>
          </a:pPr>
          <a:r>
            <a:rPr lang="fr-FR" sz="1500" b="0" i="0" kern="1200" dirty="0"/>
            <a:t>compétences</a:t>
          </a:r>
          <a:endParaRPr lang="fr-FR" sz="1500" kern="1200" dirty="0"/>
        </a:p>
      </dsp:txBody>
      <dsp:txXfrm>
        <a:off x="4669144" y="2138579"/>
        <a:ext cx="1464580" cy="976738"/>
      </dsp:txXfrm>
    </dsp:sp>
    <dsp:sp modelId="{FAEC8F2A-531B-4787-B91A-114079672B01}">
      <dsp:nvSpPr>
        <dsp:cNvPr id="0" name=""/>
        <dsp:cNvSpPr/>
      </dsp:nvSpPr>
      <dsp:spPr>
        <a:xfrm>
          <a:off x="2614706" y="2292241"/>
          <a:ext cx="1667908" cy="678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i="0" kern="1200" dirty="0">
              <a:solidFill>
                <a:schemeClr val="accent5">
                  <a:lumMod val="50000"/>
                </a:schemeClr>
              </a:solidFill>
            </a:rPr>
            <a:t>Référentiel de compétences</a:t>
          </a:r>
          <a:endParaRPr lang="fr-FR" sz="1800" kern="1200" dirty="0">
            <a:solidFill>
              <a:schemeClr val="accent5">
                <a:lumMod val="50000"/>
              </a:schemeClr>
            </a:solidFill>
          </a:endParaRPr>
        </a:p>
      </dsp:txBody>
      <dsp:txXfrm>
        <a:off x="2614706" y="2292241"/>
        <a:ext cx="1667908" cy="678036"/>
      </dsp:txXfrm>
    </dsp:sp>
    <dsp:sp modelId="{022267F4-3C06-478F-8B47-8ADFADC04625}">
      <dsp:nvSpPr>
        <dsp:cNvPr id="0" name=""/>
        <dsp:cNvSpPr/>
      </dsp:nvSpPr>
      <dsp:spPr>
        <a:xfrm>
          <a:off x="3079880" y="2973320"/>
          <a:ext cx="2097168" cy="2098009"/>
        </a:xfrm>
        <a:prstGeom prst="blockArc">
          <a:avLst>
            <a:gd name="adj1" fmla="val 13500000"/>
            <a:gd name="adj2" fmla="val 10800000"/>
            <a:gd name="adj3" fmla="val 12740"/>
          </a:avLst>
        </a:prstGeom>
        <a:solidFill>
          <a:schemeClr val="accent3">
            <a:hueOff val="2703983"/>
            <a:satOff val="-8997"/>
            <a:lumOff val="-450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B6A175F-3EFC-4A10-8A1D-D81290E41976}">
      <dsp:nvSpPr>
        <dsp:cNvPr id="0" name=""/>
        <dsp:cNvSpPr/>
      </dsp:nvSpPr>
      <dsp:spPr>
        <a:xfrm>
          <a:off x="5294408" y="3648534"/>
          <a:ext cx="1464580" cy="976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14300" lvl="1" indent="-114300" algn="l" defTabSz="666750">
            <a:lnSpc>
              <a:spcPct val="90000"/>
            </a:lnSpc>
            <a:spcBef>
              <a:spcPct val="0"/>
            </a:spcBef>
            <a:spcAft>
              <a:spcPct val="15000"/>
            </a:spcAft>
            <a:buChar char="••"/>
          </a:pPr>
          <a:r>
            <a:rPr lang="fr-FR" sz="1500" kern="1200" dirty="0"/>
            <a:t>modalités de certification / épreuves</a:t>
          </a:r>
        </a:p>
      </dsp:txBody>
      <dsp:txXfrm>
        <a:off x="5294408" y="3648534"/>
        <a:ext cx="1464580" cy="976738"/>
      </dsp:txXfrm>
    </dsp:sp>
    <dsp:sp modelId="{8B672389-EF28-4A7C-819E-A96C60226A34}">
      <dsp:nvSpPr>
        <dsp:cNvPr id="0" name=""/>
        <dsp:cNvSpPr/>
      </dsp:nvSpPr>
      <dsp:spPr>
        <a:xfrm>
          <a:off x="3378846" y="3705113"/>
          <a:ext cx="1496487" cy="678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i="0" kern="1200" dirty="0">
              <a:solidFill>
                <a:schemeClr val="accent6">
                  <a:lumMod val="75000"/>
                </a:schemeClr>
              </a:solidFill>
            </a:rPr>
            <a:t>Référentiel d’évaluation</a:t>
          </a:r>
          <a:endParaRPr lang="fr-FR" sz="1800" kern="1200" dirty="0">
            <a:solidFill>
              <a:schemeClr val="accent6">
                <a:lumMod val="75000"/>
              </a:schemeClr>
            </a:solidFill>
          </a:endParaRPr>
        </a:p>
      </dsp:txBody>
      <dsp:txXfrm>
        <a:off x="3378846" y="3705113"/>
        <a:ext cx="1496487" cy="67803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4B17A6D-9C74-49DD-B21F-F85C059AEE80}" type="datetimeFigureOut">
              <a:rPr lang="fr-FR" smtClean="0"/>
              <a:t>29/06/2020</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94018A3-5A79-46DC-97FF-DC3F947F629E}" type="slidenum">
              <a:rPr lang="fr-FR" smtClean="0"/>
              <a:t>‹N°›</a:t>
            </a:fld>
            <a:endParaRPr lang="fr-FR"/>
          </a:p>
        </p:txBody>
      </p:sp>
    </p:spTree>
    <p:extLst>
      <p:ext uri="{BB962C8B-B14F-4D97-AF65-F5344CB8AC3E}">
        <p14:creationId xmlns:p14="http://schemas.microsoft.com/office/powerpoint/2010/main" val="3386096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4B17A6D-9C74-49DD-B21F-F85C059AEE80}" type="datetimeFigureOut">
              <a:rPr lang="fr-FR" smtClean="0"/>
              <a:t>29/06/2020</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94018A3-5A79-46DC-97FF-DC3F947F629E}" type="slidenum">
              <a:rPr lang="fr-FR" smtClean="0"/>
              <a:t>‹N°›</a:t>
            </a:fld>
            <a:endParaRPr lang="fr-FR"/>
          </a:p>
        </p:txBody>
      </p:sp>
    </p:spTree>
    <p:extLst>
      <p:ext uri="{BB962C8B-B14F-4D97-AF65-F5344CB8AC3E}">
        <p14:creationId xmlns:p14="http://schemas.microsoft.com/office/powerpoint/2010/main" val="592128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4B17A6D-9C74-49DD-B21F-F85C059AEE80}" type="datetimeFigureOut">
              <a:rPr lang="fr-FR" smtClean="0"/>
              <a:t>29/06/2020</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94018A3-5A79-46DC-97FF-DC3F947F629E}"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19287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4B17A6D-9C74-49DD-B21F-F85C059AEE80}" type="datetimeFigureOut">
              <a:rPr lang="fr-FR" smtClean="0"/>
              <a:t>29/06/2020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94018A3-5A79-46DC-97FF-DC3F947F629E}" type="slidenum">
              <a:rPr lang="fr-FR" smtClean="0"/>
              <a:t>‹N°›</a:t>
            </a:fld>
            <a:endParaRPr lang="fr-FR"/>
          </a:p>
        </p:txBody>
      </p:sp>
    </p:spTree>
    <p:extLst>
      <p:ext uri="{BB962C8B-B14F-4D97-AF65-F5344CB8AC3E}">
        <p14:creationId xmlns:p14="http://schemas.microsoft.com/office/powerpoint/2010/main" val="693565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4B17A6D-9C74-49DD-B21F-F85C059AEE80}" type="datetimeFigureOut">
              <a:rPr lang="fr-FR" smtClean="0"/>
              <a:t>29/06/2020</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94018A3-5A79-46DC-97FF-DC3F947F629E}"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14189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4B17A6D-9C74-49DD-B21F-F85C059AEE80}" type="datetimeFigureOut">
              <a:rPr lang="fr-FR" smtClean="0"/>
              <a:t>29/06/2020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94018A3-5A79-46DC-97FF-DC3F947F629E}" type="slidenum">
              <a:rPr lang="fr-FR" smtClean="0"/>
              <a:t>‹N°›</a:t>
            </a:fld>
            <a:endParaRPr lang="fr-FR"/>
          </a:p>
        </p:txBody>
      </p:sp>
    </p:spTree>
    <p:extLst>
      <p:ext uri="{BB962C8B-B14F-4D97-AF65-F5344CB8AC3E}">
        <p14:creationId xmlns:p14="http://schemas.microsoft.com/office/powerpoint/2010/main" val="1637891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4B17A6D-9C74-49DD-B21F-F85C059AEE80}" type="datetimeFigureOut">
              <a:rPr lang="fr-FR" smtClean="0"/>
              <a:t>29/06/2020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94018A3-5A79-46DC-97FF-DC3F947F629E}" type="slidenum">
              <a:rPr lang="fr-FR" smtClean="0"/>
              <a:t>‹N°›</a:t>
            </a:fld>
            <a:endParaRPr lang="fr-FR"/>
          </a:p>
        </p:txBody>
      </p:sp>
    </p:spTree>
    <p:extLst>
      <p:ext uri="{BB962C8B-B14F-4D97-AF65-F5344CB8AC3E}">
        <p14:creationId xmlns:p14="http://schemas.microsoft.com/office/powerpoint/2010/main" val="211347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4B17A6D-9C74-49DD-B21F-F85C059AEE80}" type="datetimeFigureOut">
              <a:rPr lang="fr-FR" smtClean="0"/>
              <a:t>29/06/2020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94018A3-5A79-46DC-97FF-DC3F947F629E}" type="slidenum">
              <a:rPr lang="fr-FR" smtClean="0"/>
              <a:t>‹N°›</a:t>
            </a:fld>
            <a:endParaRPr lang="fr-FR"/>
          </a:p>
        </p:txBody>
      </p:sp>
    </p:spTree>
    <p:extLst>
      <p:ext uri="{BB962C8B-B14F-4D97-AF65-F5344CB8AC3E}">
        <p14:creationId xmlns:p14="http://schemas.microsoft.com/office/powerpoint/2010/main" val="114736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4B17A6D-9C74-49DD-B21F-F85C059AEE80}" type="datetimeFigureOut">
              <a:rPr lang="fr-FR" smtClean="0"/>
              <a:t>29/06/2020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94018A3-5A79-46DC-97FF-DC3F947F629E}" type="slidenum">
              <a:rPr lang="fr-FR" smtClean="0"/>
              <a:t>‹N°›</a:t>
            </a:fld>
            <a:endParaRPr lang="fr-FR"/>
          </a:p>
        </p:txBody>
      </p:sp>
    </p:spTree>
    <p:extLst>
      <p:ext uri="{BB962C8B-B14F-4D97-AF65-F5344CB8AC3E}">
        <p14:creationId xmlns:p14="http://schemas.microsoft.com/office/powerpoint/2010/main" val="1812262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4B17A6D-9C74-49DD-B21F-F85C059AEE80}" type="datetimeFigureOut">
              <a:rPr lang="fr-FR" smtClean="0"/>
              <a:t>29/06/2020</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94018A3-5A79-46DC-97FF-DC3F947F629E}" type="slidenum">
              <a:rPr lang="fr-FR" smtClean="0"/>
              <a:t>‹N°›</a:t>
            </a:fld>
            <a:endParaRPr lang="fr-FR"/>
          </a:p>
        </p:txBody>
      </p:sp>
    </p:spTree>
    <p:extLst>
      <p:ext uri="{BB962C8B-B14F-4D97-AF65-F5344CB8AC3E}">
        <p14:creationId xmlns:p14="http://schemas.microsoft.com/office/powerpoint/2010/main" val="4180936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4B17A6D-9C74-49DD-B21F-F85C059AEE80}" type="datetimeFigureOut">
              <a:rPr lang="fr-FR" smtClean="0"/>
              <a:t>29/06/2020</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94018A3-5A79-46DC-97FF-DC3F947F629E}" type="slidenum">
              <a:rPr lang="fr-FR" smtClean="0"/>
              <a:t>‹N°›</a:t>
            </a:fld>
            <a:endParaRPr lang="fr-FR"/>
          </a:p>
        </p:txBody>
      </p:sp>
    </p:spTree>
    <p:extLst>
      <p:ext uri="{BB962C8B-B14F-4D97-AF65-F5344CB8AC3E}">
        <p14:creationId xmlns:p14="http://schemas.microsoft.com/office/powerpoint/2010/main" val="1889223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4B17A6D-9C74-49DD-B21F-F85C059AEE80}" type="datetimeFigureOut">
              <a:rPr lang="fr-FR" smtClean="0"/>
              <a:t>29/06/2020</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94018A3-5A79-46DC-97FF-DC3F947F629E}" type="slidenum">
              <a:rPr lang="fr-FR" smtClean="0"/>
              <a:t>‹N°›</a:t>
            </a:fld>
            <a:endParaRPr lang="fr-FR"/>
          </a:p>
        </p:txBody>
      </p:sp>
    </p:spTree>
    <p:extLst>
      <p:ext uri="{BB962C8B-B14F-4D97-AF65-F5344CB8AC3E}">
        <p14:creationId xmlns:p14="http://schemas.microsoft.com/office/powerpoint/2010/main" val="230255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4B17A6D-9C74-49DD-B21F-F85C059AEE80}" type="datetimeFigureOut">
              <a:rPr lang="fr-FR" smtClean="0"/>
              <a:t>29/06/2020</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94018A3-5A79-46DC-97FF-DC3F947F629E}" type="slidenum">
              <a:rPr lang="fr-FR" smtClean="0"/>
              <a:t>‹N°›</a:t>
            </a:fld>
            <a:endParaRPr lang="fr-FR"/>
          </a:p>
        </p:txBody>
      </p:sp>
    </p:spTree>
    <p:extLst>
      <p:ext uri="{BB962C8B-B14F-4D97-AF65-F5344CB8AC3E}">
        <p14:creationId xmlns:p14="http://schemas.microsoft.com/office/powerpoint/2010/main" val="194052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17A6D-9C74-49DD-B21F-F85C059AEE80}" type="datetimeFigureOut">
              <a:rPr lang="fr-FR" smtClean="0"/>
              <a:t>29/06/2020</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94018A3-5A79-46DC-97FF-DC3F947F629E}" type="slidenum">
              <a:rPr lang="fr-FR" smtClean="0"/>
              <a:t>‹N°›</a:t>
            </a:fld>
            <a:endParaRPr lang="fr-FR"/>
          </a:p>
        </p:txBody>
      </p:sp>
    </p:spTree>
    <p:extLst>
      <p:ext uri="{BB962C8B-B14F-4D97-AF65-F5344CB8AC3E}">
        <p14:creationId xmlns:p14="http://schemas.microsoft.com/office/powerpoint/2010/main" val="111302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4B17A6D-9C74-49DD-B21F-F85C059AEE80}" type="datetimeFigureOut">
              <a:rPr lang="fr-FR" smtClean="0"/>
              <a:t>29/06/2020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94018A3-5A79-46DC-97FF-DC3F947F629E}" type="slidenum">
              <a:rPr lang="fr-FR" smtClean="0"/>
              <a:t>‹N°›</a:t>
            </a:fld>
            <a:endParaRPr lang="fr-FR"/>
          </a:p>
        </p:txBody>
      </p:sp>
    </p:spTree>
    <p:extLst>
      <p:ext uri="{BB962C8B-B14F-4D97-AF65-F5344CB8AC3E}">
        <p14:creationId xmlns:p14="http://schemas.microsoft.com/office/powerpoint/2010/main" val="29453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4B17A6D-9C74-49DD-B21F-F85C059AEE80}" type="datetimeFigureOut">
              <a:rPr lang="fr-FR" smtClean="0"/>
              <a:t>29/06/2020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94018A3-5A79-46DC-97FF-DC3F947F629E}" type="slidenum">
              <a:rPr lang="fr-FR" smtClean="0"/>
              <a:t>‹N°›</a:t>
            </a:fld>
            <a:endParaRPr lang="fr-FR"/>
          </a:p>
        </p:txBody>
      </p:sp>
    </p:spTree>
    <p:extLst>
      <p:ext uri="{BB962C8B-B14F-4D97-AF65-F5344CB8AC3E}">
        <p14:creationId xmlns:p14="http://schemas.microsoft.com/office/powerpoint/2010/main" val="407914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4B17A6D-9C74-49DD-B21F-F85C059AEE80}" type="datetimeFigureOut">
              <a:rPr lang="fr-FR" smtClean="0"/>
              <a:t>29/06/2020</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94018A3-5A79-46DC-97FF-DC3F947F629E}" type="slidenum">
              <a:rPr lang="fr-FR" smtClean="0"/>
              <a:t>‹N°›</a:t>
            </a:fld>
            <a:endParaRPr lang="fr-FR"/>
          </a:p>
        </p:txBody>
      </p:sp>
    </p:spTree>
    <p:extLst>
      <p:ext uri="{BB962C8B-B14F-4D97-AF65-F5344CB8AC3E}">
        <p14:creationId xmlns:p14="http://schemas.microsoft.com/office/powerpoint/2010/main" val="39134578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A4F9A44-45C8-4E4B-875D-0721120975B6}"/>
              </a:ext>
            </a:extLst>
          </p:cNvPr>
          <p:cNvSpPr>
            <a:spLocks noGrp="1"/>
          </p:cNvSpPr>
          <p:nvPr>
            <p:ph type="title"/>
          </p:nvPr>
        </p:nvSpPr>
        <p:spPr/>
        <p:txBody>
          <a:bodyPr/>
          <a:lstStyle/>
          <a:p>
            <a:r>
              <a:rPr lang="fr-FR" dirty="0"/>
              <a:t>Message de notre inspectrice</a:t>
            </a:r>
            <a:br>
              <a:rPr lang="fr-FR" dirty="0"/>
            </a:br>
            <a:r>
              <a:rPr lang="fr-FR" dirty="0"/>
              <a:t>Madame GODARD</a:t>
            </a:r>
          </a:p>
        </p:txBody>
      </p:sp>
      <p:sp>
        <p:nvSpPr>
          <p:cNvPr id="4" name="Rectangle 2">
            <a:extLst>
              <a:ext uri="{FF2B5EF4-FFF2-40B4-BE49-F238E27FC236}">
                <a16:creationId xmlns:a16="http://schemas.microsoft.com/office/drawing/2014/main" xmlns="" id="{BD081136-3568-4A35-8C13-9D2650D61560}"/>
              </a:ext>
            </a:extLst>
          </p:cNvPr>
          <p:cNvSpPr>
            <a:spLocks noChangeArrowheads="1"/>
          </p:cNvSpPr>
          <p:nvPr/>
        </p:nvSpPr>
        <p:spPr bwMode="auto">
          <a:xfrm>
            <a:off x="2592925" y="1781889"/>
            <a:ext cx="7631086"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1"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Mesdames, Messieurs,</a:t>
            </a:r>
            <a:endParaRPr kumimoji="0" lang="fr-FR" altLang="fr-FR" sz="1600" b="0" i="1" u="none" strike="noStrike" cap="none" normalizeH="0" baseline="0" dirty="0">
              <a:ln>
                <a:noFill/>
              </a:ln>
              <a:solidFill>
                <a:schemeClr val="tx1"/>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1"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Chers collègues,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1" u="none" strike="noStrike" cap="none" normalizeH="0" baseline="0" dirty="0">
              <a:ln>
                <a:noFill/>
              </a:ln>
              <a:solidFill>
                <a:schemeClr val="tx1"/>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1"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Je ne peux pas être présente avec vous aujourd’hui.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1" u="none" strike="noStrike" cap="none" normalizeH="0" baseline="0" dirty="0">
              <a:ln>
                <a:noFill/>
              </a:ln>
              <a:solidFill>
                <a:schemeClr val="tx1"/>
              </a:solidFill>
              <a:effectLst/>
              <a:latin typeface="Georgia" panose="02040502050405020303"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1" i="1"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Je tiens à vous remercier vivement pour votre engagement</a:t>
            </a:r>
            <a:r>
              <a:rPr kumimoji="0" lang="fr-FR" altLang="fr-FR" sz="1600" b="0" i="1"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et votre participation à cette réunion.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1" u="none" strike="noStrike" cap="none" normalizeH="0" baseline="0" dirty="0">
              <a:ln>
                <a:noFill/>
              </a:ln>
              <a:solidFill>
                <a:schemeClr val="tx1"/>
              </a:solidFill>
              <a:effectLst/>
              <a:latin typeface="Georgia" panose="02040502050405020303"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1"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Je profite aussi de ce moment pour remercier grandement les trois collègues (Céline, Nora et Pascal) qui ont accepté de Nous aider pour la mise en œuvre de ce nouveau référentiel dans les délais contraints.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1" u="none" strike="noStrike" cap="none" normalizeH="0" baseline="0" dirty="0">
              <a:ln>
                <a:noFill/>
              </a:ln>
              <a:solidFill>
                <a:schemeClr val="tx1"/>
              </a:solidFill>
              <a:effectLst/>
              <a:latin typeface="Georgia" panose="02040502050405020303" pitchFamily="18" charset="0"/>
            </a:endParaRPr>
          </a:p>
          <a:p>
            <a:pPr lvl="0" algn="just" defTabSz="914400" eaLnBrk="0" fontAlgn="base" hangingPunct="0">
              <a:spcBef>
                <a:spcPct val="0"/>
              </a:spcBef>
              <a:spcAft>
                <a:spcPct val="0"/>
              </a:spcAft>
            </a:pPr>
            <a:r>
              <a:rPr lang="fr-FR" altLang="fr-FR" sz="1600" i="1" dirty="0">
                <a:latin typeface="Georgia" panose="02040502050405020303" pitchFamily="18" charset="0"/>
                <a:ea typeface="Calibri" panose="020F0502020204030204" pitchFamily="34" charset="0"/>
                <a:cs typeface="Times New Roman" panose="02020603050405020304" pitchFamily="18" charset="0"/>
              </a:rPr>
              <a:t>Vous avez tous contribué largement, en cette période pour le moins particulière, au maintien de ma santé (mentale      ) et de ma motivation vers cette nouvelle aventure.</a:t>
            </a:r>
          </a:p>
          <a:p>
            <a:pPr lvl="0" defTabSz="914400" eaLnBrk="0" fontAlgn="base" hangingPunct="0">
              <a:spcBef>
                <a:spcPct val="0"/>
              </a:spcBef>
              <a:spcAft>
                <a:spcPct val="0"/>
              </a:spcAft>
            </a:pPr>
            <a:endParaRPr lang="fr-FR" altLang="fr-FR" sz="1600" i="1" dirty="0">
              <a:latin typeface="Georgia" panose="02040502050405020303" pitchFamily="18"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r>
              <a:rPr lang="fr-FR" altLang="fr-FR" sz="1600" i="1" dirty="0">
                <a:latin typeface="Georgia" panose="02040502050405020303" pitchFamily="18" charset="0"/>
                <a:ea typeface="Calibri" panose="020F0502020204030204" pitchFamily="34" charset="0"/>
                <a:cs typeface="Times New Roman" panose="02020603050405020304" pitchFamily="18" charset="0"/>
              </a:rPr>
              <a:t>MERCI</a:t>
            </a:r>
          </a:p>
          <a:p>
            <a:pPr defTabSz="914400" eaLnBrk="0" fontAlgn="base" hangingPunct="0">
              <a:spcBef>
                <a:spcPct val="0"/>
              </a:spcBef>
              <a:spcAft>
                <a:spcPct val="0"/>
              </a:spcAft>
            </a:pPr>
            <a:endParaRPr lang="fr-FR" altLang="fr-FR" sz="1600" i="1" dirty="0">
              <a:latin typeface="Georgia" panose="02040502050405020303" pitchFamily="18" charset="0"/>
              <a:ea typeface="Calibri" panose="020F0502020204030204" pitchFamily="34" charset="0"/>
              <a:cs typeface="Times New Roman" panose="02020603050405020304" pitchFamily="18" charset="0"/>
            </a:endParaRPr>
          </a:p>
          <a:p>
            <a:pPr defTabSz="914400" eaLnBrk="0" fontAlgn="base" hangingPunct="0">
              <a:spcBef>
                <a:spcPct val="0"/>
              </a:spcBef>
              <a:spcAft>
                <a:spcPct val="0"/>
              </a:spcAft>
            </a:pPr>
            <a:r>
              <a:rPr lang="fr-FR" altLang="fr-FR" sz="1600" i="1" dirty="0">
                <a:latin typeface="Georgia" panose="02040502050405020303" pitchFamily="18" charset="0"/>
                <a:ea typeface="Calibri" panose="020F0502020204030204" pitchFamily="34" charset="0"/>
                <a:cs typeface="Times New Roman" panose="02020603050405020304" pitchFamily="18" charset="0"/>
              </a:rPr>
              <a:t>Fabienne GODARD</a:t>
            </a:r>
            <a:endParaRPr lang="fr-FR" altLang="fr-FR" sz="1600" i="1" dirty="0">
              <a:latin typeface="Georgia" panose="02040502050405020303" pitchFamily="18" charset="0"/>
            </a:endParaRPr>
          </a:p>
          <a:p>
            <a:pPr lvl="0" defTabSz="914400" eaLnBrk="0" fontAlgn="base" hangingPunct="0">
              <a:spcBef>
                <a:spcPct val="0"/>
              </a:spcBef>
              <a:spcAft>
                <a:spcPct val="0"/>
              </a:spcAft>
            </a:pPr>
            <a:endParaRPr lang="fr-FR" altLang="fr-F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49" name="Image 1">
            <a:extLst>
              <a:ext uri="{FF2B5EF4-FFF2-40B4-BE49-F238E27FC236}">
                <a16:creationId xmlns:a16="http://schemas.microsoft.com/office/drawing/2014/main" xmlns="" id="{BCAE70EA-948B-4EA8-8986-DAF52BCD2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925" y="5065454"/>
            <a:ext cx="184150" cy="18415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9">
            <a:extLst>
              <a:ext uri="{FF2B5EF4-FFF2-40B4-BE49-F238E27FC236}">
                <a16:creationId xmlns:a16="http://schemas.microsoft.com/office/drawing/2014/main" xmlns="" id="{3EC33369-0D03-4916-8600-6C2ED456D5A8}"/>
              </a:ext>
            </a:extLst>
          </p:cNvPr>
          <p:cNvCxnSpPr/>
          <p:nvPr/>
        </p:nvCxnSpPr>
        <p:spPr>
          <a:xfrm flipV="1">
            <a:off x="2592925" y="1759411"/>
            <a:ext cx="8322725" cy="487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585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FC0EA8B-1197-4ACB-8510-DD0A0BAC6BBA}"/>
              </a:ext>
            </a:extLst>
          </p:cNvPr>
          <p:cNvSpPr>
            <a:spLocks noGrp="1"/>
          </p:cNvSpPr>
          <p:nvPr>
            <p:ph type="title"/>
          </p:nvPr>
        </p:nvSpPr>
        <p:spPr/>
        <p:txBody>
          <a:bodyPr/>
          <a:lstStyle/>
          <a:p>
            <a:r>
              <a:rPr lang="fr-FR" dirty="0"/>
              <a:t>Les évidences !</a:t>
            </a:r>
          </a:p>
        </p:txBody>
      </p:sp>
      <p:pic>
        <p:nvPicPr>
          <p:cNvPr id="9" name="Espace réservé du contenu 8">
            <a:extLst>
              <a:ext uri="{FF2B5EF4-FFF2-40B4-BE49-F238E27FC236}">
                <a16:creationId xmlns:a16="http://schemas.microsoft.com/office/drawing/2014/main" xmlns="" id="{E504F58E-73EE-4490-AA70-295C5AD00D89}"/>
              </a:ext>
            </a:extLst>
          </p:cNvPr>
          <p:cNvPicPr>
            <a:picLocks noGrp="1" noChangeAspect="1"/>
          </p:cNvPicPr>
          <p:nvPr>
            <p:ph idx="1"/>
          </p:nvPr>
        </p:nvPicPr>
        <p:blipFill>
          <a:blip r:embed="rId2"/>
          <a:stretch>
            <a:fillRect/>
          </a:stretch>
        </p:blipFill>
        <p:spPr>
          <a:xfrm>
            <a:off x="10915650" y="0"/>
            <a:ext cx="1276350" cy="1905000"/>
          </a:xfrm>
          <a:prstGeom prst="rect">
            <a:avLst/>
          </a:prstGeom>
        </p:spPr>
      </p:pic>
      <p:cxnSp>
        <p:nvCxnSpPr>
          <p:cNvPr id="16" name="Connecteur droit 15">
            <a:extLst>
              <a:ext uri="{FF2B5EF4-FFF2-40B4-BE49-F238E27FC236}">
                <a16:creationId xmlns:a16="http://schemas.microsoft.com/office/drawing/2014/main" xmlns="" id="{1D9D628A-07B4-401B-9805-398A48B9BFD5}"/>
              </a:ext>
            </a:extLst>
          </p:cNvPr>
          <p:cNvCxnSpPr>
            <a:stCxn id="2" idx="1"/>
          </p:cNvCxnSpPr>
          <p:nvPr/>
        </p:nvCxnSpPr>
        <p:spPr>
          <a:xfrm flipV="1">
            <a:off x="2592925" y="1259681"/>
            <a:ext cx="8322725" cy="4874"/>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xmlns="" id="{AF6D2C92-7472-49B8-9F8D-DA4CB2305D7A}"/>
              </a:ext>
            </a:extLst>
          </p:cNvPr>
          <p:cNvSpPr txBox="1"/>
          <p:nvPr/>
        </p:nvSpPr>
        <p:spPr>
          <a:xfrm>
            <a:off x="1236074" y="1486559"/>
            <a:ext cx="9679576" cy="369332"/>
          </a:xfrm>
          <a:prstGeom prst="rect">
            <a:avLst/>
          </a:prstGeom>
          <a:noFill/>
        </p:spPr>
        <p:txBody>
          <a:bodyPr wrap="square" rtlCol="0">
            <a:spAutoFit/>
          </a:bodyPr>
          <a:lstStyle/>
          <a:p>
            <a:r>
              <a:rPr lang="fr-FR" b="1" dirty="0"/>
              <a:t>Les solutions « </a:t>
            </a:r>
            <a:r>
              <a:rPr lang="fr-FR" b="1" dirty="0" err="1"/>
              <a:t>Fullweb</a:t>
            </a:r>
            <a:r>
              <a:rPr lang="fr-FR" b="1" dirty="0"/>
              <a:t> »</a:t>
            </a:r>
          </a:p>
        </p:txBody>
      </p:sp>
      <p:pic>
        <p:nvPicPr>
          <p:cNvPr id="3" name="Image 2">
            <a:extLst>
              <a:ext uri="{FF2B5EF4-FFF2-40B4-BE49-F238E27FC236}">
                <a16:creationId xmlns:a16="http://schemas.microsoft.com/office/drawing/2014/main" xmlns="" id="{86A7FA24-6291-46C5-BF5F-9A3A88B7D562}"/>
              </a:ext>
            </a:extLst>
          </p:cNvPr>
          <p:cNvPicPr>
            <a:picLocks noChangeAspect="1"/>
          </p:cNvPicPr>
          <p:nvPr/>
        </p:nvPicPr>
        <p:blipFill>
          <a:blip r:embed="rId3"/>
          <a:stretch>
            <a:fillRect/>
          </a:stretch>
        </p:blipFill>
        <p:spPr>
          <a:xfrm>
            <a:off x="1115948" y="2077895"/>
            <a:ext cx="9919827" cy="4576458"/>
          </a:xfrm>
          <a:prstGeom prst="rect">
            <a:avLst/>
          </a:prstGeom>
        </p:spPr>
      </p:pic>
      <p:sp>
        <p:nvSpPr>
          <p:cNvPr id="4" name="Rectangle 3">
            <a:extLst>
              <a:ext uri="{FF2B5EF4-FFF2-40B4-BE49-F238E27FC236}">
                <a16:creationId xmlns:a16="http://schemas.microsoft.com/office/drawing/2014/main" xmlns="" id="{7AFE8532-3E4E-44DD-A0E2-294A726BDC3C}"/>
              </a:ext>
            </a:extLst>
          </p:cNvPr>
          <p:cNvSpPr/>
          <p:nvPr/>
        </p:nvSpPr>
        <p:spPr>
          <a:xfrm>
            <a:off x="4262284" y="2077895"/>
            <a:ext cx="2212258" cy="4411395"/>
          </a:xfrm>
          <a:prstGeom prst="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126099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5DB1F5D-E058-4ADA-9050-BDF9B9883A00}"/>
              </a:ext>
            </a:extLst>
          </p:cNvPr>
          <p:cNvSpPr>
            <a:spLocks noGrp="1"/>
          </p:cNvSpPr>
          <p:nvPr>
            <p:ph type="title"/>
          </p:nvPr>
        </p:nvSpPr>
        <p:spPr>
          <a:xfrm>
            <a:off x="2592925" y="613477"/>
            <a:ext cx="8911687" cy="1280890"/>
          </a:xfrm>
        </p:spPr>
        <p:txBody>
          <a:bodyPr/>
          <a:lstStyle/>
          <a:p>
            <a:r>
              <a:rPr lang="fr-FR" dirty="0"/>
              <a:t>Référentiel : Structuration en blocs </a:t>
            </a:r>
            <a:br>
              <a:rPr lang="fr-FR" dirty="0"/>
            </a:br>
            <a:r>
              <a:rPr lang="fr-FR" dirty="0"/>
              <a:t>de compétences </a:t>
            </a:r>
          </a:p>
        </p:txBody>
      </p:sp>
      <p:cxnSp>
        <p:nvCxnSpPr>
          <p:cNvPr id="4" name="Connecteur droit 3">
            <a:extLst>
              <a:ext uri="{FF2B5EF4-FFF2-40B4-BE49-F238E27FC236}">
                <a16:creationId xmlns:a16="http://schemas.microsoft.com/office/drawing/2014/main" xmlns="" id="{1D0A13A7-A394-4472-B09D-383C6C751E3F}"/>
              </a:ext>
            </a:extLst>
          </p:cNvPr>
          <p:cNvCxnSpPr/>
          <p:nvPr/>
        </p:nvCxnSpPr>
        <p:spPr>
          <a:xfrm flipV="1">
            <a:off x="2592925" y="1259681"/>
            <a:ext cx="8322725" cy="4874"/>
          </a:xfrm>
          <a:prstGeom prst="line">
            <a:avLst/>
          </a:prstGeom>
        </p:spPr>
        <p:style>
          <a:lnRef idx="1">
            <a:schemeClr val="accent1"/>
          </a:lnRef>
          <a:fillRef idx="0">
            <a:schemeClr val="accent1"/>
          </a:fillRef>
          <a:effectRef idx="0">
            <a:schemeClr val="accent1"/>
          </a:effectRef>
          <a:fontRef idx="minor">
            <a:schemeClr val="tx1"/>
          </a:fontRef>
        </p:style>
      </p:cxnSp>
      <p:pic>
        <p:nvPicPr>
          <p:cNvPr id="5" name="Espace réservé du contenu 8">
            <a:extLst>
              <a:ext uri="{FF2B5EF4-FFF2-40B4-BE49-F238E27FC236}">
                <a16:creationId xmlns:a16="http://schemas.microsoft.com/office/drawing/2014/main" xmlns="" id="{18CC47FA-1E47-4B90-8EFE-5625C48F64C3}"/>
              </a:ext>
            </a:extLst>
          </p:cNvPr>
          <p:cNvPicPr>
            <a:picLocks noChangeAspect="1"/>
          </p:cNvPicPr>
          <p:nvPr/>
        </p:nvPicPr>
        <p:blipFill>
          <a:blip r:embed="rId2"/>
          <a:stretch>
            <a:fillRect/>
          </a:stretch>
        </p:blipFill>
        <p:spPr>
          <a:xfrm>
            <a:off x="10915650" y="0"/>
            <a:ext cx="1276350" cy="1905000"/>
          </a:xfrm>
          <a:prstGeom prst="rect">
            <a:avLst/>
          </a:prstGeom>
        </p:spPr>
      </p:pic>
      <p:graphicFrame>
        <p:nvGraphicFramePr>
          <p:cNvPr id="6" name="Diagramme 5">
            <a:extLst>
              <a:ext uri="{FF2B5EF4-FFF2-40B4-BE49-F238E27FC236}">
                <a16:creationId xmlns:a16="http://schemas.microsoft.com/office/drawing/2014/main" xmlns="" id="{D59AD5D1-F0B6-4017-8BFA-F68538D981F7}"/>
              </a:ext>
            </a:extLst>
          </p:cNvPr>
          <p:cNvGraphicFramePr/>
          <p:nvPr>
            <p:extLst>
              <p:ext uri="{D42A27DB-BD31-4B8C-83A1-F6EECF244321}">
                <p14:modId xmlns:p14="http://schemas.microsoft.com/office/powerpoint/2010/main" val="643070772"/>
              </p:ext>
            </p:extLst>
          </p:nvPr>
        </p:nvGraphicFramePr>
        <p:xfrm>
          <a:off x="1905537" y="1619253"/>
          <a:ext cx="9040331" cy="5071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14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1A18196-D790-4D84-9093-656771D872C4}"/>
              </a:ext>
            </a:extLst>
          </p:cNvPr>
          <p:cNvSpPr>
            <a:spLocks noGrp="1"/>
          </p:cNvSpPr>
          <p:nvPr>
            <p:ph type="title"/>
          </p:nvPr>
        </p:nvSpPr>
        <p:spPr/>
        <p:txBody>
          <a:bodyPr/>
          <a:lstStyle/>
          <a:p>
            <a:r>
              <a:rPr lang="fr-FR" dirty="0"/>
              <a:t>Professionnalisation de l’élève</a:t>
            </a:r>
          </a:p>
        </p:txBody>
      </p:sp>
      <p:pic>
        <p:nvPicPr>
          <p:cNvPr id="4" name="Espace réservé du contenu 3">
            <a:extLst>
              <a:ext uri="{FF2B5EF4-FFF2-40B4-BE49-F238E27FC236}">
                <a16:creationId xmlns:a16="http://schemas.microsoft.com/office/drawing/2014/main" xmlns="" id="{D7B9E3A4-5F61-43B9-AB58-F134F141FA7C}"/>
              </a:ext>
            </a:extLst>
          </p:cNvPr>
          <p:cNvPicPr>
            <a:picLocks noGrp="1" noChangeAspect="1"/>
          </p:cNvPicPr>
          <p:nvPr>
            <p:ph idx="1"/>
          </p:nvPr>
        </p:nvPicPr>
        <p:blipFill rotWithShape="1">
          <a:blip r:embed="rId2"/>
          <a:srcRect l="17517" t="28235" r="18430" b="18397"/>
          <a:stretch/>
        </p:blipFill>
        <p:spPr>
          <a:xfrm>
            <a:off x="1341321" y="1905000"/>
            <a:ext cx="9574329" cy="4487152"/>
          </a:xfrm>
          <a:prstGeom prst="rect">
            <a:avLst/>
          </a:prstGeom>
        </p:spPr>
      </p:pic>
      <p:cxnSp>
        <p:nvCxnSpPr>
          <p:cNvPr id="5" name="Connecteur droit 4">
            <a:extLst>
              <a:ext uri="{FF2B5EF4-FFF2-40B4-BE49-F238E27FC236}">
                <a16:creationId xmlns:a16="http://schemas.microsoft.com/office/drawing/2014/main" xmlns="" id="{86554B76-9946-4D30-9F53-C74B0B24C7F6}"/>
              </a:ext>
            </a:extLst>
          </p:cNvPr>
          <p:cNvCxnSpPr/>
          <p:nvPr/>
        </p:nvCxnSpPr>
        <p:spPr>
          <a:xfrm flipV="1">
            <a:off x="1840757" y="1210572"/>
            <a:ext cx="8322725" cy="4874"/>
          </a:xfrm>
          <a:prstGeom prst="line">
            <a:avLst/>
          </a:prstGeom>
        </p:spPr>
        <p:style>
          <a:lnRef idx="1">
            <a:schemeClr val="accent1"/>
          </a:lnRef>
          <a:fillRef idx="0">
            <a:schemeClr val="accent1"/>
          </a:fillRef>
          <a:effectRef idx="0">
            <a:schemeClr val="accent1"/>
          </a:effectRef>
          <a:fontRef idx="minor">
            <a:schemeClr val="tx1"/>
          </a:fontRef>
        </p:style>
      </p:cxnSp>
      <p:pic>
        <p:nvPicPr>
          <p:cNvPr id="6" name="Espace réservé du contenu 8">
            <a:extLst>
              <a:ext uri="{FF2B5EF4-FFF2-40B4-BE49-F238E27FC236}">
                <a16:creationId xmlns:a16="http://schemas.microsoft.com/office/drawing/2014/main" xmlns="" id="{F93CE48C-EA65-4DEF-8C40-9F27D0987D90}"/>
              </a:ext>
            </a:extLst>
          </p:cNvPr>
          <p:cNvPicPr>
            <a:picLocks noChangeAspect="1"/>
          </p:cNvPicPr>
          <p:nvPr/>
        </p:nvPicPr>
        <p:blipFill>
          <a:blip r:embed="rId3"/>
          <a:stretch>
            <a:fillRect/>
          </a:stretch>
        </p:blipFill>
        <p:spPr>
          <a:xfrm>
            <a:off x="10915650" y="0"/>
            <a:ext cx="1276350" cy="1905000"/>
          </a:xfrm>
          <a:prstGeom prst="rect">
            <a:avLst/>
          </a:prstGeom>
        </p:spPr>
      </p:pic>
    </p:spTree>
    <p:extLst>
      <p:ext uri="{BB962C8B-B14F-4D97-AF65-F5344CB8AC3E}">
        <p14:creationId xmlns:p14="http://schemas.microsoft.com/office/powerpoint/2010/main" val="2555308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FC0EA8B-1197-4ACB-8510-DD0A0BAC6BBA}"/>
              </a:ext>
            </a:extLst>
          </p:cNvPr>
          <p:cNvSpPr>
            <a:spLocks noGrp="1"/>
          </p:cNvSpPr>
          <p:nvPr>
            <p:ph type="title"/>
          </p:nvPr>
        </p:nvSpPr>
        <p:spPr>
          <a:xfrm>
            <a:off x="1840757" y="575001"/>
            <a:ext cx="8911687" cy="1280890"/>
          </a:xfrm>
        </p:spPr>
        <p:txBody>
          <a:bodyPr/>
          <a:lstStyle/>
          <a:p>
            <a:r>
              <a:rPr lang="fr-FR" dirty="0"/>
              <a:t>Évolution d’un scénario GA en </a:t>
            </a:r>
            <a:r>
              <a:rPr lang="fr-FR" dirty="0" err="1"/>
              <a:t>AGOrA</a:t>
            </a:r>
            <a:endParaRPr lang="fr-FR" dirty="0"/>
          </a:p>
        </p:txBody>
      </p:sp>
      <p:pic>
        <p:nvPicPr>
          <p:cNvPr id="9" name="Espace réservé du contenu 8">
            <a:extLst>
              <a:ext uri="{FF2B5EF4-FFF2-40B4-BE49-F238E27FC236}">
                <a16:creationId xmlns:a16="http://schemas.microsoft.com/office/drawing/2014/main" xmlns="" id="{E504F58E-73EE-4490-AA70-295C5AD00D89}"/>
              </a:ext>
            </a:extLst>
          </p:cNvPr>
          <p:cNvPicPr>
            <a:picLocks noGrp="1" noChangeAspect="1"/>
          </p:cNvPicPr>
          <p:nvPr>
            <p:ph idx="1"/>
          </p:nvPr>
        </p:nvPicPr>
        <p:blipFill>
          <a:blip r:embed="rId2"/>
          <a:stretch>
            <a:fillRect/>
          </a:stretch>
        </p:blipFill>
        <p:spPr>
          <a:xfrm>
            <a:off x="10915650" y="0"/>
            <a:ext cx="1276350" cy="1905000"/>
          </a:xfrm>
          <a:prstGeom prst="rect">
            <a:avLst/>
          </a:prstGeom>
        </p:spPr>
      </p:pic>
      <p:cxnSp>
        <p:nvCxnSpPr>
          <p:cNvPr id="16" name="Connecteur droit 15">
            <a:extLst>
              <a:ext uri="{FF2B5EF4-FFF2-40B4-BE49-F238E27FC236}">
                <a16:creationId xmlns:a16="http://schemas.microsoft.com/office/drawing/2014/main" xmlns="" id="{1D9D628A-07B4-401B-9805-398A48B9BFD5}"/>
              </a:ext>
            </a:extLst>
          </p:cNvPr>
          <p:cNvCxnSpPr>
            <a:stCxn id="2" idx="1"/>
          </p:cNvCxnSpPr>
          <p:nvPr/>
        </p:nvCxnSpPr>
        <p:spPr>
          <a:xfrm flipV="1">
            <a:off x="1840757" y="1210572"/>
            <a:ext cx="8322725" cy="4874"/>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xmlns="" id="{AF6D2C92-7472-49B8-9F8D-DA4CB2305D7A}"/>
              </a:ext>
            </a:extLst>
          </p:cNvPr>
          <p:cNvSpPr txBox="1"/>
          <p:nvPr/>
        </p:nvSpPr>
        <p:spPr>
          <a:xfrm>
            <a:off x="1115948" y="1462005"/>
            <a:ext cx="9679576" cy="369332"/>
          </a:xfrm>
          <a:prstGeom prst="rect">
            <a:avLst/>
          </a:prstGeom>
          <a:noFill/>
        </p:spPr>
        <p:txBody>
          <a:bodyPr wrap="square" rtlCol="0">
            <a:spAutoFit/>
          </a:bodyPr>
          <a:lstStyle/>
          <a:p>
            <a:r>
              <a:rPr lang="fr-FR" b="1" dirty="0"/>
              <a:t>Exemple : entrée par la situation - Rôle – Message - Parallèle entre les référentiels</a:t>
            </a:r>
          </a:p>
        </p:txBody>
      </p:sp>
      <p:pic>
        <p:nvPicPr>
          <p:cNvPr id="4" name="Image 3">
            <a:extLst>
              <a:ext uri="{FF2B5EF4-FFF2-40B4-BE49-F238E27FC236}">
                <a16:creationId xmlns:a16="http://schemas.microsoft.com/office/drawing/2014/main" xmlns="" id="{21D58091-B8DB-4074-A0B5-9D6F5C3DFB7B}"/>
              </a:ext>
            </a:extLst>
          </p:cNvPr>
          <p:cNvPicPr>
            <a:picLocks noChangeAspect="1"/>
          </p:cNvPicPr>
          <p:nvPr/>
        </p:nvPicPr>
        <p:blipFill>
          <a:blip r:embed="rId3"/>
          <a:stretch>
            <a:fillRect/>
          </a:stretch>
        </p:blipFill>
        <p:spPr>
          <a:xfrm>
            <a:off x="2168013" y="2718340"/>
            <a:ext cx="7846141" cy="3596609"/>
          </a:xfrm>
          <a:prstGeom prst="rect">
            <a:avLst/>
          </a:prstGeom>
        </p:spPr>
      </p:pic>
    </p:spTree>
    <p:extLst>
      <p:ext uri="{BB962C8B-B14F-4D97-AF65-F5344CB8AC3E}">
        <p14:creationId xmlns:p14="http://schemas.microsoft.com/office/powerpoint/2010/main" val="632182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FC0EA8B-1197-4ACB-8510-DD0A0BAC6BBA}"/>
              </a:ext>
            </a:extLst>
          </p:cNvPr>
          <p:cNvSpPr>
            <a:spLocks noGrp="1"/>
          </p:cNvSpPr>
          <p:nvPr>
            <p:ph type="title"/>
          </p:nvPr>
        </p:nvSpPr>
        <p:spPr>
          <a:xfrm>
            <a:off x="1840757" y="575001"/>
            <a:ext cx="8911687" cy="1280890"/>
          </a:xfrm>
        </p:spPr>
        <p:txBody>
          <a:bodyPr/>
          <a:lstStyle/>
          <a:p>
            <a:r>
              <a:rPr lang="fr-FR" dirty="0"/>
              <a:t>Évolution d’un scénario GA en </a:t>
            </a:r>
            <a:r>
              <a:rPr lang="fr-FR" dirty="0" err="1"/>
              <a:t>AGOrA</a:t>
            </a:r>
            <a:endParaRPr lang="fr-FR" dirty="0"/>
          </a:p>
        </p:txBody>
      </p:sp>
      <p:pic>
        <p:nvPicPr>
          <p:cNvPr id="9" name="Espace réservé du contenu 8">
            <a:extLst>
              <a:ext uri="{FF2B5EF4-FFF2-40B4-BE49-F238E27FC236}">
                <a16:creationId xmlns:a16="http://schemas.microsoft.com/office/drawing/2014/main" xmlns="" id="{E504F58E-73EE-4490-AA70-295C5AD00D89}"/>
              </a:ext>
            </a:extLst>
          </p:cNvPr>
          <p:cNvPicPr>
            <a:picLocks noGrp="1" noChangeAspect="1"/>
          </p:cNvPicPr>
          <p:nvPr>
            <p:ph idx="1"/>
          </p:nvPr>
        </p:nvPicPr>
        <p:blipFill>
          <a:blip r:embed="rId2"/>
          <a:stretch>
            <a:fillRect/>
          </a:stretch>
        </p:blipFill>
        <p:spPr>
          <a:xfrm>
            <a:off x="10915650" y="0"/>
            <a:ext cx="1276350" cy="1905000"/>
          </a:xfrm>
          <a:prstGeom prst="rect">
            <a:avLst/>
          </a:prstGeom>
        </p:spPr>
      </p:pic>
      <p:cxnSp>
        <p:nvCxnSpPr>
          <p:cNvPr id="16" name="Connecteur droit 15">
            <a:extLst>
              <a:ext uri="{FF2B5EF4-FFF2-40B4-BE49-F238E27FC236}">
                <a16:creationId xmlns:a16="http://schemas.microsoft.com/office/drawing/2014/main" xmlns="" id="{1D9D628A-07B4-401B-9805-398A48B9BFD5}"/>
              </a:ext>
            </a:extLst>
          </p:cNvPr>
          <p:cNvCxnSpPr>
            <a:stCxn id="2" idx="1"/>
          </p:cNvCxnSpPr>
          <p:nvPr/>
        </p:nvCxnSpPr>
        <p:spPr>
          <a:xfrm flipV="1">
            <a:off x="1840757" y="1210572"/>
            <a:ext cx="8322725" cy="4874"/>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xmlns="" id="{AF6D2C92-7472-49B8-9F8D-DA4CB2305D7A}"/>
              </a:ext>
            </a:extLst>
          </p:cNvPr>
          <p:cNvSpPr txBox="1"/>
          <p:nvPr/>
        </p:nvSpPr>
        <p:spPr>
          <a:xfrm>
            <a:off x="1115948" y="1462005"/>
            <a:ext cx="9679576" cy="369332"/>
          </a:xfrm>
          <a:prstGeom prst="rect">
            <a:avLst/>
          </a:prstGeom>
          <a:noFill/>
        </p:spPr>
        <p:txBody>
          <a:bodyPr wrap="square" rtlCol="0">
            <a:spAutoFit/>
          </a:bodyPr>
          <a:lstStyle/>
          <a:p>
            <a:r>
              <a:rPr lang="fr-FR" b="1" dirty="0"/>
              <a:t>Exemple classe de seconde : </a:t>
            </a:r>
            <a:r>
              <a:rPr lang="fr-FR" b="1" dirty="0" err="1"/>
              <a:t>AGOrA</a:t>
            </a:r>
            <a:r>
              <a:rPr lang="fr-FR" b="1" dirty="0"/>
              <a:t> TL  ?</a:t>
            </a:r>
          </a:p>
        </p:txBody>
      </p:sp>
      <p:pic>
        <p:nvPicPr>
          <p:cNvPr id="6" name="Image 5">
            <a:extLst>
              <a:ext uri="{FF2B5EF4-FFF2-40B4-BE49-F238E27FC236}">
                <a16:creationId xmlns:a16="http://schemas.microsoft.com/office/drawing/2014/main" xmlns="" id="{AFBB8848-75A4-48E5-BE47-68FC5A21B85C}"/>
              </a:ext>
            </a:extLst>
          </p:cNvPr>
          <p:cNvPicPr>
            <a:picLocks noChangeAspect="1"/>
          </p:cNvPicPr>
          <p:nvPr/>
        </p:nvPicPr>
        <p:blipFill>
          <a:blip r:embed="rId3"/>
          <a:stretch>
            <a:fillRect/>
          </a:stretch>
        </p:blipFill>
        <p:spPr>
          <a:xfrm>
            <a:off x="3080288" y="1831337"/>
            <a:ext cx="7270955" cy="4853222"/>
          </a:xfrm>
          <a:prstGeom prst="rect">
            <a:avLst/>
          </a:prstGeom>
        </p:spPr>
      </p:pic>
    </p:spTree>
    <p:extLst>
      <p:ext uri="{BB962C8B-B14F-4D97-AF65-F5344CB8AC3E}">
        <p14:creationId xmlns:p14="http://schemas.microsoft.com/office/powerpoint/2010/main" val="3897416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FC0EA8B-1197-4ACB-8510-DD0A0BAC6BBA}"/>
              </a:ext>
            </a:extLst>
          </p:cNvPr>
          <p:cNvSpPr>
            <a:spLocks noGrp="1"/>
          </p:cNvSpPr>
          <p:nvPr>
            <p:ph type="title"/>
          </p:nvPr>
        </p:nvSpPr>
        <p:spPr>
          <a:xfrm>
            <a:off x="1840757" y="575001"/>
            <a:ext cx="8911687" cy="1280890"/>
          </a:xfrm>
        </p:spPr>
        <p:txBody>
          <a:bodyPr/>
          <a:lstStyle/>
          <a:p>
            <a:r>
              <a:rPr lang="fr-FR" dirty="0"/>
              <a:t>Évolution d’un scénario GA en </a:t>
            </a:r>
            <a:r>
              <a:rPr lang="fr-FR" dirty="0" err="1"/>
              <a:t>AGOrA</a:t>
            </a:r>
            <a:endParaRPr lang="fr-FR" dirty="0"/>
          </a:p>
        </p:txBody>
      </p:sp>
      <p:pic>
        <p:nvPicPr>
          <p:cNvPr id="9" name="Espace réservé du contenu 8">
            <a:extLst>
              <a:ext uri="{FF2B5EF4-FFF2-40B4-BE49-F238E27FC236}">
                <a16:creationId xmlns:a16="http://schemas.microsoft.com/office/drawing/2014/main" xmlns="" id="{E504F58E-73EE-4490-AA70-295C5AD00D89}"/>
              </a:ext>
            </a:extLst>
          </p:cNvPr>
          <p:cNvPicPr>
            <a:picLocks noGrp="1" noChangeAspect="1"/>
          </p:cNvPicPr>
          <p:nvPr>
            <p:ph idx="1"/>
          </p:nvPr>
        </p:nvPicPr>
        <p:blipFill>
          <a:blip r:embed="rId2"/>
          <a:stretch>
            <a:fillRect/>
          </a:stretch>
        </p:blipFill>
        <p:spPr>
          <a:xfrm>
            <a:off x="10915650" y="0"/>
            <a:ext cx="1276350" cy="1905000"/>
          </a:xfrm>
          <a:prstGeom prst="rect">
            <a:avLst/>
          </a:prstGeom>
        </p:spPr>
      </p:pic>
      <p:cxnSp>
        <p:nvCxnSpPr>
          <p:cNvPr id="16" name="Connecteur droit 15">
            <a:extLst>
              <a:ext uri="{FF2B5EF4-FFF2-40B4-BE49-F238E27FC236}">
                <a16:creationId xmlns:a16="http://schemas.microsoft.com/office/drawing/2014/main" xmlns="" id="{1D9D628A-07B4-401B-9805-398A48B9BFD5}"/>
              </a:ext>
            </a:extLst>
          </p:cNvPr>
          <p:cNvCxnSpPr>
            <a:stCxn id="2" idx="1"/>
          </p:cNvCxnSpPr>
          <p:nvPr/>
        </p:nvCxnSpPr>
        <p:spPr>
          <a:xfrm flipV="1">
            <a:off x="1840757" y="1210572"/>
            <a:ext cx="8322725" cy="4874"/>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xmlns="" id="{AF6D2C92-7472-49B8-9F8D-DA4CB2305D7A}"/>
              </a:ext>
            </a:extLst>
          </p:cNvPr>
          <p:cNvSpPr txBox="1"/>
          <p:nvPr/>
        </p:nvSpPr>
        <p:spPr>
          <a:xfrm>
            <a:off x="1115948" y="1462005"/>
            <a:ext cx="9679576" cy="369332"/>
          </a:xfrm>
          <a:prstGeom prst="rect">
            <a:avLst/>
          </a:prstGeom>
          <a:noFill/>
        </p:spPr>
        <p:txBody>
          <a:bodyPr wrap="square" rtlCol="0">
            <a:spAutoFit/>
          </a:bodyPr>
          <a:lstStyle/>
          <a:p>
            <a:r>
              <a:rPr lang="fr-FR" b="1" dirty="0"/>
              <a:t>Exemple classe de seconde : </a:t>
            </a:r>
            <a:r>
              <a:rPr lang="fr-FR" b="1" dirty="0" err="1"/>
              <a:t>AGOrA</a:t>
            </a:r>
            <a:r>
              <a:rPr lang="fr-FR" b="1" dirty="0"/>
              <a:t> TL  ?</a:t>
            </a:r>
          </a:p>
        </p:txBody>
      </p:sp>
      <p:pic>
        <p:nvPicPr>
          <p:cNvPr id="3" name="Image 2">
            <a:extLst>
              <a:ext uri="{FF2B5EF4-FFF2-40B4-BE49-F238E27FC236}">
                <a16:creationId xmlns:a16="http://schemas.microsoft.com/office/drawing/2014/main" xmlns="" id="{8AFBBD84-D140-4407-A7D0-6C4D16915C15}"/>
              </a:ext>
            </a:extLst>
          </p:cNvPr>
          <p:cNvPicPr>
            <a:picLocks noChangeAspect="1"/>
          </p:cNvPicPr>
          <p:nvPr/>
        </p:nvPicPr>
        <p:blipFill>
          <a:blip r:embed="rId3"/>
          <a:stretch>
            <a:fillRect/>
          </a:stretch>
        </p:blipFill>
        <p:spPr>
          <a:xfrm>
            <a:off x="2608340" y="1831337"/>
            <a:ext cx="7742903" cy="5246536"/>
          </a:xfrm>
          <a:prstGeom prst="rect">
            <a:avLst/>
          </a:prstGeom>
        </p:spPr>
      </p:pic>
    </p:spTree>
    <p:extLst>
      <p:ext uri="{BB962C8B-B14F-4D97-AF65-F5344CB8AC3E}">
        <p14:creationId xmlns:p14="http://schemas.microsoft.com/office/powerpoint/2010/main" val="2286243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FC0EA8B-1197-4ACB-8510-DD0A0BAC6BBA}"/>
              </a:ext>
            </a:extLst>
          </p:cNvPr>
          <p:cNvSpPr>
            <a:spLocks noGrp="1"/>
          </p:cNvSpPr>
          <p:nvPr>
            <p:ph type="title"/>
          </p:nvPr>
        </p:nvSpPr>
        <p:spPr>
          <a:xfrm>
            <a:off x="1840757" y="575001"/>
            <a:ext cx="8911687" cy="1280890"/>
          </a:xfrm>
        </p:spPr>
        <p:txBody>
          <a:bodyPr/>
          <a:lstStyle/>
          <a:p>
            <a:r>
              <a:rPr lang="fr-FR" dirty="0"/>
              <a:t>Évolution d’un scénario GA en </a:t>
            </a:r>
            <a:r>
              <a:rPr lang="fr-FR" dirty="0" err="1"/>
              <a:t>AGOrA</a:t>
            </a:r>
            <a:endParaRPr lang="fr-FR" dirty="0"/>
          </a:p>
        </p:txBody>
      </p:sp>
      <p:pic>
        <p:nvPicPr>
          <p:cNvPr id="9" name="Espace réservé du contenu 8">
            <a:extLst>
              <a:ext uri="{FF2B5EF4-FFF2-40B4-BE49-F238E27FC236}">
                <a16:creationId xmlns:a16="http://schemas.microsoft.com/office/drawing/2014/main" xmlns="" id="{E504F58E-73EE-4490-AA70-295C5AD00D89}"/>
              </a:ext>
            </a:extLst>
          </p:cNvPr>
          <p:cNvPicPr>
            <a:picLocks noGrp="1" noChangeAspect="1"/>
          </p:cNvPicPr>
          <p:nvPr>
            <p:ph idx="1"/>
          </p:nvPr>
        </p:nvPicPr>
        <p:blipFill>
          <a:blip r:embed="rId2"/>
          <a:stretch>
            <a:fillRect/>
          </a:stretch>
        </p:blipFill>
        <p:spPr>
          <a:xfrm>
            <a:off x="10915650" y="0"/>
            <a:ext cx="1276350" cy="1905000"/>
          </a:xfrm>
          <a:prstGeom prst="rect">
            <a:avLst/>
          </a:prstGeom>
        </p:spPr>
      </p:pic>
      <p:cxnSp>
        <p:nvCxnSpPr>
          <p:cNvPr id="16" name="Connecteur droit 15">
            <a:extLst>
              <a:ext uri="{FF2B5EF4-FFF2-40B4-BE49-F238E27FC236}">
                <a16:creationId xmlns:a16="http://schemas.microsoft.com/office/drawing/2014/main" xmlns="" id="{1D9D628A-07B4-401B-9805-398A48B9BFD5}"/>
              </a:ext>
            </a:extLst>
          </p:cNvPr>
          <p:cNvCxnSpPr>
            <a:stCxn id="2" idx="1"/>
          </p:cNvCxnSpPr>
          <p:nvPr/>
        </p:nvCxnSpPr>
        <p:spPr>
          <a:xfrm flipV="1">
            <a:off x="1840757" y="1210572"/>
            <a:ext cx="8322725" cy="4874"/>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xmlns="" id="{AF6D2C92-7472-49B8-9F8D-DA4CB2305D7A}"/>
              </a:ext>
            </a:extLst>
          </p:cNvPr>
          <p:cNvSpPr txBox="1"/>
          <p:nvPr/>
        </p:nvSpPr>
        <p:spPr>
          <a:xfrm>
            <a:off x="1115948" y="1462005"/>
            <a:ext cx="9679576" cy="369332"/>
          </a:xfrm>
          <a:prstGeom prst="rect">
            <a:avLst/>
          </a:prstGeom>
          <a:noFill/>
        </p:spPr>
        <p:txBody>
          <a:bodyPr wrap="square" rtlCol="0">
            <a:spAutoFit/>
          </a:bodyPr>
          <a:lstStyle/>
          <a:p>
            <a:r>
              <a:rPr lang="fr-FR" b="1" dirty="0"/>
              <a:t>L’environnement comptable du Bac Pro </a:t>
            </a:r>
            <a:r>
              <a:rPr lang="fr-FR" b="1" dirty="0" err="1"/>
              <a:t>AGOrA</a:t>
            </a:r>
            <a:r>
              <a:rPr lang="fr-FR" b="1" dirty="0"/>
              <a:t>  - Un exemple de situation</a:t>
            </a:r>
          </a:p>
        </p:txBody>
      </p:sp>
      <p:graphicFrame>
        <p:nvGraphicFramePr>
          <p:cNvPr id="4" name="Tableau 3">
            <a:extLst>
              <a:ext uri="{FF2B5EF4-FFF2-40B4-BE49-F238E27FC236}">
                <a16:creationId xmlns:a16="http://schemas.microsoft.com/office/drawing/2014/main" xmlns="" id="{F02A1EFB-218E-46E2-B12B-8E460C6EA280}"/>
              </a:ext>
            </a:extLst>
          </p:cNvPr>
          <p:cNvGraphicFramePr>
            <a:graphicFrameLocks noGrp="1"/>
          </p:cNvGraphicFramePr>
          <p:nvPr>
            <p:extLst>
              <p:ext uri="{D42A27DB-BD31-4B8C-83A1-F6EECF244321}">
                <p14:modId xmlns:p14="http://schemas.microsoft.com/office/powerpoint/2010/main" val="2757686701"/>
              </p:ext>
            </p:extLst>
          </p:nvPr>
        </p:nvGraphicFramePr>
        <p:xfrm>
          <a:off x="2527540" y="2052827"/>
          <a:ext cx="7422454" cy="4092767"/>
        </p:xfrm>
        <a:graphic>
          <a:graphicData uri="http://schemas.openxmlformats.org/drawingml/2006/table">
            <a:tbl>
              <a:tblPr firstRow="1" firstCol="1" bandRow="1"/>
              <a:tblGrid>
                <a:gridCol w="2004919">
                  <a:extLst>
                    <a:ext uri="{9D8B030D-6E8A-4147-A177-3AD203B41FA5}">
                      <a16:colId xmlns:a16="http://schemas.microsoft.com/office/drawing/2014/main" xmlns="" val="1894553393"/>
                    </a:ext>
                  </a:extLst>
                </a:gridCol>
                <a:gridCol w="1805845">
                  <a:extLst>
                    <a:ext uri="{9D8B030D-6E8A-4147-A177-3AD203B41FA5}">
                      <a16:colId xmlns:a16="http://schemas.microsoft.com/office/drawing/2014/main" xmlns="" val="3673794972"/>
                    </a:ext>
                  </a:extLst>
                </a:gridCol>
                <a:gridCol w="1805845">
                  <a:extLst>
                    <a:ext uri="{9D8B030D-6E8A-4147-A177-3AD203B41FA5}">
                      <a16:colId xmlns:a16="http://schemas.microsoft.com/office/drawing/2014/main" xmlns="" val="1697265494"/>
                    </a:ext>
                  </a:extLst>
                </a:gridCol>
                <a:gridCol w="1805845">
                  <a:extLst>
                    <a:ext uri="{9D8B030D-6E8A-4147-A177-3AD203B41FA5}">
                      <a16:colId xmlns:a16="http://schemas.microsoft.com/office/drawing/2014/main" xmlns="" val="3117140754"/>
                    </a:ext>
                  </a:extLst>
                </a:gridCol>
              </a:tblGrid>
              <a:tr h="2053347">
                <a:tc gridSpan="4">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X – AVP1 - Compétence GA : Traiter les commandes clients </a:t>
                      </a:r>
                    </a:p>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Bonjour, </a:t>
                      </a:r>
                    </a:p>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Le nouveau client Latitude Plongée Montpellier a accepté le devis. </a:t>
                      </a:r>
                    </a:p>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Merci de confirmer sa commande, de la valider et de générer la facture.</a:t>
                      </a:r>
                    </a:p>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Avant de valider sa facture, pensez à contrôler les comptes pour chaque ligne d’articles avec l’extrait du plan comptable de la société.</a:t>
                      </a:r>
                    </a:p>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Contrôler l’écriture comptable générée et informez moi de sa validité.</a:t>
                      </a:r>
                    </a:p>
                    <a:p>
                      <a:pPr>
                        <a:lnSpc>
                          <a:spcPct val="107000"/>
                        </a:lnSpc>
                        <a:spcAft>
                          <a:spcPts val="0"/>
                        </a:spcAft>
                      </a:pPr>
                      <a:r>
                        <a:rPr lang="fr-FR" sz="10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Possibilité d’utiliser le compte 471 (compte d'attente) pour faire corriger le numéro de compte des frais de ports par les élèves.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Cordialement </a:t>
                      </a:r>
                    </a:p>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Cathy HASLAG</a:t>
                      </a: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2415619743"/>
                  </a:ext>
                </a:extLst>
              </a:tr>
              <a:tr h="179343">
                <a:tc rowSpan="2">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Référentiel GA</a:t>
                      </a:r>
                    </a:p>
                  </a:txBody>
                  <a:tcPr marL="59852" marR="59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Référentiel AGOrA</a:t>
                      </a:r>
                    </a:p>
                  </a:txBody>
                  <a:tcPr marL="59852" marR="59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2944490076"/>
                  </a:ext>
                </a:extLst>
              </a:tr>
              <a:tr h="179343">
                <a:tc vMerge="1">
                  <a:txBody>
                    <a:bodyPr/>
                    <a:lstStyle/>
                    <a:p>
                      <a:endParaRPr lang="fr-FR"/>
                    </a:p>
                  </a:txBody>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Bloc de compétences</a:t>
                      </a:r>
                    </a:p>
                  </a:txBody>
                  <a:tcPr marL="59852" marR="59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Activités</a:t>
                      </a:r>
                    </a:p>
                  </a:txBody>
                  <a:tcPr marL="59852" marR="59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Compétences</a:t>
                      </a:r>
                    </a:p>
                  </a:txBody>
                  <a:tcPr marL="59852" marR="59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6229501"/>
                  </a:ext>
                </a:extLst>
              </a:tr>
              <a:tr h="1680734">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1.2.3  Traitement des devis, des commandes</a:t>
                      </a:r>
                    </a:p>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1.2.4   Traitement des livraisons et de la facturation</a:t>
                      </a:r>
                    </a:p>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1 – Gérer des relations avec les clients, les usagers et les adhérents</a:t>
                      </a:r>
                    </a:p>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1.2.	Traitement des opérations administratives et de gestion liées aux relations avec le client, l’usager ou l’adhérent</a:t>
                      </a: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	Traitement de la livraison et de la facturation</a:t>
                      </a:r>
                    </a:p>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	Assurer le suivi des enregistrements des factures de vente et des encaissements à l’aide d’un progiciel dédié ou d’un PGI</a:t>
                      </a: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6669374"/>
                  </a:ext>
                </a:extLst>
              </a:tr>
            </a:tbl>
          </a:graphicData>
        </a:graphic>
      </p:graphicFrame>
    </p:spTree>
    <p:extLst>
      <p:ext uri="{BB962C8B-B14F-4D97-AF65-F5344CB8AC3E}">
        <p14:creationId xmlns:p14="http://schemas.microsoft.com/office/powerpoint/2010/main" val="1386528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FC0EA8B-1197-4ACB-8510-DD0A0BAC6BBA}"/>
              </a:ext>
            </a:extLst>
          </p:cNvPr>
          <p:cNvSpPr>
            <a:spLocks noGrp="1"/>
          </p:cNvSpPr>
          <p:nvPr>
            <p:ph type="title"/>
          </p:nvPr>
        </p:nvSpPr>
        <p:spPr>
          <a:xfrm>
            <a:off x="1840757" y="575001"/>
            <a:ext cx="8911687" cy="1280890"/>
          </a:xfrm>
        </p:spPr>
        <p:txBody>
          <a:bodyPr/>
          <a:lstStyle/>
          <a:p>
            <a:r>
              <a:rPr lang="fr-FR" dirty="0"/>
              <a:t>Évolution d’un scénario GA en </a:t>
            </a:r>
            <a:r>
              <a:rPr lang="fr-FR" dirty="0" err="1"/>
              <a:t>AGOrA</a:t>
            </a:r>
            <a:endParaRPr lang="fr-FR" dirty="0"/>
          </a:p>
        </p:txBody>
      </p:sp>
      <p:pic>
        <p:nvPicPr>
          <p:cNvPr id="9" name="Espace réservé du contenu 8">
            <a:extLst>
              <a:ext uri="{FF2B5EF4-FFF2-40B4-BE49-F238E27FC236}">
                <a16:creationId xmlns:a16="http://schemas.microsoft.com/office/drawing/2014/main" xmlns="" id="{E504F58E-73EE-4490-AA70-295C5AD00D89}"/>
              </a:ext>
            </a:extLst>
          </p:cNvPr>
          <p:cNvPicPr>
            <a:picLocks noGrp="1" noChangeAspect="1"/>
          </p:cNvPicPr>
          <p:nvPr>
            <p:ph idx="1"/>
          </p:nvPr>
        </p:nvPicPr>
        <p:blipFill>
          <a:blip r:embed="rId2"/>
          <a:stretch>
            <a:fillRect/>
          </a:stretch>
        </p:blipFill>
        <p:spPr>
          <a:xfrm>
            <a:off x="10915650" y="0"/>
            <a:ext cx="1276350" cy="1905000"/>
          </a:xfrm>
          <a:prstGeom prst="rect">
            <a:avLst/>
          </a:prstGeom>
        </p:spPr>
      </p:pic>
      <p:cxnSp>
        <p:nvCxnSpPr>
          <p:cNvPr id="16" name="Connecteur droit 15">
            <a:extLst>
              <a:ext uri="{FF2B5EF4-FFF2-40B4-BE49-F238E27FC236}">
                <a16:creationId xmlns:a16="http://schemas.microsoft.com/office/drawing/2014/main" xmlns="" id="{1D9D628A-07B4-401B-9805-398A48B9BFD5}"/>
              </a:ext>
            </a:extLst>
          </p:cNvPr>
          <p:cNvCxnSpPr>
            <a:stCxn id="2" idx="1"/>
          </p:cNvCxnSpPr>
          <p:nvPr/>
        </p:nvCxnSpPr>
        <p:spPr>
          <a:xfrm flipV="1">
            <a:off x="1840757" y="1210572"/>
            <a:ext cx="8322725" cy="4874"/>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xmlns="" id="{AF6D2C92-7472-49B8-9F8D-DA4CB2305D7A}"/>
              </a:ext>
            </a:extLst>
          </p:cNvPr>
          <p:cNvSpPr txBox="1"/>
          <p:nvPr/>
        </p:nvSpPr>
        <p:spPr>
          <a:xfrm>
            <a:off x="1115948" y="1462005"/>
            <a:ext cx="9679576" cy="646331"/>
          </a:xfrm>
          <a:prstGeom prst="rect">
            <a:avLst/>
          </a:prstGeom>
          <a:noFill/>
        </p:spPr>
        <p:txBody>
          <a:bodyPr wrap="square" rtlCol="0">
            <a:spAutoFit/>
          </a:bodyPr>
          <a:lstStyle/>
          <a:p>
            <a:r>
              <a:rPr lang="fr-FR" b="1" dirty="0"/>
              <a:t>L’environnement comptable du Bac Pro </a:t>
            </a:r>
            <a:r>
              <a:rPr lang="fr-FR" b="1" dirty="0" err="1"/>
              <a:t>AGOrA</a:t>
            </a:r>
            <a:r>
              <a:rPr lang="fr-FR" b="1" dirty="0"/>
              <a:t>  - Un exemple de situation</a:t>
            </a:r>
          </a:p>
          <a:p>
            <a:r>
              <a:rPr lang="fr-FR" b="1" dirty="0"/>
              <a:t>Voici les documents générés par Odoo</a:t>
            </a:r>
          </a:p>
        </p:txBody>
      </p:sp>
      <p:pic>
        <p:nvPicPr>
          <p:cNvPr id="3" name="Image 2">
            <a:extLst>
              <a:ext uri="{FF2B5EF4-FFF2-40B4-BE49-F238E27FC236}">
                <a16:creationId xmlns:a16="http://schemas.microsoft.com/office/drawing/2014/main" xmlns="" id="{B4DA815D-AB52-4E04-8B0E-5921E114908F}"/>
              </a:ext>
            </a:extLst>
          </p:cNvPr>
          <p:cNvPicPr>
            <a:picLocks noChangeAspect="1"/>
          </p:cNvPicPr>
          <p:nvPr/>
        </p:nvPicPr>
        <p:blipFill>
          <a:blip r:embed="rId3"/>
          <a:stretch>
            <a:fillRect/>
          </a:stretch>
        </p:blipFill>
        <p:spPr>
          <a:xfrm>
            <a:off x="1115948" y="2102450"/>
            <a:ext cx="5698920" cy="4380073"/>
          </a:xfrm>
          <a:prstGeom prst="rect">
            <a:avLst/>
          </a:prstGeom>
        </p:spPr>
      </p:pic>
      <p:sp>
        <p:nvSpPr>
          <p:cNvPr id="10" name="Zone de texte 5">
            <a:extLst>
              <a:ext uri="{FF2B5EF4-FFF2-40B4-BE49-F238E27FC236}">
                <a16:creationId xmlns:a16="http://schemas.microsoft.com/office/drawing/2014/main" xmlns="" id="{C5500A10-A6E3-43BD-AB90-E91EE5B1FFD1}"/>
              </a:ext>
            </a:extLst>
          </p:cNvPr>
          <p:cNvSpPr txBox="1"/>
          <p:nvPr/>
        </p:nvSpPr>
        <p:spPr>
          <a:xfrm>
            <a:off x="4546528" y="6282999"/>
            <a:ext cx="2053590" cy="57975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47100000 Compte d'attente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Avant correction élève</a:t>
            </a:r>
          </a:p>
        </p:txBody>
      </p:sp>
      <p:cxnSp>
        <p:nvCxnSpPr>
          <p:cNvPr id="11" name="Connecteur droit avec flèche 10">
            <a:extLst>
              <a:ext uri="{FF2B5EF4-FFF2-40B4-BE49-F238E27FC236}">
                <a16:creationId xmlns:a16="http://schemas.microsoft.com/office/drawing/2014/main" xmlns="" id="{FBEDEF8D-5CD2-4010-BBB8-AF6D92D7B744}"/>
              </a:ext>
            </a:extLst>
          </p:cNvPr>
          <p:cNvCxnSpPr>
            <a:cxnSpLocks/>
          </p:cNvCxnSpPr>
          <p:nvPr/>
        </p:nvCxnSpPr>
        <p:spPr>
          <a:xfrm flipH="1" flipV="1">
            <a:off x="4063042" y="6202393"/>
            <a:ext cx="491705" cy="80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Rectangle : coins arrondis 6">
            <a:extLst>
              <a:ext uri="{FF2B5EF4-FFF2-40B4-BE49-F238E27FC236}">
                <a16:creationId xmlns:a16="http://schemas.microsoft.com/office/drawing/2014/main" xmlns="" id="{1A7FE5C4-6A41-4132-8010-564E55812E9B}"/>
              </a:ext>
            </a:extLst>
          </p:cNvPr>
          <p:cNvSpPr/>
          <p:nvPr/>
        </p:nvSpPr>
        <p:spPr>
          <a:xfrm>
            <a:off x="3269411" y="3709358"/>
            <a:ext cx="793631" cy="28725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xmlns="" id="{DA3B372A-9344-4B13-A245-9D5DADDF0261}"/>
              </a:ext>
            </a:extLst>
          </p:cNvPr>
          <p:cNvSpPr txBox="1"/>
          <p:nvPr/>
        </p:nvSpPr>
        <p:spPr>
          <a:xfrm>
            <a:off x="5023145" y="2237297"/>
            <a:ext cx="2248093" cy="1169551"/>
          </a:xfrm>
          <a:prstGeom prst="rect">
            <a:avLst/>
          </a:prstGeom>
          <a:solidFill>
            <a:schemeClr val="bg1"/>
          </a:solidFill>
        </p:spPr>
        <p:txBody>
          <a:bodyPr wrap="square" rtlCol="0">
            <a:spAutoFit/>
          </a:bodyPr>
          <a:lstStyle/>
          <a:p>
            <a:r>
              <a:rPr lang="fr-FR" sz="1400" dirty="0"/>
              <a:t>Facture générée par la confirmation de a commande et avant validation de la commande</a:t>
            </a:r>
          </a:p>
        </p:txBody>
      </p:sp>
      <p:pic>
        <p:nvPicPr>
          <p:cNvPr id="14" name="Image 13">
            <a:extLst>
              <a:ext uri="{FF2B5EF4-FFF2-40B4-BE49-F238E27FC236}">
                <a16:creationId xmlns:a16="http://schemas.microsoft.com/office/drawing/2014/main" xmlns="" id="{92785C7A-1645-4243-BD81-6CCFDB7CCD6A}"/>
              </a:ext>
            </a:extLst>
          </p:cNvPr>
          <p:cNvPicPr>
            <a:picLocks noChangeAspect="1"/>
          </p:cNvPicPr>
          <p:nvPr/>
        </p:nvPicPr>
        <p:blipFill>
          <a:blip r:embed="rId4"/>
          <a:stretch>
            <a:fillRect/>
          </a:stretch>
        </p:blipFill>
        <p:spPr>
          <a:xfrm>
            <a:off x="7970239" y="3154054"/>
            <a:ext cx="3959173" cy="3597893"/>
          </a:xfrm>
          <a:prstGeom prst="rect">
            <a:avLst/>
          </a:prstGeom>
        </p:spPr>
      </p:pic>
      <p:sp>
        <p:nvSpPr>
          <p:cNvPr id="17" name="ZoneTexte 16">
            <a:extLst>
              <a:ext uri="{FF2B5EF4-FFF2-40B4-BE49-F238E27FC236}">
                <a16:creationId xmlns:a16="http://schemas.microsoft.com/office/drawing/2014/main" xmlns="" id="{699C96A3-3138-4FA6-9274-8FAB2539A07E}"/>
              </a:ext>
            </a:extLst>
          </p:cNvPr>
          <p:cNvSpPr txBox="1"/>
          <p:nvPr/>
        </p:nvSpPr>
        <p:spPr>
          <a:xfrm>
            <a:off x="9598018" y="3163758"/>
            <a:ext cx="2248093" cy="307777"/>
          </a:xfrm>
          <a:prstGeom prst="rect">
            <a:avLst/>
          </a:prstGeom>
          <a:solidFill>
            <a:schemeClr val="bg1"/>
          </a:solidFill>
        </p:spPr>
        <p:txBody>
          <a:bodyPr wrap="square" rtlCol="0">
            <a:spAutoFit/>
          </a:bodyPr>
          <a:lstStyle/>
          <a:p>
            <a:r>
              <a:rPr lang="fr-FR" sz="1400" dirty="0"/>
              <a:t>Facture validée</a:t>
            </a:r>
          </a:p>
        </p:txBody>
      </p:sp>
    </p:spTree>
    <p:extLst>
      <p:ext uri="{BB962C8B-B14F-4D97-AF65-F5344CB8AC3E}">
        <p14:creationId xmlns:p14="http://schemas.microsoft.com/office/powerpoint/2010/main" val="3750187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FC0EA8B-1197-4ACB-8510-DD0A0BAC6BBA}"/>
              </a:ext>
            </a:extLst>
          </p:cNvPr>
          <p:cNvSpPr>
            <a:spLocks noGrp="1"/>
          </p:cNvSpPr>
          <p:nvPr>
            <p:ph type="title"/>
          </p:nvPr>
        </p:nvSpPr>
        <p:spPr>
          <a:xfrm>
            <a:off x="1840757" y="575001"/>
            <a:ext cx="8911687" cy="1280890"/>
          </a:xfrm>
        </p:spPr>
        <p:txBody>
          <a:bodyPr/>
          <a:lstStyle/>
          <a:p>
            <a:r>
              <a:rPr lang="fr-FR" dirty="0"/>
              <a:t>Évolution d’un scénario GA en </a:t>
            </a:r>
            <a:r>
              <a:rPr lang="fr-FR" dirty="0" err="1"/>
              <a:t>AGOrA</a:t>
            </a:r>
            <a:endParaRPr lang="fr-FR" dirty="0"/>
          </a:p>
        </p:txBody>
      </p:sp>
      <p:pic>
        <p:nvPicPr>
          <p:cNvPr id="9" name="Espace réservé du contenu 8">
            <a:extLst>
              <a:ext uri="{FF2B5EF4-FFF2-40B4-BE49-F238E27FC236}">
                <a16:creationId xmlns:a16="http://schemas.microsoft.com/office/drawing/2014/main" xmlns="" id="{E504F58E-73EE-4490-AA70-295C5AD00D89}"/>
              </a:ext>
            </a:extLst>
          </p:cNvPr>
          <p:cNvPicPr>
            <a:picLocks noGrp="1" noChangeAspect="1"/>
          </p:cNvPicPr>
          <p:nvPr>
            <p:ph idx="1"/>
          </p:nvPr>
        </p:nvPicPr>
        <p:blipFill>
          <a:blip r:embed="rId2"/>
          <a:stretch>
            <a:fillRect/>
          </a:stretch>
        </p:blipFill>
        <p:spPr>
          <a:xfrm>
            <a:off x="10915650" y="0"/>
            <a:ext cx="1276350" cy="1905000"/>
          </a:xfrm>
          <a:prstGeom prst="rect">
            <a:avLst/>
          </a:prstGeom>
        </p:spPr>
      </p:pic>
      <p:cxnSp>
        <p:nvCxnSpPr>
          <p:cNvPr id="16" name="Connecteur droit 15">
            <a:extLst>
              <a:ext uri="{FF2B5EF4-FFF2-40B4-BE49-F238E27FC236}">
                <a16:creationId xmlns:a16="http://schemas.microsoft.com/office/drawing/2014/main" xmlns="" id="{1D9D628A-07B4-401B-9805-398A48B9BFD5}"/>
              </a:ext>
            </a:extLst>
          </p:cNvPr>
          <p:cNvCxnSpPr>
            <a:stCxn id="2" idx="1"/>
          </p:cNvCxnSpPr>
          <p:nvPr/>
        </p:nvCxnSpPr>
        <p:spPr>
          <a:xfrm flipV="1">
            <a:off x="1840757" y="1210572"/>
            <a:ext cx="8322725" cy="4874"/>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xmlns="" id="{AF6D2C92-7472-49B8-9F8D-DA4CB2305D7A}"/>
              </a:ext>
            </a:extLst>
          </p:cNvPr>
          <p:cNvSpPr txBox="1"/>
          <p:nvPr/>
        </p:nvSpPr>
        <p:spPr>
          <a:xfrm>
            <a:off x="1115948" y="1462005"/>
            <a:ext cx="9679576" cy="646331"/>
          </a:xfrm>
          <a:prstGeom prst="rect">
            <a:avLst/>
          </a:prstGeom>
          <a:noFill/>
        </p:spPr>
        <p:txBody>
          <a:bodyPr wrap="square" rtlCol="0">
            <a:spAutoFit/>
          </a:bodyPr>
          <a:lstStyle/>
          <a:p>
            <a:r>
              <a:rPr lang="fr-FR" b="1" dirty="0"/>
              <a:t>L’environnement comptable du Bac Pro </a:t>
            </a:r>
            <a:r>
              <a:rPr lang="fr-FR" b="1" dirty="0" err="1"/>
              <a:t>AGOrA</a:t>
            </a:r>
            <a:r>
              <a:rPr lang="fr-FR" b="1" dirty="0"/>
              <a:t>  - Un exemple de situation</a:t>
            </a:r>
          </a:p>
          <a:p>
            <a:r>
              <a:rPr lang="fr-FR" b="1" dirty="0"/>
              <a:t>Voici les documents générés par Odoo</a:t>
            </a:r>
          </a:p>
        </p:txBody>
      </p:sp>
      <p:pic>
        <p:nvPicPr>
          <p:cNvPr id="14" name="Image 13">
            <a:extLst>
              <a:ext uri="{FF2B5EF4-FFF2-40B4-BE49-F238E27FC236}">
                <a16:creationId xmlns:a16="http://schemas.microsoft.com/office/drawing/2014/main" xmlns="" id="{92785C7A-1645-4243-BD81-6CCFDB7CCD6A}"/>
              </a:ext>
            </a:extLst>
          </p:cNvPr>
          <p:cNvPicPr>
            <a:picLocks noChangeAspect="1"/>
          </p:cNvPicPr>
          <p:nvPr/>
        </p:nvPicPr>
        <p:blipFill>
          <a:blip r:embed="rId3"/>
          <a:stretch>
            <a:fillRect/>
          </a:stretch>
        </p:blipFill>
        <p:spPr>
          <a:xfrm>
            <a:off x="7970239" y="3154054"/>
            <a:ext cx="3959173" cy="3597893"/>
          </a:xfrm>
          <a:prstGeom prst="rect">
            <a:avLst/>
          </a:prstGeom>
        </p:spPr>
      </p:pic>
      <p:sp>
        <p:nvSpPr>
          <p:cNvPr id="17" name="ZoneTexte 16">
            <a:extLst>
              <a:ext uri="{FF2B5EF4-FFF2-40B4-BE49-F238E27FC236}">
                <a16:creationId xmlns:a16="http://schemas.microsoft.com/office/drawing/2014/main" xmlns="" id="{699C96A3-3138-4FA6-9274-8FAB2539A07E}"/>
              </a:ext>
            </a:extLst>
          </p:cNvPr>
          <p:cNvSpPr txBox="1"/>
          <p:nvPr/>
        </p:nvSpPr>
        <p:spPr>
          <a:xfrm>
            <a:off x="9598018" y="3163758"/>
            <a:ext cx="2248093" cy="307777"/>
          </a:xfrm>
          <a:prstGeom prst="rect">
            <a:avLst/>
          </a:prstGeom>
          <a:solidFill>
            <a:schemeClr val="bg1"/>
          </a:solidFill>
        </p:spPr>
        <p:txBody>
          <a:bodyPr wrap="square" rtlCol="0">
            <a:spAutoFit/>
          </a:bodyPr>
          <a:lstStyle/>
          <a:p>
            <a:r>
              <a:rPr lang="fr-FR" sz="1400" dirty="0"/>
              <a:t>Facture validée</a:t>
            </a:r>
          </a:p>
        </p:txBody>
      </p:sp>
      <p:pic>
        <p:nvPicPr>
          <p:cNvPr id="4" name="Image 3">
            <a:extLst>
              <a:ext uri="{FF2B5EF4-FFF2-40B4-BE49-F238E27FC236}">
                <a16:creationId xmlns:a16="http://schemas.microsoft.com/office/drawing/2014/main" xmlns="" id="{69AB2774-3178-4B9B-9D1A-DF053E9D15F3}"/>
              </a:ext>
            </a:extLst>
          </p:cNvPr>
          <p:cNvPicPr>
            <a:picLocks noChangeAspect="1"/>
          </p:cNvPicPr>
          <p:nvPr/>
        </p:nvPicPr>
        <p:blipFill>
          <a:blip r:embed="rId4"/>
          <a:stretch>
            <a:fillRect/>
          </a:stretch>
        </p:blipFill>
        <p:spPr>
          <a:xfrm>
            <a:off x="262588" y="2233947"/>
            <a:ext cx="7536448" cy="3692068"/>
          </a:xfrm>
          <a:prstGeom prst="rect">
            <a:avLst/>
          </a:prstGeom>
        </p:spPr>
      </p:pic>
      <p:sp>
        <p:nvSpPr>
          <p:cNvPr id="15" name="ZoneTexte 14">
            <a:extLst>
              <a:ext uri="{FF2B5EF4-FFF2-40B4-BE49-F238E27FC236}">
                <a16:creationId xmlns:a16="http://schemas.microsoft.com/office/drawing/2014/main" xmlns="" id="{6F9F25AC-5AA4-4A99-9D88-3EB4F3299544}"/>
              </a:ext>
            </a:extLst>
          </p:cNvPr>
          <p:cNvSpPr txBox="1"/>
          <p:nvPr/>
        </p:nvSpPr>
        <p:spPr>
          <a:xfrm>
            <a:off x="1459272" y="5647428"/>
            <a:ext cx="4440366" cy="523220"/>
          </a:xfrm>
          <a:prstGeom prst="rect">
            <a:avLst/>
          </a:prstGeom>
          <a:solidFill>
            <a:schemeClr val="bg1"/>
          </a:solidFill>
        </p:spPr>
        <p:txBody>
          <a:bodyPr wrap="square" rtlCol="0">
            <a:spAutoFit/>
          </a:bodyPr>
          <a:lstStyle/>
          <a:p>
            <a:r>
              <a:rPr lang="fr-FR" sz="1400" dirty="0"/>
              <a:t>Ecriture comptable générée automatiquement par la validation de la facture</a:t>
            </a:r>
          </a:p>
        </p:txBody>
      </p:sp>
    </p:spTree>
    <p:extLst>
      <p:ext uri="{BB962C8B-B14F-4D97-AF65-F5344CB8AC3E}">
        <p14:creationId xmlns:p14="http://schemas.microsoft.com/office/powerpoint/2010/main" val="366885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FC0EA8B-1197-4ACB-8510-DD0A0BAC6BBA}"/>
              </a:ext>
            </a:extLst>
          </p:cNvPr>
          <p:cNvSpPr>
            <a:spLocks noGrp="1"/>
          </p:cNvSpPr>
          <p:nvPr>
            <p:ph type="title"/>
          </p:nvPr>
        </p:nvSpPr>
        <p:spPr>
          <a:xfrm>
            <a:off x="1840757" y="575001"/>
            <a:ext cx="8911687" cy="1280890"/>
          </a:xfrm>
        </p:spPr>
        <p:txBody>
          <a:bodyPr/>
          <a:lstStyle/>
          <a:p>
            <a:r>
              <a:rPr lang="fr-FR" dirty="0"/>
              <a:t>Évolution d’un scénario GA en </a:t>
            </a:r>
            <a:r>
              <a:rPr lang="fr-FR" dirty="0" err="1"/>
              <a:t>AGOrA</a:t>
            </a:r>
            <a:endParaRPr lang="fr-FR" dirty="0"/>
          </a:p>
        </p:txBody>
      </p:sp>
      <p:pic>
        <p:nvPicPr>
          <p:cNvPr id="9" name="Espace réservé du contenu 8">
            <a:extLst>
              <a:ext uri="{FF2B5EF4-FFF2-40B4-BE49-F238E27FC236}">
                <a16:creationId xmlns:a16="http://schemas.microsoft.com/office/drawing/2014/main" xmlns="" id="{E504F58E-73EE-4490-AA70-295C5AD00D89}"/>
              </a:ext>
            </a:extLst>
          </p:cNvPr>
          <p:cNvPicPr>
            <a:picLocks noGrp="1" noChangeAspect="1"/>
          </p:cNvPicPr>
          <p:nvPr>
            <p:ph idx="1"/>
          </p:nvPr>
        </p:nvPicPr>
        <p:blipFill>
          <a:blip r:embed="rId2"/>
          <a:stretch>
            <a:fillRect/>
          </a:stretch>
        </p:blipFill>
        <p:spPr>
          <a:xfrm>
            <a:off x="10915650" y="0"/>
            <a:ext cx="1276350" cy="1905000"/>
          </a:xfrm>
          <a:prstGeom prst="rect">
            <a:avLst/>
          </a:prstGeom>
        </p:spPr>
      </p:pic>
      <p:cxnSp>
        <p:nvCxnSpPr>
          <p:cNvPr id="16" name="Connecteur droit 15">
            <a:extLst>
              <a:ext uri="{FF2B5EF4-FFF2-40B4-BE49-F238E27FC236}">
                <a16:creationId xmlns:a16="http://schemas.microsoft.com/office/drawing/2014/main" xmlns="" id="{1D9D628A-07B4-401B-9805-398A48B9BFD5}"/>
              </a:ext>
            </a:extLst>
          </p:cNvPr>
          <p:cNvCxnSpPr>
            <a:stCxn id="2" idx="1"/>
          </p:cNvCxnSpPr>
          <p:nvPr/>
        </p:nvCxnSpPr>
        <p:spPr>
          <a:xfrm flipV="1">
            <a:off x="1840757" y="1210572"/>
            <a:ext cx="8322725" cy="4874"/>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xmlns="" id="{AF6D2C92-7472-49B8-9F8D-DA4CB2305D7A}"/>
              </a:ext>
            </a:extLst>
          </p:cNvPr>
          <p:cNvSpPr txBox="1"/>
          <p:nvPr/>
        </p:nvSpPr>
        <p:spPr>
          <a:xfrm>
            <a:off x="1115948" y="1462005"/>
            <a:ext cx="9679576" cy="369332"/>
          </a:xfrm>
          <a:prstGeom prst="rect">
            <a:avLst/>
          </a:prstGeom>
          <a:noFill/>
        </p:spPr>
        <p:txBody>
          <a:bodyPr wrap="square" rtlCol="0">
            <a:spAutoFit/>
          </a:bodyPr>
          <a:lstStyle/>
          <a:p>
            <a:r>
              <a:rPr lang="fr-FR" b="1" dirty="0"/>
              <a:t>L’environnement comptable du Bac Pro </a:t>
            </a:r>
            <a:r>
              <a:rPr lang="fr-FR" b="1" dirty="0" err="1"/>
              <a:t>AGOrA</a:t>
            </a:r>
            <a:r>
              <a:rPr lang="fr-FR" b="1" dirty="0"/>
              <a:t>  - Une « convention » </a:t>
            </a:r>
          </a:p>
        </p:txBody>
      </p:sp>
      <p:sp>
        <p:nvSpPr>
          <p:cNvPr id="3" name="ZoneTexte 2">
            <a:extLst>
              <a:ext uri="{FF2B5EF4-FFF2-40B4-BE49-F238E27FC236}">
                <a16:creationId xmlns:a16="http://schemas.microsoft.com/office/drawing/2014/main" xmlns="" id="{39CFFF5B-752E-403A-8ADF-6A3EDD79B5F5}"/>
              </a:ext>
            </a:extLst>
          </p:cNvPr>
          <p:cNvSpPr txBox="1"/>
          <p:nvPr/>
        </p:nvSpPr>
        <p:spPr>
          <a:xfrm>
            <a:off x="2174573" y="2231108"/>
            <a:ext cx="8244053" cy="3416320"/>
          </a:xfrm>
          <a:prstGeom prst="rect">
            <a:avLst/>
          </a:prstGeom>
          <a:noFill/>
        </p:spPr>
        <p:txBody>
          <a:bodyPr wrap="square" rtlCol="0">
            <a:spAutoFit/>
          </a:bodyPr>
          <a:lstStyle/>
          <a:p>
            <a:r>
              <a:rPr lang="fr-FR" b="1" dirty="0"/>
              <a:t>Idées de démarches possibles</a:t>
            </a:r>
          </a:p>
          <a:p>
            <a:endParaRPr lang="fr-FR" dirty="0"/>
          </a:p>
          <a:p>
            <a:r>
              <a:rPr lang="fr-FR" dirty="0"/>
              <a:t>- Demander à l’élève de consigner dans un mémo ce qu’il a observé au niveau du module comptabilité en fonction des opérations réalisées (erreurs constatées, anomalies relevées,  numéros de comptes différents pour achats et ventes…)</a:t>
            </a:r>
          </a:p>
          <a:p>
            <a:endParaRPr lang="fr-FR" dirty="0"/>
          </a:p>
          <a:p>
            <a:r>
              <a:rPr lang="fr-FR" dirty="0"/>
              <a:t>- Généralisation et réflexion sur le pourquoi lors de l’entretien d’explicitation</a:t>
            </a:r>
          </a:p>
          <a:p>
            <a:endParaRPr lang="fr-FR" dirty="0"/>
          </a:p>
          <a:p>
            <a:endParaRPr lang="fr-FR" dirty="0"/>
          </a:p>
          <a:p>
            <a:endParaRPr lang="fr-FR" dirty="0"/>
          </a:p>
        </p:txBody>
      </p:sp>
    </p:spTree>
    <p:extLst>
      <p:ext uri="{BB962C8B-B14F-4D97-AF65-F5344CB8AC3E}">
        <p14:creationId xmlns:p14="http://schemas.microsoft.com/office/powerpoint/2010/main" val="306925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6CC81F2D-46D2-4368-86C7-E77CBF17FCDE}"/>
              </a:ext>
            </a:extLst>
          </p:cNvPr>
          <p:cNvPicPr>
            <a:picLocks noChangeAspect="1"/>
          </p:cNvPicPr>
          <p:nvPr/>
        </p:nvPicPr>
        <p:blipFill>
          <a:blip r:embed="rId2"/>
          <a:stretch>
            <a:fillRect/>
          </a:stretch>
        </p:blipFill>
        <p:spPr>
          <a:xfrm>
            <a:off x="1524000" y="1122363"/>
            <a:ext cx="1905000" cy="1504950"/>
          </a:xfrm>
          <a:prstGeom prst="rect">
            <a:avLst/>
          </a:prstGeom>
        </p:spPr>
      </p:pic>
      <p:pic>
        <p:nvPicPr>
          <p:cNvPr id="6" name="Image 5">
            <a:extLst>
              <a:ext uri="{FF2B5EF4-FFF2-40B4-BE49-F238E27FC236}">
                <a16:creationId xmlns:a16="http://schemas.microsoft.com/office/drawing/2014/main" xmlns="" id="{6EC4A49B-DB76-41CF-890B-84C745994602}"/>
              </a:ext>
            </a:extLst>
          </p:cNvPr>
          <p:cNvPicPr>
            <a:picLocks noChangeAspect="1"/>
          </p:cNvPicPr>
          <p:nvPr/>
        </p:nvPicPr>
        <p:blipFill>
          <a:blip r:embed="rId3"/>
          <a:stretch>
            <a:fillRect/>
          </a:stretch>
        </p:blipFill>
        <p:spPr>
          <a:xfrm>
            <a:off x="8857439" y="1143540"/>
            <a:ext cx="1714500" cy="1076325"/>
          </a:xfrm>
          <a:prstGeom prst="rect">
            <a:avLst/>
          </a:prstGeom>
        </p:spPr>
      </p:pic>
      <p:sp>
        <p:nvSpPr>
          <p:cNvPr id="2" name="Titre 1">
            <a:extLst>
              <a:ext uri="{FF2B5EF4-FFF2-40B4-BE49-F238E27FC236}">
                <a16:creationId xmlns:a16="http://schemas.microsoft.com/office/drawing/2014/main" xmlns="" id="{D5B54ED0-4327-446C-8597-0B5BAED0BF86}"/>
              </a:ext>
            </a:extLst>
          </p:cNvPr>
          <p:cNvSpPr>
            <a:spLocks noGrp="1"/>
          </p:cNvSpPr>
          <p:nvPr>
            <p:ph type="ctrTitle"/>
          </p:nvPr>
        </p:nvSpPr>
        <p:spPr>
          <a:xfrm>
            <a:off x="1524000" y="1122362"/>
            <a:ext cx="9144000" cy="2778429"/>
          </a:xfrm>
        </p:spPr>
        <p:txBody>
          <a:bodyPr/>
          <a:lstStyle/>
          <a:p>
            <a:pPr algn="r"/>
            <a:r>
              <a:rPr lang="fr-FR" dirty="0"/>
              <a:t>Bac Pro </a:t>
            </a:r>
            <a:r>
              <a:rPr lang="fr-FR" dirty="0" err="1">
                <a:solidFill>
                  <a:schemeClr val="accent1">
                    <a:lumMod val="50000"/>
                  </a:schemeClr>
                </a:solidFill>
              </a:rPr>
              <a:t>AGOrA</a:t>
            </a:r>
            <a:r>
              <a:rPr lang="fr-FR" dirty="0"/>
              <a:t/>
            </a:r>
            <a:br>
              <a:rPr lang="fr-FR" dirty="0"/>
            </a:br>
            <a:r>
              <a:rPr lang="fr-FR" sz="2000" dirty="0">
                <a:solidFill>
                  <a:schemeClr val="accent1">
                    <a:lumMod val="50000"/>
                  </a:schemeClr>
                </a:solidFill>
              </a:rPr>
              <a:t>A</a:t>
            </a:r>
            <a:r>
              <a:rPr lang="fr-FR" sz="2000" dirty="0"/>
              <a:t>ssistance à la </a:t>
            </a:r>
            <a:r>
              <a:rPr lang="fr-FR" sz="2000" dirty="0">
                <a:solidFill>
                  <a:schemeClr val="accent1">
                    <a:lumMod val="50000"/>
                  </a:schemeClr>
                </a:solidFill>
              </a:rPr>
              <a:t>G</a:t>
            </a:r>
            <a:r>
              <a:rPr lang="fr-FR" sz="2000" dirty="0"/>
              <a:t>estion des </a:t>
            </a:r>
            <a:r>
              <a:rPr lang="fr-FR" sz="2000" dirty="0">
                <a:solidFill>
                  <a:schemeClr val="accent1">
                    <a:lumMod val="50000"/>
                  </a:schemeClr>
                </a:solidFill>
              </a:rPr>
              <a:t>O</a:t>
            </a:r>
            <a:r>
              <a:rPr lang="fr-FR" sz="2000" dirty="0"/>
              <a:t>rganisations et de leu</a:t>
            </a:r>
            <a:r>
              <a:rPr lang="fr-FR" sz="2000" dirty="0">
                <a:solidFill>
                  <a:schemeClr val="accent1">
                    <a:lumMod val="50000"/>
                  </a:schemeClr>
                </a:solidFill>
              </a:rPr>
              <a:t>r</a:t>
            </a:r>
            <a:r>
              <a:rPr lang="fr-FR" sz="2000" dirty="0"/>
              <a:t>s </a:t>
            </a:r>
            <a:r>
              <a:rPr lang="fr-FR" sz="2000" dirty="0">
                <a:solidFill>
                  <a:schemeClr val="accent1">
                    <a:lumMod val="50000"/>
                  </a:schemeClr>
                </a:solidFill>
              </a:rPr>
              <a:t>A</a:t>
            </a:r>
            <a:r>
              <a:rPr lang="fr-FR" sz="2000" dirty="0"/>
              <a:t>ctivités</a:t>
            </a:r>
          </a:p>
        </p:txBody>
      </p:sp>
      <p:sp>
        <p:nvSpPr>
          <p:cNvPr id="3" name="Sous-titre 2">
            <a:extLst>
              <a:ext uri="{FF2B5EF4-FFF2-40B4-BE49-F238E27FC236}">
                <a16:creationId xmlns:a16="http://schemas.microsoft.com/office/drawing/2014/main" xmlns="" id="{2C94503F-751C-4D58-BA8B-22967DA094F5}"/>
              </a:ext>
            </a:extLst>
          </p:cNvPr>
          <p:cNvSpPr>
            <a:spLocks noGrp="1"/>
          </p:cNvSpPr>
          <p:nvPr>
            <p:ph type="subTitle" idx="1"/>
          </p:nvPr>
        </p:nvSpPr>
        <p:spPr>
          <a:xfrm>
            <a:off x="1524000" y="4279107"/>
            <a:ext cx="9144000" cy="1655762"/>
          </a:xfrm>
        </p:spPr>
        <p:txBody>
          <a:bodyPr/>
          <a:lstStyle/>
          <a:p>
            <a:endParaRPr lang="fr-FR" dirty="0"/>
          </a:p>
          <a:p>
            <a:r>
              <a:rPr lang="fr-FR" sz="4000" dirty="0"/>
              <a:t>Les préconisations pédagogiques</a:t>
            </a:r>
          </a:p>
        </p:txBody>
      </p:sp>
    </p:spTree>
    <p:extLst>
      <p:ext uri="{BB962C8B-B14F-4D97-AF65-F5344CB8AC3E}">
        <p14:creationId xmlns:p14="http://schemas.microsoft.com/office/powerpoint/2010/main" val="356139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FC0EA8B-1197-4ACB-8510-DD0A0BAC6BBA}"/>
              </a:ext>
            </a:extLst>
          </p:cNvPr>
          <p:cNvSpPr>
            <a:spLocks noGrp="1"/>
          </p:cNvSpPr>
          <p:nvPr>
            <p:ph type="title"/>
          </p:nvPr>
        </p:nvSpPr>
        <p:spPr>
          <a:xfrm>
            <a:off x="1840757" y="575001"/>
            <a:ext cx="8911687" cy="1280890"/>
          </a:xfrm>
        </p:spPr>
        <p:txBody>
          <a:bodyPr/>
          <a:lstStyle/>
          <a:p>
            <a:r>
              <a:rPr lang="fr-FR" dirty="0"/>
              <a:t>Des questions ?</a:t>
            </a:r>
          </a:p>
        </p:txBody>
      </p:sp>
      <p:pic>
        <p:nvPicPr>
          <p:cNvPr id="9" name="Espace réservé du contenu 8">
            <a:extLst>
              <a:ext uri="{FF2B5EF4-FFF2-40B4-BE49-F238E27FC236}">
                <a16:creationId xmlns:a16="http://schemas.microsoft.com/office/drawing/2014/main" xmlns="" id="{E504F58E-73EE-4490-AA70-295C5AD00D89}"/>
              </a:ext>
            </a:extLst>
          </p:cNvPr>
          <p:cNvPicPr>
            <a:picLocks noGrp="1" noChangeAspect="1"/>
          </p:cNvPicPr>
          <p:nvPr>
            <p:ph idx="1"/>
          </p:nvPr>
        </p:nvPicPr>
        <p:blipFill>
          <a:blip r:embed="rId2"/>
          <a:stretch>
            <a:fillRect/>
          </a:stretch>
        </p:blipFill>
        <p:spPr>
          <a:xfrm>
            <a:off x="10915650" y="0"/>
            <a:ext cx="1276350" cy="1905000"/>
          </a:xfrm>
          <a:prstGeom prst="rect">
            <a:avLst/>
          </a:prstGeom>
        </p:spPr>
      </p:pic>
      <p:cxnSp>
        <p:nvCxnSpPr>
          <p:cNvPr id="16" name="Connecteur droit 15">
            <a:extLst>
              <a:ext uri="{FF2B5EF4-FFF2-40B4-BE49-F238E27FC236}">
                <a16:creationId xmlns:a16="http://schemas.microsoft.com/office/drawing/2014/main" xmlns="" id="{1D9D628A-07B4-401B-9805-398A48B9BFD5}"/>
              </a:ext>
            </a:extLst>
          </p:cNvPr>
          <p:cNvCxnSpPr>
            <a:stCxn id="2" idx="1"/>
          </p:cNvCxnSpPr>
          <p:nvPr/>
        </p:nvCxnSpPr>
        <p:spPr>
          <a:xfrm flipV="1">
            <a:off x="1840757" y="1210572"/>
            <a:ext cx="8322725" cy="4874"/>
          </a:xfrm>
          <a:prstGeom prst="line">
            <a:avLst/>
          </a:prstGeom>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xmlns="" id="{835653CC-1FAC-4378-B36A-F5717CEDBCD5}"/>
              </a:ext>
            </a:extLst>
          </p:cNvPr>
          <p:cNvPicPr>
            <a:picLocks noChangeAspect="1"/>
          </p:cNvPicPr>
          <p:nvPr/>
        </p:nvPicPr>
        <p:blipFill>
          <a:blip r:embed="rId3"/>
          <a:stretch>
            <a:fillRect/>
          </a:stretch>
        </p:blipFill>
        <p:spPr>
          <a:xfrm>
            <a:off x="3744694" y="1905000"/>
            <a:ext cx="4514850" cy="4143375"/>
          </a:xfrm>
          <a:prstGeom prst="rect">
            <a:avLst/>
          </a:prstGeom>
        </p:spPr>
      </p:pic>
    </p:spTree>
    <p:extLst>
      <p:ext uri="{BB962C8B-B14F-4D97-AF65-F5344CB8AC3E}">
        <p14:creationId xmlns:p14="http://schemas.microsoft.com/office/powerpoint/2010/main" val="3478476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xmlns="" id="{03C149D1-4DAE-4CBA-993C-B6DB4D27DAB5}"/>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4790395" y="1440578"/>
            <a:ext cx="3604444" cy="3604444"/>
          </a:xfrm>
          <a:prstGeom prst="rect">
            <a:avLst/>
          </a:prstGeom>
        </p:spPr>
      </p:pic>
      <p:sp>
        <p:nvSpPr>
          <p:cNvPr id="2" name="Titre 1">
            <a:extLst>
              <a:ext uri="{FF2B5EF4-FFF2-40B4-BE49-F238E27FC236}">
                <a16:creationId xmlns:a16="http://schemas.microsoft.com/office/drawing/2014/main" xmlns="" id="{4FC0EA8B-1197-4ACB-8510-DD0A0BAC6BBA}"/>
              </a:ext>
            </a:extLst>
          </p:cNvPr>
          <p:cNvSpPr>
            <a:spLocks noGrp="1"/>
          </p:cNvSpPr>
          <p:nvPr>
            <p:ph type="title"/>
          </p:nvPr>
        </p:nvSpPr>
        <p:spPr/>
        <p:txBody>
          <a:bodyPr/>
          <a:lstStyle/>
          <a:p>
            <a:r>
              <a:rPr lang="fr-FR" dirty="0"/>
              <a:t>Organisation pédagogique</a:t>
            </a:r>
          </a:p>
        </p:txBody>
      </p:sp>
      <p:pic>
        <p:nvPicPr>
          <p:cNvPr id="9" name="Espace réservé du contenu 8">
            <a:extLst>
              <a:ext uri="{FF2B5EF4-FFF2-40B4-BE49-F238E27FC236}">
                <a16:creationId xmlns:a16="http://schemas.microsoft.com/office/drawing/2014/main" xmlns="" id="{E504F58E-73EE-4490-AA70-295C5AD00D89}"/>
              </a:ext>
            </a:extLst>
          </p:cNvPr>
          <p:cNvPicPr>
            <a:picLocks noGrp="1" noChangeAspect="1"/>
          </p:cNvPicPr>
          <p:nvPr>
            <p:ph idx="1"/>
          </p:nvPr>
        </p:nvPicPr>
        <p:blipFill>
          <a:blip r:embed="rId4"/>
          <a:stretch>
            <a:fillRect/>
          </a:stretch>
        </p:blipFill>
        <p:spPr>
          <a:xfrm>
            <a:off x="10915650" y="0"/>
            <a:ext cx="1276350" cy="1905000"/>
          </a:xfrm>
          <a:prstGeom prst="rect">
            <a:avLst/>
          </a:prstGeom>
        </p:spPr>
      </p:pic>
      <p:sp>
        <p:nvSpPr>
          <p:cNvPr id="12" name="ZoneTexte 11">
            <a:extLst>
              <a:ext uri="{FF2B5EF4-FFF2-40B4-BE49-F238E27FC236}">
                <a16:creationId xmlns:a16="http://schemas.microsoft.com/office/drawing/2014/main" xmlns="" id="{E73A4EB3-3926-4153-882A-60EFE7C38AA2}"/>
              </a:ext>
            </a:extLst>
          </p:cNvPr>
          <p:cNvSpPr txBox="1"/>
          <p:nvPr/>
        </p:nvSpPr>
        <p:spPr>
          <a:xfrm>
            <a:off x="1473302" y="1812667"/>
            <a:ext cx="10192979" cy="3693319"/>
          </a:xfrm>
          <a:prstGeom prst="rect">
            <a:avLst/>
          </a:prstGeom>
          <a:noFill/>
        </p:spPr>
        <p:txBody>
          <a:bodyPr wrap="square" numCol="2" rtlCol="0">
            <a:spAutoFit/>
          </a:bodyPr>
          <a:lstStyle/>
          <a:p>
            <a:pPr algn="ctr"/>
            <a:endParaRPr lang="fr-FR" dirty="0"/>
          </a:p>
          <a:p>
            <a:pPr algn="ctr"/>
            <a:r>
              <a:rPr lang="fr-FR" b="1" dirty="0"/>
              <a:t>Bloc de compétences 1 – Gérer des relations avec les clients, les usagers et les adhérents</a:t>
            </a:r>
          </a:p>
          <a:p>
            <a:pPr algn="ctr"/>
            <a:endParaRPr lang="fr-FR" b="1" dirty="0"/>
          </a:p>
          <a:p>
            <a:pPr algn="ctr"/>
            <a:r>
              <a:rPr lang="fr-FR" b="1" dirty="0"/>
              <a:t>Bloc de compétences 2 – Organiser et suivre l’activité de production (de biens ou de services) </a:t>
            </a:r>
          </a:p>
          <a:p>
            <a:pPr algn="ctr"/>
            <a:endParaRPr lang="fr-FR" b="1" dirty="0"/>
          </a:p>
          <a:p>
            <a:pPr algn="ctr"/>
            <a:r>
              <a:rPr lang="fr-FR" b="1" dirty="0"/>
              <a:t>Bloc de compétences 3 – Administrer le personnel </a:t>
            </a:r>
          </a:p>
          <a:p>
            <a:pPr algn="ctr"/>
            <a:endParaRPr lang="fr-FR" b="1" dirty="0"/>
          </a:p>
          <a:p>
            <a:pPr algn="ctr"/>
            <a:endParaRPr lang="fr-FR" b="1" dirty="0"/>
          </a:p>
          <a:p>
            <a:pPr algn="ctr"/>
            <a:endParaRPr lang="fr-FR" b="1" dirty="0"/>
          </a:p>
          <a:p>
            <a:pPr algn="ctr"/>
            <a:endParaRPr lang="fr-FR" b="1" dirty="0"/>
          </a:p>
          <a:p>
            <a:pPr algn="ctr"/>
            <a:r>
              <a:rPr lang="fr-FR" b="1" dirty="0"/>
              <a:t>Prof 1</a:t>
            </a:r>
          </a:p>
          <a:p>
            <a:pPr algn="ctr"/>
            <a:endParaRPr lang="fr-FR" b="1" dirty="0"/>
          </a:p>
          <a:p>
            <a:endParaRPr lang="fr-FR" b="1" dirty="0"/>
          </a:p>
          <a:p>
            <a:pPr algn="ctr"/>
            <a:r>
              <a:rPr lang="fr-FR" b="1" dirty="0"/>
              <a:t>Prof 2</a:t>
            </a:r>
          </a:p>
          <a:p>
            <a:endParaRPr lang="fr-FR" b="1" dirty="0"/>
          </a:p>
          <a:p>
            <a:endParaRPr lang="fr-FR" b="1" dirty="0"/>
          </a:p>
          <a:p>
            <a:endParaRPr lang="fr-FR" b="1" dirty="0"/>
          </a:p>
          <a:p>
            <a:pPr algn="ctr"/>
            <a:r>
              <a:rPr lang="fr-FR" b="1" dirty="0"/>
              <a:t>Prof 3</a:t>
            </a:r>
          </a:p>
        </p:txBody>
      </p:sp>
      <p:sp>
        <p:nvSpPr>
          <p:cNvPr id="14" name="ZoneTexte 13">
            <a:extLst>
              <a:ext uri="{FF2B5EF4-FFF2-40B4-BE49-F238E27FC236}">
                <a16:creationId xmlns:a16="http://schemas.microsoft.com/office/drawing/2014/main" xmlns="" id="{11486C48-D64B-4E7C-B62B-77FB8626769E}"/>
              </a:ext>
            </a:extLst>
          </p:cNvPr>
          <p:cNvSpPr txBox="1"/>
          <p:nvPr/>
        </p:nvSpPr>
        <p:spPr>
          <a:xfrm>
            <a:off x="1478218" y="5578270"/>
            <a:ext cx="9719188" cy="830997"/>
          </a:xfrm>
          <a:prstGeom prst="rect">
            <a:avLst/>
          </a:prstGeom>
          <a:noFill/>
        </p:spPr>
        <p:txBody>
          <a:bodyPr wrap="square" rtlCol="0">
            <a:spAutoFit/>
          </a:bodyPr>
          <a:lstStyle/>
          <a:p>
            <a:pPr algn="ctr"/>
            <a:r>
              <a:rPr lang="fr-FR" sz="2400" b="1" dirty="0">
                <a:solidFill>
                  <a:srgbClr val="FF0000"/>
                </a:solidFill>
              </a:rPr>
              <a:t>Pas d’enseignement ou de spécialisation par bloc de compétences</a:t>
            </a:r>
          </a:p>
        </p:txBody>
      </p:sp>
      <p:cxnSp>
        <p:nvCxnSpPr>
          <p:cNvPr id="16" name="Connecteur droit 15">
            <a:extLst>
              <a:ext uri="{FF2B5EF4-FFF2-40B4-BE49-F238E27FC236}">
                <a16:creationId xmlns:a16="http://schemas.microsoft.com/office/drawing/2014/main" xmlns="" id="{1D9D628A-07B4-401B-9805-398A48B9BFD5}"/>
              </a:ext>
            </a:extLst>
          </p:cNvPr>
          <p:cNvCxnSpPr>
            <a:stCxn id="2" idx="1"/>
          </p:cNvCxnSpPr>
          <p:nvPr/>
        </p:nvCxnSpPr>
        <p:spPr>
          <a:xfrm flipV="1">
            <a:off x="2592925" y="1259681"/>
            <a:ext cx="8322725" cy="4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xmlns="" id="{9F8BAB89-8ADB-488E-9F63-B1EB5BE107B5}"/>
              </a:ext>
            </a:extLst>
          </p:cNvPr>
          <p:cNvCxnSpPr/>
          <p:nvPr/>
        </p:nvCxnSpPr>
        <p:spPr>
          <a:xfrm>
            <a:off x="6754287" y="2403987"/>
            <a:ext cx="17702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eur droit avec flèche 19">
            <a:extLst>
              <a:ext uri="{FF2B5EF4-FFF2-40B4-BE49-F238E27FC236}">
                <a16:creationId xmlns:a16="http://schemas.microsoft.com/office/drawing/2014/main" xmlns="" id="{E461F97A-A2A5-4082-8CC9-D79445622C83}"/>
              </a:ext>
            </a:extLst>
          </p:cNvPr>
          <p:cNvCxnSpPr/>
          <p:nvPr/>
        </p:nvCxnSpPr>
        <p:spPr>
          <a:xfrm>
            <a:off x="6754287" y="3116826"/>
            <a:ext cx="17702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cteur droit avec flèche 20">
            <a:extLst>
              <a:ext uri="{FF2B5EF4-FFF2-40B4-BE49-F238E27FC236}">
                <a16:creationId xmlns:a16="http://schemas.microsoft.com/office/drawing/2014/main" xmlns="" id="{ECAC681D-B179-4F48-8909-A416D38233B2}"/>
              </a:ext>
            </a:extLst>
          </p:cNvPr>
          <p:cNvCxnSpPr/>
          <p:nvPr/>
        </p:nvCxnSpPr>
        <p:spPr>
          <a:xfrm>
            <a:off x="6754286" y="4208207"/>
            <a:ext cx="17702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Connecteur droit 3">
            <a:extLst>
              <a:ext uri="{FF2B5EF4-FFF2-40B4-BE49-F238E27FC236}">
                <a16:creationId xmlns:a16="http://schemas.microsoft.com/office/drawing/2014/main" xmlns="" id="{990B7B77-D11A-4D15-9F6F-D105F0FDBB1E}"/>
              </a:ext>
            </a:extLst>
          </p:cNvPr>
          <p:cNvCxnSpPr>
            <a:cxnSpLocks/>
          </p:cNvCxnSpPr>
          <p:nvPr/>
        </p:nvCxnSpPr>
        <p:spPr>
          <a:xfrm flipH="1">
            <a:off x="8835656" y="2020186"/>
            <a:ext cx="499730" cy="2264735"/>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Connecteur droit 5">
            <a:extLst>
              <a:ext uri="{FF2B5EF4-FFF2-40B4-BE49-F238E27FC236}">
                <a16:creationId xmlns:a16="http://schemas.microsoft.com/office/drawing/2014/main" xmlns="" id="{8F594867-B765-46F3-B50A-630E90DF4FF7}"/>
              </a:ext>
            </a:extLst>
          </p:cNvPr>
          <p:cNvCxnSpPr>
            <a:cxnSpLocks/>
          </p:cNvCxnSpPr>
          <p:nvPr/>
        </p:nvCxnSpPr>
        <p:spPr>
          <a:xfrm>
            <a:off x="8761228" y="2020186"/>
            <a:ext cx="574158" cy="2264735"/>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0698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xmlns="" id="{8FF9A498-6AAB-4E6A-BEC0-8E84536DBD91}"/>
              </a:ext>
            </a:extLst>
          </p:cNvPr>
          <p:cNvPicPr>
            <a:picLocks noChangeAspect="1"/>
          </p:cNvPicPr>
          <p:nvPr/>
        </p:nvPicPr>
        <p:blipFill>
          <a:blip r:embed="rId2"/>
          <a:stretch>
            <a:fillRect/>
          </a:stretch>
        </p:blipFill>
        <p:spPr>
          <a:xfrm>
            <a:off x="7190581" y="1796193"/>
            <a:ext cx="3105150" cy="3105150"/>
          </a:xfrm>
          <a:prstGeom prst="rect">
            <a:avLst/>
          </a:prstGeom>
        </p:spPr>
      </p:pic>
      <p:sp>
        <p:nvSpPr>
          <p:cNvPr id="2" name="Titre 1">
            <a:extLst>
              <a:ext uri="{FF2B5EF4-FFF2-40B4-BE49-F238E27FC236}">
                <a16:creationId xmlns:a16="http://schemas.microsoft.com/office/drawing/2014/main" xmlns="" id="{4FC0EA8B-1197-4ACB-8510-DD0A0BAC6BBA}"/>
              </a:ext>
            </a:extLst>
          </p:cNvPr>
          <p:cNvSpPr>
            <a:spLocks noGrp="1"/>
          </p:cNvSpPr>
          <p:nvPr>
            <p:ph type="title"/>
          </p:nvPr>
        </p:nvSpPr>
        <p:spPr/>
        <p:txBody>
          <a:bodyPr/>
          <a:lstStyle/>
          <a:p>
            <a:r>
              <a:rPr lang="fr-FR" dirty="0"/>
              <a:t>Organisation pédagogique</a:t>
            </a:r>
          </a:p>
        </p:txBody>
      </p:sp>
      <p:pic>
        <p:nvPicPr>
          <p:cNvPr id="9" name="Espace réservé du contenu 8">
            <a:extLst>
              <a:ext uri="{FF2B5EF4-FFF2-40B4-BE49-F238E27FC236}">
                <a16:creationId xmlns:a16="http://schemas.microsoft.com/office/drawing/2014/main" xmlns="" id="{E504F58E-73EE-4490-AA70-295C5AD00D89}"/>
              </a:ext>
            </a:extLst>
          </p:cNvPr>
          <p:cNvPicPr>
            <a:picLocks noGrp="1" noChangeAspect="1"/>
          </p:cNvPicPr>
          <p:nvPr>
            <p:ph idx="1"/>
          </p:nvPr>
        </p:nvPicPr>
        <p:blipFill>
          <a:blip r:embed="rId3"/>
          <a:stretch>
            <a:fillRect/>
          </a:stretch>
        </p:blipFill>
        <p:spPr>
          <a:xfrm>
            <a:off x="10915650" y="0"/>
            <a:ext cx="1276350" cy="1905000"/>
          </a:xfrm>
          <a:prstGeom prst="rect">
            <a:avLst/>
          </a:prstGeom>
        </p:spPr>
      </p:pic>
      <p:sp>
        <p:nvSpPr>
          <p:cNvPr id="14" name="ZoneTexte 13">
            <a:extLst>
              <a:ext uri="{FF2B5EF4-FFF2-40B4-BE49-F238E27FC236}">
                <a16:creationId xmlns:a16="http://schemas.microsoft.com/office/drawing/2014/main" xmlns="" id="{11486C48-D64B-4E7C-B62B-77FB8626769E}"/>
              </a:ext>
            </a:extLst>
          </p:cNvPr>
          <p:cNvSpPr txBox="1"/>
          <p:nvPr/>
        </p:nvSpPr>
        <p:spPr>
          <a:xfrm>
            <a:off x="1473302" y="5413653"/>
            <a:ext cx="9719188" cy="830997"/>
          </a:xfrm>
          <a:prstGeom prst="rect">
            <a:avLst/>
          </a:prstGeom>
          <a:noFill/>
        </p:spPr>
        <p:txBody>
          <a:bodyPr wrap="square" rtlCol="0">
            <a:spAutoFit/>
          </a:bodyPr>
          <a:lstStyle/>
          <a:p>
            <a:pPr algn="ctr"/>
            <a:r>
              <a:rPr lang="fr-FR" sz="2400" b="1" dirty="0">
                <a:solidFill>
                  <a:srgbClr val="FF0000"/>
                </a:solidFill>
              </a:rPr>
              <a:t>Pas de bloc de comptabilité et pas de prof spécialisé en  comptabilité</a:t>
            </a:r>
          </a:p>
        </p:txBody>
      </p:sp>
      <p:cxnSp>
        <p:nvCxnSpPr>
          <p:cNvPr id="16" name="Connecteur droit 15">
            <a:extLst>
              <a:ext uri="{FF2B5EF4-FFF2-40B4-BE49-F238E27FC236}">
                <a16:creationId xmlns:a16="http://schemas.microsoft.com/office/drawing/2014/main" xmlns="" id="{1D9D628A-07B4-401B-9805-398A48B9BFD5}"/>
              </a:ext>
            </a:extLst>
          </p:cNvPr>
          <p:cNvCxnSpPr>
            <a:stCxn id="2" idx="1"/>
          </p:cNvCxnSpPr>
          <p:nvPr/>
        </p:nvCxnSpPr>
        <p:spPr>
          <a:xfrm flipV="1">
            <a:off x="2592925" y="1259681"/>
            <a:ext cx="8322725" cy="4874"/>
          </a:xfrm>
          <a:prstGeom prst="line">
            <a:avLst/>
          </a:prstGeom>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xmlns="" id="{F36A0FE6-37FA-4788-BF35-6B8E6948999F}"/>
              </a:ext>
            </a:extLst>
          </p:cNvPr>
          <p:cNvSpPr txBox="1"/>
          <p:nvPr/>
        </p:nvSpPr>
        <p:spPr>
          <a:xfrm>
            <a:off x="2332563" y="2022845"/>
            <a:ext cx="8322725" cy="2585323"/>
          </a:xfrm>
          <a:prstGeom prst="rect">
            <a:avLst/>
          </a:prstGeom>
          <a:noFill/>
        </p:spPr>
        <p:txBody>
          <a:bodyPr wrap="square" rtlCol="0">
            <a:spAutoFit/>
          </a:bodyPr>
          <a:lstStyle/>
          <a:p>
            <a:pPr marL="285750" indent="-285750">
              <a:buFontTx/>
              <a:buChar char="-"/>
            </a:pPr>
            <a:r>
              <a:rPr lang="fr-FR" b="1" dirty="0"/>
              <a:t>Pas de RETOUR  de la comptabilité</a:t>
            </a:r>
          </a:p>
          <a:p>
            <a:pPr marL="285750" indent="-285750">
              <a:buFontTx/>
              <a:buChar char="-"/>
            </a:pPr>
            <a:endParaRPr lang="fr-FR" b="1" dirty="0"/>
          </a:p>
          <a:p>
            <a:pPr marL="285750" indent="-285750">
              <a:buFontTx/>
              <a:buChar char="-"/>
            </a:pPr>
            <a:r>
              <a:rPr lang="fr-FR" b="1" dirty="0"/>
              <a:t>Écritures générées automatiquement</a:t>
            </a:r>
          </a:p>
          <a:p>
            <a:pPr marL="285750" indent="-285750">
              <a:buFontTx/>
              <a:buChar char="-"/>
            </a:pPr>
            <a:endParaRPr lang="fr-FR" b="1" dirty="0"/>
          </a:p>
          <a:p>
            <a:pPr marL="285750" indent="-285750">
              <a:buFontTx/>
              <a:buChar char="-"/>
            </a:pPr>
            <a:r>
              <a:rPr lang="fr-FR" b="1" dirty="0"/>
              <a:t>Observation puis généralisation</a:t>
            </a:r>
          </a:p>
          <a:p>
            <a:pPr marL="285750" indent="-285750">
              <a:buFontTx/>
              <a:buChar char="-"/>
            </a:pPr>
            <a:endParaRPr lang="fr-FR" b="1" dirty="0"/>
          </a:p>
          <a:p>
            <a:pPr marL="285750" indent="-285750">
              <a:buFontTx/>
              <a:buChar char="-"/>
            </a:pPr>
            <a:r>
              <a:rPr lang="fr-FR" b="1" dirty="0"/>
              <a:t>Interrogation des élèves sur le pourquoi</a:t>
            </a:r>
          </a:p>
          <a:p>
            <a:pPr marL="285750" indent="-285750">
              <a:buFontTx/>
              <a:buChar char="-"/>
            </a:pPr>
            <a:endParaRPr lang="fr-FR" b="1" dirty="0"/>
          </a:p>
          <a:p>
            <a:pPr marL="285750" indent="-285750">
              <a:buFontTx/>
              <a:buChar char="-"/>
            </a:pPr>
            <a:r>
              <a:rPr lang="fr-FR" b="1" dirty="0"/>
              <a:t>Disparition du pôle 4</a:t>
            </a:r>
          </a:p>
        </p:txBody>
      </p:sp>
    </p:spTree>
    <p:extLst>
      <p:ext uri="{BB962C8B-B14F-4D97-AF65-F5344CB8AC3E}">
        <p14:creationId xmlns:p14="http://schemas.microsoft.com/office/powerpoint/2010/main" val="204497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FC0EA8B-1197-4ACB-8510-DD0A0BAC6BBA}"/>
              </a:ext>
            </a:extLst>
          </p:cNvPr>
          <p:cNvSpPr>
            <a:spLocks noGrp="1"/>
          </p:cNvSpPr>
          <p:nvPr>
            <p:ph type="title"/>
          </p:nvPr>
        </p:nvSpPr>
        <p:spPr/>
        <p:txBody>
          <a:bodyPr/>
          <a:lstStyle/>
          <a:p>
            <a:r>
              <a:rPr lang="fr-FR" dirty="0"/>
              <a:t>Organisation pédagogique</a:t>
            </a:r>
          </a:p>
        </p:txBody>
      </p:sp>
      <p:pic>
        <p:nvPicPr>
          <p:cNvPr id="9" name="Espace réservé du contenu 8">
            <a:extLst>
              <a:ext uri="{FF2B5EF4-FFF2-40B4-BE49-F238E27FC236}">
                <a16:creationId xmlns:a16="http://schemas.microsoft.com/office/drawing/2014/main" xmlns="" id="{E504F58E-73EE-4490-AA70-295C5AD00D89}"/>
              </a:ext>
            </a:extLst>
          </p:cNvPr>
          <p:cNvPicPr>
            <a:picLocks noGrp="1" noChangeAspect="1"/>
          </p:cNvPicPr>
          <p:nvPr>
            <p:ph idx="1"/>
          </p:nvPr>
        </p:nvPicPr>
        <p:blipFill>
          <a:blip r:embed="rId2"/>
          <a:stretch>
            <a:fillRect/>
          </a:stretch>
        </p:blipFill>
        <p:spPr>
          <a:xfrm>
            <a:off x="10915650" y="0"/>
            <a:ext cx="1276350" cy="1905000"/>
          </a:xfrm>
          <a:prstGeom prst="rect">
            <a:avLst/>
          </a:prstGeom>
        </p:spPr>
      </p:pic>
      <p:cxnSp>
        <p:nvCxnSpPr>
          <p:cNvPr id="16" name="Connecteur droit 15">
            <a:extLst>
              <a:ext uri="{FF2B5EF4-FFF2-40B4-BE49-F238E27FC236}">
                <a16:creationId xmlns:a16="http://schemas.microsoft.com/office/drawing/2014/main" xmlns="" id="{1D9D628A-07B4-401B-9805-398A48B9BFD5}"/>
              </a:ext>
            </a:extLst>
          </p:cNvPr>
          <p:cNvCxnSpPr>
            <a:stCxn id="2" idx="1"/>
          </p:cNvCxnSpPr>
          <p:nvPr/>
        </p:nvCxnSpPr>
        <p:spPr>
          <a:xfrm flipV="1">
            <a:off x="2592925" y="1259681"/>
            <a:ext cx="8322725" cy="4874"/>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xmlns="" id="{118C182C-A99A-4EA1-9604-72D9326B54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875" t="17395" r="24590"/>
          <a:stretch/>
        </p:blipFill>
        <p:spPr>
          <a:xfrm>
            <a:off x="1656402" y="4576872"/>
            <a:ext cx="1873045" cy="1797842"/>
          </a:xfrm>
          <a:prstGeom prst="rect">
            <a:avLst/>
          </a:prstGeom>
        </p:spPr>
      </p:pic>
      <p:sp>
        <p:nvSpPr>
          <p:cNvPr id="8" name="ZoneTexte 7">
            <a:extLst>
              <a:ext uri="{FF2B5EF4-FFF2-40B4-BE49-F238E27FC236}">
                <a16:creationId xmlns:a16="http://schemas.microsoft.com/office/drawing/2014/main" xmlns="" id="{AF6D2C92-7472-49B8-9F8D-DA4CB2305D7A}"/>
              </a:ext>
            </a:extLst>
          </p:cNvPr>
          <p:cNvSpPr txBox="1"/>
          <p:nvPr/>
        </p:nvSpPr>
        <p:spPr>
          <a:xfrm>
            <a:off x="1905537" y="1905102"/>
            <a:ext cx="8055410" cy="2031325"/>
          </a:xfrm>
          <a:prstGeom prst="rect">
            <a:avLst/>
          </a:prstGeom>
          <a:noFill/>
        </p:spPr>
        <p:txBody>
          <a:bodyPr wrap="square" rtlCol="0">
            <a:spAutoFit/>
          </a:bodyPr>
          <a:lstStyle/>
          <a:p>
            <a:pPr marL="285750" indent="-285750">
              <a:buFontTx/>
              <a:buChar char="-"/>
            </a:pPr>
            <a:r>
              <a:rPr lang="fr-FR" b="1" dirty="0"/>
              <a:t>Entrée par le contexte professionnel</a:t>
            </a:r>
          </a:p>
          <a:p>
            <a:pPr marL="285750" indent="-285750">
              <a:buFontTx/>
              <a:buChar char="-"/>
            </a:pPr>
            <a:endParaRPr lang="fr-FR" b="1" dirty="0"/>
          </a:p>
          <a:p>
            <a:pPr marL="285750" indent="-285750">
              <a:buFontTx/>
              <a:buChar char="-"/>
            </a:pPr>
            <a:r>
              <a:rPr lang="fr-FR" b="1" dirty="0"/>
              <a:t>Travail en scénarios (envoi de messages…)</a:t>
            </a:r>
          </a:p>
          <a:p>
            <a:pPr marL="285750" indent="-285750">
              <a:buFontTx/>
              <a:buChar char="-"/>
            </a:pPr>
            <a:endParaRPr lang="fr-FR" b="1" dirty="0"/>
          </a:p>
          <a:p>
            <a:pPr marL="285750" indent="-285750">
              <a:buFontTx/>
              <a:buChar char="-"/>
            </a:pPr>
            <a:r>
              <a:rPr lang="fr-FR" b="1" dirty="0"/>
              <a:t>Organisation en îlots/rôles</a:t>
            </a:r>
          </a:p>
          <a:p>
            <a:pPr marL="285750" indent="-285750">
              <a:buFontTx/>
              <a:buChar char="-"/>
            </a:pPr>
            <a:endParaRPr lang="fr-FR" b="1" dirty="0"/>
          </a:p>
          <a:p>
            <a:pPr marL="285750" indent="-285750">
              <a:buFontTx/>
              <a:buChar char="-"/>
            </a:pPr>
            <a:r>
              <a:rPr lang="fr-FR" b="1" dirty="0"/>
              <a:t>Fin du passeport professionnel comme support d’évaluation</a:t>
            </a:r>
          </a:p>
        </p:txBody>
      </p:sp>
    </p:spTree>
    <p:extLst>
      <p:ext uri="{BB962C8B-B14F-4D97-AF65-F5344CB8AC3E}">
        <p14:creationId xmlns:p14="http://schemas.microsoft.com/office/powerpoint/2010/main" val="1085251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22EB56A-EDB4-4E31-A6CA-75C96359DE95}"/>
              </a:ext>
            </a:extLst>
          </p:cNvPr>
          <p:cNvSpPr>
            <a:spLocks noGrp="1"/>
          </p:cNvSpPr>
          <p:nvPr>
            <p:ph type="title"/>
          </p:nvPr>
        </p:nvSpPr>
        <p:spPr/>
        <p:txBody>
          <a:bodyPr/>
          <a:lstStyle/>
          <a:p>
            <a:r>
              <a:rPr lang="fr-FR" dirty="0"/>
              <a:t>Organisation pédagogique</a:t>
            </a:r>
          </a:p>
        </p:txBody>
      </p:sp>
      <p:sp>
        <p:nvSpPr>
          <p:cNvPr id="3" name="Espace réservé du contenu 2">
            <a:extLst>
              <a:ext uri="{FF2B5EF4-FFF2-40B4-BE49-F238E27FC236}">
                <a16:creationId xmlns:a16="http://schemas.microsoft.com/office/drawing/2014/main" xmlns="" id="{9E9161B3-5F86-4C2D-AB17-C3E2FB3348EC}"/>
              </a:ext>
            </a:extLst>
          </p:cNvPr>
          <p:cNvSpPr>
            <a:spLocks noGrp="1"/>
          </p:cNvSpPr>
          <p:nvPr>
            <p:ph idx="1"/>
          </p:nvPr>
        </p:nvSpPr>
        <p:spPr/>
        <p:txBody>
          <a:bodyPr/>
          <a:lstStyle/>
          <a:p>
            <a:r>
              <a:rPr lang="fr-FR" b="1" dirty="0"/>
              <a:t>Laisser une trace écrite : liberté de choix du support (portfolio</a:t>
            </a:r>
            <a:r>
              <a:rPr lang="fr-FR" b="1"/>
              <a:t>, livret...)</a:t>
            </a:r>
            <a:endParaRPr lang="fr-FR" b="1" dirty="0"/>
          </a:p>
          <a:p>
            <a:r>
              <a:rPr lang="fr-FR" b="1" dirty="0"/>
              <a:t>Un élève qui n’obtient pas son bac peut tout de même obtenir une attestation - certification des blocs de compétences d'où la nécessité de laisser une trace écrite</a:t>
            </a:r>
          </a:p>
          <a:p>
            <a:r>
              <a:rPr lang="fr-FR" b="1" dirty="0"/>
              <a:t>Le nombre de semaines des PFMP reste inchangé soit 22 semaines</a:t>
            </a:r>
          </a:p>
        </p:txBody>
      </p:sp>
      <p:cxnSp>
        <p:nvCxnSpPr>
          <p:cNvPr id="5" name="Connecteur droit 4">
            <a:extLst>
              <a:ext uri="{FF2B5EF4-FFF2-40B4-BE49-F238E27FC236}">
                <a16:creationId xmlns:a16="http://schemas.microsoft.com/office/drawing/2014/main" xmlns="" id="{DD9DD700-6359-4961-B44F-2BA44891EF36}"/>
              </a:ext>
            </a:extLst>
          </p:cNvPr>
          <p:cNvCxnSpPr/>
          <p:nvPr/>
        </p:nvCxnSpPr>
        <p:spPr>
          <a:xfrm flipV="1">
            <a:off x="2592925" y="1259681"/>
            <a:ext cx="8322725" cy="4874"/>
          </a:xfrm>
          <a:prstGeom prst="line">
            <a:avLst/>
          </a:prstGeom>
        </p:spPr>
        <p:style>
          <a:lnRef idx="1">
            <a:schemeClr val="accent1"/>
          </a:lnRef>
          <a:fillRef idx="0">
            <a:schemeClr val="accent1"/>
          </a:fillRef>
          <a:effectRef idx="0">
            <a:schemeClr val="accent1"/>
          </a:effectRef>
          <a:fontRef idx="minor">
            <a:schemeClr val="tx1"/>
          </a:fontRef>
        </p:style>
      </p:cxnSp>
      <p:pic>
        <p:nvPicPr>
          <p:cNvPr id="6" name="Espace réservé du contenu 8">
            <a:extLst>
              <a:ext uri="{FF2B5EF4-FFF2-40B4-BE49-F238E27FC236}">
                <a16:creationId xmlns:a16="http://schemas.microsoft.com/office/drawing/2014/main" xmlns="" id="{BD2EFAA8-739B-4399-B76D-042A284A44C3}"/>
              </a:ext>
            </a:extLst>
          </p:cNvPr>
          <p:cNvPicPr>
            <a:picLocks noChangeAspect="1"/>
          </p:cNvPicPr>
          <p:nvPr/>
        </p:nvPicPr>
        <p:blipFill>
          <a:blip r:embed="rId2"/>
          <a:stretch>
            <a:fillRect/>
          </a:stretch>
        </p:blipFill>
        <p:spPr>
          <a:xfrm>
            <a:off x="10915650" y="0"/>
            <a:ext cx="1276350" cy="1905000"/>
          </a:xfrm>
          <a:prstGeom prst="rect">
            <a:avLst/>
          </a:prstGeom>
        </p:spPr>
      </p:pic>
      <p:pic>
        <p:nvPicPr>
          <p:cNvPr id="1026" name="Picture 2" descr="Contoh Portofolio : Pengertian &amp; Cara Membuat Portofolio | dosenpintar">
            <a:extLst>
              <a:ext uri="{FF2B5EF4-FFF2-40B4-BE49-F238E27FC236}">
                <a16:creationId xmlns:a16="http://schemas.microsoft.com/office/drawing/2014/main" xmlns="" id="{60E5E1D8-C337-4E19-8060-5284AC8023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583" t="18127" r="1" b="21530"/>
          <a:stretch/>
        </p:blipFill>
        <p:spPr bwMode="auto">
          <a:xfrm>
            <a:off x="5316279" y="4242391"/>
            <a:ext cx="2185212" cy="21840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740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FC0EA8B-1197-4ACB-8510-DD0A0BAC6BBA}"/>
              </a:ext>
            </a:extLst>
          </p:cNvPr>
          <p:cNvSpPr>
            <a:spLocks noGrp="1"/>
          </p:cNvSpPr>
          <p:nvPr>
            <p:ph type="title"/>
          </p:nvPr>
        </p:nvSpPr>
        <p:spPr/>
        <p:txBody>
          <a:bodyPr/>
          <a:lstStyle/>
          <a:p>
            <a:r>
              <a:rPr lang="fr-FR" dirty="0"/>
              <a:t>Organisation pédagogique</a:t>
            </a:r>
          </a:p>
        </p:txBody>
      </p:sp>
      <p:pic>
        <p:nvPicPr>
          <p:cNvPr id="9" name="Espace réservé du contenu 8">
            <a:extLst>
              <a:ext uri="{FF2B5EF4-FFF2-40B4-BE49-F238E27FC236}">
                <a16:creationId xmlns:a16="http://schemas.microsoft.com/office/drawing/2014/main" xmlns="" id="{E504F58E-73EE-4490-AA70-295C5AD00D89}"/>
              </a:ext>
            </a:extLst>
          </p:cNvPr>
          <p:cNvPicPr>
            <a:picLocks noGrp="1" noChangeAspect="1"/>
          </p:cNvPicPr>
          <p:nvPr>
            <p:ph idx="1"/>
          </p:nvPr>
        </p:nvPicPr>
        <p:blipFill>
          <a:blip r:embed="rId2"/>
          <a:stretch>
            <a:fillRect/>
          </a:stretch>
        </p:blipFill>
        <p:spPr>
          <a:xfrm>
            <a:off x="10915650" y="0"/>
            <a:ext cx="1276350" cy="1905000"/>
          </a:xfrm>
          <a:prstGeom prst="rect">
            <a:avLst/>
          </a:prstGeom>
        </p:spPr>
      </p:pic>
      <p:cxnSp>
        <p:nvCxnSpPr>
          <p:cNvPr id="16" name="Connecteur droit 15">
            <a:extLst>
              <a:ext uri="{FF2B5EF4-FFF2-40B4-BE49-F238E27FC236}">
                <a16:creationId xmlns:a16="http://schemas.microsoft.com/office/drawing/2014/main" xmlns="" id="{1D9D628A-07B4-401B-9805-398A48B9BFD5}"/>
              </a:ext>
            </a:extLst>
          </p:cNvPr>
          <p:cNvCxnSpPr>
            <a:stCxn id="2" idx="1"/>
          </p:cNvCxnSpPr>
          <p:nvPr/>
        </p:nvCxnSpPr>
        <p:spPr>
          <a:xfrm flipV="1">
            <a:off x="2592925" y="1259681"/>
            <a:ext cx="8322725" cy="4874"/>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xmlns="" id="{AF6D2C92-7472-49B8-9F8D-DA4CB2305D7A}"/>
              </a:ext>
            </a:extLst>
          </p:cNvPr>
          <p:cNvSpPr txBox="1"/>
          <p:nvPr/>
        </p:nvSpPr>
        <p:spPr>
          <a:xfrm>
            <a:off x="2068295" y="2233136"/>
            <a:ext cx="8055410" cy="1631216"/>
          </a:xfrm>
          <a:prstGeom prst="rect">
            <a:avLst/>
          </a:prstGeom>
          <a:noFill/>
        </p:spPr>
        <p:txBody>
          <a:bodyPr wrap="square" rtlCol="0">
            <a:spAutoFit/>
          </a:bodyPr>
          <a:lstStyle/>
          <a:p>
            <a:pPr algn="ctr"/>
            <a:r>
              <a:rPr lang="fr-FR" sz="2800" b="1" dirty="0"/>
              <a:t>Organisation « </a:t>
            </a:r>
            <a:r>
              <a:rPr lang="fr-FR" sz="2800" b="1" dirty="0" err="1"/>
              <a:t>phygitale</a:t>
            </a:r>
            <a:r>
              <a:rPr lang="fr-FR" sz="2800" b="1" dirty="0"/>
              <a:t> »</a:t>
            </a:r>
          </a:p>
          <a:p>
            <a:endParaRPr lang="fr-FR" b="1" dirty="0"/>
          </a:p>
          <a:p>
            <a:endParaRPr lang="fr-FR" b="1" dirty="0"/>
          </a:p>
          <a:p>
            <a:endParaRPr lang="fr-FR" b="1" dirty="0"/>
          </a:p>
          <a:p>
            <a:endParaRPr lang="fr-FR" b="1" dirty="0"/>
          </a:p>
        </p:txBody>
      </p:sp>
      <p:cxnSp>
        <p:nvCxnSpPr>
          <p:cNvPr id="4" name="Connecteur droit avec flèche 3">
            <a:extLst>
              <a:ext uri="{FF2B5EF4-FFF2-40B4-BE49-F238E27FC236}">
                <a16:creationId xmlns:a16="http://schemas.microsoft.com/office/drawing/2014/main" xmlns="" id="{EF8548BD-AD71-425A-AA22-D49D5982F170}"/>
              </a:ext>
            </a:extLst>
          </p:cNvPr>
          <p:cNvCxnSpPr>
            <a:cxnSpLocks/>
          </p:cNvCxnSpPr>
          <p:nvPr/>
        </p:nvCxnSpPr>
        <p:spPr>
          <a:xfrm flipH="1">
            <a:off x="3729109" y="2788556"/>
            <a:ext cx="2715936" cy="557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xmlns="" id="{5A3B5DAD-6171-4FF0-8A5C-D3A38D333D56}"/>
              </a:ext>
            </a:extLst>
          </p:cNvPr>
          <p:cNvCxnSpPr>
            <a:cxnSpLocks/>
          </p:cNvCxnSpPr>
          <p:nvPr/>
        </p:nvCxnSpPr>
        <p:spPr>
          <a:xfrm>
            <a:off x="7433187" y="2788556"/>
            <a:ext cx="1784555" cy="640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xmlns="" id="{F3FE604E-7519-4F73-820B-14F8CE565ED3}"/>
              </a:ext>
            </a:extLst>
          </p:cNvPr>
          <p:cNvSpPr txBox="1"/>
          <p:nvPr/>
        </p:nvSpPr>
        <p:spPr>
          <a:xfrm>
            <a:off x="1091381" y="3429000"/>
            <a:ext cx="3495367" cy="1754326"/>
          </a:xfrm>
          <a:prstGeom prst="rect">
            <a:avLst/>
          </a:prstGeom>
          <a:noFill/>
        </p:spPr>
        <p:txBody>
          <a:bodyPr wrap="square" rtlCol="0">
            <a:spAutoFit/>
          </a:bodyPr>
          <a:lstStyle/>
          <a:p>
            <a:pPr algn="ctr"/>
            <a:r>
              <a:rPr lang="fr-FR" b="1" dirty="0"/>
              <a:t>Espace de travail physique</a:t>
            </a:r>
          </a:p>
          <a:p>
            <a:pPr algn="ctr"/>
            <a:r>
              <a:rPr lang="fr-FR" dirty="0"/>
              <a:t> </a:t>
            </a:r>
          </a:p>
          <a:p>
            <a:pPr marL="285750" indent="-285750">
              <a:buFontTx/>
              <a:buChar char="-"/>
            </a:pPr>
            <a:r>
              <a:rPr lang="fr-FR" dirty="0"/>
              <a:t>Organisation en îlots</a:t>
            </a:r>
          </a:p>
          <a:p>
            <a:pPr marL="285750" indent="-285750">
              <a:buFontTx/>
              <a:buChar char="-"/>
            </a:pPr>
            <a:endParaRPr lang="fr-FR" dirty="0"/>
          </a:p>
          <a:p>
            <a:r>
              <a:rPr lang="fr-FR" dirty="0"/>
              <a:t>-  Attribution de rôles </a:t>
            </a:r>
          </a:p>
          <a:p>
            <a:endParaRPr lang="fr-FR" dirty="0"/>
          </a:p>
        </p:txBody>
      </p:sp>
      <p:sp>
        <p:nvSpPr>
          <p:cNvPr id="19" name="ZoneTexte 18">
            <a:extLst>
              <a:ext uri="{FF2B5EF4-FFF2-40B4-BE49-F238E27FC236}">
                <a16:creationId xmlns:a16="http://schemas.microsoft.com/office/drawing/2014/main" xmlns="" id="{A9CA3205-0B4A-4CD5-9EEB-0E78BF377D67}"/>
              </a:ext>
            </a:extLst>
          </p:cNvPr>
          <p:cNvSpPr txBox="1"/>
          <p:nvPr/>
        </p:nvSpPr>
        <p:spPr>
          <a:xfrm>
            <a:off x="6754286" y="3429001"/>
            <a:ext cx="3923546" cy="1754326"/>
          </a:xfrm>
          <a:prstGeom prst="rect">
            <a:avLst/>
          </a:prstGeom>
          <a:noFill/>
        </p:spPr>
        <p:txBody>
          <a:bodyPr wrap="square" rtlCol="0">
            <a:spAutoFit/>
          </a:bodyPr>
          <a:lstStyle/>
          <a:p>
            <a:pPr algn="ctr"/>
            <a:r>
              <a:rPr lang="fr-FR" b="1" dirty="0"/>
              <a:t>Espace de travail numérique</a:t>
            </a:r>
          </a:p>
          <a:p>
            <a:pPr algn="ctr"/>
            <a:r>
              <a:rPr lang="fr-FR" dirty="0"/>
              <a:t> </a:t>
            </a:r>
          </a:p>
          <a:p>
            <a:pPr marL="285750" indent="-285750">
              <a:buFontTx/>
              <a:buChar char="-"/>
            </a:pPr>
            <a:r>
              <a:rPr lang="fr-FR" dirty="0"/>
              <a:t>Espace numérique de travail (PGI, suite bureautique)</a:t>
            </a:r>
          </a:p>
          <a:p>
            <a:pPr marL="285750" indent="-285750">
              <a:buFontTx/>
              <a:buChar char="-"/>
            </a:pPr>
            <a:endParaRPr lang="fr-FR" dirty="0"/>
          </a:p>
          <a:p>
            <a:r>
              <a:rPr lang="fr-FR" dirty="0"/>
              <a:t>-   Solutions « </a:t>
            </a:r>
            <a:r>
              <a:rPr lang="fr-FR" dirty="0" err="1"/>
              <a:t>fullweb</a:t>
            </a:r>
            <a:r>
              <a:rPr lang="fr-FR" dirty="0"/>
              <a:t> »</a:t>
            </a:r>
          </a:p>
        </p:txBody>
      </p:sp>
    </p:spTree>
    <p:extLst>
      <p:ext uri="{BB962C8B-B14F-4D97-AF65-F5344CB8AC3E}">
        <p14:creationId xmlns:p14="http://schemas.microsoft.com/office/powerpoint/2010/main" val="323077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FC0EA8B-1197-4ACB-8510-DD0A0BAC6BBA}"/>
              </a:ext>
            </a:extLst>
          </p:cNvPr>
          <p:cNvSpPr>
            <a:spLocks noGrp="1"/>
          </p:cNvSpPr>
          <p:nvPr>
            <p:ph type="title"/>
          </p:nvPr>
        </p:nvSpPr>
        <p:spPr/>
        <p:txBody>
          <a:bodyPr/>
          <a:lstStyle/>
          <a:p>
            <a:r>
              <a:rPr lang="fr-FR" dirty="0"/>
              <a:t>L’espace de travail physique</a:t>
            </a:r>
          </a:p>
        </p:txBody>
      </p:sp>
      <p:pic>
        <p:nvPicPr>
          <p:cNvPr id="9" name="Espace réservé du contenu 8">
            <a:extLst>
              <a:ext uri="{FF2B5EF4-FFF2-40B4-BE49-F238E27FC236}">
                <a16:creationId xmlns:a16="http://schemas.microsoft.com/office/drawing/2014/main" xmlns="" id="{E504F58E-73EE-4490-AA70-295C5AD00D89}"/>
              </a:ext>
            </a:extLst>
          </p:cNvPr>
          <p:cNvPicPr>
            <a:picLocks noGrp="1" noChangeAspect="1"/>
          </p:cNvPicPr>
          <p:nvPr>
            <p:ph idx="1"/>
          </p:nvPr>
        </p:nvPicPr>
        <p:blipFill>
          <a:blip r:embed="rId2"/>
          <a:stretch>
            <a:fillRect/>
          </a:stretch>
        </p:blipFill>
        <p:spPr>
          <a:xfrm>
            <a:off x="10915650" y="0"/>
            <a:ext cx="1276350" cy="1905000"/>
          </a:xfrm>
          <a:prstGeom prst="rect">
            <a:avLst/>
          </a:prstGeom>
        </p:spPr>
      </p:pic>
      <p:cxnSp>
        <p:nvCxnSpPr>
          <p:cNvPr id="16" name="Connecteur droit 15">
            <a:extLst>
              <a:ext uri="{FF2B5EF4-FFF2-40B4-BE49-F238E27FC236}">
                <a16:creationId xmlns:a16="http://schemas.microsoft.com/office/drawing/2014/main" xmlns="" id="{1D9D628A-07B4-401B-9805-398A48B9BFD5}"/>
              </a:ext>
            </a:extLst>
          </p:cNvPr>
          <p:cNvCxnSpPr>
            <a:stCxn id="2" idx="1"/>
          </p:cNvCxnSpPr>
          <p:nvPr/>
        </p:nvCxnSpPr>
        <p:spPr>
          <a:xfrm flipV="1">
            <a:off x="2592925" y="1259681"/>
            <a:ext cx="8322725" cy="4874"/>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xmlns="" id="{AF6D2C92-7472-49B8-9F8D-DA4CB2305D7A}"/>
              </a:ext>
            </a:extLst>
          </p:cNvPr>
          <p:cNvSpPr txBox="1"/>
          <p:nvPr/>
        </p:nvSpPr>
        <p:spPr>
          <a:xfrm>
            <a:off x="1236074" y="1486559"/>
            <a:ext cx="8055410" cy="369332"/>
          </a:xfrm>
          <a:prstGeom prst="rect">
            <a:avLst/>
          </a:prstGeom>
          <a:noFill/>
        </p:spPr>
        <p:txBody>
          <a:bodyPr wrap="square" rtlCol="0">
            <a:spAutoFit/>
          </a:bodyPr>
          <a:lstStyle/>
          <a:p>
            <a:r>
              <a:rPr lang="fr-FR" b="1" dirty="0"/>
              <a:t>L’espace de travail physique : le simulateur administratif</a:t>
            </a:r>
          </a:p>
        </p:txBody>
      </p:sp>
      <p:pic>
        <p:nvPicPr>
          <p:cNvPr id="5" name="Image 4">
            <a:extLst>
              <a:ext uri="{FF2B5EF4-FFF2-40B4-BE49-F238E27FC236}">
                <a16:creationId xmlns:a16="http://schemas.microsoft.com/office/drawing/2014/main" xmlns="" id="{1192D665-BBE7-44F4-9407-DC648B98871B}"/>
              </a:ext>
            </a:extLst>
          </p:cNvPr>
          <p:cNvPicPr>
            <a:picLocks noChangeAspect="1"/>
          </p:cNvPicPr>
          <p:nvPr/>
        </p:nvPicPr>
        <p:blipFill rotWithShape="1">
          <a:blip r:embed="rId3"/>
          <a:srcRect l="1828" t="4572" r="52494" b="3760"/>
          <a:stretch/>
        </p:blipFill>
        <p:spPr>
          <a:xfrm>
            <a:off x="1711842" y="2292508"/>
            <a:ext cx="4166866" cy="4033864"/>
          </a:xfrm>
          <a:prstGeom prst="rect">
            <a:avLst/>
          </a:prstGeom>
        </p:spPr>
      </p:pic>
      <p:sp>
        <p:nvSpPr>
          <p:cNvPr id="3" name="Rectangle : coins arrondis 2">
            <a:extLst>
              <a:ext uri="{FF2B5EF4-FFF2-40B4-BE49-F238E27FC236}">
                <a16:creationId xmlns:a16="http://schemas.microsoft.com/office/drawing/2014/main" xmlns="" id="{E1DCF36E-54AB-4C94-8510-E4CAFE53A2D6}"/>
              </a:ext>
            </a:extLst>
          </p:cNvPr>
          <p:cNvSpPr/>
          <p:nvPr/>
        </p:nvSpPr>
        <p:spPr>
          <a:xfrm>
            <a:off x="6918385" y="3136710"/>
            <a:ext cx="2122933" cy="1975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xmlns="" id="{ECB7EE86-C576-446A-AE87-2E95B6B8DED9}"/>
              </a:ext>
            </a:extLst>
          </p:cNvPr>
          <p:cNvCxnSpPr/>
          <p:nvPr/>
        </p:nvCxnSpPr>
        <p:spPr>
          <a:xfrm>
            <a:off x="7048768" y="3226279"/>
            <a:ext cx="1914077" cy="174253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xmlns="" id="{F7CBD61F-8DA0-4901-943E-5BD1AD9A9F2E}"/>
              </a:ext>
            </a:extLst>
          </p:cNvPr>
          <p:cNvCxnSpPr>
            <a:cxnSpLocks/>
          </p:cNvCxnSpPr>
          <p:nvPr/>
        </p:nvCxnSpPr>
        <p:spPr>
          <a:xfrm flipV="1">
            <a:off x="7048768" y="3226279"/>
            <a:ext cx="1914077" cy="173800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xmlns="" id="{DC6DBB77-8C18-4842-8B66-E57176F4668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27692" y="4439910"/>
            <a:ext cx="556227" cy="600577"/>
          </a:xfrm>
          <a:prstGeom prst="rect">
            <a:avLst/>
          </a:prstGeom>
        </p:spPr>
      </p:pic>
      <p:pic>
        <p:nvPicPr>
          <p:cNvPr id="14" name="Image 13">
            <a:extLst>
              <a:ext uri="{FF2B5EF4-FFF2-40B4-BE49-F238E27FC236}">
                <a16:creationId xmlns:a16="http://schemas.microsoft.com/office/drawing/2014/main" xmlns="" id="{2CEB9CC3-C2BC-4C87-9CDF-29DB8DE42599}"/>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5400000">
            <a:off x="7055952" y="3794994"/>
            <a:ext cx="556227" cy="600577"/>
          </a:xfrm>
          <a:prstGeom prst="rect">
            <a:avLst/>
          </a:prstGeom>
        </p:spPr>
      </p:pic>
      <p:pic>
        <p:nvPicPr>
          <p:cNvPr id="15" name="Image 14">
            <a:extLst>
              <a:ext uri="{FF2B5EF4-FFF2-40B4-BE49-F238E27FC236}">
                <a16:creationId xmlns:a16="http://schemas.microsoft.com/office/drawing/2014/main" xmlns="" id="{62FD7A34-4478-4054-9DC9-47FF721CD1A1}"/>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16200000">
            <a:off x="8399434" y="3861508"/>
            <a:ext cx="556227" cy="600577"/>
          </a:xfrm>
          <a:prstGeom prst="rect">
            <a:avLst/>
          </a:prstGeom>
        </p:spPr>
      </p:pic>
      <p:pic>
        <p:nvPicPr>
          <p:cNvPr id="17" name="Image 16">
            <a:extLst>
              <a:ext uri="{FF2B5EF4-FFF2-40B4-BE49-F238E27FC236}">
                <a16:creationId xmlns:a16="http://schemas.microsoft.com/office/drawing/2014/main" xmlns="" id="{47E768E1-8483-4A58-80E8-DB8A4189F30A}"/>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10800000">
            <a:off x="7727691" y="3163775"/>
            <a:ext cx="556227" cy="600577"/>
          </a:xfrm>
          <a:prstGeom prst="rect">
            <a:avLst/>
          </a:prstGeom>
        </p:spPr>
      </p:pic>
      <p:sp>
        <p:nvSpPr>
          <p:cNvPr id="13" name="Rectangle 12">
            <a:extLst>
              <a:ext uri="{FF2B5EF4-FFF2-40B4-BE49-F238E27FC236}">
                <a16:creationId xmlns:a16="http://schemas.microsoft.com/office/drawing/2014/main" xmlns="" id="{AE72D0C0-379E-435B-A361-DCE9837BA74D}"/>
              </a:ext>
            </a:extLst>
          </p:cNvPr>
          <p:cNvSpPr/>
          <p:nvPr/>
        </p:nvSpPr>
        <p:spPr>
          <a:xfrm>
            <a:off x="7250918" y="2536350"/>
            <a:ext cx="1457865" cy="4429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dirty="0"/>
              <a:t>Gestionnaire</a:t>
            </a:r>
          </a:p>
          <a:p>
            <a:pPr algn="ctr"/>
            <a:r>
              <a:rPr lang="fr-FR" sz="1400" dirty="0"/>
              <a:t> achat 1</a:t>
            </a:r>
          </a:p>
        </p:txBody>
      </p:sp>
      <p:sp>
        <p:nvSpPr>
          <p:cNvPr id="18" name="Rectangle 17">
            <a:extLst>
              <a:ext uri="{FF2B5EF4-FFF2-40B4-BE49-F238E27FC236}">
                <a16:creationId xmlns:a16="http://schemas.microsoft.com/office/drawing/2014/main" xmlns="" id="{2F552ACF-1655-4D9F-A14E-87BFEE49B7D8}"/>
              </a:ext>
            </a:extLst>
          </p:cNvPr>
          <p:cNvSpPr/>
          <p:nvPr/>
        </p:nvSpPr>
        <p:spPr>
          <a:xfrm rot="16200000">
            <a:off x="5809182" y="3796469"/>
            <a:ext cx="1457865" cy="4429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dirty="0"/>
              <a:t>Gestionnaire</a:t>
            </a:r>
          </a:p>
          <a:p>
            <a:pPr algn="ctr"/>
            <a:r>
              <a:rPr lang="fr-FR" sz="1400" dirty="0"/>
              <a:t> vente 2</a:t>
            </a:r>
          </a:p>
        </p:txBody>
      </p:sp>
      <p:sp>
        <p:nvSpPr>
          <p:cNvPr id="19" name="Rectangle 18">
            <a:extLst>
              <a:ext uri="{FF2B5EF4-FFF2-40B4-BE49-F238E27FC236}">
                <a16:creationId xmlns:a16="http://schemas.microsoft.com/office/drawing/2014/main" xmlns="" id="{2A0614BD-D83E-4642-96DA-4077A7004BDD}"/>
              </a:ext>
            </a:extLst>
          </p:cNvPr>
          <p:cNvSpPr/>
          <p:nvPr/>
        </p:nvSpPr>
        <p:spPr>
          <a:xfrm rot="10800000">
            <a:off x="7276871" y="5248449"/>
            <a:ext cx="1457865" cy="4429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dirty="0"/>
              <a:t>Gestionnaire</a:t>
            </a:r>
          </a:p>
          <a:p>
            <a:pPr algn="ctr"/>
            <a:r>
              <a:rPr lang="fr-FR" sz="1400" dirty="0"/>
              <a:t> vente 1</a:t>
            </a:r>
          </a:p>
        </p:txBody>
      </p:sp>
      <p:sp>
        <p:nvSpPr>
          <p:cNvPr id="20" name="Rectangle 19">
            <a:extLst>
              <a:ext uri="{FF2B5EF4-FFF2-40B4-BE49-F238E27FC236}">
                <a16:creationId xmlns:a16="http://schemas.microsoft.com/office/drawing/2014/main" xmlns="" id="{06083ADD-82D4-4BF3-A23C-EAD4C8B90362}"/>
              </a:ext>
            </a:extLst>
          </p:cNvPr>
          <p:cNvSpPr/>
          <p:nvPr/>
        </p:nvSpPr>
        <p:spPr>
          <a:xfrm rot="5400000">
            <a:off x="8658448" y="3873804"/>
            <a:ext cx="1457865" cy="4429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dirty="0"/>
              <a:t>Gestionnaire</a:t>
            </a:r>
          </a:p>
          <a:p>
            <a:pPr algn="ctr"/>
            <a:r>
              <a:rPr lang="fr-FR" sz="1400" dirty="0"/>
              <a:t> achat 2</a:t>
            </a:r>
          </a:p>
        </p:txBody>
      </p:sp>
      <p:sp>
        <p:nvSpPr>
          <p:cNvPr id="21" name="ZoneTexte 20">
            <a:extLst>
              <a:ext uri="{FF2B5EF4-FFF2-40B4-BE49-F238E27FC236}">
                <a16:creationId xmlns:a16="http://schemas.microsoft.com/office/drawing/2014/main" xmlns="" id="{2EA4B6A5-999F-4AE1-A133-FEF05CC3C855}"/>
              </a:ext>
            </a:extLst>
          </p:cNvPr>
          <p:cNvSpPr txBox="1"/>
          <p:nvPr/>
        </p:nvSpPr>
        <p:spPr>
          <a:xfrm>
            <a:off x="10063227" y="2791913"/>
            <a:ext cx="1900663" cy="2862322"/>
          </a:xfrm>
          <a:prstGeom prst="rect">
            <a:avLst/>
          </a:prstGeom>
          <a:noFill/>
        </p:spPr>
        <p:txBody>
          <a:bodyPr wrap="square" rtlCol="0">
            <a:spAutoFit/>
          </a:bodyPr>
          <a:lstStyle/>
          <a:p>
            <a:pPr algn="ctr"/>
            <a:r>
              <a:rPr lang="fr-FR" b="1" dirty="0"/>
              <a:t>Les ilots peuvent être pensés par organisation et non par services</a:t>
            </a:r>
          </a:p>
          <a:p>
            <a:pPr algn="ctr"/>
            <a:endParaRPr lang="fr-FR" b="1" dirty="0"/>
          </a:p>
          <a:p>
            <a:pPr algn="ctr"/>
            <a:r>
              <a:rPr lang="fr-FR" b="1" i="1" dirty="0"/>
              <a:t>Exemple pour une classe de seconde</a:t>
            </a:r>
          </a:p>
        </p:txBody>
      </p:sp>
      <p:sp>
        <p:nvSpPr>
          <p:cNvPr id="4" name="Rectangle : coins arrondis 3">
            <a:extLst>
              <a:ext uri="{FF2B5EF4-FFF2-40B4-BE49-F238E27FC236}">
                <a16:creationId xmlns:a16="http://schemas.microsoft.com/office/drawing/2014/main" xmlns="" id="{5D4AFF01-5627-4AED-ABC2-C2E695723A84}"/>
              </a:ext>
            </a:extLst>
          </p:cNvPr>
          <p:cNvSpPr/>
          <p:nvPr/>
        </p:nvSpPr>
        <p:spPr>
          <a:xfrm>
            <a:off x="1671637" y="2127004"/>
            <a:ext cx="8184744" cy="419936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949958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FC0EA8B-1197-4ACB-8510-DD0A0BAC6BBA}"/>
              </a:ext>
            </a:extLst>
          </p:cNvPr>
          <p:cNvSpPr>
            <a:spLocks noGrp="1"/>
          </p:cNvSpPr>
          <p:nvPr>
            <p:ph type="title"/>
          </p:nvPr>
        </p:nvSpPr>
        <p:spPr/>
        <p:txBody>
          <a:bodyPr/>
          <a:lstStyle/>
          <a:p>
            <a:r>
              <a:rPr lang="fr-FR" dirty="0"/>
              <a:t>FULL WEB</a:t>
            </a:r>
          </a:p>
        </p:txBody>
      </p:sp>
      <p:pic>
        <p:nvPicPr>
          <p:cNvPr id="9" name="Espace réservé du contenu 8">
            <a:extLst>
              <a:ext uri="{FF2B5EF4-FFF2-40B4-BE49-F238E27FC236}">
                <a16:creationId xmlns:a16="http://schemas.microsoft.com/office/drawing/2014/main" xmlns="" id="{E504F58E-73EE-4490-AA70-295C5AD00D89}"/>
              </a:ext>
            </a:extLst>
          </p:cNvPr>
          <p:cNvPicPr>
            <a:picLocks noGrp="1" noChangeAspect="1"/>
          </p:cNvPicPr>
          <p:nvPr>
            <p:ph idx="1"/>
          </p:nvPr>
        </p:nvPicPr>
        <p:blipFill>
          <a:blip r:embed="rId2"/>
          <a:stretch>
            <a:fillRect/>
          </a:stretch>
        </p:blipFill>
        <p:spPr>
          <a:xfrm>
            <a:off x="10915650" y="0"/>
            <a:ext cx="1276350" cy="1905000"/>
          </a:xfrm>
          <a:prstGeom prst="rect">
            <a:avLst/>
          </a:prstGeom>
        </p:spPr>
      </p:pic>
      <p:cxnSp>
        <p:nvCxnSpPr>
          <p:cNvPr id="16" name="Connecteur droit 15">
            <a:extLst>
              <a:ext uri="{FF2B5EF4-FFF2-40B4-BE49-F238E27FC236}">
                <a16:creationId xmlns:a16="http://schemas.microsoft.com/office/drawing/2014/main" xmlns="" id="{1D9D628A-07B4-401B-9805-398A48B9BFD5}"/>
              </a:ext>
            </a:extLst>
          </p:cNvPr>
          <p:cNvCxnSpPr>
            <a:stCxn id="2" idx="1"/>
          </p:cNvCxnSpPr>
          <p:nvPr/>
        </p:nvCxnSpPr>
        <p:spPr>
          <a:xfrm flipV="1">
            <a:off x="2592925" y="1259681"/>
            <a:ext cx="8322725" cy="4874"/>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xmlns="" id="{AF6D2C92-7472-49B8-9F8D-DA4CB2305D7A}"/>
              </a:ext>
            </a:extLst>
          </p:cNvPr>
          <p:cNvSpPr txBox="1"/>
          <p:nvPr/>
        </p:nvSpPr>
        <p:spPr>
          <a:xfrm>
            <a:off x="1236074" y="1486559"/>
            <a:ext cx="9679576" cy="369332"/>
          </a:xfrm>
          <a:prstGeom prst="rect">
            <a:avLst/>
          </a:prstGeom>
          <a:noFill/>
        </p:spPr>
        <p:txBody>
          <a:bodyPr wrap="square" rtlCol="0">
            <a:spAutoFit/>
          </a:bodyPr>
          <a:lstStyle/>
          <a:p>
            <a:r>
              <a:rPr lang="fr-FR" b="1" dirty="0"/>
              <a:t>Un espace professionnel numérique </a:t>
            </a:r>
          </a:p>
        </p:txBody>
      </p:sp>
      <p:pic>
        <p:nvPicPr>
          <p:cNvPr id="5" name="Image 4">
            <a:extLst>
              <a:ext uri="{FF2B5EF4-FFF2-40B4-BE49-F238E27FC236}">
                <a16:creationId xmlns:a16="http://schemas.microsoft.com/office/drawing/2014/main" xmlns="" id="{FE010D7A-556D-45F5-BBC2-F39E24E4C723}"/>
              </a:ext>
            </a:extLst>
          </p:cNvPr>
          <p:cNvPicPr>
            <a:picLocks noChangeAspect="1"/>
          </p:cNvPicPr>
          <p:nvPr/>
        </p:nvPicPr>
        <p:blipFill>
          <a:blip r:embed="rId3"/>
          <a:stretch>
            <a:fillRect/>
          </a:stretch>
        </p:blipFill>
        <p:spPr>
          <a:xfrm>
            <a:off x="1392327" y="1900126"/>
            <a:ext cx="9367069" cy="4536150"/>
          </a:xfrm>
          <a:prstGeom prst="rect">
            <a:avLst/>
          </a:prstGeom>
        </p:spPr>
      </p:pic>
    </p:spTree>
    <p:extLst>
      <p:ext uri="{BB962C8B-B14F-4D97-AF65-F5344CB8AC3E}">
        <p14:creationId xmlns:p14="http://schemas.microsoft.com/office/powerpoint/2010/main" val="861828505"/>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1643</TotalTime>
  <Words>679</Words>
  <Application>Microsoft Office PowerPoint</Application>
  <PresentationFormat>Personnalisé</PresentationFormat>
  <Paragraphs>157</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Brin</vt:lpstr>
      <vt:lpstr>Message de notre inspectrice Madame GODARD</vt:lpstr>
      <vt:lpstr>Bac Pro AGOrA Assistance à la Gestion des Organisations et de leurs Activités</vt:lpstr>
      <vt:lpstr>Organisation pédagogique</vt:lpstr>
      <vt:lpstr>Organisation pédagogique</vt:lpstr>
      <vt:lpstr>Organisation pédagogique</vt:lpstr>
      <vt:lpstr>Organisation pédagogique</vt:lpstr>
      <vt:lpstr>Organisation pédagogique</vt:lpstr>
      <vt:lpstr>L’espace de travail physique</vt:lpstr>
      <vt:lpstr>FULL WEB</vt:lpstr>
      <vt:lpstr>Les évidences !</vt:lpstr>
      <vt:lpstr>Référentiel : Structuration en blocs  de compétences </vt:lpstr>
      <vt:lpstr>Professionnalisation de l’élève</vt:lpstr>
      <vt:lpstr>Évolution d’un scénario GA en AGOrA</vt:lpstr>
      <vt:lpstr>Évolution d’un scénario GA en AGOrA</vt:lpstr>
      <vt:lpstr>Évolution d’un scénario GA en AGOrA</vt:lpstr>
      <vt:lpstr>Évolution d’un scénario GA en AGOrA</vt:lpstr>
      <vt:lpstr>Évolution d’un scénario GA en AGOrA</vt:lpstr>
      <vt:lpstr>Évolution d’un scénario GA en AGOrA</vt:lpstr>
      <vt:lpstr>Évolution d’un scénario GA en AGOrA</vt:lpstr>
      <vt:lpstr>Des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 Pro AGOrA Assistance à la Gestion des Organisations et de leurs Activités</dc:title>
  <dc:creator>Thomas BARNIER</dc:creator>
  <cp:lastModifiedBy>formation</cp:lastModifiedBy>
  <cp:revision>41</cp:revision>
  <dcterms:created xsi:type="dcterms:W3CDTF">2020-06-19T08:48:39Z</dcterms:created>
  <dcterms:modified xsi:type="dcterms:W3CDTF">2020-06-29T08:11:25Z</dcterms:modified>
</cp:coreProperties>
</file>