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4" r:id="rId3"/>
    <p:sldId id="257" r:id="rId4"/>
    <p:sldId id="258" r:id="rId5"/>
    <p:sldId id="259" r:id="rId6"/>
    <p:sldId id="261" r:id="rId7"/>
    <p:sldId id="263" r:id="rId8"/>
    <p:sldId id="267" r:id="rId9"/>
    <p:sldId id="266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5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4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9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7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7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5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15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7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6E9F-664D-4446-A633-57444D4E0FAC}" type="datetimeFigureOut">
              <a:rPr lang="fr-FR" smtClean="0"/>
              <a:pPr/>
              <a:t>20/07/2020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965-D47E-8540-8533-4549375B10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package" Target="../embeddings/Document_Microsoft_Word2.docx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53687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EBFE549-D76C-4D42-8F0C-EA83D4662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090" y="1036771"/>
            <a:ext cx="7772400" cy="2254536"/>
          </a:xfrm>
        </p:spPr>
        <p:txBody>
          <a:bodyPr>
            <a:normAutofit fontScale="90000"/>
          </a:bodyPr>
          <a:lstStyle/>
          <a:p>
            <a:r>
              <a:rPr lang="fr-FR" dirty="0"/>
              <a:t>Classe de Seconde</a:t>
            </a:r>
            <a:br>
              <a:rPr lang="fr-FR" dirty="0"/>
            </a:br>
            <a:r>
              <a:rPr lang="fr-FR" dirty="0"/>
              <a:t>Thème 1</a:t>
            </a:r>
            <a:br>
              <a:rPr lang="fr-FR" dirty="0"/>
            </a:br>
            <a:r>
              <a:rPr lang="fr-FR" b="1" dirty="0">
                <a:solidFill>
                  <a:srgbClr val="0070C0"/>
                </a:solidFill>
              </a:rPr>
              <a:t>S’entrainer aux compétences orales dès la Seconde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16DA7C8E-0AA2-AF4D-BE13-667B9F994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010932"/>
            <a:ext cx="4032448" cy="2355149"/>
          </a:xfrm>
        </p:spPr>
        <p:txBody>
          <a:bodyPr>
            <a:normAutofit fontScale="70000" lnSpcReduction="20000"/>
          </a:bodyPr>
          <a:lstStyle/>
          <a:p>
            <a:endParaRPr lang="fr-FR" sz="1000" dirty="0"/>
          </a:p>
          <a:p>
            <a:r>
              <a:rPr lang="fr-FR" dirty="0">
                <a:solidFill>
                  <a:schemeClr val="tx1"/>
                </a:solidFill>
              </a:rPr>
              <a:t>Thème mobilisé : </a:t>
            </a:r>
          </a:p>
          <a:p>
            <a:r>
              <a:rPr lang="fr-FR" b="1" dirty="0">
                <a:solidFill>
                  <a:schemeClr val="tx1"/>
                </a:solidFill>
              </a:rPr>
              <a:t>Du développement au développement durable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Marie-Pierre Leclerc, professeure au lycée Périer, Marseille</a:t>
            </a:r>
          </a:p>
        </p:txBody>
      </p:sp>
      <p:pic>
        <p:nvPicPr>
          <p:cNvPr id="4098" name="Picture 2" descr="Développement durable — Wikipédia">
            <a:extLst>
              <a:ext uri="{FF2B5EF4-FFF2-40B4-BE49-F238E27FC236}">
                <a16:creationId xmlns:a16="http://schemas.microsoft.com/office/drawing/2014/main" id="{36CF9461-B869-4B46-997C-60005BD6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0" y="3597310"/>
            <a:ext cx="24003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4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46113"/>
              </p:ext>
            </p:extLst>
          </p:nvPr>
        </p:nvGraphicFramePr>
        <p:xfrm>
          <a:off x="1001069" y="1136780"/>
          <a:ext cx="6731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3" imgW="6730752" imgH="2679601" progId="">
                  <p:embed/>
                </p:oleObj>
              </mc:Choice>
              <mc:Fallback>
                <p:oleObj name="Document" r:id="rId3" imgW="6730752" imgH="267960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69" y="1136780"/>
                        <a:ext cx="67310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8076"/>
              </p:ext>
            </p:extLst>
          </p:nvPr>
        </p:nvGraphicFramePr>
        <p:xfrm>
          <a:off x="1432495" y="4021893"/>
          <a:ext cx="5905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5" imgW="5905283" imgH="2133521" progId="">
                  <p:embed/>
                </p:oleObj>
              </mc:Choice>
              <mc:Fallback>
                <p:oleObj name="Document" r:id="rId5" imgW="5905283" imgH="213352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495" y="4021893"/>
                        <a:ext cx="59055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5666" y="6155493"/>
            <a:ext cx="839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 : Expert  	     B : Confirmé		C : apprenti		D : Débutant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65793" y="400967"/>
            <a:ext cx="486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ÉVALUER L’ORAL :  grilles alternative d’évaluation</a:t>
            </a:r>
            <a:endParaRPr lang="fr-FR" dirty="0"/>
          </a:p>
        </p:txBody>
      </p:sp>
      <p:pic>
        <p:nvPicPr>
          <p:cNvPr id="7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08" y="119267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0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8" y="6137297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53687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0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0929" y="91575"/>
            <a:ext cx="641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L’oral en histoire-géographie et EMC au lycée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1027177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Niveau: 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Seconde</a:t>
            </a:r>
          </a:p>
          <a:p>
            <a:endParaRPr lang="fr-FR" alt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Thème: </a:t>
            </a:r>
          </a:p>
          <a:p>
            <a:pPr>
              <a:buFont typeface="Arial" pitchFamily="34" charset="0"/>
              <a:buChar char="•"/>
            </a:pP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Du développement au développement durable (géo)</a:t>
            </a:r>
          </a:p>
          <a:p>
            <a:endParaRPr lang="fr-FR" alt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Situation d’apprentissage: </a:t>
            </a: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travail de groupe, oral en continu</a:t>
            </a:r>
          </a:p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Utilisation d’un outil numérique : </a:t>
            </a: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mobile, </a:t>
            </a:r>
            <a:r>
              <a:rPr lang="fr-FR" altLang="fr-FR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powerpoint</a:t>
            </a:r>
            <a:endParaRPr lang="fr-FR" altLang="fr-F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Situations d’évaluation: </a:t>
            </a: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autoévaluation, évaluation par compétences</a:t>
            </a:r>
          </a:p>
          <a:p>
            <a:endParaRPr lang="fr-FR" alt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Mots clefs: </a:t>
            </a:r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oral, autonomie, travail de groupe, autoévaluation</a:t>
            </a:r>
          </a:p>
          <a:p>
            <a:endParaRPr lang="fr-FR" altLang="fr-FR" sz="14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indent="-285750" algn="just"/>
            <a:r>
              <a:rPr lang="fr-FR" altLang="fr-FR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Présentation de la ressource </a:t>
            </a:r>
            <a:r>
              <a:rPr lang="fr-FR" altLang="fr-F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marL="285750" indent="-285750" algn="just"/>
            <a:r>
              <a:rPr lang="fr-FR" sz="1400" dirty="0"/>
              <a:t>La ressource permet de travailler les capacités et méthodes suivantes: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400" dirty="0"/>
              <a:t>Exploiter et confronter des informations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400" dirty="0"/>
              <a:t>Organiser et synthétiser des informations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400" dirty="0"/>
              <a:t>Préparer et organiser son travail au sein d’un groupe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400" dirty="0"/>
              <a:t>Rendre un production écrite </a:t>
            </a:r>
            <a:r>
              <a:rPr lang="fr-FR" sz="1400" b="1" dirty="0"/>
              <a:t>et préparer un oral construit et argumenté de façon à présenter au reste de la classe le pays choisi </a:t>
            </a:r>
            <a:r>
              <a:rPr lang="fr-FR" sz="1400" b="1" dirty="0">
                <a:solidFill>
                  <a:srgbClr val="0070C0"/>
                </a:solidFill>
              </a:rPr>
              <a:t>= entrainement à la situation du Grand oral (progressivité des apprentissages jusqu’en Terminale)</a:t>
            </a:r>
          </a:p>
          <a:p>
            <a:pPr marL="285750" indent="-285750" algn="just"/>
            <a:endParaRPr lang="fr-FR" sz="1200" b="1" dirty="0"/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4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3627" y="1049134"/>
            <a:ext cx="7384182" cy="523220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4F81BD"/>
                </a:solidFill>
              </a:rPr>
              <a:t>DU DÉVELOPPEMENT AU DÉVELOPPEMENT DURABLE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charset="2"/>
              <a:buChar char="Ø"/>
            </a:pPr>
            <a:r>
              <a:rPr lang="fr-FR" dirty="0"/>
              <a:t>Ce thème permet de travailler les capacités et méthodes suivantes: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Exploiter et confronter des informations:</a:t>
            </a:r>
          </a:p>
          <a:p>
            <a:pPr algn="just"/>
            <a:r>
              <a:rPr lang="fr-FR" dirty="0"/>
              <a:t>Prélever des informations pertinentes de façon à montrer les modes durables de développement.</a:t>
            </a:r>
          </a:p>
          <a:p>
            <a:pPr algn="just"/>
            <a:endParaRPr lang="fr-FR" dirty="0"/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Organiser et synthétiser des informations:</a:t>
            </a:r>
          </a:p>
          <a:p>
            <a:pPr algn="just"/>
            <a:r>
              <a:rPr lang="fr-FR" dirty="0"/>
              <a:t>Rédiger un texte afin de présenter le mode durable de développement du pays choisi: la Suède ou Madagascar</a:t>
            </a:r>
          </a:p>
          <a:p>
            <a:pPr algn="just"/>
            <a:endParaRPr lang="fr-FR" dirty="0"/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Préparer et organiser son travail au sein d’un groupe:</a:t>
            </a:r>
          </a:p>
          <a:p>
            <a:pPr algn="just"/>
            <a:r>
              <a:rPr lang="fr-FR" dirty="0"/>
              <a:t>Rendre un production écrite </a:t>
            </a:r>
            <a:r>
              <a:rPr lang="fr-FR" b="1" dirty="0"/>
              <a:t>et préparer un oral construit et argumenté de façon à présenter au reste de la classe le pays choisi.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44" y="162522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2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31" y="602178"/>
            <a:ext cx="7881068" cy="609397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4F81BD"/>
                </a:solidFill>
              </a:rPr>
              <a:t>THÈME INTRODUCTIF : LES ENJEUX DE DÉVELOPPEMENT</a:t>
            </a:r>
            <a:endParaRPr lang="fr-FR" sz="2400" dirty="0">
              <a:solidFill>
                <a:srgbClr val="4F81BD"/>
              </a:solidFill>
            </a:endParaRPr>
          </a:p>
          <a:p>
            <a:pPr algn="ctr"/>
            <a:r>
              <a:rPr lang="fr-FR" sz="2400" b="1" dirty="0">
                <a:solidFill>
                  <a:srgbClr val="4F81BD"/>
                </a:solidFill>
              </a:rPr>
              <a:t>Du développement au développement durable</a:t>
            </a:r>
            <a:endParaRPr lang="fr-FR" sz="2400" dirty="0">
              <a:solidFill>
                <a:srgbClr val="4F81BD"/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/>
              <a:t>Mettre en œuvre des modes durables de développement</a:t>
            </a:r>
          </a:p>
          <a:p>
            <a:r>
              <a:rPr lang="fr-FR" dirty="0"/>
              <a:t> 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Méthodes et capacités : </a:t>
            </a:r>
          </a:p>
          <a:p>
            <a:r>
              <a:rPr lang="fr-FR" dirty="0"/>
              <a:t>- Exploiter, confronter, organiser et synthétiser des  informations.</a:t>
            </a:r>
          </a:p>
          <a:p>
            <a:r>
              <a:rPr lang="fr-FR" dirty="0"/>
              <a:t>- Préparer et organiser son travail de manière autonome.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Je suis capable de travailler en équipe et de proposer une production collective qui mette en évidence la particularité du pays choisi.</a:t>
            </a:r>
          </a:p>
          <a:p>
            <a:r>
              <a:rPr lang="fr-FR" b="1" dirty="0"/>
              <a:t>Je me prépare en groupe à présenter cette production à l’oral au reste de la classe.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Chaque groupe: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	- Choisit  l’un des deux pays proposés</a:t>
            </a:r>
          </a:p>
          <a:p>
            <a:r>
              <a:rPr lang="fr-FR" dirty="0"/>
              <a:t>	- S’organise pour extraire les informations utiles au sujet.</a:t>
            </a:r>
          </a:p>
          <a:p>
            <a:r>
              <a:rPr lang="fr-FR" dirty="0"/>
              <a:t>	- Dégage un fil conducteur et ou des parties pour réaliser le travail.</a:t>
            </a:r>
          </a:p>
          <a:p>
            <a:r>
              <a:rPr lang="fr-FR" dirty="0"/>
              <a:t>	- Remet une production au terme des 2 heures.</a:t>
            </a:r>
          </a:p>
        </p:txBody>
      </p:sp>
      <p:pic>
        <p:nvPicPr>
          <p:cNvPr id="4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915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5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1344523"/>
            <a:ext cx="7227425" cy="45243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4F81BD"/>
                </a:solidFill>
              </a:rPr>
              <a:t>Objectifs :</a:t>
            </a:r>
          </a:p>
          <a:p>
            <a:pPr algn="ctr"/>
            <a:endParaRPr lang="fr-FR" sz="3200" dirty="0">
              <a:solidFill>
                <a:srgbClr val="4F81BD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fr-FR" sz="3200" dirty="0">
                <a:solidFill>
                  <a:srgbClr val="4F81BD"/>
                </a:solidFill>
              </a:rPr>
              <a:t>Prendre la parole en continu : s’exercer en amont à partir des critères élaborés en classe ensemble.</a:t>
            </a:r>
          </a:p>
          <a:p>
            <a:pPr algn="just"/>
            <a:endParaRPr lang="fr-FR" sz="3200" dirty="0">
              <a:solidFill>
                <a:srgbClr val="4F81BD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fr-FR" sz="3200" dirty="0">
                <a:solidFill>
                  <a:srgbClr val="4F81BD"/>
                </a:solidFill>
              </a:rPr>
              <a:t>Permettre à l’ensemble des élèves d’avoir des connaissances sur les 2 pays proposés</a:t>
            </a:r>
          </a:p>
        </p:txBody>
      </p:sp>
      <p:pic>
        <p:nvPicPr>
          <p:cNvPr id="3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10" y="343576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44306"/>
              </p:ext>
            </p:extLst>
          </p:nvPr>
        </p:nvGraphicFramePr>
        <p:xfrm>
          <a:off x="705381" y="1718002"/>
          <a:ext cx="7829735" cy="313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6730752" imgH="2692301" progId="">
                  <p:embed/>
                </p:oleObj>
              </mc:Choice>
              <mc:Fallback>
                <p:oleObj name="Document" r:id="rId3" imgW="6730752" imgH="269230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81" y="1718002"/>
                        <a:ext cx="7829735" cy="3131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73331" y="723354"/>
            <a:ext cx="179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ÉVALUER L’ORAL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98668" y="5144403"/>
            <a:ext cx="7225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 : Expert  	     B : Confirmé		C :apprenti		D : Débutant</a:t>
            </a:r>
          </a:p>
        </p:txBody>
      </p:sp>
      <p:pic>
        <p:nvPicPr>
          <p:cNvPr id="7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14" y="6915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D5FA52-D2F6-9449-BA1B-60721C4F0A89}"/>
              </a:ext>
            </a:extLst>
          </p:cNvPr>
          <p:cNvSpPr txBox="1"/>
          <p:nvPr/>
        </p:nvSpPr>
        <p:spPr>
          <a:xfrm>
            <a:off x="705381" y="5636871"/>
            <a:ext cx="782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Cette grille peut évoluer au fil du parcours en lycée pour se rapprocher progressivement des attendus du Grand Oral (et de la grille indicative qui accompagne le texte officiel)</a:t>
            </a:r>
          </a:p>
        </p:txBody>
      </p:sp>
    </p:spTree>
    <p:extLst>
      <p:ext uri="{BB962C8B-B14F-4D97-AF65-F5344CB8AC3E}">
        <p14:creationId xmlns:p14="http://schemas.microsoft.com/office/powerpoint/2010/main" val="13298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86101" y="6161649"/>
            <a:ext cx="227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Groupe 1: Suède</a:t>
            </a:r>
          </a:p>
        </p:txBody>
      </p:sp>
      <p:pic>
        <p:nvPicPr>
          <p:cNvPr id="4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915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Visage souriant noir">
            <a:extLst>
              <a:ext uri="{FF2B5EF4-FFF2-40B4-BE49-F238E27FC236}">
                <a16:creationId xmlns:a16="http://schemas.microsoft.com/office/drawing/2014/main" id="{5776DA17-CA66-D04B-8A64-432A0308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5271" y="1513390"/>
            <a:ext cx="914400" cy="914400"/>
          </a:xfrm>
          <a:prstGeom prst="rect">
            <a:avLst/>
          </a:prstGeom>
        </p:spPr>
      </p:pic>
      <p:pic>
        <p:nvPicPr>
          <p:cNvPr id="10" name="Graphique 9" descr="Visage souriant noir">
            <a:extLst>
              <a:ext uri="{FF2B5EF4-FFF2-40B4-BE49-F238E27FC236}">
                <a16:creationId xmlns:a16="http://schemas.microsoft.com/office/drawing/2014/main" id="{DD502E74-839D-9E42-A9F9-D478EE11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1033" y="1655478"/>
            <a:ext cx="914400" cy="914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A88FAA-A942-6945-A1A7-8CE0D3818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18272"/>
            <a:ext cx="596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valuation oral Suèd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8"/>
          <a:stretch/>
        </p:blipFill>
        <p:spPr>
          <a:xfrm>
            <a:off x="1068429" y="485523"/>
            <a:ext cx="7386730" cy="5938308"/>
          </a:xfrm>
          <a:prstGeom prst="rect">
            <a:avLst/>
          </a:prstGeom>
        </p:spPr>
      </p:pic>
      <p:pic>
        <p:nvPicPr>
          <p:cNvPr id="3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8" y="13640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4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́valuation oral Madagasca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" b="2518"/>
          <a:stretch/>
        </p:blipFill>
        <p:spPr>
          <a:xfrm>
            <a:off x="2324504" y="172733"/>
            <a:ext cx="5389061" cy="6498528"/>
          </a:xfrm>
          <a:prstGeom prst="rect">
            <a:avLst/>
          </a:prstGeom>
        </p:spPr>
      </p:pic>
      <p:pic>
        <p:nvPicPr>
          <p:cNvPr id="3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23" y="186739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879641-A27A-2844-884B-378FD40ED7C2}"/>
              </a:ext>
            </a:extLst>
          </p:cNvPr>
          <p:cNvSpPr txBox="1"/>
          <p:nvPr/>
        </p:nvSpPr>
        <p:spPr>
          <a:xfrm>
            <a:off x="50925" y="305025"/>
            <a:ext cx="190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Groupe 2 : Madagascar</a:t>
            </a:r>
          </a:p>
        </p:txBody>
      </p:sp>
    </p:spTree>
    <p:extLst>
      <p:ext uri="{BB962C8B-B14F-4D97-AF65-F5344CB8AC3E}">
        <p14:creationId xmlns:p14="http://schemas.microsoft.com/office/powerpoint/2010/main" val="1594480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563</Words>
  <Application>Microsoft Macintosh PowerPoint</Application>
  <PresentationFormat>Affichage à l'écran (4:3)</PresentationFormat>
  <Paragraphs>71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Document</vt:lpstr>
      <vt:lpstr>Classe de Seconde Thème 1 S’entrainer aux compétences orales dès la Seconde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Leclerc</dc:creator>
  <cp:lastModifiedBy>mejean isabelle</cp:lastModifiedBy>
  <cp:revision>34</cp:revision>
  <dcterms:created xsi:type="dcterms:W3CDTF">2019-01-07T09:09:30Z</dcterms:created>
  <dcterms:modified xsi:type="dcterms:W3CDTF">2020-07-20T08:50:39Z</dcterms:modified>
</cp:coreProperties>
</file>