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97" d="100"/>
          <a:sy n="97" d="100"/>
        </p:scale>
        <p:origin x="14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3A033-E773-4CC6-9992-90E4154E7CB3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DC223-31C8-4829-9D94-16D134846B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DC223-31C8-4829-9D94-16D134846BF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712E-937D-4A4F-9FB1-7EBFC57911B8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B3D7-768E-4015-805D-E86572BDE0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Initiation à la dissertation Exercice 1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CC66FF"/>
                </a:solidFill>
              </a:rPr>
              <a:t>Correction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b="1" dirty="0"/>
              <a:t>9 / Dans quelle mesure les sondages d’opinion nous permettent-ils de connaître l’opinion publique ? </a:t>
            </a:r>
          </a:p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Dans quelle mesure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discussion</a:t>
            </a:r>
          </a:p>
          <a:p>
            <a:pPr algn="just"/>
            <a:r>
              <a:rPr lang="fr-FR" i="1" dirty="0"/>
              <a:t>Exemple de plan possible :</a:t>
            </a:r>
            <a:endParaRPr lang="fr-FR" dirty="0"/>
          </a:p>
          <a:p>
            <a:pPr algn="just">
              <a:buNone/>
            </a:pPr>
            <a:r>
              <a:rPr lang="fr-FR" dirty="0"/>
              <a:t>I / Les sondages d’opinion menés rigoureusement doivent nous permettre de connaître l’opinion publique</a:t>
            </a:r>
          </a:p>
          <a:p>
            <a:pPr algn="just">
              <a:buNone/>
            </a:pPr>
            <a:r>
              <a:rPr lang="fr-FR" dirty="0"/>
              <a:t>	A / Des précautions méthodologiques (construction de l’échantillon, des questions et interprétation des réponses)…</a:t>
            </a:r>
          </a:p>
          <a:p>
            <a:pPr algn="just">
              <a:buNone/>
            </a:pPr>
            <a:r>
              <a:rPr lang="fr-FR" dirty="0"/>
              <a:t>	B /... nous permettant de mesurer l’opinion publique (opinion du plus grand nombre de nos jours, chaque personne compte de la même manière)</a:t>
            </a:r>
          </a:p>
          <a:p>
            <a:pPr algn="just">
              <a:buNone/>
            </a:pPr>
            <a:r>
              <a:rPr lang="fr-FR" dirty="0"/>
              <a:t>II / Cependant les sondages sont des outils critiqués</a:t>
            </a:r>
          </a:p>
          <a:p>
            <a:pPr algn="just">
              <a:buNone/>
            </a:pPr>
            <a:r>
              <a:rPr lang="fr-FR" dirty="0"/>
              <a:t>	A / Des limites pour chacune des étapes de la réalisation des sondages (+ P Champagne)</a:t>
            </a:r>
          </a:p>
          <a:p>
            <a:pPr algn="just">
              <a:buNone/>
            </a:pPr>
            <a:r>
              <a:rPr lang="fr-FR" dirty="0"/>
              <a:t>	B / L’opinion publique elle-même est une notion critiquée (cf. 3 critiques de P Bourdieu)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algn="just"/>
            <a:r>
              <a:rPr lang="fr-FR" b="1" dirty="0"/>
              <a:t>10 / Le vote est-il uniquement un choix individuel ? </a:t>
            </a:r>
          </a:p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Question oui/non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discussion</a:t>
            </a:r>
            <a:r>
              <a:rPr lang="fr-FR" dirty="0"/>
              <a:t>. NB ce sujet comprend aussi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« seulement » </a:t>
            </a:r>
            <a:r>
              <a:rPr lang="fr-FR" dirty="0"/>
              <a:t>donc c’est un sujet discussion un peu particulier : nécessaire mais pas suffisant, ici en partie mais pas seulement.</a:t>
            </a:r>
          </a:p>
          <a:p>
            <a:pPr algn="just"/>
            <a:r>
              <a:rPr lang="fr-FR" i="1" dirty="0"/>
              <a:t>Exemple de plan possible : voir exercice 2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b="1" dirty="0"/>
              <a:t>11/ Quels sont les effets du partage des risques ?</a:t>
            </a:r>
          </a:p>
          <a:p>
            <a:pPr algn="just"/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Quels sont </a:t>
            </a:r>
            <a:r>
              <a:rPr lang="fr-FR" dirty="0"/>
              <a:t>(les effets)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analyse </a:t>
            </a:r>
            <a:r>
              <a:rPr lang="fr-FR" dirty="0"/>
              <a:t>(sur les conséquences)</a:t>
            </a:r>
          </a:p>
          <a:p>
            <a:pPr algn="just"/>
            <a:r>
              <a:rPr lang="fr-FR" i="1" dirty="0"/>
              <a:t>Exemple de plan possible :</a:t>
            </a:r>
            <a:endParaRPr lang="fr-FR" dirty="0"/>
          </a:p>
          <a:p>
            <a:pPr algn="just"/>
            <a:r>
              <a:rPr lang="fr-FR" dirty="0"/>
              <a:t>I / Les effets positifs du partage des risques</a:t>
            </a:r>
          </a:p>
          <a:p>
            <a:pPr algn="just">
              <a:buNone/>
            </a:pPr>
            <a:r>
              <a:rPr lang="fr-FR" dirty="0"/>
              <a:t>	A / Des effets économiques positifs : incitation à la création d’entreprise, à l’innovation, croissance, emploi</a:t>
            </a:r>
          </a:p>
          <a:p>
            <a:pPr algn="just">
              <a:buNone/>
            </a:pPr>
            <a:r>
              <a:rPr lang="fr-FR" dirty="0"/>
              <a:t>	B / Des effets sur le bien-être : sécurité collective, meilleure santé, solidarités collectives</a:t>
            </a:r>
          </a:p>
          <a:p>
            <a:pPr algn="just">
              <a:buNone/>
            </a:pPr>
            <a:r>
              <a:rPr lang="fr-FR" dirty="0"/>
              <a:t> II / Les effets négatifs du partage des risques</a:t>
            </a:r>
          </a:p>
          <a:p>
            <a:pPr algn="just">
              <a:buNone/>
            </a:pPr>
            <a:r>
              <a:rPr lang="fr-FR" dirty="0"/>
              <a:t>	A / Le risque d’aléa moral pour les assureurs privés (c’est aussi une des défaillances du marché) : inefficacité</a:t>
            </a:r>
          </a:p>
          <a:p>
            <a:pPr algn="just">
              <a:buNone/>
            </a:pPr>
            <a:r>
              <a:rPr lang="fr-FR" dirty="0"/>
              <a:t>	B / Le risque d’aléa moral pour la protection sociale (gaspillage de ressources : assurance maladie, assurance chômage)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b="1" dirty="0"/>
              <a:t>12 / En quoi l’entreprise est-elle un lieu de coopération et de conflit ? </a:t>
            </a:r>
          </a:p>
          <a:p>
            <a:pPr algn="just"/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 quoi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analyse</a:t>
            </a:r>
            <a:r>
              <a:rPr lang="fr-FR" dirty="0"/>
              <a:t>. Ici le sujet indique 2 grandes parties : la coopération et les conflits</a:t>
            </a:r>
          </a:p>
          <a:p>
            <a:pPr algn="just"/>
            <a:r>
              <a:rPr lang="fr-FR" i="1" dirty="0"/>
              <a:t>Exemple de plan possible :</a:t>
            </a:r>
            <a:endParaRPr lang="fr-FR" dirty="0"/>
          </a:p>
          <a:p>
            <a:pPr algn="just">
              <a:buNone/>
            </a:pPr>
            <a:r>
              <a:rPr lang="fr-FR" dirty="0"/>
              <a:t>I / Les conflits au sein de l’entreprise liés à des intérêts divergents prennent différentes formes</a:t>
            </a:r>
          </a:p>
          <a:p>
            <a:pPr algn="just">
              <a:buNone/>
            </a:pPr>
            <a:r>
              <a:rPr lang="fr-FR" dirty="0"/>
              <a:t>	A / Des intérêts divergents entre les différentes parties prenantes de l’entreprise : enjeu le partage de la valeur ajoutée entre les travailleurs (salaires) et les propriétaires de l’entreprise (dividendes)</a:t>
            </a:r>
          </a:p>
          <a:p>
            <a:pPr algn="just">
              <a:buNone/>
            </a:pPr>
            <a:r>
              <a:rPr lang="fr-FR" dirty="0"/>
              <a:t>	B / Les conflits liés au travail peuvent prendre différentes formes : individuelle (prud’hommes) /collective (grève, manifestation, pétition, refus d’heures supplémentaires, séquestration de </a:t>
            </a:r>
            <a:r>
              <a:rPr lang="fr-FR" dirty="0" err="1"/>
              <a:t>dirigeant.e.s</a:t>
            </a:r>
            <a:r>
              <a:rPr lang="fr-FR" dirty="0"/>
              <a:t>, appel au boycott…).</a:t>
            </a:r>
          </a:p>
          <a:p>
            <a:pPr algn="just">
              <a:buNone/>
            </a:pPr>
            <a:r>
              <a:rPr lang="fr-FR" dirty="0"/>
              <a:t>II / Une gouvernance permet de trouver des objectifs communs et incite à la coopération dans l’entreprise.</a:t>
            </a:r>
          </a:p>
          <a:p>
            <a:pPr algn="just">
              <a:buNone/>
            </a:pPr>
            <a:r>
              <a:rPr lang="fr-FR" dirty="0"/>
              <a:t>	A / Des instances de négociation et de dialogue facilitant la coopération : délégués du personnel, délégués syndicaux, comité d’entreprise, CHSCT</a:t>
            </a:r>
          </a:p>
          <a:p>
            <a:pPr algn="just">
              <a:buNone/>
            </a:pPr>
            <a:r>
              <a:rPr lang="fr-FR" dirty="0"/>
              <a:t>	B / Des méthodes managériales prônent la coopération : décentralisation du pouvoir, instauration du dialogue social dans l’entreprise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dirty="0">
                <a:latin typeface="Berlin Sans FB" pitchFamily="34" charset="0"/>
              </a:rPr>
              <a:t>1 / En quoi un marché parfaitement concurrentiel permet-il de satisfaire les producteurs et les consommateurs ?</a:t>
            </a:r>
          </a:p>
          <a:p>
            <a:pPr algn="just"/>
            <a:r>
              <a:rPr lang="fr-FR" dirty="0">
                <a:solidFill>
                  <a:srgbClr val="0070C0"/>
                </a:solidFill>
                <a:latin typeface="Berlin Sans FB" pitchFamily="34" charset="0"/>
              </a:rPr>
              <a:t>En quoi</a:t>
            </a:r>
            <a:r>
              <a:rPr lang="fr-FR" dirty="0">
                <a:latin typeface="Berlin Sans FB" pitchFamily="34" charset="0"/>
              </a:rPr>
              <a:t>…</a:t>
            </a:r>
            <a:r>
              <a:rPr lang="fr-FR" dirty="0">
                <a:latin typeface="Berlin Sans FB" pitchFamily="34" charset="0"/>
                <a:sym typeface="Wingdings"/>
              </a:rPr>
              <a:t> </a:t>
            </a:r>
            <a:r>
              <a:rPr lang="fr-FR" dirty="0">
                <a:latin typeface="Berlin Sans FB" pitchFamily="34" charset="0"/>
              </a:rPr>
              <a:t> sujet </a:t>
            </a:r>
            <a:r>
              <a:rPr lang="fr-FR" dirty="0">
                <a:solidFill>
                  <a:srgbClr val="0070C0"/>
                </a:solidFill>
                <a:latin typeface="Berlin Sans FB" pitchFamily="34" charset="0"/>
              </a:rPr>
              <a:t>analyse</a:t>
            </a:r>
          </a:p>
          <a:p>
            <a:pPr algn="just"/>
            <a:r>
              <a:rPr lang="fr-FR" dirty="0">
                <a:latin typeface="Berlin Sans FB" pitchFamily="34" charset="0"/>
              </a:rPr>
              <a:t>Ex de plan possible : </a:t>
            </a:r>
          </a:p>
          <a:p>
            <a:pPr>
              <a:buNone/>
            </a:pPr>
            <a:r>
              <a:rPr lang="fr-FR" dirty="0"/>
              <a:t>I / Sur un marché parfaitement concurrentiel, les mécanismes de marché assurent l’équilibre entre l’offre et la demande</a:t>
            </a:r>
          </a:p>
          <a:p>
            <a:pPr>
              <a:buNone/>
            </a:pPr>
            <a:r>
              <a:rPr lang="fr-FR" dirty="0"/>
              <a:t>	A / La loi de l’offre et la loi de la demande…</a:t>
            </a:r>
          </a:p>
          <a:p>
            <a:pPr>
              <a:buNone/>
            </a:pPr>
            <a:r>
              <a:rPr lang="fr-FR" dirty="0"/>
              <a:t>	B / …permettent d’assurer l’équilibre sur un marché parfaitement concurrentiel</a:t>
            </a:r>
          </a:p>
          <a:p>
            <a:pPr>
              <a:buNone/>
            </a:pPr>
            <a:r>
              <a:rPr lang="fr-FR" dirty="0"/>
              <a:t>II / Or, à l’équilibre, la somme des surplus est maximisée</a:t>
            </a:r>
          </a:p>
          <a:p>
            <a:pPr>
              <a:buNone/>
            </a:pPr>
            <a:r>
              <a:rPr lang="fr-FR" dirty="0"/>
              <a:t>	A / Consommateur et producteur réalisent des gains à l’échange</a:t>
            </a:r>
          </a:p>
          <a:p>
            <a:pPr>
              <a:buNone/>
            </a:pPr>
            <a:r>
              <a:rPr lang="fr-FR" dirty="0"/>
              <a:t>	B / Le surplus du consommateur et le surplus du producteur sont les plus élevés</a:t>
            </a:r>
            <a:endParaRPr lang="fr-FR" dirty="0">
              <a:latin typeface="Berlin Sans FB" pitchFamily="34" charset="0"/>
            </a:endParaRPr>
          </a:p>
          <a:p>
            <a:pPr algn="just"/>
            <a:endParaRPr lang="fr-FR" dirty="0">
              <a:latin typeface="Berlin Sans FB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dirty="0">
                <a:latin typeface="Berlin Sans FB" pitchFamily="34" charset="0"/>
              </a:rPr>
              <a:t>2 / Les mécanismes de marché permettent-ils d’atteindre la meilleure situation possible pour tous les agents économiques ?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Question oui/non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discussion</a:t>
            </a:r>
            <a:endParaRPr lang="fr-FR" dirty="0"/>
          </a:p>
          <a:p>
            <a:r>
              <a:rPr lang="fr-FR" i="1" dirty="0"/>
              <a:t>Exemple de plan possible :</a:t>
            </a:r>
            <a:endParaRPr lang="fr-FR" dirty="0"/>
          </a:p>
          <a:p>
            <a:pPr algn="just">
              <a:buNone/>
            </a:pPr>
            <a:r>
              <a:rPr lang="fr-FR" dirty="0"/>
              <a:t>I / Les mécanismes de marché peuvent permettre d’atteindre la meilleure situation possible pour tous les agents économiques (cf. sujet 1)</a:t>
            </a:r>
          </a:p>
          <a:p>
            <a:pPr algn="just">
              <a:buNone/>
            </a:pPr>
            <a:r>
              <a:rPr lang="fr-FR" dirty="0"/>
              <a:t>	A / Sur un marché parfaitement concurrentiel, les mécanismes de marché assurent l’équilibre entre l’offre et la demande</a:t>
            </a:r>
          </a:p>
          <a:p>
            <a:pPr algn="just">
              <a:buNone/>
            </a:pPr>
            <a:r>
              <a:rPr lang="fr-FR" dirty="0"/>
              <a:t>	B / Or, à l’équilibre, la somme des surplus est maximisée</a:t>
            </a:r>
          </a:p>
          <a:p>
            <a:pPr algn="just">
              <a:buNone/>
            </a:pPr>
            <a:r>
              <a:rPr lang="fr-FR" dirty="0"/>
              <a:t>II / Néanmoins les conditions ne sont pas toujours réunies pour que les mécanismes de marché permettent d’atteindre la meilleure situation possible pour tous les agents économiques</a:t>
            </a:r>
          </a:p>
          <a:p>
            <a:pPr algn="just">
              <a:buNone/>
            </a:pPr>
            <a:r>
              <a:rPr lang="fr-FR" dirty="0"/>
              <a:t>	A / Les producteurs peuvent diminuer le surplus des consommateurs (abus de position dominante, ententes illicites)</a:t>
            </a:r>
          </a:p>
          <a:p>
            <a:pPr algn="just">
              <a:buNone/>
            </a:pPr>
            <a:r>
              <a:rPr lang="fr-FR" dirty="0"/>
              <a:t>	B / Les marchés connaissent des défaillances (externalités, biens communs et biens collectifs, sélection adverse, aléa moral) qui ne permettent pas d’atteindre la meilleure situation pour tous les agents économiques</a:t>
            </a:r>
          </a:p>
          <a:p>
            <a:pPr algn="just"/>
            <a:endParaRPr lang="fr-FR" dirty="0">
              <a:latin typeface="Berlin Sans FB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dirty="0"/>
              <a:t>3 </a:t>
            </a:r>
            <a:r>
              <a:rPr lang="fr-FR" dirty="0">
                <a:latin typeface="Berlin Sans FB" pitchFamily="34" charset="0"/>
              </a:rPr>
              <a:t>/ En quoi le marché peut-il être défaillant ? </a:t>
            </a:r>
          </a:p>
          <a:p>
            <a:r>
              <a:rPr lang="fr-FR" dirty="0">
                <a:solidFill>
                  <a:srgbClr val="0070C0"/>
                </a:solidFill>
              </a:rPr>
              <a:t>En quoi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rgbClr val="0070C0"/>
                </a:solidFill>
              </a:rPr>
              <a:t>analyse</a:t>
            </a:r>
          </a:p>
          <a:p>
            <a:r>
              <a:rPr lang="fr-FR" i="1" dirty="0"/>
              <a:t>Exemple de plan possible </a:t>
            </a:r>
            <a:endParaRPr lang="fr-FR" dirty="0"/>
          </a:p>
          <a:p>
            <a:pPr algn="just">
              <a:buNone/>
            </a:pPr>
            <a:r>
              <a:rPr lang="fr-FR" dirty="0"/>
              <a:t>I / Le marché est défaillant en présence d’externalités</a:t>
            </a:r>
          </a:p>
          <a:p>
            <a:pPr algn="just">
              <a:buNone/>
            </a:pPr>
            <a:r>
              <a:rPr lang="fr-FR" dirty="0"/>
              <a:t>	A / Le marché est défaillant en présence d’externalités négatives (ex : la pollution)</a:t>
            </a:r>
          </a:p>
          <a:p>
            <a:pPr algn="just">
              <a:buNone/>
            </a:pPr>
            <a:r>
              <a:rPr lang="fr-FR" dirty="0"/>
              <a:t>	B / Le marché est défaillant en présence d’externalités positives (ex : l’apiculteur et l’arboriculteur)</a:t>
            </a:r>
          </a:p>
          <a:p>
            <a:pPr algn="just">
              <a:buNone/>
            </a:pPr>
            <a:r>
              <a:rPr lang="fr-FR" dirty="0"/>
              <a:t>II / Le marché est défaillant en présence de biens présentant la caractéristique de non-</a:t>
            </a:r>
            <a:r>
              <a:rPr lang="fr-FR" dirty="0" err="1"/>
              <a:t>excluabilité</a:t>
            </a:r>
            <a:endParaRPr lang="fr-FR" dirty="0"/>
          </a:p>
          <a:p>
            <a:pPr algn="just">
              <a:buNone/>
            </a:pPr>
            <a:r>
              <a:rPr lang="fr-FR" dirty="0"/>
              <a:t>	A / Les biens communs (2 caractéristiques : non </a:t>
            </a:r>
            <a:r>
              <a:rPr lang="fr-FR" dirty="0" err="1"/>
              <a:t>excluables</a:t>
            </a:r>
            <a:r>
              <a:rPr lang="fr-FR" dirty="0"/>
              <a:t> et rivaux, ex : ressources halieutiques dans la mer)</a:t>
            </a:r>
          </a:p>
          <a:p>
            <a:pPr algn="just">
              <a:buNone/>
            </a:pPr>
            <a:r>
              <a:rPr lang="fr-FR" dirty="0"/>
              <a:t>	B / Les biens collectifs (2 caractéristiques : non </a:t>
            </a:r>
            <a:r>
              <a:rPr lang="fr-FR" dirty="0" err="1"/>
              <a:t>excluables</a:t>
            </a:r>
            <a:r>
              <a:rPr lang="fr-FR" dirty="0"/>
              <a:t> et non-rivaux, ex : feu d’artifice).</a:t>
            </a:r>
          </a:p>
          <a:p>
            <a:pPr algn="just">
              <a:buNone/>
            </a:pPr>
            <a:r>
              <a:rPr lang="fr-FR" dirty="0"/>
              <a:t>III / Le marché est défaillant en présence d’asymétries d’information</a:t>
            </a:r>
          </a:p>
          <a:p>
            <a:pPr algn="just">
              <a:buNone/>
            </a:pPr>
            <a:r>
              <a:rPr lang="fr-FR" dirty="0"/>
              <a:t>	A / Le risque de sélection adverse (ex des voitures d’occasion)</a:t>
            </a:r>
          </a:p>
          <a:p>
            <a:pPr algn="just">
              <a:buNone/>
            </a:pPr>
            <a:r>
              <a:rPr lang="fr-FR" dirty="0"/>
              <a:t>	B / Le risque d’aléa moral (ex des assurances)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b="1" dirty="0"/>
              <a:t>4 / Quels sont les effets des politiques d’augmentation des dépenses publiques ?  </a:t>
            </a:r>
          </a:p>
          <a:p>
            <a:pPr algn="just"/>
            <a:r>
              <a:rPr lang="fr-FR" dirty="0">
                <a:solidFill>
                  <a:srgbClr val="0070C0"/>
                </a:solidFill>
              </a:rPr>
              <a:t>Quels sont </a:t>
            </a:r>
            <a:r>
              <a:rPr lang="fr-FR" dirty="0"/>
              <a:t>(les effets)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rgbClr val="0070C0"/>
                </a:solidFill>
              </a:rPr>
              <a:t>analyse </a:t>
            </a:r>
            <a:r>
              <a:rPr lang="fr-FR" dirty="0"/>
              <a:t>(sur les conséquences)</a:t>
            </a:r>
          </a:p>
          <a:p>
            <a:pPr algn="just"/>
            <a:r>
              <a:rPr lang="fr-FR" i="1" dirty="0"/>
              <a:t>Exemple de plan possible :</a:t>
            </a:r>
            <a:endParaRPr lang="fr-FR" dirty="0"/>
          </a:p>
          <a:p>
            <a:pPr algn="just">
              <a:buNone/>
            </a:pPr>
            <a:r>
              <a:rPr lang="fr-FR" dirty="0"/>
              <a:t>I / Les effets positifs des politiques d’augmentation des dépenses publiques</a:t>
            </a:r>
          </a:p>
          <a:p>
            <a:pPr algn="just">
              <a:buNone/>
            </a:pPr>
            <a:r>
              <a:rPr lang="fr-FR" dirty="0"/>
              <a:t>	A / Les politiques d’augmentation des dépenses publiques peuvent conduire à une élévation de la demande (consommation et investissement)…</a:t>
            </a:r>
          </a:p>
          <a:p>
            <a:pPr algn="just">
              <a:buNone/>
            </a:pPr>
            <a:r>
              <a:rPr lang="fr-FR" dirty="0"/>
              <a:t>	B /…ce qui a des effets positifs sur l’activité économique (la production et l’emploi)</a:t>
            </a:r>
          </a:p>
          <a:p>
            <a:pPr algn="just">
              <a:buNone/>
            </a:pPr>
            <a:r>
              <a:rPr lang="fr-FR" dirty="0"/>
              <a:t>II / Les effets négatifs des politiques d’augmentation des dépenses publiques</a:t>
            </a:r>
          </a:p>
          <a:p>
            <a:pPr algn="just">
              <a:buNone/>
            </a:pPr>
            <a:r>
              <a:rPr lang="fr-FR" dirty="0"/>
              <a:t>	A / Le risque d’endettement et ses effets négatifs</a:t>
            </a:r>
          </a:p>
          <a:p>
            <a:pPr algn="just">
              <a:buNone/>
            </a:pPr>
            <a:r>
              <a:rPr lang="fr-FR" dirty="0"/>
              <a:t>	B / Des politiques qui ne sont pas toujours efficaces (pas toujours d’effet multiplicateur, risque d’un effet d’éviction) 	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/>
              <a:t>5 / Comment la monnaie est-elle créée ? </a:t>
            </a:r>
          </a:p>
          <a:p>
            <a:r>
              <a:rPr lang="fr-FR" dirty="0">
                <a:solidFill>
                  <a:srgbClr val="0070C0"/>
                </a:solidFill>
              </a:rPr>
              <a:t>Comment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rgbClr val="0070C0"/>
                </a:solidFill>
              </a:rPr>
              <a:t>analyse</a:t>
            </a:r>
          </a:p>
          <a:p>
            <a:r>
              <a:rPr lang="fr-FR" i="1" dirty="0"/>
              <a:t>Exemple de plan possible :</a:t>
            </a:r>
            <a:endParaRPr lang="fr-FR" dirty="0"/>
          </a:p>
          <a:p>
            <a:pPr>
              <a:buNone/>
            </a:pPr>
            <a:r>
              <a:rPr lang="fr-FR" dirty="0"/>
              <a:t>I / La monnaie est créée par les banques de second rang …</a:t>
            </a:r>
          </a:p>
          <a:p>
            <a:pPr>
              <a:buNone/>
            </a:pPr>
            <a:r>
              <a:rPr lang="fr-FR" dirty="0"/>
              <a:t>	A / Les banques de second rang ont la capacité de créer de la monnaie en octroyant des crédits</a:t>
            </a:r>
          </a:p>
          <a:p>
            <a:pPr>
              <a:buNone/>
            </a:pPr>
            <a:r>
              <a:rPr lang="fr-FR" dirty="0"/>
              <a:t>	B / La création de monnaie scripturale a lieu </a:t>
            </a:r>
            <a:r>
              <a:rPr lang="fr-FR" i="1" dirty="0"/>
              <a:t>ex nihilo</a:t>
            </a:r>
            <a:endParaRPr lang="fr-FR" dirty="0"/>
          </a:p>
          <a:p>
            <a:pPr>
              <a:buNone/>
            </a:pPr>
            <a:r>
              <a:rPr lang="fr-FR" dirty="0"/>
              <a:t>II / … sous le contrôle d’une Banque Centrale</a:t>
            </a:r>
          </a:p>
          <a:p>
            <a:pPr>
              <a:buNone/>
            </a:pPr>
            <a:r>
              <a:rPr lang="fr-FR" dirty="0"/>
              <a:t>	A / Le pouvoir de création des banques de second rang est limité</a:t>
            </a:r>
          </a:p>
          <a:p>
            <a:pPr algn="just">
              <a:buNone/>
            </a:pPr>
            <a:r>
              <a:rPr lang="fr-FR" dirty="0"/>
              <a:t>	B / Les instruments utilisés par les banques centrales pour limiter le pouvoir de création monétaire des banques de second rang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61662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b="1" dirty="0"/>
              <a:t>6 / La socialisation primaire détermine-t-elle totalement la trajectoire des individus ? </a:t>
            </a:r>
          </a:p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Question oui/non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discussion</a:t>
            </a:r>
            <a:r>
              <a:rPr lang="fr-FR" dirty="0"/>
              <a:t>. NB ce sujet comprend aussi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« totalement »</a:t>
            </a:r>
            <a:r>
              <a:rPr lang="fr-FR" dirty="0"/>
              <a:t> donc c’est un sujet discussion un peu particulier : nécessaire mais pas suffisant, ici en partie mais pas totalement.</a:t>
            </a:r>
          </a:p>
          <a:p>
            <a:pPr algn="just"/>
            <a:r>
              <a:rPr lang="fr-FR" i="1" dirty="0"/>
              <a:t>Exemple de plan possible :</a:t>
            </a:r>
            <a:endParaRPr lang="fr-FR" dirty="0"/>
          </a:p>
          <a:p>
            <a:pPr algn="just">
              <a:buNone/>
            </a:pPr>
            <a:r>
              <a:rPr lang="fr-FR" dirty="0"/>
              <a:t>I / La socialisation primaire peut déterminer la trajectoire des individus…</a:t>
            </a:r>
          </a:p>
          <a:p>
            <a:pPr algn="just">
              <a:buNone/>
            </a:pPr>
            <a:r>
              <a:rPr lang="fr-FR" dirty="0"/>
              <a:t>	A / Une socialisation primaire différenciée selon le genre des enfants qui peut inscrire durablement les individus dans une identité et une trajectoire</a:t>
            </a:r>
          </a:p>
          <a:p>
            <a:pPr algn="just">
              <a:buNone/>
            </a:pPr>
            <a:r>
              <a:rPr lang="fr-FR" dirty="0"/>
              <a:t>	B / Une socialisation primaire différenciée selon le milieu social qui peut inscrire durablement les individus dans une identité et une trajectoire</a:t>
            </a:r>
          </a:p>
          <a:p>
            <a:pPr algn="just">
              <a:buNone/>
            </a:pPr>
            <a:r>
              <a:rPr lang="fr-FR" dirty="0"/>
              <a:t> </a:t>
            </a:r>
          </a:p>
          <a:p>
            <a:pPr algn="just">
              <a:buNone/>
            </a:pPr>
            <a:r>
              <a:rPr lang="fr-FR" dirty="0"/>
              <a:t>II/ … cependant la trajectoire des individus ne dépend pas que de la socialisation primaire</a:t>
            </a:r>
          </a:p>
          <a:p>
            <a:pPr algn="just">
              <a:buNone/>
            </a:pPr>
            <a:r>
              <a:rPr lang="fr-FR" dirty="0"/>
              <a:t>	A / Des instances et des formes de socialisation secondaire transformant et reconstruisant les identités sociales</a:t>
            </a:r>
          </a:p>
          <a:p>
            <a:pPr algn="just">
              <a:buNone/>
            </a:pPr>
            <a:r>
              <a:rPr lang="fr-FR" dirty="0"/>
              <a:t>	B /  L’existence de trajectoires individuelles improbables reflète la pluralité des influences socialisatrices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54360"/>
          </a:xfrm>
        </p:spPr>
        <p:txBody>
          <a:bodyPr/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b="1" dirty="0"/>
              <a:t>7 / Comment peut-on expliquer la fragilisation des liens sociaux ?</a:t>
            </a:r>
          </a:p>
          <a:p>
            <a:pPr algn="just"/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Comment</a:t>
            </a:r>
            <a:r>
              <a:rPr lang="fr-FR" dirty="0"/>
              <a:t>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analyse</a:t>
            </a:r>
          </a:p>
          <a:p>
            <a:pPr algn="just"/>
            <a:r>
              <a:rPr lang="fr-FR" i="1" dirty="0"/>
              <a:t>Exemple de plan possible :</a:t>
            </a:r>
            <a:endParaRPr lang="fr-FR" dirty="0"/>
          </a:p>
          <a:p>
            <a:pPr algn="just">
              <a:buNone/>
            </a:pPr>
            <a:r>
              <a:rPr lang="fr-FR" dirty="0"/>
              <a:t>I / La fragilisation des liens sociaux peut s’expliquer par les mutations de la famille (rupture, précarité, isolement)</a:t>
            </a:r>
          </a:p>
          <a:p>
            <a:pPr algn="just">
              <a:buNone/>
            </a:pPr>
            <a:r>
              <a:rPr lang="fr-FR" dirty="0"/>
              <a:t>II / La fragilisation des liens sociaux peut aussi s’expliquer par les mutations du marché du travail (emplois précaires, chômage de masse)</a:t>
            </a:r>
          </a:p>
          <a:p>
            <a:pPr algn="just">
              <a:buNone/>
            </a:pPr>
            <a:r>
              <a:rPr lang="fr-FR" dirty="0"/>
              <a:t>III / Enfin la fragilisation des liens sociaux peut provenir d’une transformation sociale : la tendance au repli sur soi (individualisation, isolement risquant de créer des phénomènes de ségrégation)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Analyse </a:t>
            </a:r>
            <a:r>
              <a:rPr lang="fr-FR" dirty="0">
                <a:latin typeface="Berlin Sans FB" pitchFamily="34" charset="0"/>
              </a:rPr>
              <a:t>ou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discussion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fr-FR" dirty="0">
                <a:latin typeface="Berlin Sans FB" pitchFamily="34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b="1" dirty="0"/>
              <a:t>8 / La déviance n’est-elle qu’une transgression de normes ? </a:t>
            </a:r>
          </a:p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Question oui/non </a:t>
            </a:r>
            <a:r>
              <a:rPr lang="fr-FR" dirty="0">
                <a:sym typeface="Wingdings"/>
              </a:rPr>
              <a:t></a:t>
            </a:r>
            <a:r>
              <a:rPr lang="fr-FR" dirty="0"/>
              <a:t> sujet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discussion.</a:t>
            </a:r>
            <a:r>
              <a:rPr lang="fr-FR" dirty="0"/>
              <a:t> NB ce sujet comprend aussi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« ne… que » </a:t>
            </a:r>
            <a:r>
              <a:rPr lang="fr-FR" dirty="0"/>
              <a:t>donc c’est un sujet discussion un peu particulier : nécessaire mais pas suffisant, ou encore en partie mais pas seulement.</a:t>
            </a:r>
          </a:p>
          <a:p>
            <a:pPr algn="just"/>
            <a:r>
              <a:rPr lang="fr-FR" i="1" dirty="0"/>
              <a:t>Exemple de plan possible :</a:t>
            </a:r>
            <a:endParaRPr lang="fr-FR" dirty="0"/>
          </a:p>
          <a:p>
            <a:pPr algn="just">
              <a:buNone/>
            </a:pPr>
            <a:r>
              <a:rPr lang="fr-FR" dirty="0"/>
              <a:t>I / La déviance consiste à transgresser des normes</a:t>
            </a:r>
          </a:p>
          <a:p>
            <a:pPr algn="just">
              <a:buNone/>
            </a:pPr>
            <a:r>
              <a:rPr lang="fr-FR" dirty="0"/>
              <a:t>	A / Le déviant  a transgressé une norme sociale</a:t>
            </a:r>
          </a:p>
          <a:p>
            <a:pPr algn="just">
              <a:buNone/>
            </a:pPr>
            <a:r>
              <a:rPr lang="fr-FR" dirty="0"/>
              <a:t>	B / Le délinquant a transgressé une norme juridique (3 degrés de gravité distingués par la loi) </a:t>
            </a:r>
          </a:p>
          <a:p>
            <a:pPr algn="just">
              <a:buNone/>
            </a:pPr>
            <a:r>
              <a:rPr lang="fr-FR" dirty="0"/>
              <a:t> II / Néanmoins la déviance ne s’explique pas uniquement par une transgression d’une norme : le rôle des interactions sociales</a:t>
            </a:r>
          </a:p>
          <a:p>
            <a:pPr algn="just">
              <a:buNone/>
            </a:pPr>
            <a:r>
              <a:rPr lang="fr-FR" dirty="0"/>
              <a:t>	A / Le « déviant est celui auquel cette étiquette a été appliquée avec succès » (H Becker)</a:t>
            </a:r>
          </a:p>
          <a:p>
            <a:pPr algn="just">
              <a:buNone/>
            </a:pPr>
            <a:r>
              <a:rPr lang="fr-FR" dirty="0"/>
              <a:t>	B / Le rôle des entrepreneurs de morale dans l’étiquetage (H Becker) et la stigmatisation (E Goffman)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1710</Words>
  <Application>Microsoft Macintosh PowerPoint</Application>
  <PresentationFormat>Affichage à l'écran (4:3)</PresentationFormat>
  <Paragraphs>119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Berlin Sans FB</vt:lpstr>
      <vt:lpstr>Calibri</vt:lpstr>
      <vt:lpstr>Wingdings</vt:lpstr>
      <vt:lpstr>Thème Office</vt:lpstr>
      <vt:lpstr>Initiation à la dissertation Exercice 1 </vt:lpstr>
      <vt:lpstr>Analyse ou discussion ?</vt:lpstr>
      <vt:lpstr>Analyse ou discussion ?</vt:lpstr>
      <vt:lpstr>Analyse ou discussion ?</vt:lpstr>
      <vt:lpstr>Analyse ou discussion ?</vt:lpstr>
      <vt:lpstr>Analyse ou discussion ?</vt:lpstr>
      <vt:lpstr>Analyse ou discussion ?</vt:lpstr>
      <vt:lpstr>Analyse ou discussion ?</vt:lpstr>
      <vt:lpstr>Analyse ou discussion ?</vt:lpstr>
      <vt:lpstr>Analyse ou discussion ?</vt:lpstr>
      <vt:lpstr>Analyse ou discussion ?</vt:lpstr>
      <vt:lpstr>Analyse ou discussion ?</vt:lpstr>
      <vt:lpstr>Analyse ou discussion 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dissertation Exercice 1 </dc:title>
  <dc:creator>Lucile</dc:creator>
  <cp:lastModifiedBy>Jeremy BOULLE</cp:lastModifiedBy>
  <cp:revision>14</cp:revision>
  <dcterms:created xsi:type="dcterms:W3CDTF">2020-06-06T16:02:11Z</dcterms:created>
  <dcterms:modified xsi:type="dcterms:W3CDTF">2020-10-20T09:19:54Z</dcterms:modified>
</cp:coreProperties>
</file>