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7FA6-B8FF-4060-A39F-6EC3BA1CD36D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3C7F-5006-45FE-98B1-4A8F819A554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7FA6-B8FF-4060-A39F-6EC3BA1CD36D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3C7F-5006-45FE-98B1-4A8F819A554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7FA6-B8FF-4060-A39F-6EC3BA1CD36D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3C7F-5006-45FE-98B1-4A8F819A554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7FA6-B8FF-4060-A39F-6EC3BA1CD36D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3C7F-5006-45FE-98B1-4A8F819A554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7FA6-B8FF-4060-A39F-6EC3BA1CD36D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3C7F-5006-45FE-98B1-4A8F819A554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7FA6-B8FF-4060-A39F-6EC3BA1CD36D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3C7F-5006-45FE-98B1-4A8F819A554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7FA6-B8FF-4060-A39F-6EC3BA1CD36D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3C7F-5006-45FE-98B1-4A8F819A554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7FA6-B8FF-4060-A39F-6EC3BA1CD36D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3C7F-5006-45FE-98B1-4A8F819A554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7FA6-B8FF-4060-A39F-6EC3BA1CD36D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3C7F-5006-45FE-98B1-4A8F819A554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7FA6-B8FF-4060-A39F-6EC3BA1CD36D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3C7F-5006-45FE-98B1-4A8F819A554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7FA6-B8FF-4060-A39F-6EC3BA1CD36D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3C7F-5006-45FE-98B1-4A8F819A554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57FA6-B8FF-4060-A39F-6EC3BA1CD36D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C3C7F-5006-45FE-98B1-4A8F819A554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88640"/>
            <a:ext cx="828092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 smtClean="0">
                <a:latin typeface="+mn-lt"/>
              </a:rPr>
              <a:t>Le projet « Graphite »</a:t>
            </a:r>
          </a:p>
          <a:p>
            <a:pPr algn="ctr"/>
            <a:r>
              <a:rPr lang="fr-FR" sz="2400" b="1" dirty="0" smtClean="0">
                <a:latin typeface="+mn-lt"/>
              </a:rPr>
              <a:t>(géographie prospective des territoires de proximité)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>
                <a:latin typeface="+mn-lt"/>
              </a:rPr>
              <a:t>Nicolaï Jéromine</a:t>
            </a:r>
          </a:p>
          <a:p>
            <a:pPr algn="just"/>
            <a:r>
              <a:rPr lang="fr-FR" dirty="0" smtClean="0">
                <a:latin typeface="+mn-lt"/>
              </a:rPr>
              <a:t/>
            </a:r>
            <a:br>
              <a:rPr lang="fr-FR" dirty="0" smtClean="0">
                <a:latin typeface="+mn-lt"/>
              </a:rPr>
            </a:br>
            <a:r>
              <a:rPr lang="fr-FR" dirty="0" smtClean="0">
                <a:latin typeface="+mn-lt"/>
              </a:rPr>
              <a:t>Classe de </a:t>
            </a:r>
            <a:r>
              <a:rPr lang="fr-FR" dirty="0" smtClean="0"/>
              <a:t>2nde</a:t>
            </a:r>
            <a:r>
              <a:rPr lang="fr-FR" dirty="0" smtClean="0">
                <a:latin typeface="+mn-lt"/>
              </a:rPr>
              <a:t>, Géographie</a:t>
            </a:r>
          </a:p>
          <a:p>
            <a:pPr algn="just"/>
            <a:r>
              <a:rPr lang="fr-FR" dirty="0" smtClean="0">
                <a:latin typeface="+mn-lt"/>
              </a:rPr>
              <a:t/>
            </a:r>
            <a:br>
              <a:rPr lang="fr-FR" dirty="0" smtClean="0">
                <a:latin typeface="+mn-lt"/>
              </a:rPr>
            </a:br>
            <a:r>
              <a:rPr lang="fr-FR" dirty="0" smtClean="0">
                <a:latin typeface="+mn-lt"/>
              </a:rPr>
              <a:t>Thème 3 : « Aménager la ville » / « Ville et développement durable »</a:t>
            </a:r>
          </a:p>
          <a:p>
            <a:pPr algn="just"/>
            <a:endParaRPr lang="fr-FR" dirty="0"/>
          </a:p>
          <a:p>
            <a:pPr algn="just"/>
            <a:r>
              <a:rPr lang="fr-FR" dirty="0" smtClean="0"/>
              <a:t>Travail de groupes avec production d’un diaporama et présentation orale du travail / Evaluations possibles des notions et compétences acquises au cours du projet</a:t>
            </a:r>
            <a:endParaRPr lang="fr-FR" dirty="0" smtClean="0">
              <a:latin typeface="+mn-lt"/>
            </a:endParaRPr>
          </a:p>
          <a:p>
            <a:pPr algn="just"/>
            <a:endParaRPr lang="fr-FR" dirty="0"/>
          </a:p>
          <a:p>
            <a:pPr algn="just"/>
            <a:r>
              <a:rPr lang="fr-FR" dirty="0" smtClean="0">
                <a:latin typeface="+mn-lt"/>
              </a:rPr>
              <a:t>Le projet Graphite </a:t>
            </a:r>
            <a:r>
              <a:rPr lang="fr-FR" dirty="0" smtClean="0"/>
              <a:t>permet d’initier des élèves de 3</a:t>
            </a:r>
            <a:r>
              <a:rPr lang="fr-FR" baseline="30000" dirty="0" smtClean="0"/>
              <a:t>ème</a:t>
            </a:r>
            <a:r>
              <a:rPr lang="fr-FR" dirty="0" smtClean="0"/>
              <a:t>, de 2</a:t>
            </a:r>
            <a:r>
              <a:rPr lang="fr-FR" baseline="30000" dirty="0" smtClean="0"/>
              <a:t>nde</a:t>
            </a:r>
            <a:r>
              <a:rPr lang="fr-FR" dirty="0" smtClean="0"/>
              <a:t> et de 1</a:t>
            </a:r>
            <a:r>
              <a:rPr lang="fr-FR" baseline="30000" dirty="0" smtClean="0"/>
              <a:t>ère</a:t>
            </a:r>
            <a:r>
              <a:rPr lang="fr-FR" dirty="0" smtClean="0"/>
              <a:t> à la géographie prospective par l’étude de leurs territoires de proximité en réalisant un diagnostic territorial et en proposant un projet d’aménagement en intégrant l’utilisation des TIC. Il est </a:t>
            </a:r>
            <a:r>
              <a:rPr lang="fr-FR" dirty="0" smtClean="0">
                <a:latin typeface="+mn-lt"/>
              </a:rPr>
              <a:t>mené depuis l’année scolaire 2015-2016 et mis en œuvre par </a:t>
            </a:r>
            <a:r>
              <a:rPr lang="fr-FR" dirty="0" smtClean="0">
                <a:latin typeface="+mn-lt"/>
              </a:rPr>
              <a:t>Elisabeth </a:t>
            </a:r>
            <a:r>
              <a:rPr lang="fr-FR" dirty="0" smtClean="0">
                <a:latin typeface="+mn-lt"/>
              </a:rPr>
              <a:t>Dorier et le Laboratoire Population-Environnement-Développement (LPED), la </a:t>
            </a:r>
            <a:r>
              <a:rPr lang="fr-FR" dirty="0" smtClean="0"/>
              <a:t>Région PACA et </a:t>
            </a:r>
            <a:r>
              <a:rPr lang="fr-FR" dirty="0" smtClean="0"/>
              <a:t>les académies d’Aix-Marseille et de Nice.</a:t>
            </a:r>
            <a:endParaRPr lang="fr-FR" dirty="0" smtClean="0">
              <a:latin typeface="+mn-lt"/>
            </a:endParaRPr>
          </a:p>
          <a:p>
            <a:pPr algn="just"/>
            <a:endParaRPr lang="fr-FR" dirty="0" smtClean="0">
              <a:latin typeface="+mn-lt"/>
            </a:endParaRPr>
          </a:p>
          <a:p>
            <a:pPr algn="just"/>
            <a:r>
              <a:rPr lang="fr-FR" dirty="0" smtClean="0"/>
              <a:t>Mots clés: géographie prospective, diagnostic territorial, aménagement, ville, territoires de proximité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2952328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Expérimenter le projet « Graphite » </a:t>
            </a:r>
            <a:br>
              <a:rPr lang="fr-FR" b="1" dirty="0" smtClean="0">
                <a:solidFill>
                  <a:srgbClr val="FF0000"/>
                </a:solidFill>
              </a:rPr>
            </a:br>
            <a:r>
              <a:rPr lang="fr-FR" b="1" dirty="0" smtClean="0">
                <a:solidFill>
                  <a:srgbClr val="FF0000"/>
                </a:solidFill>
              </a:rPr>
              <a:t>en 3</a:t>
            </a:r>
            <a:r>
              <a:rPr lang="fr-FR" b="1" baseline="30000" dirty="0" smtClean="0">
                <a:solidFill>
                  <a:srgbClr val="FF0000"/>
                </a:solidFill>
              </a:rPr>
              <a:t>ème</a:t>
            </a:r>
            <a:r>
              <a:rPr lang="fr-FR" b="1" dirty="0" smtClean="0">
                <a:solidFill>
                  <a:srgbClr val="FF0000"/>
                </a:solidFill>
              </a:rPr>
              <a:t/>
            </a:r>
            <a:br>
              <a:rPr lang="fr-FR" b="1" dirty="0" smtClean="0">
                <a:solidFill>
                  <a:srgbClr val="FF0000"/>
                </a:solidFill>
              </a:rPr>
            </a:br>
            <a:r>
              <a:rPr lang="fr-FR" b="1" dirty="0" smtClean="0">
                <a:solidFill>
                  <a:srgbClr val="FF0000"/>
                </a:solidFill>
              </a:rPr>
              <a:t>en 2</a:t>
            </a:r>
            <a:r>
              <a:rPr lang="fr-FR" b="1" baseline="30000" dirty="0" smtClean="0">
                <a:solidFill>
                  <a:srgbClr val="FF0000"/>
                </a:solidFill>
              </a:rPr>
              <a:t>nde</a:t>
            </a:r>
            <a:r>
              <a:rPr lang="fr-FR" b="1" dirty="0" smtClean="0">
                <a:solidFill>
                  <a:srgbClr val="FF0000"/>
                </a:solidFill>
              </a:rPr>
              <a:t/>
            </a:r>
            <a:br>
              <a:rPr lang="fr-FR" b="1" dirty="0" smtClean="0">
                <a:solidFill>
                  <a:srgbClr val="FF0000"/>
                </a:solidFill>
              </a:rPr>
            </a:br>
            <a:r>
              <a:rPr lang="fr-FR" b="1" dirty="0" smtClean="0">
                <a:solidFill>
                  <a:srgbClr val="FF0000"/>
                </a:solidFill>
              </a:rPr>
              <a:t>en 1</a:t>
            </a:r>
            <a:r>
              <a:rPr lang="fr-FR" b="1" baseline="30000" dirty="0" smtClean="0">
                <a:solidFill>
                  <a:srgbClr val="FF0000"/>
                </a:solidFill>
              </a:rPr>
              <a:t>ère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23528" y="4869160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travaux d’élèves présentés dans cette ressource ont été réalisés par une classe de 2</a:t>
            </a:r>
            <a:r>
              <a:rPr lang="fr-FR" baseline="30000" dirty="0" smtClean="0"/>
              <a:t>nde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2074242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« Graphite » : Un projet de géographie prospective qui s’inscrit dans les programmes</a:t>
            </a:r>
            <a:endParaRPr lang="fr-FR" dirty="0"/>
          </a:p>
        </p:txBody>
      </p:sp>
      <p:sp>
        <p:nvSpPr>
          <p:cNvPr id="8" name="Espace réservé du contenu 3"/>
          <p:cNvSpPr txBox="1">
            <a:spLocks/>
          </p:cNvSpPr>
          <p:nvPr/>
        </p:nvSpPr>
        <p:spPr>
          <a:xfrm>
            <a:off x="395536" y="2636912"/>
            <a:ext cx="8352928" cy="27363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Collège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 cycle</a:t>
            </a:r>
            <a:r>
              <a:rPr kumimoji="0" lang="fr-FR" sz="15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</a:t>
            </a:r>
            <a:r>
              <a:rPr kumimoji="0" 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</a:t>
            </a:r>
            <a:r>
              <a:rPr lang="fr-FR" sz="1500" dirty="0" smtClean="0"/>
              <a:t> On pourra utiliser les ressources de </a:t>
            </a:r>
            <a:r>
              <a:rPr lang="fr-FR" sz="1500" b="1" dirty="0" smtClean="0">
                <a:solidFill>
                  <a:srgbClr val="FF0000"/>
                </a:solidFill>
              </a:rPr>
              <a:t>la réflexion prospective</a:t>
            </a:r>
            <a:r>
              <a:rPr lang="fr-FR" sz="1500" dirty="0" smtClean="0"/>
              <a:t>, qui permet, pour </a:t>
            </a:r>
            <a:r>
              <a:rPr lang="fr-FR" sz="1500" b="1" dirty="0" smtClean="0">
                <a:solidFill>
                  <a:srgbClr val="FF0000"/>
                </a:solidFill>
              </a:rPr>
              <a:t>tous les thèmes proposés</a:t>
            </a:r>
            <a:r>
              <a:rPr lang="fr-FR" sz="1500" dirty="0" smtClean="0"/>
              <a:t>, de poser des questions pertinentes sur les ressources et les contraintes géographiques que des sociétés connaissent et sur les perspectives de développement qu'elles peuvent envisager, et d'engager de </a:t>
            </a:r>
            <a:r>
              <a:rPr lang="fr-FR" sz="1500" b="1" dirty="0" smtClean="0">
                <a:solidFill>
                  <a:srgbClr val="FF0000"/>
                </a:solidFill>
              </a:rPr>
              <a:t>nombreuses activités de type projet </a:t>
            </a:r>
            <a:r>
              <a:rPr lang="fr-FR" sz="1500" dirty="0" smtClean="0"/>
              <a:t>avec les élèves.</a:t>
            </a:r>
            <a:r>
              <a:rPr kumimoji="0" 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»</a:t>
            </a: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1500" dirty="0" smtClean="0"/>
              <a:t>« Certains sujets d'étude peuvent déboucher sur la </a:t>
            </a:r>
            <a:r>
              <a:rPr lang="fr-FR" sz="1500" b="1" dirty="0" smtClean="0">
                <a:solidFill>
                  <a:srgbClr val="FF0000"/>
                </a:solidFill>
              </a:rPr>
              <a:t>réalisation de croquis et de schémas </a:t>
            </a:r>
            <a:r>
              <a:rPr lang="fr-FR" sz="1500" dirty="0" smtClean="0"/>
              <a:t>qui initient les élèves au langage cartographique. À côté de l'apprentissage des grands principes de la cartographie « classique », on veille à initier les élèves aux principes de </a:t>
            </a:r>
            <a:r>
              <a:rPr lang="fr-FR" sz="1500" b="1" dirty="0" smtClean="0">
                <a:solidFill>
                  <a:srgbClr val="FF0000"/>
                </a:solidFill>
              </a:rPr>
              <a:t>la cartographie et de l'imagerie géographique numériques</a:t>
            </a:r>
            <a:r>
              <a:rPr lang="fr-FR" sz="1500" dirty="0" smtClean="0"/>
              <a:t>. 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23928" y="83671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3ème</a:t>
            </a:r>
            <a:endParaRPr lang="fr-FR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 l="19845" t="26880" r="33851" b="51281"/>
          <a:stretch>
            <a:fillRect/>
          </a:stretch>
        </p:blipFill>
        <p:spPr bwMode="auto">
          <a:xfrm>
            <a:off x="157356" y="2060848"/>
            <a:ext cx="868527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 txBox="1">
            <a:spLocks/>
          </p:cNvSpPr>
          <p:nvPr/>
        </p:nvSpPr>
        <p:spPr>
          <a:xfrm>
            <a:off x="395536" y="476672"/>
            <a:ext cx="8352928" cy="576064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Lycée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r-FR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 2</a:t>
            </a:r>
            <a:r>
              <a:rPr kumimoji="0" lang="fr-FR" sz="23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nde</a:t>
            </a:r>
            <a:r>
              <a:rPr kumimoji="0" lang="fr-FR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 La géographie […] inscrit les réflexions dans une indispensable </a:t>
            </a:r>
            <a:r>
              <a:rPr kumimoji="0" lang="fr-FR" sz="2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vision prospective</a:t>
            </a:r>
            <a:r>
              <a:rPr kumimoji="0" lang="fr-FR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  La géographie porte aussi une </a:t>
            </a:r>
            <a:r>
              <a:rPr kumimoji="0" lang="fr-FR" sz="2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attention particulière aux villes </a:t>
            </a:r>
            <a:r>
              <a:rPr kumimoji="0" lang="fr-FR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qui accueilleront, en 2025, les deux tiers de la population de la planète. »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 Dans la panoplie des supports et méthodes que peut mobiliser le professeur d’histoire et de géographie pour construire sa démarche pédagogique, </a:t>
            </a:r>
            <a:r>
              <a:rPr kumimoji="0" lang="fr-FR" sz="2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 technologies de l’information et de la communication </a:t>
            </a:r>
            <a:r>
              <a:rPr kumimoji="0" lang="fr-FR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doivent occuper une place croissante, tant comme </a:t>
            </a:r>
            <a:r>
              <a:rPr kumimoji="0" lang="fr-FR" sz="2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supports documentaires </a:t>
            </a:r>
            <a:r>
              <a:rPr kumimoji="0" lang="fr-FR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qu’</a:t>
            </a:r>
            <a:r>
              <a:rPr kumimoji="0" lang="fr-FR" sz="2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outils de production des élèves</a:t>
            </a:r>
            <a:r>
              <a:rPr kumimoji="0" lang="fr-FR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en assurant l’implication de ses élèves, l’actualisation des informations et l’efficacité de leur transmission. »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r-FR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 1° générale: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 Centré autour des questions de gestion territoriale, il revêt une dimension éminemment citoyenne, invitant les élèves à prendre conscience de </a:t>
            </a:r>
            <a:r>
              <a:rPr kumimoji="0" lang="fr-FR" sz="2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dimension prospective et stratégique de tout choix d'aménagement.</a:t>
            </a:r>
            <a:r>
              <a:rPr kumimoji="0" lang="fr-FR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»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   Il apparaît notamment indispensable </a:t>
            </a:r>
            <a:r>
              <a:rPr kumimoji="0" lang="fr-FR" sz="2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d'exploiter les ressources des sites locaux, régionaux</a:t>
            </a:r>
            <a:r>
              <a:rPr kumimoji="0" lang="fr-FR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nationaux ou européens qui proposent un grand nombre de données pour étudier les réalités territoriales.  Dans ce programme, les approches cartographiques sont essentielles. Les élèves seront exercés à </a:t>
            </a:r>
            <a:r>
              <a:rPr kumimoji="0" lang="fr-FR" sz="2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réalisation de croquis et de schémas </a:t>
            </a:r>
            <a:r>
              <a:rPr kumimoji="0" lang="fr-FR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 principaux territoires abordés. D'une manière générale, le programme invite à recourir le plus possible aux </a:t>
            </a:r>
            <a:r>
              <a:rPr kumimoji="0" lang="fr-FR" sz="2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Tice</a:t>
            </a:r>
            <a:r>
              <a:rPr kumimoji="0" lang="fr-FR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.»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 </a:t>
            </a:r>
            <a:r>
              <a:rPr kumimoji="0" lang="fr-FR" sz="2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 premier thème</a:t>
            </a:r>
            <a:r>
              <a:rPr kumimoji="0" lang="fr-FR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apporte un éclairage renouvelé sur la compréhension des territoires de proximité (commune, structures intercommunales, département) ; il vise à donner aux élèves </a:t>
            </a:r>
            <a:r>
              <a:rPr kumimoji="0" lang="fr-FR" sz="2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 outils d'analyse d'un territoire</a:t>
            </a:r>
            <a:r>
              <a:rPr kumimoji="0" lang="fr-FR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démarche qui sera ensuite transposée dans les autres études territoriales ; il sera donc abordé en début d'année. Il peut être l'occasion de </a:t>
            </a:r>
            <a:r>
              <a:rPr kumimoji="0" lang="fr-FR" sz="2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rencontres d'acteurs </a:t>
            </a:r>
            <a:r>
              <a:rPr kumimoji="0" lang="fr-FR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 </a:t>
            </a:r>
            <a:r>
              <a:rPr kumimoji="0" lang="fr-FR" sz="2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d'observations ou de recherches sur le terrain</a:t>
            </a:r>
            <a:r>
              <a:rPr kumimoji="0" lang="fr-FR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lors de sorties de classe, ou d'enquêtes conduites par les élèves, </a:t>
            </a:r>
            <a:r>
              <a:rPr kumimoji="0" lang="fr-FR" sz="2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ces travaux pouvant s'étaler pendant toute une partie de l'année scolaire</a:t>
            </a:r>
            <a:r>
              <a:rPr kumimoji="0" lang="fr-FR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  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l="19845" t="19320" r="33378" b="67240"/>
          <a:stretch>
            <a:fillRect/>
          </a:stretch>
        </p:blipFill>
        <p:spPr bwMode="auto">
          <a:xfrm>
            <a:off x="1115616" y="2924944"/>
            <a:ext cx="712879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2555776" y="256490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1ères L et ES</a:t>
            </a:r>
            <a:endParaRPr lang="fr-FR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l="19372" t="36959" r="33851" b="48761"/>
          <a:stretch>
            <a:fillRect/>
          </a:stretch>
        </p:blipFill>
        <p:spPr bwMode="auto">
          <a:xfrm>
            <a:off x="1043608" y="4797152"/>
            <a:ext cx="71287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2555776" y="436510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1ère S</a:t>
            </a:r>
            <a:endParaRPr lang="fr-FR" b="1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 l="26932" t="24360" r="30071" b="53800"/>
          <a:stretch>
            <a:fillRect/>
          </a:stretch>
        </p:blipFill>
        <p:spPr bwMode="auto">
          <a:xfrm>
            <a:off x="1115616" y="620688"/>
            <a:ext cx="655272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3995936" y="18864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2nde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619672" y="1052736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LA GEOGRAPHIE PROSPECTIVE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491880" y="5013176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70C0"/>
                </a:solidFill>
              </a:rPr>
              <a:t>UTILISER LES TIC</a:t>
            </a:r>
            <a:endParaRPr lang="fr-FR" sz="2400" b="1" dirty="0">
              <a:solidFill>
                <a:srgbClr val="0070C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83568" y="3429000"/>
            <a:ext cx="1800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7030A0"/>
                </a:solidFill>
              </a:rPr>
              <a:t>ETRE CITOYEN ET ACTEUR DE SON TERRITOIRE</a:t>
            </a:r>
            <a:endParaRPr lang="fr-FR" sz="2400" b="1" dirty="0">
              <a:solidFill>
                <a:srgbClr val="7030A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652120" y="692696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accent6">
                    <a:lumMod val="50000"/>
                  </a:schemeClr>
                </a:solidFill>
              </a:rPr>
              <a:t>UNE PEDAGOGIE DE PROJET EN GROUPES</a:t>
            </a:r>
            <a:endParaRPr lang="fr-F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796136" y="2924944"/>
            <a:ext cx="25922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B050"/>
                </a:solidFill>
              </a:rPr>
              <a:t>DES THEMATIQUES PRIVILEGIEES:</a:t>
            </a:r>
          </a:p>
          <a:p>
            <a:pPr algn="ctr"/>
            <a:r>
              <a:rPr lang="fr-FR" sz="2400" b="1" dirty="0" smtClean="0">
                <a:solidFill>
                  <a:srgbClr val="00B050"/>
                </a:solidFill>
              </a:rPr>
              <a:t>LA VILLE,</a:t>
            </a:r>
          </a:p>
          <a:p>
            <a:pPr algn="ctr"/>
            <a:r>
              <a:rPr lang="fr-FR" sz="2400" b="1" dirty="0" smtClean="0">
                <a:solidFill>
                  <a:srgbClr val="00B050"/>
                </a:solidFill>
              </a:rPr>
              <a:t>LES TERRITOIRES DE PROXIMITE, L’AMENAGEMENT DES TERRITOIRES…</a:t>
            </a:r>
            <a:endParaRPr lang="fr-FR" sz="2400" b="1" dirty="0">
              <a:solidFill>
                <a:srgbClr val="00B050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1043608" y="836712"/>
            <a:ext cx="3456384" cy="13681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Bulle ronde 14"/>
          <p:cNvSpPr/>
          <p:nvPr/>
        </p:nvSpPr>
        <p:spPr>
          <a:xfrm>
            <a:off x="5508104" y="188640"/>
            <a:ext cx="2592288" cy="1944216"/>
          </a:xfrm>
          <a:prstGeom prst="wedgeEllipseCallout">
            <a:avLst>
              <a:gd name="adj1" fmla="val -86706"/>
              <a:gd name="adj2" fmla="val 1178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Bulle ronde 15"/>
          <p:cNvSpPr/>
          <p:nvPr/>
        </p:nvSpPr>
        <p:spPr>
          <a:xfrm>
            <a:off x="5364088" y="2564904"/>
            <a:ext cx="3456384" cy="3384376"/>
          </a:xfrm>
          <a:prstGeom prst="wedgeEllipseCallout">
            <a:avLst>
              <a:gd name="adj1" fmla="val -92115"/>
              <a:gd name="adj2" fmla="val -6362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Bulle ronde 16"/>
          <p:cNvSpPr/>
          <p:nvPr/>
        </p:nvSpPr>
        <p:spPr>
          <a:xfrm>
            <a:off x="3491880" y="4653136"/>
            <a:ext cx="1584176" cy="1440160"/>
          </a:xfrm>
          <a:prstGeom prst="wedgeEllipseCallout">
            <a:avLst>
              <a:gd name="adj1" fmla="val -50737"/>
              <a:gd name="adj2" fmla="val -18611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Bulle ronde 17"/>
          <p:cNvSpPr/>
          <p:nvPr/>
        </p:nvSpPr>
        <p:spPr>
          <a:xfrm>
            <a:off x="251520" y="3068960"/>
            <a:ext cx="2592288" cy="2664296"/>
          </a:xfrm>
          <a:prstGeom prst="wedgeEllipseCallout">
            <a:avLst>
              <a:gd name="adj1" fmla="val 38240"/>
              <a:gd name="adj2" fmla="val -7312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Méthodologie du projet « Graphite »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b="1" dirty="0" smtClean="0"/>
              <a:t>Un projet en 4 étapes:</a:t>
            </a:r>
          </a:p>
          <a:p>
            <a:pPr>
              <a:buNone/>
            </a:pPr>
            <a:endParaRPr lang="fr-FR" b="1" dirty="0" smtClean="0"/>
          </a:p>
          <a:p>
            <a:pPr>
              <a:buFontTx/>
              <a:buChar char="-"/>
            </a:pPr>
            <a:r>
              <a:rPr lang="fr-FR" dirty="0" smtClean="0"/>
              <a:t>L’analyse des pratiques et des représentations spatiales des élèves</a:t>
            </a:r>
          </a:p>
          <a:p>
            <a:pPr>
              <a:buNone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Le diagnostic territorial</a:t>
            </a:r>
          </a:p>
          <a:p>
            <a:pPr>
              <a:buNone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Le projet d’aménagement</a:t>
            </a:r>
          </a:p>
          <a:p>
            <a:pPr>
              <a:buNone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La restitution orale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106</Words>
  <Application>Microsoft Office PowerPoint</Application>
  <PresentationFormat>Affichage à l'écran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Diapositive 1</vt:lpstr>
      <vt:lpstr>Expérimenter le projet « Graphite »  en 3ème en 2nde en 1ère</vt:lpstr>
      <vt:lpstr>« Graphite » : Un projet de géographie prospective qui s’inscrit dans les programmes</vt:lpstr>
      <vt:lpstr>Diapositive 4</vt:lpstr>
      <vt:lpstr>Diapositive 5</vt:lpstr>
      <vt:lpstr>Diapositive 6</vt:lpstr>
      <vt:lpstr>Diapositive 7</vt:lpstr>
      <vt:lpstr>Méthodologie du projet « Graphite 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Jéromine</dc:creator>
  <cp:lastModifiedBy>Jéromine</cp:lastModifiedBy>
  <cp:revision>1</cp:revision>
  <dcterms:created xsi:type="dcterms:W3CDTF">2017-07-10T11:21:30Z</dcterms:created>
  <dcterms:modified xsi:type="dcterms:W3CDTF">2017-07-10T11:23:21Z</dcterms:modified>
</cp:coreProperties>
</file>