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6"/>
  </p:handoutMasterIdLst>
  <p:sldIdLst>
    <p:sldId id="260" r:id="rId2"/>
    <p:sldId id="257" r:id="rId3"/>
    <p:sldId id="258" r:id="rId4"/>
    <p:sldId id="259" r:id="rId5"/>
  </p:sldIdLst>
  <p:sldSz cx="10079038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2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B4BC2-14F0-4D7B-810E-63F4BD62F711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D4A8B-20B7-495E-9FEB-0C21B7BCDE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275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 userDrawn="1"/>
        </p:nvSpPr>
        <p:spPr>
          <a:xfrm>
            <a:off x="132502" y="132523"/>
            <a:ext cx="9854549" cy="7317492"/>
          </a:xfrm>
          <a:prstGeom prst="roundRect">
            <a:avLst>
              <a:gd name="adj" fmla="val 440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800"/>
          </a:p>
        </p:txBody>
      </p:sp>
      <p:sp>
        <p:nvSpPr>
          <p:cNvPr id="3" name="Espace réservé de la date 5"/>
          <p:cNvSpPr>
            <a:spLocks noGrp="1"/>
          </p:cNvSpPr>
          <p:nvPr userDrawn="1"/>
        </p:nvSpPr>
        <p:spPr>
          <a:xfrm>
            <a:off x="573714" y="7026815"/>
            <a:ext cx="2393366" cy="403307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FE2B23-4A18-46A9-80F3-9B082FCF1300}" type="datetime1">
              <a:rPr lang="fr-FR" sz="1200" smtClean="0"/>
              <a:pPr/>
              <a:t>11/11/2015</a:t>
            </a:fld>
            <a:endParaRPr lang="fr-FR" sz="1200"/>
          </a:p>
        </p:txBody>
      </p:sp>
      <p:sp>
        <p:nvSpPr>
          <p:cNvPr id="4" name="Espace réservé du numéro de diapositive 6"/>
          <p:cNvSpPr>
            <a:spLocks noGrp="1"/>
          </p:cNvSpPr>
          <p:nvPr userDrawn="1"/>
        </p:nvSpPr>
        <p:spPr>
          <a:xfrm>
            <a:off x="6668755" y="7026815"/>
            <a:ext cx="2393366" cy="403307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47556BD-AFC4-40E8-9945-6DFB7C70DDDC}" type="slidenum">
              <a:rPr lang="fr-FR" sz="1200" smtClean="0"/>
              <a:pPr/>
              <a:t>‹N°›</a:t>
            </a:fld>
            <a:endParaRPr lang="fr-FR" sz="1200"/>
          </a:p>
        </p:txBody>
      </p:sp>
      <p:sp>
        <p:nvSpPr>
          <p:cNvPr id="5" name="Espace réservé du pied de page 7"/>
          <p:cNvSpPr>
            <a:spLocks noGrp="1"/>
          </p:cNvSpPr>
          <p:nvPr userDrawn="1"/>
        </p:nvSpPr>
        <p:spPr>
          <a:xfrm>
            <a:off x="3221556" y="7026815"/>
            <a:ext cx="3248140" cy="403307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200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5252" y="6864999"/>
            <a:ext cx="10308568" cy="56512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3921" y="301320"/>
            <a:ext cx="9070212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3921" y="1768680"/>
            <a:ext cx="9070212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3921" y="4059000"/>
            <a:ext cx="9070212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3921" y="301320"/>
            <a:ext cx="9070212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3921" y="1768680"/>
            <a:ext cx="4426223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869" y="1768680"/>
            <a:ext cx="4426223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1869" y="4059000"/>
            <a:ext cx="4426223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3921" y="4059000"/>
            <a:ext cx="4426223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3921" y="301320"/>
            <a:ext cx="9070212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3921" y="1768680"/>
            <a:ext cx="9070212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3921" y="1768680"/>
            <a:ext cx="9070212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Image 36"/>
          <p:cNvPicPr/>
          <p:nvPr/>
        </p:nvPicPr>
        <p:blipFill>
          <a:blip r:embed="rId2"/>
          <a:stretch/>
        </p:blipFill>
        <p:spPr>
          <a:xfrm>
            <a:off x="2291759" y="1768320"/>
            <a:ext cx="5494175" cy="4384440"/>
          </a:xfrm>
          <a:prstGeom prst="rect">
            <a:avLst/>
          </a:prstGeom>
          <a:ln>
            <a:noFill/>
          </a:ln>
        </p:spPr>
      </p:pic>
      <p:pic>
        <p:nvPicPr>
          <p:cNvPr id="38" name="Image 37"/>
          <p:cNvPicPr/>
          <p:nvPr/>
        </p:nvPicPr>
        <p:blipFill>
          <a:blip r:embed="rId2"/>
          <a:stretch/>
        </p:blipFill>
        <p:spPr>
          <a:xfrm>
            <a:off x="2291759" y="1768320"/>
            <a:ext cx="5494175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921" y="301320"/>
            <a:ext cx="9070212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3921" y="1768680"/>
            <a:ext cx="9070212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921" y="301320"/>
            <a:ext cx="9070212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3921" y="1768680"/>
            <a:ext cx="9070212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921" y="301320"/>
            <a:ext cx="9070212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3921" y="1768680"/>
            <a:ext cx="4426223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869" y="1768680"/>
            <a:ext cx="4426223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3921" y="301320"/>
            <a:ext cx="9070212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3921" y="301320"/>
            <a:ext cx="9070212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3921" y="301320"/>
            <a:ext cx="9070212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3921" y="1768680"/>
            <a:ext cx="4426223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3921" y="4059000"/>
            <a:ext cx="4426223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1869" y="1768680"/>
            <a:ext cx="4426223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3921" y="301320"/>
            <a:ext cx="9070212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3921" y="1768680"/>
            <a:ext cx="4426223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869" y="1768680"/>
            <a:ext cx="4426223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869" y="4059000"/>
            <a:ext cx="4426223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3921" y="301320"/>
            <a:ext cx="9070212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3921" y="1768680"/>
            <a:ext cx="4426223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869" y="1768680"/>
            <a:ext cx="4426223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3921" y="4059000"/>
            <a:ext cx="9070212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921" y="301320"/>
            <a:ext cx="9070212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399" spc="-1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3921" y="1769040"/>
            <a:ext cx="9070212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fr-FR" sz="3199" spc="-1">
                <a:latin typeface="Arial"/>
              </a:rPr>
              <a:t>Cliquez pour éditer le format du plan de texte</a:t>
            </a:r>
            <a:endParaRPr/>
          </a:p>
          <a:p>
            <a:pPr marL="863827" lvl="1" indent="-323935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fr-FR" sz="2799" spc="-1">
                <a:latin typeface="Arial"/>
              </a:rPr>
              <a:t>Second niveau de plan</a:t>
            </a:r>
            <a:endParaRPr/>
          </a:p>
          <a:p>
            <a:pPr marL="1295741" lvl="2" indent="-287942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fr-FR" sz="2400" spc="-1">
                <a:latin typeface="Arial"/>
              </a:rPr>
              <a:t>Troisième niveau de plan</a:t>
            </a:r>
            <a:endParaRPr/>
          </a:p>
          <a:p>
            <a:pPr marL="1727654" lvl="3" indent="-215957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fr-FR" sz="2000" spc="-1">
                <a:latin typeface="Arial"/>
              </a:rPr>
              <a:t>Quatrième niveau de plan</a:t>
            </a:r>
            <a:endParaRPr/>
          </a:p>
          <a:p>
            <a:pPr marL="2159568" lvl="4" indent="-215957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fr-FR" sz="2000" spc="-1">
                <a:latin typeface="Arial"/>
              </a:rPr>
              <a:t>Cinquième niveau de plan</a:t>
            </a:r>
            <a:endParaRPr/>
          </a:p>
          <a:p>
            <a:pPr marL="2591482" lvl="5" indent="-215957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fr-FR" sz="2000" spc="-1">
                <a:latin typeface="Arial"/>
              </a:rPr>
              <a:t>Sixième niveau de plan</a:t>
            </a:r>
            <a:endParaRPr/>
          </a:p>
          <a:p>
            <a:pPr marL="3023395" lvl="6" indent="-215957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fr-FR" sz="2000" spc="-1">
                <a:latin typeface="Arial"/>
              </a:rPr>
              <a:t>Septième niveau de plan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3921" y="6887160"/>
            <a:ext cx="234791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spc="-1">
                <a:latin typeface="Times New Roman"/>
              </a:rPr>
              <a:t>&lt;date/heure&gt;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6817" y="6887160"/>
            <a:ext cx="3194497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fr-FR" sz="1400" spc="-1">
                <a:latin typeface="Times New Roman"/>
              </a:rPr>
              <a:t>&lt;pied de page&gt;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6222" y="6887160"/>
            <a:ext cx="234791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F61F2E54-58C6-4441-B710-01D43DEF9845}" type="slidenum">
              <a:rPr lang="fr-FR" sz="1400" spc="-1">
                <a:latin typeface="Times New Roman"/>
              </a:rPr>
              <a:t>‹N°›</a:t>
            </a:fld>
            <a:endParaRPr/>
          </a:p>
        </p:txBody>
      </p:sp>
      <p:sp>
        <p:nvSpPr>
          <p:cNvPr id="7" name="Rectangle à coins arrondis 6"/>
          <p:cNvSpPr/>
          <p:nvPr userDrawn="1"/>
        </p:nvSpPr>
        <p:spPr>
          <a:xfrm>
            <a:off x="132502" y="132523"/>
            <a:ext cx="9854549" cy="7317492"/>
          </a:xfrm>
          <a:prstGeom prst="roundRect">
            <a:avLst>
              <a:gd name="adj" fmla="val 440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800"/>
          </a:p>
        </p:txBody>
      </p:sp>
      <p:sp>
        <p:nvSpPr>
          <p:cNvPr id="8" name="Espace réservé de la date 5"/>
          <p:cNvSpPr>
            <a:spLocks noGrp="1"/>
          </p:cNvSpPr>
          <p:nvPr userDrawn="1"/>
        </p:nvSpPr>
        <p:spPr>
          <a:xfrm>
            <a:off x="573714" y="7026815"/>
            <a:ext cx="2393366" cy="403307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FE2B23-4A18-46A9-80F3-9B082FCF1300}" type="datetime1">
              <a:rPr lang="fr-FR" sz="1200" smtClean="0"/>
              <a:pPr/>
              <a:t>11/11/2015</a:t>
            </a:fld>
            <a:endParaRPr lang="fr-FR" sz="1200"/>
          </a:p>
        </p:txBody>
      </p:sp>
      <p:sp>
        <p:nvSpPr>
          <p:cNvPr id="9" name="Espace réservé du numéro de diapositive 6"/>
          <p:cNvSpPr>
            <a:spLocks noGrp="1"/>
          </p:cNvSpPr>
          <p:nvPr userDrawn="1"/>
        </p:nvSpPr>
        <p:spPr>
          <a:xfrm>
            <a:off x="6668755" y="7026815"/>
            <a:ext cx="2393366" cy="403307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47556BD-AFC4-40E8-9945-6DFB7C70DDDC}" type="slidenum">
              <a:rPr lang="fr-FR" sz="1200" smtClean="0"/>
              <a:pPr/>
              <a:t>‹N°›</a:t>
            </a:fld>
            <a:endParaRPr lang="fr-FR" sz="1200"/>
          </a:p>
        </p:txBody>
      </p:sp>
      <p:sp>
        <p:nvSpPr>
          <p:cNvPr id="10" name="Espace réservé du pied de page 7"/>
          <p:cNvSpPr>
            <a:spLocks noGrp="1"/>
          </p:cNvSpPr>
          <p:nvPr userDrawn="1"/>
        </p:nvSpPr>
        <p:spPr>
          <a:xfrm>
            <a:off x="3221556" y="7026815"/>
            <a:ext cx="3248140" cy="403307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200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25252" y="6864999"/>
            <a:ext cx="10308568" cy="5651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217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1914" indent="-323935" algn="l" defTabSz="914217" rtl="0" eaLnBrk="1" latinLnBrk="0" hangingPunct="1">
        <a:lnSpc>
          <a:spcPct val="90000"/>
        </a:lnSpc>
        <a:spcBef>
          <a:spcPts val="1000"/>
        </a:spcBef>
        <a:buClr>
          <a:srgbClr val="FFFFFF"/>
        </a:buClr>
        <a:buSzPct val="45000"/>
        <a:buFont typeface="StarSymbol"/>
        <a:buChar char="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663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71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80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89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97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monde.fr/les-decodeurs/article/2014/04/29/tout-comprendre-sur-votre-fiche-de-paie_4408809_4355770.html" TargetMode="External"/><Relationship Id="rId2" Type="http://schemas.openxmlformats.org/officeDocument/2006/relationships/hyperlink" Target="http://dessinemoileco.com/le-bulletin-de-salaire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travail-emploi.gouv.fr/informations-pratiques,89/les-fiches-pratiques-du-droit-du,91/remuneration,11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/>
          <p:cNvSpPr txBox="1"/>
          <p:nvPr/>
        </p:nvSpPr>
        <p:spPr>
          <a:xfrm>
            <a:off x="1727728" y="3096108"/>
            <a:ext cx="6263014" cy="657256"/>
          </a:xfrm>
          <a:prstGeom prst="rect">
            <a:avLst/>
          </a:prstGeom>
          <a:noFill/>
          <a:ln>
            <a:noFill/>
          </a:ln>
        </p:spPr>
        <p:txBody>
          <a:bodyPr lIns="89986" tIns="44993" rIns="89986" bIns="44993"/>
          <a:lstStyle/>
          <a:p>
            <a:pPr algn="ctr"/>
            <a:r>
              <a:rPr lang="fr-FR" sz="3999" spc="-1">
                <a:solidFill>
                  <a:srgbClr val="006699"/>
                </a:solidFill>
                <a:latin typeface="Arial"/>
              </a:rPr>
              <a:t>La rémunération du travail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1017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864225" y="4103949"/>
            <a:ext cx="8494662" cy="1223807"/>
          </a:xfrm>
          <a:custGeom>
            <a:avLst/>
            <a:gdLst/>
            <a:ahLst/>
            <a:cxnLst/>
            <a:rect l="0" t="0" r="r" b="b"/>
            <a:pathLst>
              <a:path w="23602" h="3402">
                <a:moveTo>
                  <a:pt x="566" y="0"/>
                </a:moveTo>
                <a:cubicBezTo>
                  <a:pt x="283" y="0"/>
                  <a:pt x="0" y="283"/>
                  <a:pt x="0" y="566"/>
                </a:cubicBezTo>
                <a:lnTo>
                  <a:pt x="0" y="2834"/>
                </a:lnTo>
                <a:cubicBezTo>
                  <a:pt x="0" y="3117"/>
                  <a:pt x="283" y="3401"/>
                  <a:pt x="566" y="3401"/>
                </a:cubicBezTo>
                <a:lnTo>
                  <a:pt x="23034" y="3401"/>
                </a:lnTo>
                <a:cubicBezTo>
                  <a:pt x="23317" y="3401"/>
                  <a:pt x="23601" y="3117"/>
                  <a:pt x="23601" y="2834"/>
                </a:cubicBezTo>
                <a:lnTo>
                  <a:pt x="23601" y="566"/>
                </a:lnTo>
                <a:cubicBezTo>
                  <a:pt x="23601" y="283"/>
                  <a:pt x="23317" y="0"/>
                  <a:pt x="23034" y="0"/>
                </a:cubicBezTo>
                <a:lnTo>
                  <a:pt x="566" y="0"/>
                </a:lnTo>
              </a:path>
            </a:pathLst>
          </a:custGeom>
          <a:solidFill>
            <a:srgbClr val="729FCF">
              <a:alpha val="25000"/>
            </a:srgbClr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CustomShape 2"/>
          <p:cNvSpPr/>
          <p:nvPr/>
        </p:nvSpPr>
        <p:spPr>
          <a:xfrm>
            <a:off x="864225" y="3456051"/>
            <a:ext cx="8494662" cy="504281"/>
          </a:xfrm>
          <a:custGeom>
            <a:avLst/>
            <a:gdLst/>
            <a:ahLst/>
            <a:cxnLst/>
            <a:rect l="0" t="0" r="r" b="b"/>
            <a:pathLst>
              <a:path w="23602" h="1403">
                <a:moveTo>
                  <a:pt x="233" y="0"/>
                </a:moveTo>
                <a:cubicBezTo>
                  <a:pt x="116" y="0"/>
                  <a:pt x="0" y="116"/>
                  <a:pt x="0" y="233"/>
                </a:cubicBezTo>
                <a:lnTo>
                  <a:pt x="0" y="1168"/>
                </a:lnTo>
                <a:cubicBezTo>
                  <a:pt x="0" y="1285"/>
                  <a:pt x="116" y="1402"/>
                  <a:pt x="233" y="1402"/>
                </a:cubicBezTo>
                <a:lnTo>
                  <a:pt x="23367" y="1402"/>
                </a:lnTo>
                <a:cubicBezTo>
                  <a:pt x="23484" y="1402"/>
                  <a:pt x="23601" y="1285"/>
                  <a:pt x="23601" y="1168"/>
                </a:cubicBezTo>
                <a:lnTo>
                  <a:pt x="23601" y="233"/>
                </a:lnTo>
                <a:cubicBezTo>
                  <a:pt x="23601" y="116"/>
                  <a:pt x="23484" y="0"/>
                  <a:pt x="23367" y="0"/>
                </a:cubicBezTo>
                <a:lnTo>
                  <a:pt x="233" y="0"/>
                </a:lnTo>
              </a:path>
            </a:pathLst>
          </a:custGeom>
          <a:solidFill>
            <a:srgbClr val="729FCF">
              <a:alpha val="25000"/>
            </a:srgbClr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CustomShape 3"/>
          <p:cNvSpPr/>
          <p:nvPr/>
        </p:nvSpPr>
        <p:spPr>
          <a:xfrm>
            <a:off x="864225" y="2736524"/>
            <a:ext cx="8494662" cy="601825"/>
          </a:xfrm>
          <a:custGeom>
            <a:avLst/>
            <a:gdLst/>
            <a:ahLst/>
            <a:cxnLst/>
            <a:rect l="0" t="0" r="r" b="b"/>
            <a:pathLst>
              <a:path w="23602" h="1674">
                <a:moveTo>
                  <a:pt x="278" y="0"/>
                </a:moveTo>
                <a:cubicBezTo>
                  <a:pt x="139" y="0"/>
                  <a:pt x="0" y="139"/>
                  <a:pt x="0" y="278"/>
                </a:cubicBezTo>
                <a:lnTo>
                  <a:pt x="0" y="1394"/>
                </a:lnTo>
                <a:cubicBezTo>
                  <a:pt x="0" y="1533"/>
                  <a:pt x="139" y="1673"/>
                  <a:pt x="278" y="1673"/>
                </a:cubicBezTo>
                <a:lnTo>
                  <a:pt x="23322" y="1673"/>
                </a:lnTo>
                <a:cubicBezTo>
                  <a:pt x="23461" y="1673"/>
                  <a:pt x="23601" y="1533"/>
                  <a:pt x="23601" y="1394"/>
                </a:cubicBezTo>
                <a:lnTo>
                  <a:pt x="23601" y="278"/>
                </a:lnTo>
                <a:cubicBezTo>
                  <a:pt x="23601" y="139"/>
                  <a:pt x="23461" y="0"/>
                  <a:pt x="23322" y="0"/>
                </a:cubicBezTo>
                <a:lnTo>
                  <a:pt x="278" y="0"/>
                </a:lnTo>
              </a:path>
            </a:pathLst>
          </a:custGeom>
          <a:solidFill>
            <a:srgbClr val="729FCF">
              <a:alpha val="25000"/>
            </a:srgbClr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" name="CustomShape 4"/>
          <p:cNvSpPr/>
          <p:nvPr/>
        </p:nvSpPr>
        <p:spPr>
          <a:xfrm>
            <a:off x="863865" y="2160255"/>
            <a:ext cx="8494662" cy="431932"/>
          </a:xfrm>
          <a:custGeom>
            <a:avLst/>
            <a:gdLst/>
            <a:ahLst/>
            <a:cxnLst/>
            <a:rect l="0" t="0" r="r" b="b"/>
            <a:pathLst>
              <a:path w="23602" h="1202">
                <a:moveTo>
                  <a:pt x="200" y="0"/>
                </a:moveTo>
                <a:cubicBezTo>
                  <a:pt x="100" y="0"/>
                  <a:pt x="0" y="100"/>
                  <a:pt x="0" y="200"/>
                </a:cubicBezTo>
                <a:lnTo>
                  <a:pt x="0" y="1000"/>
                </a:lnTo>
                <a:cubicBezTo>
                  <a:pt x="0" y="1100"/>
                  <a:pt x="100" y="1201"/>
                  <a:pt x="200" y="1201"/>
                </a:cubicBezTo>
                <a:lnTo>
                  <a:pt x="23400" y="1201"/>
                </a:lnTo>
                <a:cubicBezTo>
                  <a:pt x="23500" y="1201"/>
                  <a:pt x="23601" y="1100"/>
                  <a:pt x="23601" y="1000"/>
                </a:cubicBezTo>
                <a:lnTo>
                  <a:pt x="23601" y="200"/>
                </a:lnTo>
                <a:cubicBezTo>
                  <a:pt x="23601" y="100"/>
                  <a:pt x="23500" y="0"/>
                  <a:pt x="23400" y="0"/>
                </a:cubicBezTo>
                <a:lnTo>
                  <a:pt x="200" y="0"/>
                </a:lnTo>
              </a:path>
            </a:pathLst>
          </a:custGeom>
          <a:solidFill>
            <a:srgbClr val="729FCF">
              <a:alpha val="25000"/>
            </a:srgbClr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TextShape 5"/>
          <p:cNvSpPr txBox="1"/>
          <p:nvPr/>
        </p:nvSpPr>
        <p:spPr>
          <a:xfrm>
            <a:off x="793316" y="397253"/>
            <a:ext cx="8570610" cy="482324"/>
          </a:xfrm>
          <a:prstGeom prst="rect">
            <a:avLst/>
          </a:prstGeom>
          <a:noFill/>
          <a:ln>
            <a:noFill/>
          </a:ln>
        </p:spPr>
        <p:txBody>
          <a:bodyPr lIns="89986" tIns="44993" rIns="89986" bIns="44993"/>
          <a:lstStyle/>
          <a:p>
            <a:pPr algn="ctr"/>
            <a:r>
              <a:rPr lang="fr-FR" sz="2638" b="1" spc="-1">
                <a:solidFill>
                  <a:srgbClr val="006699"/>
                </a:solidFill>
                <a:latin typeface="Arial"/>
              </a:rPr>
              <a:t>Le cadre réglementaire de la rémunération</a:t>
            </a:r>
            <a:endParaRPr/>
          </a:p>
        </p:txBody>
      </p:sp>
      <p:sp>
        <p:nvSpPr>
          <p:cNvPr id="85" name="TextShape 6"/>
          <p:cNvSpPr txBox="1"/>
          <p:nvPr/>
        </p:nvSpPr>
        <p:spPr>
          <a:xfrm>
            <a:off x="863865" y="1296391"/>
            <a:ext cx="2879546" cy="430132"/>
          </a:xfrm>
          <a:prstGeom prst="rect">
            <a:avLst/>
          </a:prstGeom>
          <a:noFill/>
          <a:ln>
            <a:noFill/>
          </a:ln>
        </p:spPr>
        <p:txBody>
          <a:bodyPr lIns="89986" tIns="44993" rIns="89986" bIns="44993"/>
          <a:lstStyle/>
          <a:p>
            <a:pPr algn="ctr"/>
            <a:r>
              <a:rPr lang="fr-FR" sz="2400" b="1" spc="-1">
                <a:latin typeface="Arial"/>
              </a:rPr>
              <a:t>Document</a:t>
            </a:r>
            <a:endParaRPr/>
          </a:p>
        </p:txBody>
      </p:sp>
      <p:sp>
        <p:nvSpPr>
          <p:cNvPr id="86" name="TextShape 7"/>
          <p:cNvSpPr txBox="1"/>
          <p:nvPr/>
        </p:nvSpPr>
        <p:spPr>
          <a:xfrm>
            <a:off x="4895230" y="1296391"/>
            <a:ext cx="4031365" cy="503921"/>
          </a:xfrm>
          <a:prstGeom prst="rect">
            <a:avLst/>
          </a:prstGeom>
          <a:noFill/>
          <a:ln>
            <a:noFill/>
          </a:ln>
        </p:spPr>
        <p:txBody>
          <a:bodyPr lIns="89986" tIns="44993" rIns="89986" bIns="44993"/>
          <a:lstStyle/>
          <a:p>
            <a:pPr algn="ctr"/>
            <a:r>
              <a:rPr lang="fr-FR" sz="2400" b="1" spc="-1" dirty="0">
                <a:latin typeface="Arial"/>
              </a:rPr>
              <a:t>Domaine d'application</a:t>
            </a:r>
            <a:endParaRPr dirty="0"/>
          </a:p>
        </p:txBody>
      </p:sp>
      <p:sp>
        <p:nvSpPr>
          <p:cNvPr id="87" name="TextShape 8"/>
          <p:cNvSpPr txBox="1"/>
          <p:nvPr/>
        </p:nvSpPr>
        <p:spPr>
          <a:xfrm>
            <a:off x="1079831" y="2173933"/>
            <a:ext cx="2807558" cy="346265"/>
          </a:xfrm>
          <a:prstGeom prst="rect">
            <a:avLst/>
          </a:prstGeom>
          <a:noFill/>
          <a:ln>
            <a:noFill/>
          </a:ln>
        </p:spPr>
        <p:txBody>
          <a:bodyPr lIns="89986" tIns="44993" rIns="89986" bIns="44993"/>
          <a:lstStyle/>
          <a:p>
            <a:r>
              <a:rPr lang="fr-FR" spc="-1" dirty="0">
                <a:latin typeface="Arial"/>
              </a:rPr>
              <a:t>Loi (code du travail)</a:t>
            </a:r>
            <a:endParaRPr dirty="0"/>
          </a:p>
        </p:txBody>
      </p:sp>
      <p:sp>
        <p:nvSpPr>
          <p:cNvPr id="88" name="TextShape 9"/>
          <p:cNvSpPr txBox="1"/>
          <p:nvPr/>
        </p:nvSpPr>
        <p:spPr>
          <a:xfrm>
            <a:off x="5183184" y="2173933"/>
            <a:ext cx="2807558" cy="346265"/>
          </a:xfrm>
          <a:prstGeom prst="rect">
            <a:avLst/>
          </a:prstGeom>
          <a:noFill/>
          <a:ln>
            <a:noFill/>
          </a:ln>
        </p:spPr>
        <p:txBody>
          <a:bodyPr lIns="89986" tIns="44993" rIns="89986" bIns="44993"/>
          <a:lstStyle/>
          <a:p>
            <a:r>
              <a:rPr lang="fr-FR" spc="-1" dirty="0">
                <a:latin typeface="Arial"/>
              </a:rPr>
              <a:t>Tous les salariés</a:t>
            </a:r>
            <a:endParaRPr dirty="0"/>
          </a:p>
        </p:txBody>
      </p:sp>
      <p:sp>
        <p:nvSpPr>
          <p:cNvPr id="89" name="TextShape 10"/>
          <p:cNvSpPr txBox="1"/>
          <p:nvPr/>
        </p:nvSpPr>
        <p:spPr>
          <a:xfrm>
            <a:off x="1079831" y="2893820"/>
            <a:ext cx="2807558" cy="346265"/>
          </a:xfrm>
          <a:prstGeom prst="rect">
            <a:avLst/>
          </a:prstGeom>
          <a:noFill/>
          <a:ln>
            <a:noFill/>
          </a:ln>
        </p:spPr>
        <p:txBody>
          <a:bodyPr lIns="89986" tIns="44993" rIns="89986" bIns="44993"/>
          <a:lstStyle/>
          <a:p>
            <a:r>
              <a:rPr lang="fr-FR" spc="-1" dirty="0">
                <a:latin typeface="Arial"/>
              </a:rPr>
              <a:t>Conventions collectives</a:t>
            </a:r>
            <a:endParaRPr dirty="0"/>
          </a:p>
        </p:txBody>
      </p:sp>
      <p:sp>
        <p:nvSpPr>
          <p:cNvPr id="90" name="TextShape 11"/>
          <p:cNvSpPr txBox="1"/>
          <p:nvPr/>
        </p:nvSpPr>
        <p:spPr>
          <a:xfrm>
            <a:off x="5183185" y="2736164"/>
            <a:ext cx="3959376" cy="602185"/>
          </a:xfrm>
          <a:prstGeom prst="rect">
            <a:avLst/>
          </a:prstGeom>
          <a:noFill/>
          <a:ln>
            <a:noFill/>
          </a:ln>
        </p:spPr>
        <p:txBody>
          <a:bodyPr lIns="89986" tIns="44993" rIns="89986" bIns="44993"/>
          <a:lstStyle/>
          <a:p>
            <a:r>
              <a:rPr lang="fr-FR" spc="-1" dirty="0">
                <a:latin typeface="Arial"/>
              </a:rPr>
              <a:t>Salariés d'un secteur professionnel et/ou géographique</a:t>
            </a:r>
            <a:endParaRPr dirty="0"/>
          </a:p>
        </p:txBody>
      </p:sp>
      <p:sp>
        <p:nvSpPr>
          <p:cNvPr id="91" name="TextShape 12"/>
          <p:cNvSpPr txBox="1"/>
          <p:nvPr/>
        </p:nvSpPr>
        <p:spPr>
          <a:xfrm>
            <a:off x="1079831" y="3577712"/>
            <a:ext cx="2807558" cy="346265"/>
          </a:xfrm>
          <a:prstGeom prst="rect">
            <a:avLst/>
          </a:prstGeom>
          <a:noFill/>
          <a:ln>
            <a:noFill/>
          </a:ln>
        </p:spPr>
        <p:txBody>
          <a:bodyPr lIns="89986" tIns="44993" rIns="89986" bIns="44993"/>
          <a:lstStyle/>
          <a:p>
            <a:r>
              <a:rPr lang="fr-FR" spc="-1" dirty="0">
                <a:latin typeface="Arial"/>
              </a:rPr>
              <a:t>Accords collectifs</a:t>
            </a:r>
            <a:endParaRPr dirty="0"/>
          </a:p>
        </p:txBody>
      </p:sp>
      <p:sp>
        <p:nvSpPr>
          <p:cNvPr id="92" name="TextShape 13"/>
          <p:cNvSpPr txBox="1"/>
          <p:nvPr/>
        </p:nvSpPr>
        <p:spPr>
          <a:xfrm>
            <a:off x="5183185" y="3600028"/>
            <a:ext cx="3959376" cy="432292"/>
          </a:xfrm>
          <a:prstGeom prst="rect">
            <a:avLst/>
          </a:prstGeom>
          <a:noFill/>
          <a:ln>
            <a:noFill/>
          </a:ln>
        </p:spPr>
        <p:txBody>
          <a:bodyPr lIns="89986" tIns="44993" rIns="89986" bIns="44993"/>
          <a:lstStyle/>
          <a:p>
            <a:r>
              <a:rPr lang="fr-FR" spc="-1" dirty="0">
                <a:latin typeface="Arial"/>
              </a:rPr>
              <a:t>Salariés d'une entreprise</a:t>
            </a:r>
            <a:endParaRPr dirty="0"/>
          </a:p>
        </p:txBody>
      </p:sp>
      <p:sp>
        <p:nvSpPr>
          <p:cNvPr id="93" name="TextShape 14"/>
          <p:cNvSpPr txBox="1"/>
          <p:nvPr/>
        </p:nvSpPr>
        <p:spPr>
          <a:xfrm>
            <a:off x="1079831" y="4225610"/>
            <a:ext cx="2807558" cy="346265"/>
          </a:xfrm>
          <a:prstGeom prst="rect">
            <a:avLst/>
          </a:prstGeom>
          <a:noFill/>
          <a:ln>
            <a:noFill/>
          </a:ln>
        </p:spPr>
        <p:txBody>
          <a:bodyPr lIns="89986" tIns="44993" rIns="89986" bIns="44993"/>
          <a:lstStyle/>
          <a:p>
            <a:r>
              <a:rPr lang="fr-FR" spc="-1" dirty="0">
                <a:latin typeface="Arial"/>
              </a:rPr>
              <a:t>Contrat de travail</a:t>
            </a:r>
            <a:endParaRPr dirty="0"/>
          </a:p>
        </p:txBody>
      </p:sp>
      <p:sp>
        <p:nvSpPr>
          <p:cNvPr id="94" name="TextShape 15"/>
          <p:cNvSpPr txBox="1"/>
          <p:nvPr/>
        </p:nvSpPr>
        <p:spPr>
          <a:xfrm>
            <a:off x="1079831" y="4873508"/>
            <a:ext cx="2807558" cy="346265"/>
          </a:xfrm>
          <a:prstGeom prst="rect">
            <a:avLst/>
          </a:prstGeom>
          <a:noFill/>
          <a:ln>
            <a:noFill/>
          </a:ln>
        </p:spPr>
        <p:txBody>
          <a:bodyPr lIns="89986" tIns="44993" rIns="89986" bIns="44993"/>
          <a:lstStyle/>
          <a:p>
            <a:r>
              <a:rPr lang="fr-FR" spc="-1" dirty="0">
                <a:latin typeface="Arial"/>
              </a:rPr>
              <a:t>Bulletin de salaire</a:t>
            </a:r>
            <a:endParaRPr dirty="0"/>
          </a:p>
        </p:txBody>
      </p:sp>
      <p:sp>
        <p:nvSpPr>
          <p:cNvPr id="95" name="TextShape 16"/>
          <p:cNvSpPr txBox="1"/>
          <p:nvPr/>
        </p:nvSpPr>
        <p:spPr>
          <a:xfrm>
            <a:off x="5183185" y="4212292"/>
            <a:ext cx="3959376" cy="432292"/>
          </a:xfrm>
          <a:prstGeom prst="rect">
            <a:avLst/>
          </a:prstGeom>
          <a:noFill/>
          <a:ln>
            <a:noFill/>
          </a:ln>
        </p:spPr>
        <p:txBody>
          <a:bodyPr lIns="89986" tIns="44993" rIns="89986" bIns="44993"/>
          <a:lstStyle/>
          <a:p>
            <a:r>
              <a:rPr lang="fr-FR" spc="-1" dirty="0">
                <a:latin typeface="Arial"/>
              </a:rPr>
              <a:t>Un salarié</a:t>
            </a:r>
            <a:endParaRPr dirty="0"/>
          </a:p>
        </p:txBody>
      </p:sp>
      <p:sp>
        <p:nvSpPr>
          <p:cNvPr id="96" name="TextShape 17"/>
          <p:cNvSpPr txBox="1"/>
          <p:nvPr/>
        </p:nvSpPr>
        <p:spPr>
          <a:xfrm>
            <a:off x="5183185" y="4860550"/>
            <a:ext cx="3959376" cy="432292"/>
          </a:xfrm>
          <a:prstGeom prst="rect">
            <a:avLst/>
          </a:prstGeom>
          <a:noFill/>
          <a:ln>
            <a:noFill/>
          </a:ln>
        </p:spPr>
        <p:txBody>
          <a:bodyPr lIns="89986" tIns="44993" rIns="89986" bIns="44993"/>
          <a:lstStyle/>
          <a:p>
            <a:r>
              <a:rPr lang="fr-FR" spc="-1" dirty="0">
                <a:latin typeface="Arial"/>
              </a:rPr>
              <a:t>Un salarié pour une période (mois)</a:t>
            </a:r>
            <a:endParaRPr dirty="0"/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3887389" y="2387407"/>
            <a:ext cx="1007841" cy="616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3891872" y="3091134"/>
            <a:ext cx="1007841" cy="616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3891872" y="3776931"/>
            <a:ext cx="1007841" cy="616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3891872" y="4422393"/>
            <a:ext cx="1007841" cy="616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3891872" y="5040955"/>
            <a:ext cx="1007841" cy="616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793676" y="397253"/>
            <a:ext cx="8570610" cy="482324"/>
          </a:xfrm>
          <a:prstGeom prst="rect">
            <a:avLst/>
          </a:prstGeom>
          <a:noFill/>
          <a:ln>
            <a:noFill/>
          </a:ln>
        </p:spPr>
        <p:txBody>
          <a:bodyPr lIns="89986" tIns="44993" rIns="89986" bIns="44993"/>
          <a:lstStyle/>
          <a:p>
            <a:pPr algn="ctr"/>
            <a:r>
              <a:rPr lang="fr-FR" sz="2638" b="1" spc="-1">
                <a:solidFill>
                  <a:srgbClr val="006699"/>
                </a:solidFill>
                <a:latin typeface="Arial"/>
              </a:rPr>
              <a:t>Le calcul du salaire</a:t>
            </a:r>
            <a:endParaRPr/>
          </a:p>
        </p:txBody>
      </p:sp>
      <p:sp>
        <p:nvSpPr>
          <p:cNvPr id="98" name="CustomShape 2"/>
          <p:cNvSpPr/>
          <p:nvPr/>
        </p:nvSpPr>
        <p:spPr>
          <a:xfrm>
            <a:off x="3167502" y="2880142"/>
            <a:ext cx="2879546" cy="3599433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3"/>
          <p:cNvSpPr/>
          <p:nvPr/>
        </p:nvSpPr>
        <p:spPr>
          <a:xfrm>
            <a:off x="2735570" y="2880142"/>
            <a:ext cx="215966" cy="3599433"/>
          </a:xfrm>
          <a:custGeom>
            <a:avLst/>
            <a:gdLst/>
            <a:ahLst/>
            <a:cxnLst/>
            <a:rect l="0" t="0" r="r" b="b"/>
            <a:pathLst>
              <a:path w="602" h="10002">
                <a:moveTo>
                  <a:pt x="601" y="0"/>
                </a:moveTo>
                <a:cubicBezTo>
                  <a:pt x="450" y="0"/>
                  <a:pt x="300" y="416"/>
                  <a:pt x="300" y="833"/>
                </a:cubicBezTo>
                <a:lnTo>
                  <a:pt x="300" y="4167"/>
                </a:lnTo>
                <a:cubicBezTo>
                  <a:pt x="300" y="4583"/>
                  <a:pt x="150" y="5000"/>
                  <a:pt x="0" y="5000"/>
                </a:cubicBezTo>
                <a:cubicBezTo>
                  <a:pt x="150" y="5000"/>
                  <a:pt x="300" y="5417"/>
                  <a:pt x="300" y="5833"/>
                </a:cubicBezTo>
                <a:lnTo>
                  <a:pt x="300" y="9167"/>
                </a:lnTo>
                <a:cubicBezTo>
                  <a:pt x="300" y="9584"/>
                  <a:pt x="450" y="10001"/>
                  <a:pt x="601" y="10001"/>
                </a:cubicBezTo>
              </a:path>
            </a:pathLst>
          </a:custGeom>
          <a:noFill/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TextShape 4"/>
          <p:cNvSpPr txBox="1"/>
          <p:nvPr/>
        </p:nvSpPr>
        <p:spPr>
          <a:xfrm>
            <a:off x="1223808" y="4535881"/>
            <a:ext cx="1439773" cy="346265"/>
          </a:xfrm>
          <a:prstGeom prst="rect">
            <a:avLst/>
          </a:prstGeom>
          <a:noFill/>
          <a:ln>
            <a:noFill/>
          </a:ln>
        </p:spPr>
        <p:txBody>
          <a:bodyPr lIns="89986" tIns="44993" rIns="89986" bIns="44993"/>
          <a:lstStyle/>
          <a:p>
            <a:r>
              <a:rPr lang="fr-FR" b="1" spc="-1">
                <a:latin typeface="Arial"/>
              </a:rPr>
              <a:t>Salaire brut</a:t>
            </a:r>
            <a:endParaRPr/>
          </a:p>
        </p:txBody>
      </p:sp>
      <p:sp>
        <p:nvSpPr>
          <p:cNvPr id="103" name="CustomShape 7"/>
          <p:cNvSpPr/>
          <p:nvPr/>
        </p:nvSpPr>
        <p:spPr>
          <a:xfrm>
            <a:off x="3167502" y="1440369"/>
            <a:ext cx="2879546" cy="1439773"/>
          </a:xfrm>
          <a:prstGeom prst="rect">
            <a:avLst/>
          </a:prstGeom>
          <a:solidFill>
            <a:srgbClr val="FFCC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9986" tIns="44993" rIns="89986" bIns="44993" anchor="ctr"/>
          <a:lstStyle/>
          <a:p>
            <a:pPr algn="ctr"/>
            <a:r>
              <a:rPr lang="fr-FR" spc="-1">
                <a:latin typeface="Arial"/>
              </a:rPr>
              <a:t>Charges sociales patronales</a:t>
            </a:r>
            <a:endParaRPr/>
          </a:p>
        </p:txBody>
      </p:sp>
      <p:sp>
        <p:nvSpPr>
          <p:cNvPr id="104" name="CustomShape 8"/>
          <p:cNvSpPr/>
          <p:nvPr/>
        </p:nvSpPr>
        <p:spPr>
          <a:xfrm>
            <a:off x="6539091" y="3586351"/>
            <a:ext cx="215966" cy="2879546"/>
          </a:xfrm>
          <a:custGeom>
            <a:avLst/>
            <a:gdLst/>
            <a:ahLst/>
            <a:cxnLst/>
            <a:rect l="0" t="0" r="r" b="b"/>
            <a:pathLst>
              <a:path w="602" h="8002">
                <a:moveTo>
                  <a:pt x="0" y="0"/>
                </a:moveTo>
                <a:cubicBezTo>
                  <a:pt x="150" y="0"/>
                  <a:pt x="300" y="333"/>
                  <a:pt x="300" y="666"/>
                </a:cubicBezTo>
                <a:lnTo>
                  <a:pt x="300" y="3333"/>
                </a:lnTo>
                <a:cubicBezTo>
                  <a:pt x="300" y="3667"/>
                  <a:pt x="450" y="4000"/>
                  <a:pt x="601" y="4000"/>
                </a:cubicBezTo>
                <a:cubicBezTo>
                  <a:pt x="450" y="4000"/>
                  <a:pt x="300" y="4333"/>
                  <a:pt x="300" y="4667"/>
                </a:cubicBezTo>
                <a:lnTo>
                  <a:pt x="300" y="7334"/>
                </a:lnTo>
                <a:cubicBezTo>
                  <a:pt x="300" y="7667"/>
                  <a:pt x="150" y="8001"/>
                  <a:pt x="0" y="8001"/>
                </a:cubicBezTo>
              </a:path>
            </a:pathLst>
          </a:custGeom>
          <a:noFill/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CustomShape 9"/>
          <p:cNvSpPr/>
          <p:nvPr/>
        </p:nvSpPr>
        <p:spPr>
          <a:xfrm>
            <a:off x="6539091" y="1426691"/>
            <a:ext cx="215966" cy="2159660"/>
          </a:xfrm>
          <a:custGeom>
            <a:avLst/>
            <a:gdLst/>
            <a:ahLst/>
            <a:cxnLst/>
            <a:rect l="0" t="0" r="r" b="b"/>
            <a:pathLst>
              <a:path w="602" h="6002">
                <a:moveTo>
                  <a:pt x="0" y="0"/>
                </a:moveTo>
                <a:cubicBezTo>
                  <a:pt x="150" y="0"/>
                  <a:pt x="300" y="250"/>
                  <a:pt x="300" y="500"/>
                </a:cubicBezTo>
                <a:lnTo>
                  <a:pt x="300" y="2500"/>
                </a:lnTo>
                <a:cubicBezTo>
                  <a:pt x="300" y="2750"/>
                  <a:pt x="450" y="3000"/>
                  <a:pt x="601" y="3000"/>
                </a:cubicBezTo>
                <a:cubicBezTo>
                  <a:pt x="450" y="3000"/>
                  <a:pt x="300" y="3250"/>
                  <a:pt x="300" y="3500"/>
                </a:cubicBezTo>
                <a:lnTo>
                  <a:pt x="300" y="5500"/>
                </a:lnTo>
                <a:cubicBezTo>
                  <a:pt x="300" y="5750"/>
                  <a:pt x="150" y="6001"/>
                  <a:pt x="0" y="6001"/>
                </a:cubicBezTo>
              </a:path>
            </a:pathLst>
          </a:custGeom>
          <a:noFill/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6" name="TextShape 10"/>
          <p:cNvSpPr txBox="1"/>
          <p:nvPr/>
        </p:nvSpPr>
        <p:spPr>
          <a:xfrm>
            <a:off x="6755057" y="1672532"/>
            <a:ext cx="1367785" cy="1625864"/>
          </a:xfrm>
          <a:prstGeom prst="rect">
            <a:avLst/>
          </a:prstGeom>
          <a:noFill/>
          <a:ln>
            <a:noFill/>
          </a:ln>
        </p:spPr>
        <p:txBody>
          <a:bodyPr lIns="89986" tIns="44993" rIns="89986" bIns="44993"/>
          <a:lstStyle/>
          <a:p>
            <a:r>
              <a:rPr lang="fr-FR" spc="-1">
                <a:latin typeface="Arial"/>
              </a:rPr>
              <a:t>Charges
sociales</a:t>
            </a:r>
            <a:endParaRPr/>
          </a:p>
          <a:p>
            <a:r>
              <a:rPr lang="fr-FR" spc="-1">
                <a:latin typeface="Arial"/>
              </a:rPr>
              <a:t>perçues par les organismes sociaux</a:t>
            </a:r>
            <a:endParaRPr/>
          </a:p>
        </p:txBody>
      </p:sp>
      <p:sp>
        <p:nvSpPr>
          <p:cNvPr id="107" name="TextShape 11"/>
          <p:cNvSpPr txBox="1"/>
          <p:nvPr/>
        </p:nvSpPr>
        <p:spPr>
          <a:xfrm>
            <a:off x="6755057" y="4666540"/>
            <a:ext cx="1295796" cy="858105"/>
          </a:xfrm>
          <a:prstGeom prst="rect">
            <a:avLst/>
          </a:prstGeom>
          <a:noFill/>
          <a:ln>
            <a:noFill/>
          </a:ln>
        </p:spPr>
        <p:txBody>
          <a:bodyPr lIns="89986" tIns="44993" rIns="89986" bIns="44993"/>
          <a:lstStyle/>
          <a:p>
            <a:r>
              <a:rPr lang="fr-FR" spc="-1">
                <a:latin typeface="Arial"/>
              </a:rPr>
              <a:t>Salaire perçu par le salarié</a:t>
            </a:r>
            <a:endParaRPr/>
          </a:p>
        </p:txBody>
      </p:sp>
      <p:sp>
        <p:nvSpPr>
          <p:cNvPr id="108" name="CustomShape 12"/>
          <p:cNvSpPr/>
          <p:nvPr/>
        </p:nvSpPr>
        <p:spPr>
          <a:xfrm>
            <a:off x="8014858" y="1426691"/>
            <a:ext cx="215966" cy="5111195"/>
          </a:xfrm>
          <a:custGeom>
            <a:avLst/>
            <a:gdLst/>
            <a:ahLst/>
            <a:cxnLst/>
            <a:rect l="0" t="0" r="r" b="b"/>
            <a:pathLst>
              <a:path w="602" h="14202">
                <a:moveTo>
                  <a:pt x="0" y="0"/>
                </a:moveTo>
                <a:cubicBezTo>
                  <a:pt x="150" y="0"/>
                  <a:pt x="300" y="591"/>
                  <a:pt x="300" y="1183"/>
                </a:cubicBezTo>
                <a:lnTo>
                  <a:pt x="300" y="5917"/>
                </a:lnTo>
                <a:cubicBezTo>
                  <a:pt x="300" y="6508"/>
                  <a:pt x="450" y="7100"/>
                  <a:pt x="601" y="7100"/>
                </a:cubicBezTo>
                <a:cubicBezTo>
                  <a:pt x="450" y="7100"/>
                  <a:pt x="300" y="7692"/>
                  <a:pt x="300" y="8283"/>
                </a:cubicBezTo>
                <a:lnTo>
                  <a:pt x="300" y="13017"/>
                </a:lnTo>
                <a:cubicBezTo>
                  <a:pt x="300" y="13609"/>
                  <a:pt x="150" y="14201"/>
                  <a:pt x="0" y="14201"/>
                </a:cubicBezTo>
              </a:path>
            </a:pathLst>
          </a:custGeom>
          <a:noFill/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TextShape 13"/>
          <p:cNvSpPr txBox="1"/>
          <p:nvPr/>
        </p:nvSpPr>
        <p:spPr>
          <a:xfrm>
            <a:off x="8266819" y="3520121"/>
            <a:ext cx="1295796" cy="858105"/>
          </a:xfrm>
          <a:prstGeom prst="rect">
            <a:avLst/>
          </a:prstGeom>
          <a:noFill/>
          <a:ln>
            <a:noFill/>
          </a:ln>
        </p:spPr>
        <p:txBody>
          <a:bodyPr lIns="89986" tIns="44993" rIns="89986" bIns="44993"/>
          <a:lstStyle/>
          <a:p>
            <a:r>
              <a:rPr lang="fr-FR" spc="-1">
                <a:latin typeface="Arial"/>
              </a:rPr>
              <a:t>Coût total payé par l'entreprise</a:t>
            </a:r>
            <a:endParaRPr/>
          </a:p>
        </p:txBody>
      </p:sp>
      <p:sp>
        <p:nvSpPr>
          <p:cNvPr id="110" name="TextShape 14"/>
          <p:cNvSpPr txBox="1"/>
          <p:nvPr/>
        </p:nvSpPr>
        <p:spPr>
          <a:xfrm>
            <a:off x="6047048" y="4869548"/>
            <a:ext cx="791875" cy="602185"/>
          </a:xfrm>
          <a:prstGeom prst="rect">
            <a:avLst/>
          </a:prstGeom>
          <a:noFill/>
          <a:ln>
            <a:noFill/>
          </a:ln>
        </p:spPr>
        <p:txBody>
          <a:bodyPr lIns="89986" tIns="44993" rIns="89986" bIns="44993"/>
          <a:lstStyle/>
          <a:p>
            <a:r>
              <a:rPr lang="fr-FR" spc="-1">
                <a:latin typeface="Arial"/>
              </a:rPr>
              <a:t>80 %</a:t>
            </a:r>
            <a:endParaRPr/>
          </a:p>
        </p:txBody>
      </p:sp>
      <p:sp>
        <p:nvSpPr>
          <p:cNvPr id="111" name="TextShape 15"/>
          <p:cNvSpPr txBox="1"/>
          <p:nvPr/>
        </p:nvSpPr>
        <p:spPr>
          <a:xfrm>
            <a:off x="6047048" y="3069832"/>
            <a:ext cx="791875" cy="602185"/>
          </a:xfrm>
          <a:prstGeom prst="rect">
            <a:avLst/>
          </a:prstGeom>
          <a:noFill/>
          <a:ln>
            <a:noFill/>
          </a:ln>
        </p:spPr>
        <p:txBody>
          <a:bodyPr lIns="89986" tIns="44993" rIns="89986" bIns="44993"/>
          <a:lstStyle/>
          <a:p>
            <a:r>
              <a:rPr lang="fr-FR" spc="-1" dirty="0">
                <a:latin typeface="Arial"/>
              </a:rPr>
              <a:t>20 %</a:t>
            </a:r>
            <a:endParaRPr dirty="0"/>
          </a:p>
        </p:txBody>
      </p:sp>
      <p:cxnSp>
        <p:nvCxnSpPr>
          <p:cNvPr id="3" name="Connecteur droit 2"/>
          <p:cNvCxnSpPr/>
          <p:nvPr/>
        </p:nvCxnSpPr>
        <p:spPr>
          <a:xfrm flipV="1">
            <a:off x="3167502" y="3586351"/>
            <a:ext cx="2879546" cy="13678"/>
          </a:xfrm>
          <a:prstGeom prst="line">
            <a:avLst/>
          </a:prstGeom>
          <a:ln w="47625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CustomShape 6"/>
          <p:cNvSpPr/>
          <p:nvPr/>
        </p:nvSpPr>
        <p:spPr>
          <a:xfrm>
            <a:off x="3185500" y="3600029"/>
            <a:ext cx="2879546" cy="2879546"/>
          </a:xfrm>
          <a:prstGeom prst="rect">
            <a:avLst/>
          </a:prstGeom>
          <a:solidFill>
            <a:srgbClr val="CCFF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9986" tIns="44993" rIns="89986" bIns="44993" anchor="ctr"/>
          <a:lstStyle/>
          <a:p>
            <a:pPr algn="ctr"/>
            <a:r>
              <a:rPr lang="fr-FR" b="1" spc="-1">
                <a:latin typeface="Arial"/>
              </a:rPr>
              <a:t>Salaire net</a:t>
            </a:r>
            <a:endParaRPr/>
          </a:p>
        </p:txBody>
      </p:sp>
      <p:sp>
        <p:nvSpPr>
          <p:cNvPr id="101" name="CustomShape 5"/>
          <p:cNvSpPr/>
          <p:nvPr/>
        </p:nvSpPr>
        <p:spPr>
          <a:xfrm>
            <a:off x="3172053" y="2866464"/>
            <a:ext cx="2879546" cy="719887"/>
          </a:xfrm>
          <a:prstGeom prst="rect">
            <a:avLst/>
          </a:prstGeom>
          <a:solidFill>
            <a:srgbClr val="FFCC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9986" tIns="44993" rIns="89986" bIns="44993" anchor="ctr"/>
          <a:lstStyle/>
          <a:p>
            <a:pPr algn="ctr"/>
            <a:r>
              <a:rPr lang="fr-FR" spc="-1" dirty="0">
                <a:latin typeface="Arial"/>
              </a:rPr>
              <a:t>Charges sociales salariales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3" grpId="0" animBg="1"/>
      <p:bldP spid="106" grpId="0"/>
      <p:bldP spid="107" grpId="0"/>
      <p:bldP spid="109" grpId="0"/>
      <p:bldP spid="110" grpId="0"/>
      <p:bldP spid="111" grpId="0"/>
      <p:bldP spid="102" grpId="0" animBg="1"/>
      <p:bldP spid="1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794036" y="397253"/>
            <a:ext cx="8570610" cy="482324"/>
          </a:xfrm>
          <a:prstGeom prst="rect">
            <a:avLst/>
          </a:prstGeom>
          <a:noFill/>
          <a:ln>
            <a:noFill/>
          </a:ln>
        </p:spPr>
        <p:txBody>
          <a:bodyPr lIns="89986" tIns="44993" rIns="89986" bIns="44993"/>
          <a:lstStyle/>
          <a:p>
            <a:pPr algn="ctr"/>
            <a:r>
              <a:rPr lang="fr-FR" sz="2638" b="1" spc="-1">
                <a:solidFill>
                  <a:srgbClr val="006699"/>
                </a:solidFill>
                <a:latin typeface="Arial"/>
              </a:rPr>
              <a:t>Pour aller plus loin...</a:t>
            </a:r>
            <a:endParaRPr/>
          </a:p>
        </p:txBody>
      </p:sp>
      <p:sp>
        <p:nvSpPr>
          <p:cNvPr id="113" name="TextShape 2"/>
          <p:cNvSpPr txBox="1"/>
          <p:nvPr/>
        </p:nvSpPr>
        <p:spPr>
          <a:xfrm>
            <a:off x="575910" y="1800312"/>
            <a:ext cx="8854605" cy="3673221"/>
          </a:xfrm>
          <a:prstGeom prst="rect">
            <a:avLst/>
          </a:prstGeom>
          <a:noFill/>
          <a:ln>
            <a:noFill/>
          </a:ln>
        </p:spPr>
        <p:txBody>
          <a:bodyPr lIns="89986" tIns="44993" rIns="89986" bIns="44993"/>
          <a:lstStyle/>
          <a:p>
            <a:pPr>
              <a:buSzPct val="45000"/>
            </a:pPr>
            <a:r>
              <a:rPr lang="fr-FR" spc="-1" dirty="0">
                <a:latin typeface="Arial"/>
              </a:rPr>
              <a:t>Une vidéo du site Dessine moi l'éco « </a:t>
            </a:r>
            <a:r>
              <a:rPr lang="fr-FR" b="1" spc="-1" dirty="0">
                <a:latin typeface="Arial"/>
              </a:rPr>
              <a:t>Comment décrypter votre salaire ?</a:t>
            </a:r>
            <a:r>
              <a:rPr lang="fr-FR" spc="-1" dirty="0">
                <a:latin typeface="Arial"/>
              </a:rPr>
              <a:t> » : 
 </a:t>
            </a:r>
            <a:r>
              <a:rPr lang="fr-FR" spc="-1" dirty="0">
                <a:hlinkClick r:id="rId2"/>
              </a:rPr>
              <a:t>http://dessinemoileco.com/le-bulletin-de-salaire/</a:t>
            </a:r>
            <a:r>
              <a:rPr lang="fr-FR" spc="-1" dirty="0">
                <a:latin typeface="Arial"/>
              </a:rPr>
              <a:t>
 </a:t>
            </a:r>
            <a:endParaRPr dirty="0"/>
          </a:p>
          <a:p>
            <a:pPr>
              <a:buSzPct val="45000"/>
            </a:pPr>
            <a:r>
              <a:rPr lang="fr-FR" spc="-1" dirty="0">
                <a:latin typeface="Arial"/>
              </a:rPr>
              <a:t>Un article du Monde avec une image animée « </a:t>
            </a:r>
            <a:r>
              <a:rPr lang="fr-FR" b="1" spc="-1" dirty="0">
                <a:latin typeface="Arial"/>
              </a:rPr>
              <a:t>Votre fiche de paie décortiquée, ligne par ligne</a:t>
            </a:r>
            <a:r>
              <a:rPr lang="fr-FR" spc="-1" dirty="0">
                <a:latin typeface="Arial"/>
              </a:rPr>
              <a:t> » : </a:t>
            </a:r>
            <a:r>
              <a:rPr lang="fr-FR" spc="-1" dirty="0">
                <a:latin typeface="Arial"/>
              </a:rPr>
              <a:t/>
            </a:r>
            <a:br>
              <a:rPr lang="fr-FR" spc="-1" dirty="0">
                <a:latin typeface="Arial"/>
              </a:rPr>
            </a:br>
            <a:r>
              <a:rPr lang="fr-FR" spc="-1" dirty="0">
                <a:hlinkClick r:id="rId3"/>
              </a:rPr>
              <a:t>http://www.lemonde.fr/les-decodeurs/article/2014/04/29/tout-comprendre-sur-votre-fiche-de-paie_4408809_4355770.html</a:t>
            </a:r>
            <a:r>
              <a:rPr lang="fr-FR" spc="-1" dirty="0">
                <a:latin typeface="Arial"/>
              </a:rPr>
              <a:t>
 </a:t>
            </a:r>
            <a:endParaRPr dirty="0"/>
          </a:p>
          <a:p>
            <a:pPr>
              <a:buSzPct val="45000"/>
            </a:pPr>
            <a:r>
              <a:rPr lang="fr-FR" spc="-1" dirty="0">
                <a:latin typeface="Arial"/>
              </a:rPr>
              <a:t>Le dossier du site du ministère du travail et de l'emploi sur</a:t>
            </a:r>
            <a:r>
              <a:rPr lang="fr-FR" b="1" spc="-1" dirty="0">
                <a:latin typeface="Arial"/>
              </a:rPr>
              <a:t> la rémunération du travail </a:t>
            </a:r>
            <a:r>
              <a:rPr lang="fr-FR" spc="-1" dirty="0" smtClean="0">
                <a:latin typeface="Arial"/>
              </a:rPr>
              <a:t>:</a:t>
            </a:r>
            <a:br>
              <a:rPr lang="fr-FR" spc="-1" dirty="0" smtClean="0">
                <a:latin typeface="Arial"/>
              </a:rPr>
            </a:br>
            <a:r>
              <a:rPr lang="fr-FR" dirty="0"/>
              <a:t> </a:t>
            </a:r>
            <a:r>
              <a:rPr lang="fr-FR" dirty="0">
                <a:hlinkClick r:id="rId4"/>
              </a:rPr>
              <a:t>http://travail-emploi.gouv.fr/informations-pratiques,89/les-fiches-pratiques-du-droit-du,91/remuneration,113/</a:t>
            </a:r>
            <a:endParaRPr lang="fr-FR" dirty="0"/>
          </a:p>
          <a:p>
            <a:pPr>
              <a:buSzPct val="45000"/>
            </a:pPr>
            <a:r>
              <a:rPr lang="fr-FR" spc="-1" dirty="0">
                <a:latin typeface="Arial"/>
              </a:rPr>
              <a:t>
 </a:t>
            </a:r>
            <a:endParaRPr dirty="0"/>
          </a:p>
          <a:p>
            <a:pPr>
              <a:buSzPct val="45000"/>
            </a:pPr>
            <a:endParaRPr dirty="0"/>
          </a:p>
          <a:p>
            <a:pPr algn="ctr"/>
            <a:endParaRPr dirty="0"/>
          </a:p>
          <a:p>
            <a:pPr algn="ctr"/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90</Words>
  <Application>Microsoft Office PowerPoint</Application>
  <PresentationFormat>Personnalisé</PresentationFormat>
  <Paragraphs>31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DejaVu Sans</vt:lpstr>
      <vt:lpstr>StarSymbol</vt:lpstr>
      <vt:lpstr>Times New Roman</vt:lpstr>
      <vt:lpstr>Office Theme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Bernard Leconte</dc:creator>
  <cp:lastModifiedBy>Bernard Leconte</cp:lastModifiedBy>
  <cp:revision>13</cp:revision>
  <dcterms:created xsi:type="dcterms:W3CDTF">2015-10-12T09:01:41Z</dcterms:created>
  <dcterms:modified xsi:type="dcterms:W3CDTF">2015-11-11T18:57:51Z</dcterms:modified>
  <dc:language>fr-FR</dc:language>
</cp:coreProperties>
</file>