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891A47B-FF5E-40BC-8459-F5739DB3E04C}">
          <p14:sldIdLst>
            <p14:sldId id="257"/>
            <p14:sldId id="258"/>
            <p14:sldId id="259"/>
            <p14:sldId id="256"/>
            <p14:sldId id="260"/>
            <p14:sldId id="261"/>
            <p14:sldId id="262"/>
            <p14:sldId id="263"/>
          </p14:sldIdLst>
        </p14:section>
        <p14:section name="Section sans titre" id="{189821EA-C3BD-4F9A-AAA4-6405334EBB58}">
          <p14:sldIdLst/>
        </p14:section>
        <p14:section name="Section sans titre" id="{200E8F8B-DE5E-40A9-8618-F46C20464A8C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EE0F8"/>
    <a:srgbClr val="CCCCFF"/>
    <a:srgbClr val="FF0000"/>
    <a:srgbClr val="FDE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49" autoAdjust="0"/>
  </p:normalViewPr>
  <p:slideViewPr>
    <p:cSldViewPr>
      <p:cViewPr>
        <p:scale>
          <a:sx n="120" d="100"/>
          <a:sy n="120" d="100"/>
        </p:scale>
        <p:origin x="-534" y="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CD81D-A61E-469E-A7C9-5FA1F8F74D6D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83BD0-A5B1-4A2F-B984-06420192C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399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83BD0-A5B1-4A2F-B984-06420192C7E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75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83BD0-A5B1-4A2F-B984-06420192C7E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2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6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10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59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48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13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74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9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48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81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58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22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AACF4-1412-4FC3-AFC1-B95FA2E2B57E}" type="datetimeFigureOut">
              <a:rPr lang="fr-FR" smtClean="0"/>
              <a:t>16/01/2013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A0129-77EB-4CB1-8EAD-7A442D830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46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style>
          <a:lnRef idx="2">
            <a:schemeClr val="accent3"/>
          </a:lnRef>
          <a:fillRef idx="1003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1000" b="1" dirty="0" smtClean="0"/>
              <a:t/>
            </a:r>
            <a:br>
              <a:rPr lang="fr-FR" sz="1000" b="1" dirty="0" smtClean="0"/>
            </a:br>
            <a:r>
              <a:rPr lang="fr-FR" sz="1000" b="1" dirty="0" smtClean="0">
                <a:latin typeface="Arial Black" pitchFamily="34" charset="0"/>
              </a:rPr>
              <a:t>TABLEAU </a:t>
            </a:r>
            <a:r>
              <a:rPr lang="fr-FR" sz="1000" b="1" dirty="0">
                <a:latin typeface="Arial Black" pitchFamily="34" charset="0"/>
              </a:rPr>
              <a:t>1</a:t>
            </a:r>
            <a:r>
              <a:rPr lang="fr-FR" sz="1000" dirty="0">
                <a:latin typeface="Arial Black" pitchFamily="34" charset="0"/>
              </a:rPr>
              <a:t/>
            </a:r>
            <a:br>
              <a:rPr lang="fr-FR" sz="1000" dirty="0">
                <a:latin typeface="Arial Black" pitchFamily="34" charset="0"/>
              </a:rPr>
            </a:br>
            <a:r>
              <a:rPr lang="fr-FR" sz="1000" b="1" dirty="0">
                <a:latin typeface="Arial Black" pitchFamily="34" charset="0"/>
              </a:rPr>
              <a:t> </a:t>
            </a:r>
            <a:r>
              <a:rPr lang="fr-FR" sz="1000" dirty="0">
                <a:latin typeface="Arial Black" pitchFamily="34" charset="0"/>
              </a:rPr>
              <a:t/>
            </a:r>
            <a:br>
              <a:rPr lang="fr-FR" sz="1000" dirty="0">
                <a:latin typeface="Arial Black" pitchFamily="34" charset="0"/>
              </a:rPr>
            </a:br>
            <a:r>
              <a:rPr lang="fr-FR" sz="1000" b="1" dirty="0">
                <a:latin typeface="Arial Black" pitchFamily="34" charset="0"/>
              </a:rPr>
              <a:t>LES AGES DE LA VIE : LA PLACE DANS LA SOCIÉTÉ</a:t>
            </a:r>
            <a:r>
              <a:rPr lang="fr-FR" sz="1000" dirty="0">
                <a:latin typeface="Arial Black" pitchFamily="34" charset="0"/>
              </a:rPr>
              <a:t/>
            </a:r>
            <a:br>
              <a:rPr lang="fr-FR" sz="1000" dirty="0">
                <a:latin typeface="Arial Black" pitchFamily="34" charset="0"/>
              </a:rPr>
            </a:br>
            <a:endParaRPr lang="fr-FR" sz="1000" dirty="0">
              <a:latin typeface="Arial Black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047161"/>
              </p:ext>
            </p:extLst>
          </p:nvPr>
        </p:nvGraphicFramePr>
        <p:xfrm>
          <a:off x="35496" y="692697"/>
          <a:ext cx="9001000" cy="6742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4865"/>
                <a:gridCol w="2242916"/>
                <a:gridCol w="2423219"/>
              </a:tblGrid>
              <a:tr h="975408">
                <a:tc>
                  <a:txBody>
                    <a:bodyPr/>
                    <a:lstStyle/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HOMME </a:t>
                      </a:r>
                      <a:r>
                        <a:rPr lang="fr-FR" sz="1200" dirty="0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( </a:t>
                      </a:r>
                      <a:r>
                        <a:rPr lang="fr-FR" sz="1200" dirty="0" err="1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vir</a:t>
                      </a:r>
                      <a:r>
                        <a:rPr lang="fr-FR" sz="1200" dirty="0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)</a:t>
                      </a:r>
                      <a:endParaRPr lang="fr-FR" sz="1200" dirty="0"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fr-FR" sz="1200" b="1" dirty="0">
                          <a:effectLst/>
                          <a:latin typeface="+mn-lt"/>
                          <a:cs typeface="Times New Roman" pitchFamily="18" charset="0"/>
                        </a:rPr>
                        <a:t>à chaque étape de l'intégration dans la vie publique correspond une nouvelle appellation</a:t>
                      </a: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FEMME </a:t>
                      </a:r>
                      <a:r>
                        <a:rPr lang="fr-FR" sz="1200" dirty="0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( </a:t>
                      </a:r>
                      <a:r>
                        <a:rPr lang="fr-FR" sz="1200" dirty="0" err="1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mulier</a:t>
                      </a:r>
                      <a:r>
                        <a:rPr lang="fr-FR" sz="1200" dirty="0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)</a:t>
                      </a:r>
                      <a:endParaRPr lang="fr-FR" sz="1200" dirty="0">
                        <a:effectLst/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FEE0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ESCLAVE </a:t>
                      </a:r>
                      <a:r>
                        <a:rPr lang="fr-FR" sz="1200" dirty="0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( </a:t>
                      </a:r>
                      <a:r>
                        <a:rPr lang="fr-FR" sz="1200" dirty="0" err="1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servus</a:t>
                      </a:r>
                      <a:r>
                        <a:rPr lang="fr-FR" sz="1200" dirty="0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)</a:t>
                      </a:r>
                      <a:endParaRPr lang="fr-FR" sz="1200" dirty="0">
                        <a:effectLst/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5475">
                <a:tc>
                  <a:txBody>
                    <a:bodyPr/>
                    <a:lstStyle/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INFANS</a:t>
                      </a: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(qui ne parle pas)                         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                   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→ 7 ans</a:t>
                      </a: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FEE0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PUER</a:t>
                      </a:r>
                    </a:p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(de la naissance à la mort)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906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PUER </a:t>
                      </a: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           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                                                    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de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 ans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à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→ 17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ans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(il peut se marier à partir de 14 ans)</a:t>
                      </a:r>
                      <a:endParaRPr lang="fr-FR" sz="1200" dirty="0" smtClean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PUELLA/VIRGO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(avant d'être mariée et d'avoir des enfants) elle peut se marier à partir de 12 ans</a:t>
                      </a:r>
                      <a:endParaRPr lang="fr-FR" sz="1200" dirty="0" smtClean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FEE0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04569">
                <a:tc>
                  <a:txBody>
                    <a:bodyPr/>
                    <a:lstStyle/>
                    <a:p>
                      <a:pPr algn="l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ADULESCENS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                  de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 ans révolus  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à  →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ans</a:t>
                      </a:r>
                    </a:p>
                    <a:p>
                      <a:pPr algn="l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        - majorité civique (droit de vote) + 10 ans de service militaire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99745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        - toge prétexte &gt; toge virile              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99745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        - il dépose sa bulle             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99745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        - la 17ème année : </a:t>
                      </a:r>
                      <a:r>
                        <a:rPr lang="fr-FR" sz="1200" dirty="0" err="1">
                          <a:effectLst/>
                          <a:latin typeface="+mn-lt"/>
                          <a:cs typeface="Times New Roman" pitchFamily="18" charset="0"/>
                        </a:rPr>
                        <a:t>tirocinium</a:t>
                      </a: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+mn-lt"/>
                          <a:cs typeface="Times New Roman" pitchFamily="18" charset="0"/>
                        </a:rPr>
                        <a:t>fori</a:t>
                      </a: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   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= apprentissage de la vie  </a:t>
                      </a:r>
                      <a:r>
                        <a:rPr lang="fr-FR" sz="1200" baseline="0" dirty="0" smtClean="0">
                          <a:effectLst/>
                          <a:latin typeface="+mn-lt"/>
                          <a:cs typeface="Times New Roman" pitchFamily="18" charset="0"/>
                        </a:rPr>
                        <a:t>   .   .          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publique)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9745" algn="l"/>
                        </a:tabLst>
                        <a:defRPr/>
                      </a:pP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         ( majorité politique à 25 ans début du cursus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honorum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lang="fr-FR" sz="1200" dirty="0" smtClean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055"/>
                        </a:lnSpc>
                        <a:spcAft>
                          <a:spcPts val="0"/>
                        </a:spcAft>
                        <a:tabLst>
                          <a:tab pos="499745" algn="l"/>
                        </a:tabLst>
                      </a:pP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FEE0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0798">
                <a:tc>
                  <a:txBody>
                    <a:bodyPr/>
                    <a:lstStyle/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JUVENIS</a:t>
                      </a: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        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                                               </a:t>
                      </a:r>
                      <a:r>
                        <a:rPr lang="fr-FR" sz="1200" baseline="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de 30 ans 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à  →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 ans</a:t>
                      </a: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pleine participation à la vie de la cité</a:t>
                      </a: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r>
                        <a:rPr lang="fr-FR" sz="1200" dirty="0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UXOR/MATRONA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(elle est mariée et a des enfants)</a:t>
                      </a:r>
                      <a:endParaRPr lang="fr-FR" sz="1200" dirty="0" smtClean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FEE0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704">
                <a:tc>
                  <a:txBody>
                    <a:bodyPr/>
                    <a:lstStyle/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SENIOR</a:t>
                      </a: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             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                                              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de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 ans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à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→ 60 ans</a:t>
                      </a: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encore mobilisable en temps de guerre</a:t>
                      </a: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FEE0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4739">
                <a:tc>
                  <a:txBody>
                    <a:bodyPr/>
                    <a:lstStyle/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SENEX</a:t>
                      </a: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               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                                               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de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60 ans 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à  →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80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ans</a:t>
                      </a: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temps de la réflexion et de la sagesse politique (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Appius</a:t>
                      </a:r>
                      <a:endParaRPr lang="fr-FR" sz="1200" dirty="0" smtClean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ANUS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(elle ne peut plus avoir d'enfants)</a:t>
                      </a:r>
                      <a:endParaRPr lang="fr-FR" sz="1200" dirty="0" smtClean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FEE0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4739">
                <a:tc>
                  <a:txBody>
                    <a:bodyPr/>
                    <a:lstStyle/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GRANDIS NATU    </a:t>
                      </a:r>
                      <a:r>
                        <a:rPr lang="fr-FR" sz="1200" dirty="0" smtClean="0"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                                    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après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80 ans</a:t>
                      </a: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FEE0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6658">
                <a:tc>
                  <a:txBody>
                    <a:bodyPr/>
                    <a:lstStyle/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+mn-lt"/>
                          <a:cs typeface="Times New Roman" pitchFamily="18" charset="0"/>
                        </a:rPr>
                        <a:t>LE VOCABULAIRE TRADUIT L'INTÉGRATION DANS LA VIE PUBLIQUE</a:t>
                      </a:r>
                      <a:endParaRPr lang="fr-FR" sz="1200" b="1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+mn-lt"/>
                          <a:cs typeface="Times New Roman" pitchFamily="18" charset="0"/>
                        </a:rPr>
                        <a:t>LE VOCABULAIRE TRADUIT L'INTRÉGRATION DANS LA VIE PRIVÉE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fr-FR" sz="1200" b="1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rgbClr val="FEE0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+mn-lt"/>
                          <a:cs typeface="Times New Roman" pitchFamily="18" charset="0"/>
                        </a:rPr>
                        <a:t>LE VOCABULAIRE TRADUIT L'ABSENCE D'INTRÉGRATION</a:t>
                      </a:r>
                      <a:endParaRPr lang="fr-FR" sz="1200" b="1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879" marR="2487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4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32"/>
            <a:ext cx="9144000" cy="430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Arial Black" pitchFamily="34" charset="0"/>
              </a:rPr>
              <a:t>Tableau n°2 : Repères chronologiques</a:t>
            </a:r>
          </a:p>
          <a:p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5" name="Rectangle 4"/>
          <p:cNvSpPr/>
          <p:nvPr/>
        </p:nvSpPr>
        <p:spPr>
          <a:xfrm>
            <a:off x="0" y="579530"/>
            <a:ext cx="9144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>
                <a:latin typeface="Arial Black" pitchFamily="34" charset="0"/>
              </a:rPr>
              <a:t> </a:t>
            </a:r>
            <a:r>
              <a:rPr lang="fr-FR" dirty="0" smtClean="0">
                <a:latin typeface="Arial Black" pitchFamily="34" charset="0"/>
              </a:rPr>
              <a:t>     </a:t>
            </a:r>
            <a:r>
              <a:rPr lang="fr-FR" sz="1200" dirty="0" smtClean="0">
                <a:latin typeface="Arial Black" pitchFamily="34" charset="0"/>
              </a:rPr>
              <a:t>Royauté                                   </a:t>
            </a:r>
            <a:r>
              <a:rPr lang="fr-FR" sz="1200" dirty="0">
                <a:latin typeface="Arial Black" pitchFamily="34" charset="0"/>
              </a:rPr>
              <a:t>République  </a:t>
            </a:r>
            <a:r>
              <a:rPr lang="fr-FR" sz="1200" dirty="0" smtClean="0">
                <a:latin typeface="Arial Black" pitchFamily="34" charset="0"/>
              </a:rPr>
              <a:t>                                             Empire </a:t>
            </a:r>
            <a:r>
              <a:rPr lang="fr-FR" sz="1200" dirty="0" smtClean="0"/>
              <a:t>                                                                            </a:t>
            </a:r>
            <a:endParaRPr lang="fr-FR" sz="1200" dirty="0"/>
          </a:p>
        </p:txBody>
      </p:sp>
      <p:sp>
        <p:nvSpPr>
          <p:cNvPr id="6" name="Rectangle 5"/>
          <p:cNvSpPr/>
          <p:nvPr/>
        </p:nvSpPr>
        <p:spPr>
          <a:xfrm>
            <a:off x="0" y="971901"/>
            <a:ext cx="9144000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dirty="0">
                <a:latin typeface="Arial Black" pitchFamily="34" charset="0"/>
              </a:rPr>
              <a:t>-753 </a:t>
            </a:r>
            <a:r>
              <a:rPr lang="fr-FR" sz="1200" dirty="0" smtClean="0">
                <a:latin typeface="Arial Black" pitchFamily="34" charset="0"/>
              </a:rPr>
              <a:t>----------------------</a:t>
            </a:r>
            <a:r>
              <a:rPr lang="fr-FR" sz="1200" dirty="0">
                <a:latin typeface="Arial Black" pitchFamily="34" charset="0"/>
              </a:rPr>
              <a:t>509 </a:t>
            </a:r>
            <a:r>
              <a:rPr lang="fr-FR" sz="1200" dirty="0" smtClean="0">
                <a:latin typeface="Arial Black" pitchFamily="34" charset="0"/>
              </a:rPr>
              <a:t>-------------------------------------------------------------</a:t>
            </a:r>
            <a:r>
              <a:rPr lang="fr-FR" sz="1200" dirty="0">
                <a:latin typeface="Arial Black" pitchFamily="34" charset="0"/>
              </a:rPr>
              <a:t>27 </a:t>
            </a:r>
            <a:r>
              <a:rPr lang="fr-FR" sz="1200" dirty="0" smtClean="0">
                <a:latin typeface="Arial Black" pitchFamily="34" charset="0"/>
              </a:rPr>
              <a:t>-----------------------------------------------------+</a:t>
            </a:r>
            <a:r>
              <a:rPr lang="fr-FR" sz="1200" dirty="0">
                <a:latin typeface="Arial Black" pitchFamily="34" charset="0"/>
              </a:rPr>
              <a:t>476</a:t>
            </a:r>
          </a:p>
        </p:txBody>
      </p:sp>
      <p:sp>
        <p:nvSpPr>
          <p:cNvPr id="7" name="Rectangle 6"/>
          <p:cNvSpPr/>
          <p:nvPr/>
        </p:nvSpPr>
        <p:spPr>
          <a:xfrm>
            <a:off x="-10070" y="1264517"/>
            <a:ext cx="9144000" cy="30162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000" dirty="0" err="1" smtClean="0">
                <a:latin typeface="Arial Black" pitchFamily="34" charset="0"/>
              </a:rPr>
              <a:t>Romul</a:t>
            </a:r>
            <a:endParaRPr lang="fr-FR" sz="1000" dirty="0" smtClean="0">
              <a:latin typeface="Arial Black" pitchFamily="34" charset="0"/>
            </a:endParaRPr>
          </a:p>
          <a:p>
            <a:r>
              <a:rPr lang="fr-FR" sz="1000" dirty="0" smtClean="0"/>
              <a:t>(-753/-715) </a:t>
            </a:r>
            <a:r>
              <a:rPr lang="fr-FR" sz="1000" dirty="0" smtClean="0">
                <a:latin typeface="Arial Black" pitchFamily="34" charset="0"/>
              </a:rPr>
              <a:t>                 Début de           </a:t>
            </a:r>
            <a:r>
              <a:rPr lang="fr-FR" sz="1000" dirty="0" smtClean="0"/>
              <a:t>-280 </a:t>
            </a:r>
            <a:r>
              <a:rPr lang="fr-FR" sz="1000" dirty="0" smtClean="0">
                <a:latin typeface="Arial Black" pitchFamily="34" charset="0"/>
              </a:rPr>
              <a:t>          </a:t>
            </a:r>
            <a:r>
              <a:rPr lang="fr-FR" sz="1000" dirty="0" smtClean="0"/>
              <a:t>-213 </a:t>
            </a:r>
            <a:r>
              <a:rPr lang="fr-FR" sz="1000" dirty="0" smtClean="0">
                <a:latin typeface="Arial Black" pitchFamily="34" charset="0"/>
              </a:rPr>
              <a:t>         </a:t>
            </a:r>
            <a:r>
              <a:rPr lang="fr-FR" sz="1000" dirty="0" smtClean="0"/>
              <a:t>- 195 </a:t>
            </a:r>
            <a:r>
              <a:rPr lang="fr-FR" sz="1000" dirty="0" smtClean="0">
                <a:latin typeface="Arial Black" pitchFamily="34" charset="0"/>
              </a:rPr>
              <a:t>                  Début de</a:t>
            </a:r>
            <a:r>
              <a:rPr lang="fr-FR" sz="1000" dirty="0" smtClean="0"/>
              <a:t>                                                                                    </a:t>
            </a:r>
            <a:r>
              <a:rPr lang="fr-FR" sz="1000" dirty="0" smtClean="0">
                <a:latin typeface="Arial Black" pitchFamily="34" charset="0"/>
              </a:rPr>
              <a:t>Chute de</a:t>
            </a:r>
          </a:p>
          <a:p>
            <a:r>
              <a:rPr lang="fr-FR" sz="1000" dirty="0" smtClean="0">
                <a:latin typeface="Arial Black" pitchFamily="34" charset="0"/>
              </a:rPr>
              <a:t>Fondation                la République</a:t>
            </a:r>
            <a:r>
              <a:rPr lang="fr-FR" sz="1000" dirty="0" smtClean="0"/>
              <a:t> </a:t>
            </a:r>
            <a:r>
              <a:rPr lang="fr-FR" sz="1000" dirty="0" smtClean="0">
                <a:latin typeface="Arial Black" pitchFamily="34" charset="0"/>
              </a:rPr>
              <a:t>  </a:t>
            </a:r>
            <a:r>
              <a:rPr lang="fr-FR" sz="1000" dirty="0" err="1" smtClean="0"/>
              <a:t>Appius</a:t>
            </a:r>
            <a:r>
              <a:rPr lang="fr-FR" sz="1000" dirty="0" smtClean="0">
                <a:latin typeface="Arial Black" pitchFamily="34" charset="0"/>
              </a:rPr>
              <a:t>        </a:t>
            </a:r>
            <a:r>
              <a:rPr lang="fr-FR" sz="1000" dirty="0" smtClean="0"/>
              <a:t>Loi </a:t>
            </a:r>
            <a:r>
              <a:rPr lang="fr-FR" sz="1000" dirty="0" err="1" smtClean="0"/>
              <a:t>Oppia</a:t>
            </a:r>
            <a:r>
              <a:rPr lang="fr-FR" sz="1000" dirty="0" smtClean="0"/>
              <a:t> </a:t>
            </a:r>
            <a:r>
              <a:rPr lang="fr-FR" sz="1000" dirty="0" smtClean="0">
                <a:latin typeface="Arial Black" pitchFamily="34" charset="0"/>
              </a:rPr>
              <a:t>   </a:t>
            </a:r>
            <a:r>
              <a:rPr lang="fr-FR" sz="1000" dirty="0" smtClean="0"/>
              <a:t>Abrogation</a:t>
            </a:r>
            <a:r>
              <a:rPr lang="fr-FR" sz="1000" dirty="0" smtClean="0">
                <a:latin typeface="Arial Black" pitchFamily="34" charset="0"/>
              </a:rPr>
              <a:t>            l’Empire                                                         </a:t>
            </a:r>
            <a:r>
              <a:rPr lang="fr-FR" sz="1000" dirty="0" err="1" smtClean="0">
                <a:latin typeface="Arial Black" pitchFamily="34" charset="0"/>
              </a:rPr>
              <a:t>l’Empire</a:t>
            </a:r>
            <a:r>
              <a:rPr lang="fr-FR" sz="1000" dirty="0" smtClean="0">
                <a:latin typeface="Arial Black" pitchFamily="34" charset="0"/>
              </a:rPr>
              <a:t>                                                  de Rome                                          </a:t>
            </a:r>
            <a:r>
              <a:rPr lang="fr-FR" sz="1000" dirty="0" smtClean="0"/>
              <a:t>Claudius                                 de la loi                                                                                                                                  </a:t>
            </a:r>
            <a:r>
              <a:rPr lang="fr-FR" sz="1000" dirty="0" smtClean="0">
                <a:latin typeface="Arial Black" pitchFamily="34" charset="0"/>
              </a:rPr>
              <a:t>romain</a:t>
            </a:r>
          </a:p>
          <a:p>
            <a:r>
              <a:rPr lang="fr-FR" sz="1000" dirty="0" smtClean="0"/>
              <a:t>                                                                                     </a:t>
            </a:r>
            <a:r>
              <a:rPr lang="fr-FR" sz="1000" dirty="0" err="1" smtClean="0"/>
              <a:t>Caecus</a:t>
            </a:r>
            <a:r>
              <a:rPr lang="fr-FR" sz="1000" dirty="0" smtClean="0"/>
              <a:t>                                   </a:t>
            </a:r>
            <a:r>
              <a:rPr lang="fr-FR" sz="1000" dirty="0" err="1" smtClean="0"/>
              <a:t>Oppia</a:t>
            </a:r>
            <a:r>
              <a:rPr lang="fr-FR" sz="1000" dirty="0" smtClean="0"/>
              <a:t>                                                                                                                                     </a:t>
            </a:r>
            <a:r>
              <a:rPr lang="fr-FR" sz="1000" dirty="0" smtClean="0">
                <a:latin typeface="Arial Black" pitchFamily="34" charset="0"/>
              </a:rPr>
              <a:t>d’occident</a:t>
            </a:r>
            <a:endParaRPr lang="fr-FR" sz="1000" dirty="0"/>
          </a:p>
          <a:p>
            <a:r>
              <a:rPr lang="fr-FR" sz="1000" dirty="0"/>
              <a:t> </a:t>
            </a:r>
            <a:r>
              <a:rPr lang="fr-FR" sz="1000" dirty="0" smtClean="0"/>
              <a:t> </a:t>
            </a:r>
            <a:endParaRPr lang="fr-FR" sz="1000" dirty="0"/>
          </a:p>
          <a:p>
            <a:r>
              <a:rPr lang="fr-FR" sz="1000" dirty="0"/>
              <a:t>                                                                       </a:t>
            </a:r>
            <a:r>
              <a:rPr lang="fr-FR" sz="1000" dirty="0" smtClean="0"/>
              <a:t>                                       </a:t>
            </a:r>
            <a:r>
              <a:rPr lang="fr-FR" sz="1000" dirty="0">
                <a:latin typeface="Arial Black" pitchFamily="34" charset="0"/>
              </a:rPr>
              <a:t>Caton</a:t>
            </a:r>
          </a:p>
          <a:p>
            <a:r>
              <a:rPr lang="fr-FR" sz="1000" dirty="0"/>
              <a:t>		</a:t>
            </a:r>
            <a:r>
              <a:rPr lang="fr-FR" sz="1000" dirty="0" smtClean="0"/>
              <a:t>                                           (-</a:t>
            </a:r>
            <a:r>
              <a:rPr lang="fr-FR" sz="1000" dirty="0"/>
              <a:t>234 / -149)</a:t>
            </a:r>
          </a:p>
          <a:p>
            <a:r>
              <a:rPr lang="fr-FR" sz="1000" dirty="0"/>
              <a:t>			</a:t>
            </a:r>
            <a:r>
              <a:rPr lang="fr-FR" sz="1000" dirty="0" smtClean="0"/>
              <a:t>                                             </a:t>
            </a:r>
            <a:r>
              <a:rPr lang="fr-FR" sz="1000" dirty="0" smtClean="0">
                <a:latin typeface="Arial Black" pitchFamily="34" charset="0"/>
              </a:rPr>
              <a:t>Cicéron</a:t>
            </a:r>
          </a:p>
          <a:p>
            <a:r>
              <a:rPr lang="fr-FR" sz="1000" dirty="0" smtClean="0"/>
              <a:t>				</a:t>
            </a:r>
            <a:r>
              <a:rPr lang="fr-FR" sz="1000" dirty="0"/>
              <a:t> </a:t>
            </a:r>
            <a:r>
              <a:rPr lang="fr-FR" sz="1000" dirty="0" smtClean="0"/>
              <a:t>           (-106 / -43)</a:t>
            </a:r>
          </a:p>
          <a:p>
            <a:r>
              <a:rPr lang="fr-FR" sz="1000" dirty="0" smtClean="0"/>
              <a:t> 										                                                                                                                                           </a:t>
            </a:r>
            <a:r>
              <a:rPr lang="fr-FR" sz="1000" dirty="0" smtClean="0">
                <a:latin typeface="Arial Black" pitchFamily="34" charset="0"/>
              </a:rPr>
              <a:t>  Tite-Live</a:t>
            </a:r>
          </a:p>
          <a:p>
            <a:r>
              <a:rPr lang="fr-FR" sz="1000" dirty="0"/>
              <a:t>				 </a:t>
            </a:r>
            <a:r>
              <a:rPr lang="fr-FR" sz="1000" dirty="0" smtClean="0"/>
              <a:t>                                           (-</a:t>
            </a:r>
            <a:r>
              <a:rPr lang="fr-FR" sz="1000" dirty="0"/>
              <a:t>59 / +17)</a:t>
            </a:r>
          </a:p>
          <a:p>
            <a:r>
              <a:rPr lang="fr-FR" sz="1000" dirty="0"/>
              <a:t>													         </a:t>
            </a:r>
            <a:r>
              <a:rPr lang="fr-FR" sz="1000" dirty="0" smtClean="0"/>
              <a:t>                                                                 </a:t>
            </a:r>
            <a:r>
              <a:rPr lang="fr-FR" sz="1000" dirty="0">
                <a:latin typeface="Arial Black" pitchFamily="34" charset="0"/>
              </a:rPr>
              <a:t>Sénèque</a:t>
            </a:r>
          </a:p>
          <a:p>
            <a:r>
              <a:rPr lang="fr-FR" sz="1000" dirty="0"/>
              <a:t>						</a:t>
            </a:r>
            <a:r>
              <a:rPr lang="fr-FR" sz="1000" dirty="0" smtClean="0"/>
              <a:t>           (-</a:t>
            </a:r>
            <a:r>
              <a:rPr lang="fr-FR" sz="1000" dirty="0"/>
              <a:t>4 / +65)</a:t>
            </a:r>
          </a:p>
          <a:p>
            <a:r>
              <a:rPr lang="fr-FR" sz="1000" dirty="0"/>
              <a:t>														          </a:t>
            </a:r>
            <a:r>
              <a:rPr lang="fr-FR" sz="1000" dirty="0" smtClean="0"/>
              <a:t>                                                                  </a:t>
            </a:r>
            <a:r>
              <a:rPr lang="fr-FR" sz="1000" dirty="0" smtClean="0">
                <a:latin typeface="Arial Black" pitchFamily="34" charset="0"/>
              </a:rPr>
              <a:t>Tacite</a:t>
            </a:r>
          </a:p>
          <a:p>
            <a:r>
              <a:rPr lang="fr-FR" sz="1000" dirty="0" smtClean="0"/>
              <a:t>				</a:t>
            </a:r>
            <a:r>
              <a:rPr lang="fr-FR" sz="1000" dirty="0"/>
              <a:t> </a:t>
            </a:r>
            <a:r>
              <a:rPr lang="fr-FR" sz="1000" dirty="0" smtClean="0"/>
              <a:t>                                                                                                        (+55 / +120)		</a:t>
            </a:r>
            <a:endParaRPr lang="fr-FR" sz="1000" dirty="0"/>
          </a:p>
        </p:txBody>
      </p:sp>
      <p:pic>
        <p:nvPicPr>
          <p:cNvPr id="5121" name="il_fi" descr="Description : http://t3.gstatic.com/images?q=tbn:ANd9GcRqTv1tdsPk5ykGLfxwizoMaq2GcSnmu_ylokmAIDF6edKkzLtCFw&amp;t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280727"/>
            <a:ext cx="1547664" cy="12365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5122" name="il_fi" descr="1263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59143"/>
            <a:ext cx="1171575" cy="23812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5123" name="il_fi" descr="ciceron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879" y="4280727"/>
            <a:ext cx="1238250" cy="1859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5124" name="il_fi" descr="Description : http://t3.gstatic.com/images?q=tbn:ANd9GcQBnCjkCWq98COWD50oo4SEm6a-oO5MXkv8vaXcWGWW2Sx97yU8Vw&amp;t=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440" y="4280727"/>
            <a:ext cx="2533650" cy="204996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9" name="Rectangle 8"/>
          <p:cNvSpPr/>
          <p:nvPr/>
        </p:nvSpPr>
        <p:spPr>
          <a:xfrm>
            <a:off x="3988878" y="6140393"/>
            <a:ext cx="1238251" cy="5539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000" dirty="0"/>
              <a:t>Cicéron</a:t>
            </a:r>
          </a:p>
          <a:p>
            <a:r>
              <a:rPr lang="fr-FR" sz="1000" dirty="0"/>
              <a:t>(Musée de Florence, Galerie des Offices)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27784" y="6140393"/>
            <a:ext cx="1171575" cy="5539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000" dirty="0"/>
              <a:t>Caton L’Ancien</a:t>
            </a:r>
          </a:p>
          <a:p>
            <a:r>
              <a:rPr lang="fr-FR" sz="1000" dirty="0"/>
              <a:t>(Rome, Musée du Vatican)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0564" y="5517232"/>
            <a:ext cx="981075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fr-FR" sz="1000" dirty="0" smtClean="0">
                <a:solidFill>
                  <a:prstClr val="black"/>
                </a:solidFill>
              </a:rPr>
              <a:t>pièce </a:t>
            </a:r>
            <a:r>
              <a:rPr lang="fr-FR" sz="1000" dirty="0">
                <a:solidFill>
                  <a:prstClr val="black"/>
                </a:solidFill>
              </a:rPr>
              <a:t>de </a:t>
            </a:r>
            <a:r>
              <a:rPr lang="fr-FR" sz="1000" dirty="0" smtClean="0">
                <a:solidFill>
                  <a:prstClr val="black"/>
                </a:solidFill>
              </a:rPr>
              <a:t>monnaie</a:t>
            </a:r>
            <a:endParaRPr lang="fr-FR" sz="10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6704" y="6330687"/>
            <a:ext cx="251312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000" dirty="0">
                <a:solidFill>
                  <a:prstClr val="black"/>
                </a:solidFill>
              </a:rPr>
              <a:t>La mort de Sénèque par Rubens (1577-1640), Madrid, Musée du Prado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928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000" i="1" dirty="0"/>
              <a:t>Texte n° 1 a 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fr-FR" sz="5100" dirty="0" err="1">
                <a:latin typeface="Comic Sans MS" pitchFamily="66" charset="0"/>
              </a:rPr>
              <a:t>Unus</a:t>
            </a:r>
            <a:r>
              <a:rPr lang="fr-FR" sz="5100" dirty="0">
                <a:latin typeface="Comic Sans MS" pitchFamily="66" charset="0"/>
              </a:rPr>
              <a:t> homo </a:t>
            </a:r>
            <a:r>
              <a:rPr lang="fr-FR" sz="5100" dirty="0" err="1">
                <a:latin typeface="Comic Sans MS" pitchFamily="66" charset="0"/>
              </a:rPr>
              <a:t>familia</a:t>
            </a:r>
            <a:r>
              <a:rPr lang="fr-FR" sz="5100" dirty="0">
                <a:latin typeface="Comic Sans MS" pitchFamily="66" charset="0"/>
              </a:rPr>
              <a:t> non est.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fr-FR" sz="5100" dirty="0" err="1">
                <a:latin typeface="Comic Sans MS" pitchFamily="66" charset="0"/>
              </a:rPr>
              <a:t>Ubi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dominus</a:t>
            </a:r>
            <a:r>
              <a:rPr lang="fr-FR" sz="5100" dirty="0">
                <a:latin typeface="Comic Sans MS" pitchFamily="66" charset="0"/>
              </a:rPr>
              <a:t> et servi </a:t>
            </a:r>
            <a:r>
              <a:rPr lang="fr-FR" sz="5100" dirty="0" err="1">
                <a:latin typeface="Comic Sans MS" pitchFamily="66" charset="0"/>
              </a:rPr>
              <a:t>vivunt</a:t>
            </a:r>
            <a:r>
              <a:rPr lang="fr-FR" sz="5100" dirty="0">
                <a:latin typeface="Comic Sans MS" pitchFamily="66" charset="0"/>
              </a:rPr>
              <a:t>, </a:t>
            </a:r>
            <a:r>
              <a:rPr lang="fr-FR" sz="5100" dirty="0" err="1">
                <a:latin typeface="Comic Sans MS" pitchFamily="66" charset="0"/>
              </a:rPr>
              <a:t>familia</a:t>
            </a:r>
            <a:r>
              <a:rPr lang="fr-FR" sz="5100" dirty="0">
                <a:latin typeface="Comic Sans MS" pitchFamily="66" charset="0"/>
              </a:rPr>
              <a:t> est. </a:t>
            </a:r>
            <a:r>
              <a:rPr lang="fr-FR" sz="5100" dirty="0" err="1">
                <a:latin typeface="Comic Sans MS" pitchFamily="66" charset="0"/>
              </a:rPr>
              <a:t>Dominus</a:t>
            </a:r>
            <a:r>
              <a:rPr lang="fr-FR" sz="5100" dirty="0">
                <a:latin typeface="Comic Sans MS" pitchFamily="66" charset="0"/>
              </a:rPr>
              <a:t> pater </a:t>
            </a:r>
            <a:r>
              <a:rPr lang="fr-FR" sz="5100" dirty="0" err="1">
                <a:latin typeface="Comic Sans MS" pitchFamily="66" charset="0"/>
              </a:rPr>
              <a:t>familiae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dicitur</a:t>
            </a:r>
            <a:r>
              <a:rPr lang="fr-FR" sz="5100" dirty="0">
                <a:latin typeface="Comic Sans MS" pitchFamily="66" charset="0"/>
              </a:rPr>
              <a:t>. Uxor </a:t>
            </a:r>
            <a:r>
              <a:rPr lang="fr-FR" sz="5100" dirty="0" err="1">
                <a:latin typeface="Comic Sans MS" pitchFamily="66" charset="0"/>
              </a:rPr>
              <a:t>domini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dicitur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matrona</a:t>
            </a:r>
            <a:r>
              <a:rPr lang="fr-FR" sz="5100" dirty="0">
                <a:latin typeface="Comic Sans MS" pitchFamily="66" charset="0"/>
              </a:rPr>
              <a:t>. </a:t>
            </a:r>
            <a:r>
              <a:rPr lang="fr-FR" sz="5100" dirty="0" err="1">
                <a:latin typeface="Comic Sans MS" pitchFamily="66" charset="0"/>
              </a:rPr>
              <a:t>Patris</a:t>
            </a:r>
            <a:r>
              <a:rPr lang="fr-FR" sz="5100" dirty="0">
                <a:latin typeface="Comic Sans MS" pitchFamily="66" charset="0"/>
              </a:rPr>
              <a:t> et </a:t>
            </a:r>
            <a:r>
              <a:rPr lang="fr-FR" sz="5100" dirty="0" err="1" smtClean="0">
                <a:latin typeface="Comic Sans MS" pitchFamily="66" charset="0"/>
              </a:rPr>
              <a:t>matris</a:t>
            </a:r>
            <a:r>
              <a:rPr lang="fr-FR" sz="5100" dirty="0" smtClean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liberi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filii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aut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filiae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sunt</a:t>
            </a:r>
            <a:r>
              <a:rPr lang="fr-FR" sz="5100" dirty="0">
                <a:latin typeface="Comic Sans MS" pitchFamily="66" charset="0"/>
              </a:rPr>
              <a:t>. </a:t>
            </a:r>
            <a:r>
              <a:rPr lang="fr-FR" sz="5100" dirty="0" err="1">
                <a:latin typeface="Comic Sans MS" pitchFamily="66" charset="0"/>
              </a:rPr>
              <a:t>Filii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fratres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filiarum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sunt</a:t>
            </a:r>
            <a:r>
              <a:rPr lang="fr-FR" sz="5100" dirty="0">
                <a:latin typeface="Comic Sans MS" pitchFamily="66" charset="0"/>
              </a:rPr>
              <a:t>, </a:t>
            </a:r>
            <a:r>
              <a:rPr lang="fr-FR" sz="5100" dirty="0" err="1">
                <a:latin typeface="Comic Sans MS" pitchFamily="66" charset="0"/>
              </a:rPr>
              <a:t>filiae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filiorum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sorores</a:t>
            </a:r>
            <a:r>
              <a:rPr lang="fr-FR" sz="5100" dirty="0">
                <a:latin typeface="Comic Sans MS" pitchFamily="66" charset="0"/>
              </a:rPr>
              <a:t>. </a:t>
            </a:r>
            <a:r>
              <a:rPr lang="fr-FR" sz="5100" dirty="0" err="1">
                <a:latin typeface="Comic Sans MS" pitchFamily="66" charset="0"/>
              </a:rPr>
              <a:t>Filius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domini</a:t>
            </a:r>
            <a:r>
              <a:rPr lang="fr-FR" sz="5100" dirty="0">
                <a:latin typeface="Comic Sans MS" pitchFamily="66" charset="0"/>
              </a:rPr>
              <a:t>, </a:t>
            </a:r>
            <a:r>
              <a:rPr lang="fr-FR" sz="5100" dirty="0" err="1">
                <a:latin typeface="Comic Sans MS" pitchFamily="66" charset="0"/>
              </a:rPr>
              <a:t>quamdiu</a:t>
            </a:r>
            <a:r>
              <a:rPr lang="fr-FR" sz="5100" dirty="0">
                <a:latin typeface="Comic Sans MS" pitchFamily="66" charset="0"/>
              </a:rPr>
              <a:t> puer est, </a:t>
            </a:r>
            <a:r>
              <a:rPr lang="fr-FR" sz="5100" dirty="0" err="1">
                <a:latin typeface="Comic Sans MS" pitchFamily="66" charset="0"/>
              </a:rPr>
              <a:t>ludit</a:t>
            </a:r>
            <a:r>
              <a:rPr lang="fr-FR" sz="5100" dirty="0">
                <a:latin typeface="Comic Sans MS" pitchFamily="66" charset="0"/>
              </a:rPr>
              <a:t> : </a:t>
            </a:r>
            <a:r>
              <a:rPr lang="fr-FR" sz="5100" dirty="0" err="1">
                <a:latin typeface="Comic Sans MS" pitchFamily="66" charset="0"/>
              </a:rPr>
              <a:t>postquam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autem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vir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factus</a:t>
            </a:r>
            <a:r>
              <a:rPr lang="fr-FR" sz="5100" dirty="0">
                <a:latin typeface="Comic Sans MS" pitchFamily="66" charset="0"/>
              </a:rPr>
              <a:t> est, </a:t>
            </a:r>
            <a:r>
              <a:rPr lang="fr-FR" sz="5100" dirty="0" err="1">
                <a:latin typeface="Comic Sans MS" pitchFamily="66" charset="0"/>
              </a:rPr>
              <a:t>dominus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fieri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 smtClean="0">
                <a:latin typeface="Comic Sans MS" pitchFamily="66" charset="0"/>
              </a:rPr>
              <a:t>solet</a:t>
            </a:r>
            <a:r>
              <a:rPr lang="fr-FR" sz="5100" dirty="0" smtClean="0">
                <a:latin typeface="Comic Sans MS" pitchFamily="66" charset="0"/>
              </a:rPr>
              <a:t>. </a:t>
            </a:r>
            <a:r>
              <a:rPr lang="fr-FR" sz="5100" dirty="0" err="1" smtClean="0">
                <a:latin typeface="Comic Sans MS" pitchFamily="66" charset="0"/>
              </a:rPr>
              <a:t>Dominus</a:t>
            </a:r>
            <a:r>
              <a:rPr lang="fr-FR" sz="5100" dirty="0" smtClean="0">
                <a:latin typeface="Comic Sans MS" pitchFamily="66" charset="0"/>
              </a:rPr>
              <a:t> </a:t>
            </a:r>
            <a:r>
              <a:rPr lang="fr-FR" sz="5100" dirty="0">
                <a:latin typeface="Comic Sans MS" pitchFamily="66" charset="0"/>
              </a:rPr>
              <a:t>est </a:t>
            </a:r>
            <a:r>
              <a:rPr lang="fr-FR" sz="5100" dirty="0" err="1">
                <a:latin typeface="Comic Sans MS" pitchFamily="66" charset="0"/>
              </a:rPr>
              <a:t>hominum</a:t>
            </a:r>
            <a:r>
              <a:rPr lang="fr-FR" sz="5100" dirty="0">
                <a:latin typeface="Comic Sans MS" pitchFamily="66" charset="0"/>
              </a:rPr>
              <a:t> et </a:t>
            </a:r>
            <a:r>
              <a:rPr lang="fr-FR" sz="5100" dirty="0" err="1">
                <a:latin typeface="Comic Sans MS" pitchFamily="66" charset="0"/>
              </a:rPr>
              <a:t>domus</a:t>
            </a:r>
            <a:r>
              <a:rPr lang="fr-FR" sz="5100" dirty="0">
                <a:latin typeface="Comic Sans MS" pitchFamily="66" charset="0"/>
              </a:rPr>
              <a:t> et </a:t>
            </a:r>
            <a:r>
              <a:rPr lang="fr-FR" sz="5100" dirty="0" err="1">
                <a:latin typeface="Comic Sans MS" pitchFamily="66" charset="0"/>
              </a:rPr>
              <a:t>rerum</a:t>
            </a:r>
            <a:r>
              <a:rPr lang="fr-FR" sz="5100" dirty="0">
                <a:latin typeface="Comic Sans MS" pitchFamily="66" charset="0"/>
              </a:rPr>
              <a:t> </a:t>
            </a:r>
            <a:r>
              <a:rPr lang="fr-FR" sz="5100" dirty="0" err="1">
                <a:latin typeface="Comic Sans MS" pitchFamily="66" charset="0"/>
              </a:rPr>
              <a:t>custos</a:t>
            </a:r>
            <a:r>
              <a:rPr lang="fr-FR" sz="5100" dirty="0">
                <a:latin typeface="Comic Sans MS" pitchFamily="66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5100" i="1" dirty="0"/>
              <a:t> </a:t>
            </a:r>
            <a:endParaRPr lang="fr-FR" sz="5100" dirty="0"/>
          </a:p>
          <a:p>
            <a:pPr marL="0" indent="0" algn="ctr">
              <a:lnSpc>
                <a:spcPct val="170000"/>
              </a:lnSpc>
              <a:buNone/>
            </a:pPr>
            <a:r>
              <a:rPr lang="fr-FR" sz="5100" dirty="0">
                <a:latin typeface="Comic Sans MS" pitchFamily="66" charset="0"/>
              </a:rPr>
              <a:t>D’après </a:t>
            </a:r>
            <a:r>
              <a:rPr lang="fr-FR" sz="5100" dirty="0" err="1">
                <a:latin typeface="Comic Sans MS" pitchFamily="66" charset="0"/>
              </a:rPr>
              <a:t>Ciceron</a:t>
            </a:r>
            <a:r>
              <a:rPr lang="fr-FR" sz="5100" dirty="0">
                <a:latin typeface="Comic Sans MS" pitchFamily="66" charset="0"/>
              </a:rPr>
              <a:t>, </a:t>
            </a:r>
            <a:r>
              <a:rPr lang="fr-FR" sz="5100" i="1" dirty="0">
                <a:latin typeface="Comic Sans MS" pitchFamily="66" charset="0"/>
              </a:rPr>
              <a:t>Pro </a:t>
            </a:r>
            <a:r>
              <a:rPr lang="fr-FR" sz="5100" i="1" dirty="0" err="1">
                <a:latin typeface="Comic Sans MS" pitchFamily="66" charset="0"/>
              </a:rPr>
              <a:t>Caecina</a:t>
            </a:r>
            <a:r>
              <a:rPr lang="fr-FR" sz="5100" i="1" dirty="0">
                <a:latin typeface="Comic Sans MS" pitchFamily="66" charset="0"/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420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0"/>
            <a:ext cx="9180512" cy="6874843"/>
          </a:xfr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fr-FR" dirty="0" smtClean="0"/>
              <a:t>                                            </a:t>
            </a:r>
            <a:r>
              <a:rPr lang="fr-FR" sz="1000" dirty="0" smtClean="0">
                <a:latin typeface="Arial Black" pitchFamily="34" charset="0"/>
              </a:rPr>
              <a:t>Tableau n°3 : les membre de la </a:t>
            </a:r>
            <a:r>
              <a:rPr lang="fr-FR" sz="1000" dirty="0" err="1" smtClean="0">
                <a:latin typeface="Arial Black" pitchFamily="34" charset="0"/>
              </a:rPr>
              <a:t>familia</a:t>
            </a:r>
            <a:endParaRPr lang="fr-FR" dirty="0"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96329"/>
            <a:ext cx="1147392" cy="6261669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fr-FR" dirty="0"/>
          </a:p>
          <a:p>
            <a:pPr algn="ctr"/>
            <a:r>
              <a:rPr lang="fr-FR" sz="5400" dirty="0" smtClean="0"/>
              <a:t>F</a:t>
            </a:r>
          </a:p>
          <a:p>
            <a:pPr algn="ctr"/>
            <a:r>
              <a:rPr lang="fr-FR" sz="5400" dirty="0" smtClean="0"/>
              <a:t>A</a:t>
            </a:r>
          </a:p>
          <a:p>
            <a:pPr algn="ctr"/>
            <a:r>
              <a:rPr lang="fr-FR" sz="5400" dirty="0" smtClean="0"/>
              <a:t>M</a:t>
            </a:r>
          </a:p>
          <a:p>
            <a:pPr algn="ctr"/>
            <a:r>
              <a:rPr lang="fr-FR" sz="5400" dirty="0" smtClean="0"/>
              <a:t>I</a:t>
            </a:r>
          </a:p>
          <a:p>
            <a:pPr algn="ctr"/>
            <a:r>
              <a:rPr lang="fr-FR" sz="5400" dirty="0" smtClean="0"/>
              <a:t>L</a:t>
            </a:r>
          </a:p>
          <a:p>
            <a:pPr algn="ctr"/>
            <a:r>
              <a:rPr lang="fr-FR" sz="5400" dirty="0" smtClean="0"/>
              <a:t>I</a:t>
            </a:r>
          </a:p>
          <a:p>
            <a:pPr algn="ctr"/>
            <a:r>
              <a:rPr lang="fr-FR" sz="5400" dirty="0" smtClean="0"/>
              <a:t>A</a:t>
            </a:r>
            <a:endParaRPr lang="fr-FR" sz="5400" dirty="0"/>
          </a:p>
        </p:txBody>
      </p:sp>
      <p:sp>
        <p:nvSpPr>
          <p:cNvPr id="7" name="Rectangle 6"/>
          <p:cNvSpPr/>
          <p:nvPr/>
        </p:nvSpPr>
        <p:spPr>
          <a:xfrm>
            <a:off x="1147392" y="596330"/>
            <a:ext cx="435159" cy="3799604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o</a:t>
            </a:r>
            <a:endParaRPr lang="fr-FR" sz="3600" dirty="0" smtClean="0">
              <a:solidFill>
                <a:schemeClr val="tx1"/>
              </a:solidFill>
            </a:endParaRP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m</a:t>
            </a:r>
            <a:endParaRPr lang="fr-FR" sz="3600" dirty="0" smtClean="0">
              <a:solidFill>
                <a:schemeClr val="tx1"/>
              </a:solidFill>
            </a:endParaRP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i</a:t>
            </a:r>
            <a:endParaRPr lang="fr-FR" sz="3600" dirty="0" smtClean="0">
              <a:solidFill>
                <a:schemeClr val="tx1"/>
              </a:solidFill>
            </a:endParaRP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n</a:t>
            </a:r>
            <a:endParaRPr lang="fr-FR" sz="3600" dirty="0" smtClean="0">
              <a:solidFill>
                <a:schemeClr val="tx1"/>
              </a:solidFill>
            </a:endParaRP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e</a:t>
            </a:r>
            <a:endParaRPr lang="fr-FR" sz="3600" dirty="0" smtClean="0">
              <a:solidFill>
                <a:schemeClr val="tx1"/>
              </a:solidFill>
            </a:endParaRP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" name="Rectangle 8"/>
          <p:cNvSpPr/>
          <p:nvPr/>
        </p:nvSpPr>
        <p:spPr>
          <a:xfrm>
            <a:off x="1582551" y="596330"/>
            <a:ext cx="432048" cy="3786892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t"/>
          <a:lstStyle/>
          <a:p>
            <a:pPr algn="ctr"/>
            <a:r>
              <a:rPr lang="fr-FR" sz="1000" spc="-3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</a:p>
          <a:p>
            <a:pPr algn="ctr"/>
            <a:r>
              <a:rPr lang="fr-FR" sz="1000" spc="-300" dirty="0" smtClean="0">
                <a:solidFill>
                  <a:srgbClr val="FF0000"/>
                </a:solidFill>
                <a:latin typeface="Arial Black" pitchFamily="34" charset="0"/>
              </a:rPr>
              <a:t>u</a:t>
            </a:r>
          </a:p>
          <a:p>
            <a:pPr algn="ctr"/>
            <a:r>
              <a:rPr lang="fr-FR" sz="1000" spc="-300" dirty="0" smtClean="0">
                <a:solidFill>
                  <a:srgbClr val="FF0000"/>
                </a:solidFill>
                <a:latin typeface="Arial Black" pitchFamily="34" charset="0"/>
              </a:rPr>
              <a:t>c</a:t>
            </a:r>
          </a:p>
          <a:p>
            <a:pPr algn="ctr"/>
            <a:r>
              <a:rPr lang="fr-FR" sz="1000" spc="-300" dirty="0" smtClean="0">
                <a:solidFill>
                  <a:srgbClr val="FF0000"/>
                </a:solidFill>
                <a:latin typeface="Arial Black" pitchFamily="34" charset="0"/>
              </a:rPr>
              <a:t>t</a:t>
            </a:r>
          </a:p>
          <a:p>
            <a:pPr algn="ctr"/>
            <a:r>
              <a:rPr lang="fr-FR" sz="1000" spc="-300" dirty="0" smtClean="0">
                <a:solidFill>
                  <a:srgbClr val="FF0000"/>
                </a:solidFill>
                <a:latin typeface="Arial Black" pitchFamily="34" charset="0"/>
              </a:rPr>
              <a:t>o</a:t>
            </a:r>
          </a:p>
          <a:p>
            <a:pPr algn="ctr"/>
            <a:r>
              <a:rPr lang="fr-FR" sz="1000" spc="-300" dirty="0" smtClean="0">
                <a:solidFill>
                  <a:srgbClr val="FF0000"/>
                </a:solidFill>
                <a:latin typeface="Arial Black" pitchFamily="34" charset="0"/>
              </a:rPr>
              <a:t>r</a:t>
            </a:r>
          </a:p>
          <a:p>
            <a:pPr algn="ctr"/>
            <a:r>
              <a:rPr lang="fr-FR" sz="1000" spc="-300" dirty="0" smtClean="0">
                <a:solidFill>
                  <a:srgbClr val="FF0000"/>
                </a:solidFill>
                <a:latin typeface="Arial Black" pitchFamily="34" charset="0"/>
              </a:rPr>
              <a:t>i</a:t>
            </a:r>
          </a:p>
          <a:p>
            <a:pPr algn="ctr"/>
            <a:r>
              <a:rPr lang="fr-FR" sz="1000" spc="-300" dirty="0" smtClean="0">
                <a:solidFill>
                  <a:srgbClr val="FF0000"/>
                </a:solidFill>
                <a:latin typeface="Arial Black" pitchFamily="34" charset="0"/>
              </a:rPr>
              <a:t>t</a:t>
            </a:r>
          </a:p>
          <a:p>
            <a:pPr algn="ctr"/>
            <a:r>
              <a:rPr lang="fr-FR" sz="1000" spc="-3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</a:p>
          <a:p>
            <a:pPr algn="ctr"/>
            <a:r>
              <a:rPr lang="fr-FR" sz="1000" spc="-300" dirty="0" smtClean="0">
                <a:solidFill>
                  <a:srgbClr val="FF0000"/>
                </a:solidFill>
                <a:latin typeface="Arial Black" pitchFamily="34" charset="0"/>
              </a:rPr>
              <a:t>s</a:t>
            </a:r>
          </a:p>
          <a:p>
            <a:pPr algn="ctr"/>
            <a:endParaRPr lang="fr-FR" sz="1200" spc="-300" dirty="0" smtClean="0">
              <a:latin typeface="Arial Black" pitchFamily="34" charset="0"/>
            </a:endParaRPr>
          </a:p>
          <a:p>
            <a:pPr algn="ctr"/>
            <a:endParaRPr lang="fr-FR" sz="1200" spc="-300" dirty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pc="-300" dirty="0" smtClean="0">
                <a:solidFill>
                  <a:srgbClr val="FFC000"/>
                </a:solidFill>
                <a:latin typeface="Arial Black" pitchFamily="34" charset="0"/>
              </a:rPr>
              <a:t>P</a:t>
            </a:r>
          </a:p>
          <a:p>
            <a:pPr algn="ctr"/>
            <a:r>
              <a:rPr lang="fr-FR" spc="-300" dirty="0">
                <a:solidFill>
                  <a:srgbClr val="FFC000"/>
                </a:solidFill>
                <a:latin typeface="Arial Black" pitchFamily="34" charset="0"/>
              </a:rPr>
              <a:t>i</a:t>
            </a:r>
            <a:endParaRPr lang="fr-FR" spc="-3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algn="ctr"/>
            <a:r>
              <a:rPr lang="fr-FR" spc="-300" dirty="0">
                <a:solidFill>
                  <a:srgbClr val="FFC000"/>
                </a:solidFill>
                <a:latin typeface="Arial Black" pitchFamily="34" charset="0"/>
              </a:rPr>
              <a:t>e</a:t>
            </a:r>
            <a:endParaRPr lang="fr-FR" spc="-3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algn="ctr"/>
            <a:r>
              <a:rPr lang="fr-FR" spc="-300" dirty="0">
                <a:solidFill>
                  <a:srgbClr val="FFC000"/>
                </a:solidFill>
                <a:latin typeface="Arial Black" pitchFamily="34" charset="0"/>
              </a:rPr>
              <a:t>t</a:t>
            </a:r>
            <a:endParaRPr lang="fr-FR" spc="-3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algn="ctr"/>
            <a:r>
              <a:rPr lang="fr-FR" spc="-300" dirty="0">
                <a:solidFill>
                  <a:srgbClr val="FFC000"/>
                </a:solidFill>
                <a:latin typeface="Arial Black" pitchFamily="34" charset="0"/>
              </a:rPr>
              <a:t>a</a:t>
            </a:r>
            <a:endParaRPr lang="fr-FR" spc="-3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algn="ctr"/>
            <a:r>
              <a:rPr lang="fr-FR" spc="-300" dirty="0">
                <a:solidFill>
                  <a:srgbClr val="FFC000"/>
                </a:solidFill>
                <a:latin typeface="Arial Black" pitchFamily="34" charset="0"/>
              </a:rPr>
              <a:t>s</a:t>
            </a:r>
            <a:endParaRPr lang="fr-FR" spc="-3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2051720" y="596330"/>
            <a:ext cx="7128792" cy="6248957"/>
          </a:xfrm>
          <a:prstGeom prst="rect">
            <a:avLst/>
          </a:prstGeom>
          <a:gradFill flip="none" rotWithShape="1">
            <a:gsLst>
              <a:gs pos="0">
                <a:schemeClr val="lt1">
                  <a:tint val="80000"/>
                  <a:satMod val="300000"/>
                </a:schemeClr>
              </a:gs>
              <a:gs pos="100000">
                <a:schemeClr val="lt1">
                  <a:shade val="30000"/>
                  <a:satMod val="200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dirty="0" smtClean="0">
                <a:solidFill>
                  <a:srgbClr val="FF0000"/>
                </a:solidFill>
              </a:rPr>
              <a:t>                  </a:t>
            </a: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Pater                                  Mater - </a:t>
            </a:r>
            <a:r>
              <a:rPr lang="fr-FR" dirty="0" err="1" smtClean="0">
                <a:solidFill>
                  <a:srgbClr val="FF0000"/>
                </a:solidFill>
                <a:latin typeface="Arial Black" pitchFamily="34" charset="0"/>
              </a:rPr>
              <a:t>Matrona</a:t>
            </a:r>
            <a:endParaRPr lang="fr-FR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           </a:t>
            </a:r>
            <a:r>
              <a:rPr lang="fr-FR" dirty="0" err="1" smtClean="0">
                <a:solidFill>
                  <a:srgbClr val="FF0000"/>
                </a:solidFill>
                <a:latin typeface="Arial Black" pitchFamily="34" charset="0"/>
              </a:rPr>
              <a:t>Dominus</a:t>
            </a: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                         Domina – Uxor </a:t>
            </a:r>
            <a:r>
              <a:rPr lang="fr-FR" dirty="0" err="1" smtClean="0">
                <a:solidFill>
                  <a:srgbClr val="FF0000"/>
                </a:solidFill>
                <a:latin typeface="Arial Black" pitchFamily="34" charset="0"/>
              </a:rPr>
              <a:t>domini</a:t>
            </a: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fr-FR" dirty="0" smtClean="0"/>
              <a:t>                </a:t>
            </a:r>
          </a:p>
          <a:p>
            <a:r>
              <a:rPr lang="fr-FR" dirty="0" smtClean="0"/>
              <a:t>                                                                </a:t>
            </a:r>
            <a:r>
              <a:rPr lang="fr-FR" dirty="0"/>
              <a:t>+</a:t>
            </a:r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                                                         </a:t>
            </a:r>
            <a:endParaRPr lang="fr-FR" dirty="0"/>
          </a:p>
          <a:p>
            <a:r>
              <a:rPr lang="fr-FR" dirty="0" smtClean="0"/>
              <a:t>                                                                 </a:t>
            </a:r>
          </a:p>
          <a:p>
            <a:r>
              <a:rPr lang="fr-FR" b="1" dirty="0" smtClean="0"/>
              <a:t>   </a:t>
            </a:r>
            <a:r>
              <a:rPr lang="fr-FR" b="1" dirty="0" err="1" smtClean="0"/>
              <a:t>Filius</a:t>
            </a:r>
            <a:r>
              <a:rPr lang="fr-FR" b="1" dirty="0" smtClean="0"/>
              <a:t> … </a:t>
            </a:r>
            <a:r>
              <a:rPr lang="fr-FR" b="1" dirty="0" err="1" smtClean="0"/>
              <a:t>Filius</a:t>
            </a:r>
            <a:r>
              <a:rPr lang="fr-FR" b="1" dirty="0" smtClean="0"/>
              <a:t> … </a:t>
            </a:r>
            <a:r>
              <a:rPr lang="fr-FR" b="1" dirty="0" err="1" smtClean="0"/>
              <a:t>Filius</a:t>
            </a:r>
            <a:r>
              <a:rPr lang="fr-FR" b="1" dirty="0" smtClean="0"/>
              <a:t>… =                       </a:t>
            </a:r>
            <a:r>
              <a:rPr lang="fr-FR" b="1" dirty="0" err="1" smtClean="0"/>
              <a:t>Filia</a:t>
            </a:r>
            <a:r>
              <a:rPr lang="fr-FR" b="1" dirty="0" smtClean="0"/>
              <a:t> …. </a:t>
            </a:r>
            <a:r>
              <a:rPr lang="fr-FR" b="1" dirty="0" err="1" smtClean="0"/>
              <a:t>Filia</a:t>
            </a:r>
            <a:r>
              <a:rPr lang="fr-FR" b="1" dirty="0" smtClean="0"/>
              <a:t>… </a:t>
            </a:r>
            <a:r>
              <a:rPr lang="fr-FR" b="1" dirty="0" err="1" smtClean="0"/>
              <a:t>Filia</a:t>
            </a:r>
            <a:r>
              <a:rPr lang="fr-FR" b="1" dirty="0" smtClean="0"/>
              <a:t>  =</a:t>
            </a:r>
            <a:endParaRPr lang="fr-FR" b="1" dirty="0"/>
          </a:p>
          <a:p>
            <a:r>
              <a:rPr lang="fr-FR" b="1" dirty="0" smtClean="0"/>
              <a:t>                                            </a:t>
            </a:r>
          </a:p>
          <a:p>
            <a:endParaRPr lang="fr-FR" b="1" dirty="0"/>
          </a:p>
          <a:p>
            <a:r>
              <a:rPr lang="fr-FR" b="1" dirty="0"/>
              <a:t> </a:t>
            </a:r>
            <a:r>
              <a:rPr lang="fr-FR" b="1" dirty="0" smtClean="0"/>
              <a:t>  Frater… Frater… Frater   =                       </a:t>
            </a:r>
            <a:r>
              <a:rPr lang="fr-FR" b="1" dirty="0" err="1" smtClean="0"/>
              <a:t>Soror</a:t>
            </a:r>
            <a:r>
              <a:rPr lang="fr-FR" b="1" dirty="0" smtClean="0"/>
              <a:t>…</a:t>
            </a:r>
            <a:r>
              <a:rPr lang="fr-FR" b="1" dirty="0" err="1" smtClean="0"/>
              <a:t>Soror</a:t>
            </a:r>
            <a:r>
              <a:rPr lang="fr-FR" b="1" dirty="0" smtClean="0"/>
              <a:t>…</a:t>
            </a:r>
            <a:r>
              <a:rPr lang="fr-FR" b="1" dirty="0" err="1" smtClean="0"/>
              <a:t>Soror</a:t>
            </a:r>
            <a:r>
              <a:rPr lang="fr-FR" b="1" dirty="0"/>
              <a:t> </a:t>
            </a:r>
            <a:r>
              <a:rPr lang="fr-FR" b="1" dirty="0" smtClean="0"/>
              <a:t>=</a:t>
            </a:r>
          </a:p>
          <a:p>
            <a:endParaRPr lang="fr-FR" b="1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            </a:t>
            </a:r>
            <a:r>
              <a:rPr lang="fr-FR" b="1" dirty="0" err="1" smtClean="0"/>
              <a:t>Servus</a:t>
            </a:r>
            <a:r>
              <a:rPr lang="fr-FR" b="1" dirty="0" smtClean="0"/>
              <a:t> … </a:t>
            </a:r>
            <a:r>
              <a:rPr lang="fr-FR" b="1" dirty="0" err="1" smtClean="0"/>
              <a:t>Servus</a:t>
            </a:r>
            <a:r>
              <a:rPr lang="fr-FR" b="1" dirty="0" smtClean="0"/>
              <a:t> … </a:t>
            </a:r>
            <a:r>
              <a:rPr lang="fr-FR" b="1" dirty="0" err="1" smtClean="0"/>
              <a:t>Servus</a:t>
            </a:r>
            <a:r>
              <a:rPr lang="fr-FR" b="1" dirty="0" smtClean="0"/>
              <a:t>         </a:t>
            </a:r>
            <a:r>
              <a:rPr lang="fr-FR" b="1" dirty="0" err="1" smtClean="0"/>
              <a:t>Serva</a:t>
            </a:r>
            <a:r>
              <a:rPr lang="fr-FR" b="1" dirty="0" smtClean="0"/>
              <a:t> </a:t>
            </a:r>
            <a:r>
              <a:rPr lang="fr-FR" b="1" dirty="0" smtClean="0"/>
              <a:t>… </a:t>
            </a:r>
            <a:r>
              <a:rPr lang="fr-FR" b="1" dirty="0" err="1" smtClean="0"/>
              <a:t>Serva</a:t>
            </a:r>
            <a:r>
              <a:rPr lang="fr-FR" b="1" dirty="0" smtClean="0"/>
              <a:t> … </a:t>
            </a:r>
            <a:r>
              <a:rPr lang="fr-FR" b="1" dirty="0" err="1" smtClean="0"/>
              <a:t>Serva</a:t>
            </a:r>
            <a:r>
              <a:rPr lang="fr-FR" b="1" dirty="0" smtClean="0"/>
              <a:t> </a:t>
            </a:r>
          </a:p>
          <a:p>
            <a:r>
              <a:rPr lang="fr-FR" b="1" dirty="0"/>
              <a:t> </a:t>
            </a:r>
            <a:r>
              <a:rPr lang="fr-FR" b="1" dirty="0" smtClean="0"/>
              <a:t>                                =                                                  = </a:t>
            </a:r>
          </a:p>
          <a:p>
            <a:r>
              <a:rPr lang="fr-FR" dirty="0" smtClean="0"/>
              <a:t>                                                                 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                                           +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                                 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                                 </a:t>
            </a:r>
            <a:endParaRPr lang="fr-FR" dirty="0"/>
          </a:p>
          <a:p>
            <a:r>
              <a:rPr lang="fr-FR" dirty="0"/>
              <a:t> </a:t>
            </a:r>
            <a:r>
              <a:rPr lang="fr-FR" dirty="0" smtClean="0"/>
              <a:t>                                                          </a:t>
            </a:r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                                                 </a:t>
            </a:r>
          </a:p>
          <a:p>
            <a:endParaRPr lang="fr-FR" dirty="0"/>
          </a:p>
        </p:txBody>
      </p:sp>
      <p:cxnSp>
        <p:nvCxnSpPr>
          <p:cNvPr id="18" name="Connecteur droit 17"/>
          <p:cNvCxnSpPr>
            <a:stCxn id="10" idx="0"/>
          </p:cNvCxnSpPr>
          <p:nvPr/>
        </p:nvCxnSpPr>
        <p:spPr>
          <a:xfrm>
            <a:off x="5616116" y="596330"/>
            <a:ext cx="0" cy="26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240025" y="1817821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>
            <a:off x="4691646" y="2219647"/>
            <a:ext cx="936104" cy="4590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Filii</a:t>
            </a:r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41" name="Ellipse 40"/>
          <p:cNvSpPr/>
          <p:nvPr/>
        </p:nvSpPr>
        <p:spPr>
          <a:xfrm>
            <a:off x="7917223" y="2150113"/>
            <a:ext cx="1008112" cy="4590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Filiae</a:t>
            </a:r>
            <a:endParaRPr lang="fr-FR" dirty="0"/>
          </a:p>
        </p:txBody>
      </p:sp>
      <p:cxnSp>
        <p:nvCxnSpPr>
          <p:cNvPr id="49" name="Connecteur droit 48"/>
          <p:cNvCxnSpPr>
            <a:stCxn id="40" idx="4"/>
            <a:endCxn id="40" idx="4"/>
          </p:cNvCxnSpPr>
          <p:nvPr/>
        </p:nvCxnSpPr>
        <p:spPr>
          <a:xfrm>
            <a:off x="5159698" y="26786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555776" y="1817821"/>
            <a:ext cx="0" cy="40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3239852" y="1817821"/>
            <a:ext cx="0" cy="40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3995936" y="1817821"/>
            <a:ext cx="0" cy="40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6048164" y="1817821"/>
            <a:ext cx="0" cy="40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6732240" y="1817821"/>
            <a:ext cx="0" cy="40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7308304" y="1817821"/>
            <a:ext cx="0" cy="40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lipse 67"/>
          <p:cNvSpPr/>
          <p:nvPr/>
        </p:nvSpPr>
        <p:spPr>
          <a:xfrm>
            <a:off x="4724301" y="2949099"/>
            <a:ext cx="936104" cy="52775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/>
              <a:t>Fratres</a:t>
            </a:r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70" name="Ellipse 69"/>
          <p:cNvSpPr/>
          <p:nvPr/>
        </p:nvSpPr>
        <p:spPr>
          <a:xfrm>
            <a:off x="7989231" y="3005837"/>
            <a:ext cx="936104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/>
              <a:t>Sorores</a:t>
            </a:r>
            <a:endParaRPr lang="fr-FR" sz="1200" b="1" dirty="0"/>
          </a:p>
        </p:txBody>
      </p:sp>
      <p:cxnSp>
        <p:nvCxnSpPr>
          <p:cNvPr id="80" name="Connecteur droit 79"/>
          <p:cNvCxnSpPr/>
          <p:nvPr/>
        </p:nvCxnSpPr>
        <p:spPr>
          <a:xfrm>
            <a:off x="3401743" y="3476852"/>
            <a:ext cx="413919" cy="31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H="1">
            <a:off x="6588224" y="3476852"/>
            <a:ext cx="270030" cy="31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/>
          <p:cNvSpPr txBox="1"/>
          <p:nvPr/>
        </p:nvSpPr>
        <p:spPr>
          <a:xfrm>
            <a:off x="2339752" y="3789040"/>
            <a:ext cx="6408711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 </a:t>
            </a:r>
            <a:r>
              <a:rPr lang="fr-FR" dirty="0" err="1" smtClean="0">
                <a:latin typeface="Arial Black" pitchFamily="34" charset="0"/>
              </a:rPr>
              <a:t>Liberi</a:t>
            </a:r>
            <a:endParaRPr lang="fr-FR" dirty="0">
              <a:latin typeface="Arial Black" pitchFamily="34" charset="0"/>
            </a:endParaRPr>
          </a:p>
        </p:txBody>
      </p:sp>
      <p:cxnSp>
        <p:nvCxnSpPr>
          <p:cNvPr id="86" name="Connecteur droit 85"/>
          <p:cNvCxnSpPr/>
          <p:nvPr/>
        </p:nvCxnSpPr>
        <p:spPr>
          <a:xfrm>
            <a:off x="2051720" y="31409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flipV="1">
            <a:off x="2051720" y="299695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cteur droit 178"/>
          <p:cNvCxnSpPr/>
          <p:nvPr/>
        </p:nvCxnSpPr>
        <p:spPr>
          <a:xfrm>
            <a:off x="2195736" y="4365104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cteur droit 210"/>
          <p:cNvCxnSpPr/>
          <p:nvPr/>
        </p:nvCxnSpPr>
        <p:spPr>
          <a:xfrm>
            <a:off x="7884368" y="836712"/>
            <a:ext cx="468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229"/>
          <p:cNvCxnSpPr/>
          <p:nvPr/>
        </p:nvCxnSpPr>
        <p:spPr>
          <a:xfrm>
            <a:off x="9002762" y="1817821"/>
            <a:ext cx="33734" cy="2547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eur droit 242"/>
          <p:cNvCxnSpPr/>
          <p:nvPr/>
        </p:nvCxnSpPr>
        <p:spPr>
          <a:xfrm flipH="1">
            <a:off x="2195736" y="1817821"/>
            <a:ext cx="44289" cy="2547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cteur droit 263"/>
          <p:cNvCxnSpPr/>
          <p:nvPr/>
        </p:nvCxnSpPr>
        <p:spPr>
          <a:xfrm>
            <a:off x="2162002" y="4448332"/>
            <a:ext cx="6840760" cy="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cteur droit 265"/>
          <p:cNvCxnSpPr/>
          <p:nvPr/>
        </p:nvCxnSpPr>
        <p:spPr>
          <a:xfrm>
            <a:off x="9036496" y="4448332"/>
            <a:ext cx="0" cy="2267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eur droit 267"/>
          <p:cNvCxnSpPr/>
          <p:nvPr/>
        </p:nvCxnSpPr>
        <p:spPr>
          <a:xfrm>
            <a:off x="2195736" y="4448332"/>
            <a:ext cx="0" cy="2267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cteur droit 269"/>
          <p:cNvCxnSpPr/>
          <p:nvPr/>
        </p:nvCxnSpPr>
        <p:spPr>
          <a:xfrm>
            <a:off x="2195736" y="6715404"/>
            <a:ext cx="68407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cteur droit 271"/>
          <p:cNvCxnSpPr/>
          <p:nvPr/>
        </p:nvCxnSpPr>
        <p:spPr>
          <a:xfrm>
            <a:off x="2988231" y="5445224"/>
            <a:ext cx="24477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cteur droit 273"/>
          <p:cNvCxnSpPr/>
          <p:nvPr/>
        </p:nvCxnSpPr>
        <p:spPr>
          <a:xfrm>
            <a:off x="5840600" y="5445224"/>
            <a:ext cx="2331800" cy="11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Rectangle 277"/>
          <p:cNvSpPr/>
          <p:nvPr/>
        </p:nvSpPr>
        <p:spPr>
          <a:xfrm>
            <a:off x="2339752" y="6021288"/>
            <a:ext cx="64807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  <a:latin typeface="Arial Black" pitchFamily="34" charset="0"/>
              </a:rPr>
              <a:t>Vernae</a:t>
            </a: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280" name="Connecteur droit 279"/>
          <p:cNvCxnSpPr/>
          <p:nvPr/>
        </p:nvCxnSpPr>
        <p:spPr>
          <a:xfrm>
            <a:off x="4212113" y="5456949"/>
            <a:ext cx="287880" cy="564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cteur droit 281"/>
          <p:cNvCxnSpPr/>
          <p:nvPr/>
        </p:nvCxnSpPr>
        <p:spPr>
          <a:xfrm flipH="1">
            <a:off x="6444210" y="5456949"/>
            <a:ext cx="504054" cy="564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2555776" y="2609164"/>
            <a:ext cx="0" cy="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3239852" y="2609164"/>
            <a:ext cx="0" cy="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3995936" y="2609164"/>
            <a:ext cx="0" cy="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6048164" y="2609164"/>
            <a:ext cx="0" cy="531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6748370" y="2622666"/>
            <a:ext cx="0" cy="482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7308304" y="2609164"/>
            <a:ext cx="0" cy="482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5940152" y="3465004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2339752" y="3465004"/>
            <a:ext cx="21602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2988231" y="1340768"/>
            <a:ext cx="2303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5751131" y="1340768"/>
            <a:ext cx="29973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>
            <a:off x="5544107" y="1412776"/>
            <a:ext cx="0" cy="40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4099050" y="4797152"/>
            <a:ext cx="1193029" cy="45905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      </a:t>
            </a:r>
            <a:endParaRPr lang="fr-FR" dirty="0"/>
          </a:p>
        </p:txBody>
      </p:sp>
      <p:sp>
        <p:nvSpPr>
          <p:cNvPr id="55" name="Ellipse 54"/>
          <p:cNvSpPr/>
          <p:nvPr/>
        </p:nvSpPr>
        <p:spPr>
          <a:xfrm>
            <a:off x="6856480" y="4797151"/>
            <a:ext cx="1144901" cy="45905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err="1" smtClean="0"/>
              <a:t>servae</a:t>
            </a:r>
            <a:r>
              <a:rPr lang="fr-FR" dirty="0" smtClean="0"/>
              <a:t>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000" i="1" dirty="0"/>
              <a:t>Texte n° 1 b 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fr-FR" sz="3400" i="1" dirty="0" smtClean="0"/>
              <a:t>     </a:t>
            </a:r>
            <a:r>
              <a:rPr lang="fr-FR" sz="3400" dirty="0" err="1" smtClean="0">
                <a:latin typeface="Comic Sans MS" pitchFamily="66" charset="0"/>
              </a:rPr>
              <a:t>Dominus</a:t>
            </a:r>
            <a:r>
              <a:rPr lang="fr-FR" sz="3400" dirty="0" smtClean="0">
                <a:latin typeface="Comic Sans MS" pitchFamily="66" charset="0"/>
              </a:rPr>
              <a:t> </a:t>
            </a:r>
            <a:r>
              <a:rPr lang="fr-FR" sz="3400" dirty="0">
                <a:latin typeface="Comic Sans MS" pitchFamily="66" charset="0"/>
              </a:rPr>
              <a:t>est </a:t>
            </a:r>
            <a:r>
              <a:rPr lang="fr-FR" sz="3400" dirty="0" err="1">
                <a:latin typeface="Comic Sans MS" pitchFamily="66" charset="0"/>
              </a:rPr>
              <a:t>magnae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domus</a:t>
            </a:r>
            <a:r>
              <a:rPr lang="fr-FR" sz="3400" dirty="0">
                <a:latin typeface="Comic Sans MS" pitchFamily="66" charset="0"/>
              </a:rPr>
              <a:t> et </a:t>
            </a:r>
            <a:r>
              <a:rPr lang="fr-FR" sz="3400" dirty="0" err="1">
                <a:latin typeface="Comic Sans MS" pitchFamily="66" charset="0"/>
              </a:rPr>
              <a:t>multarum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rerum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custos</a:t>
            </a:r>
            <a:r>
              <a:rPr lang="fr-FR" sz="3400" dirty="0">
                <a:latin typeface="Comic Sans MS" pitchFamily="66" charset="0"/>
              </a:rPr>
              <a:t>. </a:t>
            </a:r>
            <a:r>
              <a:rPr lang="fr-FR" sz="3400" dirty="0" err="1">
                <a:latin typeface="Comic Sans MS" pitchFamily="66" charset="0"/>
              </a:rPr>
              <a:t>Domus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pusilla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res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publica</a:t>
            </a:r>
            <a:r>
              <a:rPr lang="fr-FR" sz="3400" dirty="0">
                <a:latin typeface="Comic Sans MS" pitchFamily="66" charset="0"/>
              </a:rPr>
              <a:t> est : ut </a:t>
            </a:r>
            <a:r>
              <a:rPr lang="fr-FR" sz="3400" dirty="0" err="1">
                <a:latin typeface="Comic Sans MS" pitchFamily="66" charset="0"/>
              </a:rPr>
              <a:t>dominus</a:t>
            </a:r>
            <a:r>
              <a:rPr lang="fr-FR" sz="3400" dirty="0">
                <a:latin typeface="Comic Sans MS" pitchFamily="66" charset="0"/>
              </a:rPr>
              <a:t> pater </a:t>
            </a:r>
            <a:r>
              <a:rPr lang="fr-FR" sz="3400" dirty="0" err="1">
                <a:latin typeface="Comic Sans MS" pitchFamily="66" charset="0"/>
              </a:rPr>
              <a:t>familiae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dicitur</a:t>
            </a:r>
            <a:r>
              <a:rPr lang="fr-FR" sz="3400" dirty="0">
                <a:latin typeface="Comic Sans MS" pitchFamily="66" charset="0"/>
              </a:rPr>
              <a:t>, </a:t>
            </a:r>
            <a:r>
              <a:rPr lang="fr-FR" sz="3400" dirty="0" err="1">
                <a:latin typeface="Comic Sans MS" pitchFamily="66" charset="0"/>
              </a:rPr>
              <a:t>ita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fortis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etprobus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magistratus</a:t>
            </a:r>
            <a:r>
              <a:rPr lang="fr-FR" sz="3400" dirty="0">
                <a:latin typeface="Comic Sans MS" pitchFamily="66" charset="0"/>
              </a:rPr>
              <a:t> pater </a:t>
            </a:r>
            <a:r>
              <a:rPr lang="fr-FR" sz="3400" dirty="0" err="1">
                <a:latin typeface="Comic Sans MS" pitchFamily="66" charset="0"/>
              </a:rPr>
              <a:t>patriae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appellatur</a:t>
            </a:r>
            <a:r>
              <a:rPr lang="fr-FR" sz="3400" dirty="0">
                <a:latin typeface="Comic Sans MS" pitchFamily="66" charset="0"/>
              </a:rPr>
              <a:t>. </a:t>
            </a:r>
            <a:r>
              <a:rPr lang="fr-FR" sz="3400" dirty="0" err="1">
                <a:latin typeface="Comic Sans MS" pitchFamily="66" charset="0"/>
              </a:rPr>
              <a:t>Ubi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dominus</a:t>
            </a:r>
            <a:r>
              <a:rPr lang="fr-FR" sz="3400" dirty="0">
                <a:latin typeface="Comic Sans MS" pitchFamily="66" charset="0"/>
              </a:rPr>
              <a:t> gravis et servi </a:t>
            </a:r>
            <a:r>
              <a:rPr lang="fr-FR" sz="3400" dirty="0" err="1" smtClean="0">
                <a:latin typeface="Comic Sans MS" pitchFamily="66" charset="0"/>
              </a:rPr>
              <a:t>fideles</a:t>
            </a:r>
            <a:r>
              <a:rPr lang="fr-FR" sz="3400" dirty="0" smtClean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vivunt</a:t>
            </a:r>
            <a:r>
              <a:rPr lang="fr-FR" sz="3400" dirty="0">
                <a:latin typeface="Comic Sans MS" pitchFamily="66" charset="0"/>
              </a:rPr>
              <a:t>, </a:t>
            </a:r>
            <a:r>
              <a:rPr lang="fr-FR" sz="3400" dirty="0" err="1">
                <a:latin typeface="Comic Sans MS" pitchFamily="66" charset="0"/>
              </a:rPr>
              <a:t>felix</a:t>
            </a:r>
            <a:r>
              <a:rPr lang="fr-FR" sz="3400" dirty="0">
                <a:latin typeface="Comic Sans MS" pitchFamily="66" charset="0"/>
              </a:rPr>
              <a:t> et </a:t>
            </a:r>
            <a:r>
              <a:rPr lang="fr-FR" sz="3400" dirty="0" err="1">
                <a:latin typeface="Comic Sans MS" pitchFamily="66" charset="0"/>
              </a:rPr>
              <a:t>honesta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familia</a:t>
            </a:r>
            <a:r>
              <a:rPr lang="fr-FR" sz="3400" dirty="0">
                <a:latin typeface="Comic Sans MS" pitchFamily="66" charset="0"/>
              </a:rPr>
              <a:t> est ; </a:t>
            </a:r>
            <a:r>
              <a:rPr lang="fr-FR" sz="3400" dirty="0" err="1">
                <a:latin typeface="Comic Sans MS" pitchFamily="66" charset="0"/>
              </a:rPr>
              <a:t>rarae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vero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sunt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felices</a:t>
            </a:r>
            <a:r>
              <a:rPr lang="fr-FR" sz="3400" dirty="0">
                <a:latin typeface="Comic Sans MS" pitchFamily="66" charset="0"/>
              </a:rPr>
              <a:t> et </a:t>
            </a:r>
            <a:r>
              <a:rPr lang="fr-FR" sz="3400" dirty="0" err="1">
                <a:latin typeface="Comic Sans MS" pitchFamily="66" charset="0"/>
              </a:rPr>
              <a:t>honestae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familiae</a:t>
            </a:r>
            <a:r>
              <a:rPr lang="fr-FR" sz="3400" dirty="0">
                <a:latin typeface="Comic Sans MS" pitchFamily="66" charset="0"/>
              </a:rPr>
              <a:t>. </a:t>
            </a:r>
            <a:r>
              <a:rPr lang="fr-FR" sz="3400" dirty="0" err="1">
                <a:latin typeface="Comic Sans MS" pitchFamily="66" charset="0"/>
              </a:rPr>
              <a:t>Fidelium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servorum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dominus</a:t>
            </a:r>
            <a:r>
              <a:rPr lang="fr-FR" sz="3400" dirty="0">
                <a:latin typeface="Comic Sans MS" pitchFamily="66" charset="0"/>
              </a:rPr>
              <a:t> est </a:t>
            </a:r>
            <a:r>
              <a:rPr lang="fr-FR" sz="3400" dirty="0" err="1">
                <a:latin typeface="Comic Sans MS" pitchFamily="66" charset="0"/>
              </a:rPr>
              <a:t>fortunatus</a:t>
            </a:r>
            <a:r>
              <a:rPr lang="fr-FR" sz="3400" dirty="0">
                <a:latin typeface="Comic Sans MS" pitchFamily="66" charset="0"/>
              </a:rPr>
              <a:t>. </a:t>
            </a:r>
            <a:r>
              <a:rPr lang="fr-FR" sz="3400" dirty="0" err="1">
                <a:latin typeface="Comic Sans MS" pitchFamily="66" charset="0"/>
              </a:rPr>
              <a:t>Servus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saepe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 smtClean="0">
                <a:latin typeface="Comic Sans MS" pitchFamily="66" charset="0"/>
              </a:rPr>
              <a:t>dementis</a:t>
            </a:r>
            <a:r>
              <a:rPr lang="fr-FR" sz="3400" dirty="0" smtClean="0">
                <a:latin typeface="Comic Sans MS" pitchFamily="66" charset="0"/>
              </a:rPr>
              <a:t> </a:t>
            </a:r>
            <a:r>
              <a:rPr lang="fr-FR" sz="3400" dirty="0">
                <a:latin typeface="Comic Sans MS" pitchFamily="66" charset="0"/>
              </a:rPr>
              <a:t>et </a:t>
            </a:r>
            <a:r>
              <a:rPr lang="fr-FR" sz="3400" dirty="0" err="1">
                <a:latin typeface="Comic Sans MS" pitchFamily="66" charset="0"/>
              </a:rPr>
              <a:t>humani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domini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amicus</a:t>
            </a:r>
            <a:r>
              <a:rPr lang="fr-FR" sz="3400" dirty="0">
                <a:latin typeface="Comic Sans MS" pitchFamily="66" charset="0"/>
              </a:rPr>
              <a:t> est ; cum </a:t>
            </a:r>
            <a:r>
              <a:rPr lang="fr-FR" sz="3400" dirty="0" err="1">
                <a:latin typeface="Comic Sans MS" pitchFamily="66" charset="0"/>
              </a:rPr>
              <a:t>vero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saevus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dominus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crudeliter</a:t>
            </a:r>
            <a:r>
              <a:rPr lang="fr-FR" sz="3400" dirty="0">
                <a:latin typeface="Comic Sans MS" pitchFamily="66" charset="0"/>
              </a:rPr>
              <a:t> agit, </a:t>
            </a:r>
            <a:r>
              <a:rPr lang="fr-FR" sz="3400" dirty="0" err="1">
                <a:latin typeface="Comic Sans MS" pitchFamily="66" charset="0"/>
              </a:rPr>
              <a:t>hostis</a:t>
            </a:r>
            <a:r>
              <a:rPr lang="fr-FR" sz="3400" dirty="0">
                <a:latin typeface="Comic Sans MS" pitchFamily="66" charset="0"/>
              </a:rPr>
              <a:t> fit </a:t>
            </a:r>
            <a:r>
              <a:rPr lang="fr-FR" sz="3400" dirty="0" err="1">
                <a:latin typeface="Comic Sans MS" pitchFamily="66" charset="0"/>
              </a:rPr>
              <a:t>servus</a:t>
            </a:r>
            <a:r>
              <a:rPr lang="fr-FR" sz="3400" dirty="0">
                <a:latin typeface="Comic Sans MS" pitchFamily="66" charset="0"/>
              </a:rPr>
              <a:t>. Si </a:t>
            </a:r>
            <a:r>
              <a:rPr lang="fr-FR" sz="3400" dirty="0" err="1">
                <a:latin typeface="Comic Sans MS" pitchFamily="66" charset="0"/>
              </a:rPr>
              <a:t>servus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fidelis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smtClean="0">
                <a:latin typeface="Comic Sans MS" pitchFamily="66" charset="0"/>
              </a:rPr>
              <a:t>et </a:t>
            </a:r>
            <a:r>
              <a:rPr lang="fr-FR" sz="3400" dirty="0" err="1" smtClean="0">
                <a:latin typeface="Comic Sans MS" pitchFamily="66" charset="0"/>
              </a:rPr>
              <a:t>patiens</a:t>
            </a:r>
            <a:r>
              <a:rPr lang="fr-FR" sz="3400" dirty="0" smtClean="0">
                <a:latin typeface="Comic Sans MS" pitchFamily="66" charset="0"/>
              </a:rPr>
              <a:t> </a:t>
            </a:r>
            <a:r>
              <a:rPr lang="fr-FR" sz="3400" dirty="0">
                <a:latin typeface="Comic Sans MS" pitchFamily="66" charset="0"/>
              </a:rPr>
              <a:t>est, </a:t>
            </a:r>
            <a:r>
              <a:rPr lang="fr-FR" sz="3400" dirty="0" err="1">
                <a:latin typeface="Comic Sans MS" pitchFamily="66" charset="0"/>
              </a:rPr>
              <a:t>nonnumquam</a:t>
            </a:r>
            <a:r>
              <a:rPr lang="fr-FR" sz="3400" dirty="0">
                <a:latin typeface="Comic Sans MS" pitchFamily="66" charset="0"/>
              </a:rPr>
              <a:t> </a:t>
            </a:r>
            <a:r>
              <a:rPr lang="fr-FR" sz="3400" dirty="0" err="1">
                <a:latin typeface="Comic Sans MS" pitchFamily="66" charset="0"/>
              </a:rPr>
              <a:t>liberatur</a:t>
            </a:r>
            <a:r>
              <a:rPr lang="fr-FR" sz="3400" dirty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endParaRPr lang="fr-FR" sz="3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fr-FR" sz="3400" dirty="0" smtClean="0">
                <a:latin typeface="Comic Sans MS" pitchFamily="66" charset="0"/>
              </a:rPr>
              <a:t>D’après </a:t>
            </a:r>
            <a:r>
              <a:rPr lang="fr-FR" sz="3400" dirty="0" err="1" smtClean="0">
                <a:latin typeface="Comic Sans MS" pitchFamily="66" charset="0"/>
              </a:rPr>
              <a:t>Ciceron</a:t>
            </a:r>
            <a:r>
              <a:rPr lang="fr-FR" sz="3400" dirty="0" smtClean="0">
                <a:latin typeface="Comic Sans MS" pitchFamily="66" charset="0"/>
              </a:rPr>
              <a:t>, </a:t>
            </a:r>
            <a:r>
              <a:rPr lang="fr-FR" sz="3400" i="1" dirty="0" smtClean="0">
                <a:latin typeface="Comic Sans MS" pitchFamily="66" charset="0"/>
              </a:rPr>
              <a:t>Pro </a:t>
            </a:r>
            <a:r>
              <a:rPr lang="fr-FR" sz="3400" i="1" dirty="0" err="1">
                <a:latin typeface="Comic Sans MS" pitchFamily="66" charset="0"/>
              </a:rPr>
              <a:t>Caecina</a:t>
            </a:r>
            <a:r>
              <a:rPr lang="fr-FR" i="1" dirty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1739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000" i="1" dirty="0"/>
              <a:t>Texte n° 2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48680"/>
            <a:ext cx="8748464" cy="63093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600" dirty="0" smtClean="0">
                <a:latin typeface="Comic Sans MS" pitchFamily="66" charset="0"/>
              </a:rPr>
              <a:t>	Seneca </a:t>
            </a:r>
            <a:r>
              <a:rPr lang="fr-FR" sz="1600" dirty="0" err="1">
                <a:latin typeface="Comic Sans MS" pitchFamily="66" charset="0"/>
              </a:rPr>
              <a:t>Lucilio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suo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salutem</a:t>
            </a:r>
            <a:r>
              <a:rPr lang="fr-FR" sz="1600" dirty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r>
              <a:rPr lang="fr-FR" sz="1600" dirty="0">
                <a:latin typeface="Comic Sans MS" pitchFamily="66" charset="0"/>
              </a:rPr>
              <a:t> </a:t>
            </a:r>
          </a:p>
          <a:p>
            <a:pPr marL="0" indent="0" algn="just">
              <a:buNone/>
            </a:pPr>
            <a:r>
              <a:rPr lang="fr-FR" sz="1600" dirty="0" smtClean="0">
                <a:latin typeface="Comic Sans MS" pitchFamily="66" charset="0"/>
              </a:rPr>
              <a:t>	</a:t>
            </a:r>
            <a:r>
              <a:rPr lang="fr-FR" sz="1600" dirty="0" err="1" smtClean="0">
                <a:latin typeface="Comic Sans MS" pitchFamily="66" charset="0"/>
              </a:rPr>
              <a:t>Familiariter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>
                <a:latin typeface="Comic Sans MS" pitchFamily="66" charset="0"/>
              </a:rPr>
              <a:t>cum servis </a:t>
            </a:r>
            <a:r>
              <a:rPr lang="fr-FR" sz="1600" dirty="0" err="1">
                <a:latin typeface="Comic Sans MS" pitchFamily="66" charset="0"/>
              </a:rPr>
              <a:t>tuis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vivis</a:t>
            </a:r>
            <a:r>
              <a:rPr lang="fr-FR" sz="1600" dirty="0">
                <a:latin typeface="Comic Sans MS" pitchFamily="66" charset="0"/>
              </a:rPr>
              <a:t>. "Servi </a:t>
            </a:r>
            <a:r>
              <a:rPr lang="fr-FR" sz="1600" dirty="0" err="1">
                <a:latin typeface="Comic Sans MS" pitchFamily="66" charset="0"/>
              </a:rPr>
              <a:t>sunt</a:t>
            </a:r>
            <a:r>
              <a:rPr lang="fr-FR" sz="1600" dirty="0">
                <a:latin typeface="Comic Sans MS" pitchFamily="66" charset="0"/>
              </a:rPr>
              <a:t>. " </a:t>
            </a:r>
            <a:r>
              <a:rPr lang="fr-FR" sz="1600" dirty="0" err="1">
                <a:latin typeface="Comic Sans MS" pitchFamily="66" charset="0"/>
              </a:rPr>
              <a:t>Immo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homines</a:t>
            </a:r>
            <a:r>
              <a:rPr lang="fr-FR" sz="1600" dirty="0">
                <a:latin typeface="Comic Sans MS" pitchFamily="66" charset="0"/>
              </a:rPr>
              <a:t>. "Servi </a:t>
            </a:r>
            <a:r>
              <a:rPr lang="fr-FR" sz="1600" dirty="0" err="1">
                <a:latin typeface="Comic Sans MS" pitchFamily="66" charset="0"/>
              </a:rPr>
              <a:t>sunt</a:t>
            </a:r>
            <a:r>
              <a:rPr lang="fr-FR" sz="1600" dirty="0">
                <a:latin typeface="Comic Sans MS" pitchFamily="66" charset="0"/>
              </a:rPr>
              <a:t>. " </a:t>
            </a:r>
            <a:r>
              <a:rPr lang="fr-FR" sz="1600" dirty="0" err="1">
                <a:latin typeface="Comic Sans MS" pitchFamily="66" charset="0"/>
              </a:rPr>
              <a:t>Immo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humiles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amici</a:t>
            </a:r>
            <a:r>
              <a:rPr lang="fr-FR" sz="1600" dirty="0">
                <a:latin typeface="Comic Sans MS" pitchFamily="66" charset="0"/>
              </a:rPr>
              <a:t>. "Servi </a:t>
            </a:r>
            <a:r>
              <a:rPr lang="fr-FR" sz="1600" dirty="0" err="1">
                <a:latin typeface="Comic Sans MS" pitchFamily="66" charset="0"/>
              </a:rPr>
              <a:t>sunt</a:t>
            </a:r>
            <a:r>
              <a:rPr lang="fr-FR" sz="1600" dirty="0">
                <a:latin typeface="Comic Sans MS" pitchFamily="66" charset="0"/>
              </a:rPr>
              <a:t>. " </a:t>
            </a:r>
            <a:r>
              <a:rPr lang="fr-FR" sz="1600" dirty="0" err="1">
                <a:latin typeface="Comic Sans MS" pitchFamily="66" charset="0"/>
              </a:rPr>
              <a:t>Immo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homines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infelices</a:t>
            </a:r>
            <a:r>
              <a:rPr lang="fr-FR" sz="1600" dirty="0">
                <a:latin typeface="Comic Sans MS" pitchFamily="66" charset="0"/>
              </a:rPr>
              <a:t>. </a:t>
            </a:r>
            <a:r>
              <a:rPr lang="fr-FR" sz="1600" dirty="0" err="1">
                <a:latin typeface="Comic Sans MS" pitchFamily="66" charset="0"/>
              </a:rPr>
              <a:t>Itaque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rideo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istos</a:t>
            </a:r>
            <a:r>
              <a:rPr lang="fr-FR" sz="1600" dirty="0">
                <a:latin typeface="Comic Sans MS" pitchFamily="66" charset="0"/>
              </a:rPr>
              <a:t>, qui </a:t>
            </a:r>
            <a:r>
              <a:rPr lang="fr-FR" sz="1600" dirty="0" err="1">
                <a:latin typeface="Comic Sans MS" pitchFamily="66" charset="0"/>
              </a:rPr>
              <a:t>turpe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existimant</a:t>
            </a:r>
            <a:r>
              <a:rPr lang="fr-FR" sz="1600" dirty="0">
                <a:latin typeface="Comic Sans MS" pitchFamily="66" charset="0"/>
              </a:rPr>
              <a:t> cum </a:t>
            </a:r>
            <a:r>
              <a:rPr lang="fr-FR" sz="1600" dirty="0" err="1">
                <a:latin typeface="Comic Sans MS" pitchFamily="66" charset="0"/>
              </a:rPr>
              <a:t>servo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suo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cenare</a:t>
            </a:r>
            <a:r>
              <a:rPr lang="fr-FR" sz="1600" dirty="0">
                <a:latin typeface="Comic Sans MS" pitchFamily="66" charset="0"/>
              </a:rPr>
              <a:t>. </a:t>
            </a:r>
            <a:r>
              <a:rPr lang="fr-FR" sz="1600" dirty="0" err="1">
                <a:latin typeface="Comic Sans MS" pitchFamily="66" charset="0"/>
              </a:rPr>
              <a:t>Dominus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ingenti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aviditate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onerat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distentum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ventrem</a:t>
            </a:r>
            <a:r>
              <a:rPr lang="fr-FR" sz="1600" dirty="0">
                <a:latin typeface="Comic Sans MS" pitchFamily="66" charset="0"/>
              </a:rPr>
              <a:t> : </a:t>
            </a:r>
            <a:r>
              <a:rPr lang="fr-FR" sz="1600" dirty="0" err="1">
                <a:latin typeface="Comic Sans MS" pitchFamily="66" charset="0"/>
              </a:rPr>
              <a:t>at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infelices</a:t>
            </a:r>
            <a:r>
              <a:rPr lang="fr-FR" sz="1600" dirty="0">
                <a:latin typeface="Comic Sans MS" pitchFamily="66" charset="0"/>
              </a:rPr>
              <a:t> servi </a:t>
            </a:r>
            <a:r>
              <a:rPr lang="fr-FR" sz="1600" dirty="0" err="1">
                <a:latin typeface="Comic Sans MS" pitchFamily="66" charset="0"/>
              </a:rPr>
              <a:t>movere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labra</a:t>
            </a:r>
            <a:r>
              <a:rPr lang="fr-FR" sz="1600" dirty="0">
                <a:latin typeface="Comic Sans MS" pitchFamily="66" charset="0"/>
              </a:rPr>
              <a:t> non </a:t>
            </a:r>
            <a:r>
              <a:rPr lang="fr-FR" sz="1600" dirty="0" err="1">
                <a:latin typeface="Comic Sans MS" pitchFamily="66" charset="0"/>
              </a:rPr>
              <a:t>possunt</a:t>
            </a:r>
            <a:r>
              <a:rPr lang="fr-FR" sz="1600" dirty="0">
                <a:latin typeface="Comic Sans MS" pitchFamily="66" charset="0"/>
              </a:rPr>
              <a:t>. </a:t>
            </a:r>
            <a:r>
              <a:rPr lang="fr-FR" sz="1600" dirty="0" err="1">
                <a:latin typeface="Comic Sans MS" pitchFamily="66" charset="0"/>
              </a:rPr>
              <a:t>Virgae</a:t>
            </a:r>
            <a:r>
              <a:rPr lang="fr-FR" sz="1600" dirty="0">
                <a:latin typeface="Comic Sans MS" pitchFamily="66" charset="0"/>
              </a:rPr>
              <a:t> non </a:t>
            </a:r>
            <a:r>
              <a:rPr lang="fr-FR" sz="1600" dirty="0" err="1">
                <a:latin typeface="Comic Sans MS" pitchFamily="66" charset="0"/>
              </a:rPr>
              <a:t>solum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murmur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omne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sed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etiam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fortuita</a:t>
            </a:r>
            <a:r>
              <a:rPr lang="fr-FR" sz="1600" dirty="0">
                <a:latin typeface="Comic Sans MS" pitchFamily="66" charset="0"/>
              </a:rPr>
              <a:t>, </a:t>
            </a:r>
            <a:r>
              <a:rPr lang="fr-FR" sz="1600" dirty="0" err="1">
                <a:latin typeface="Comic Sans MS" pitchFamily="66" charset="0"/>
              </a:rPr>
              <a:t>tussem</a:t>
            </a:r>
            <a:r>
              <a:rPr lang="fr-FR" sz="1600" dirty="0">
                <a:latin typeface="Comic Sans MS" pitchFamily="66" charset="0"/>
              </a:rPr>
              <a:t>, </a:t>
            </a:r>
            <a:r>
              <a:rPr lang="fr-FR" sz="1600" dirty="0" err="1">
                <a:latin typeface="Comic Sans MS" pitchFamily="66" charset="0"/>
              </a:rPr>
              <a:t>sternumenta</a:t>
            </a:r>
            <a:r>
              <a:rPr lang="fr-FR" sz="1600" dirty="0">
                <a:latin typeface="Comic Sans MS" pitchFamily="66" charset="0"/>
              </a:rPr>
              <a:t>, </a:t>
            </a:r>
            <a:r>
              <a:rPr lang="fr-FR" sz="1600" dirty="0" err="1">
                <a:latin typeface="Comic Sans MS" pitchFamily="66" charset="0"/>
              </a:rPr>
              <a:t>compescunt</a:t>
            </a:r>
            <a:r>
              <a:rPr lang="fr-FR" sz="1600" dirty="0">
                <a:latin typeface="Comic Sans MS" pitchFamily="66" charset="0"/>
              </a:rPr>
              <a:t> ; </a:t>
            </a:r>
            <a:r>
              <a:rPr lang="fr-FR" sz="1600" dirty="0" err="1">
                <a:latin typeface="Comic Sans MS" pitchFamily="66" charset="0"/>
              </a:rPr>
              <a:t>nocta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tota</a:t>
            </a:r>
            <a:r>
              <a:rPr lang="fr-FR" sz="1600" dirty="0">
                <a:latin typeface="Comic Sans MS" pitchFamily="66" charset="0"/>
              </a:rPr>
              <a:t> servi </a:t>
            </a:r>
            <a:r>
              <a:rPr lang="fr-FR" sz="1600" dirty="0" err="1">
                <a:latin typeface="Comic Sans MS" pitchFamily="66" charset="0"/>
              </a:rPr>
              <a:t>jejuni</a:t>
            </a:r>
            <a:r>
              <a:rPr lang="fr-FR" sz="1600" dirty="0">
                <a:latin typeface="Comic Sans MS" pitchFamily="66" charset="0"/>
              </a:rPr>
              <a:t> mutique </a:t>
            </a:r>
            <a:r>
              <a:rPr lang="fr-FR" sz="1600" dirty="0" err="1">
                <a:latin typeface="Comic Sans MS" pitchFamily="66" charset="0"/>
              </a:rPr>
              <a:t>perstant</a:t>
            </a:r>
            <a:r>
              <a:rPr lang="fr-FR" sz="1600" dirty="0">
                <a:latin typeface="Comic Sans MS" pitchFamily="66" charset="0"/>
              </a:rPr>
              <a:t>. Non </a:t>
            </a:r>
            <a:r>
              <a:rPr lang="fr-FR" sz="1600" dirty="0" err="1">
                <a:latin typeface="Comic Sans MS" pitchFamily="66" charset="0"/>
              </a:rPr>
              <a:t>habemus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illos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hostes</a:t>
            </a:r>
            <a:r>
              <a:rPr lang="fr-FR" sz="1600" dirty="0">
                <a:latin typeface="Comic Sans MS" pitchFamily="66" charset="0"/>
              </a:rPr>
              <a:t>, </a:t>
            </a:r>
            <a:r>
              <a:rPr lang="fr-FR" sz="1600" dirty="0" err="1">
                <a:latin typeface="Comic Sans MS" pitchFamily="66" charset="0"/>
              </a:rPr>
              <a:t>sed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facimus</a:t>
            </a:r>
            <a:r>
              <a:rPr lang="fr-FR" sz="1600" dirty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r>
              <a:rPr lang="fr-FR" sz="1600" dirty="0" smtClean="0">
                <a:latin typeface="Comic Sans MS" pitchFamily="66" charset="0"/>
              </a:rPr>
              <a:t>	</a:t>
            </a:r>
            <a:r>
              <a:rPr lang="fr-FR" sz="1600" dirty="0" err="1" smtClean="0">
                <a:latin typeface="Comic Sans MS" pitchFamily="66" charset="0"/>
              </a:rPr>
              <a:t>Iste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>
                <a:latin typeface="Comic Sans MS" pitchFamily="66" charset="0"/>
              </a:rPr>
              <a:t>homo quem </a:t>
            </a:r>
            <a:r>
              <a:rPr lang="fr-FR" sz="1600" dirty="0" err="1">
                <a:latin typeface="Comic Sans MS" pitchFamily="66" charset="0"/>
              </a:rPr>
              <a:t>servum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tuum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vocas</a:t>
            </a:r>
            <a:r>
              <a:rPr lang="fr-FR" sz="1600" dirty="0">
                <a:latin typeface="Comic Sans MS" pitchFamily="66" charset="0"/>
              </a:rPr>
              <a:t> ex </a:t>
            </a:r>
            <a:r>
              <a:rPr lang="fr-FR" sz="1600" dirty="0" err="1">
                <a:latin typeface="Comic Sans MS" pitchFamily="66" charset="0"/>
              </a:rPr>
              <a:t>iisdem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seminibus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ortus</a:t>
            </a:r>
            <a:r>
              <a:rPr lang="fr-FR" sz="1600" dirty="0">
                <a:latin typeface="Comic Sans MS" pitchFamily="66" charset="0"/>
              </a:rPr>
              <a:t> est, </a:t>
            </a:r>
            <a:r>
              <a:rPr lang="fr-FR" sz="1600" dirty="0" err="1">
                <a:latin typeface="Comic Sans MS" pitchFamily="66" charset="0"/>
              </a:rPr>
              <a:t>eodem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fruiturcaelo</a:t>
            </a:r>
            <a:r>
              <a:rPr lang="fr-FR" sz="1600" dirty="0">
                <a:latin typeface="Comic Sans MS" pitchFamily="66" charset="0"/>
              </a:rPr>
              <a:t>, </a:t>
            </a:r>
            <a:r>
              <a:rPr lang="fr-FR" sz="1600" dirty="0" err="1">
                <a:latin typeface="Comic Sans MS" pitchFamily="66" charset="0"/>
              </a:rPr>
              <a:t>aeque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spirat</a:t>
            </a:r>
            <a:r>
              <a:rPr lang="fr-FR" sz="1600" dirty="0">
                <a:latin typeface="Comic Sans MS" pitchFamily="66" charset="0"/>
              </a:rPr>
              <a:t>, </a:t>
            </a:r>
            <a:r>
              <a:rPr lang="fr-FR" sz="1600" dirty="0" err="1">
                <a:latin typeface="Comic Sans MS" pitchFamily="66" charset="0"/>
              </a:rPr>
              <a:t>aeque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vivit</a:t>
            </a:r>
            <a:r>
              <a:rPr lang="fr-FR" sz="1600" dirty="0">
                <a:latin typeface="Comic Sans MS" pitchFamily="66" charset="0"/>
              </a:rPr>
              <a:t>, </a:t>
            </a:r>
            <a:r>
              <a:rPr lang="fr-FR" sz="1600" dirty="0" err="1">
                <a:latin typeface="Comic Sans MS" pitchFamily="66" charset="0"/>
              </a:rPr>
              <a:t>aeque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moritur</a:t>
            </a:r>
            <a:r>
              <a:rPr lang="fr-FR" sz="1600" dirty="0">
                <a:latin typeface="Comic Sans MS" pitchFamily="66" charset="0"/>
              </a:rPr>
              <a:t>. </a:t>
            </a:r>
            <a:r>
              <a:rPr lang="fr-FR" sz="1600" dirty="0" err="1">
                <a:latin typeface="Comic Sans MS" pitchFamily="66" charset="0"/>
              </a:rPr>
              <a:t>Haec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tamen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praecepti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mei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summa</a:t>
            </a:r>
            <a:r>
              <a:rPr lang="fr-FR" sz="1600" dirty="0">
                <a:latin typeface="Comic Sans MS" pitchFamily="66" charset="0"/>
              </a:rPr>
              <a:t> est : sic cum </a:t>
            </a:r>
            <a:r>
              <a:rPr lang="fr-FR" sz="1600" dirty="0" err="1">
                <a:latin typeface="Comic Sans MS" pitchFamily="66" charset="0"/>
              </a:rPr>
              <a:t>inferiore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vivas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quemadmodum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tecum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superiorem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velis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vivere</a:t>
            </a:r>
            <a:r>
              <a:rPr lang="fr-FR" sz="1600" dirty="0">
                <a:latin typeface="Comic Sans MS" pitchFamily="66" charset="0"/>
              </a:rPr>
              <a:t>. "</a:t>
            </a:r>
            <a:r>
              <a:rPr lang="fr-FR" sz="1600" dirty="0" err="1">
                <a:latin typeface="Comic Sans MS" pitchFamily="66" charset="0"/>
              </a:rPr>
              <a:t>At</a:t>
            </a:r>
            <a:r>
              <a:rPr lang="fr-FR" sz="1600" dirty="0">
                <a:latin typeface="Comic Sans MS" pitchFamily="66" charset="0"/>
              </a:rPr>
              <a:t> ego, </a:t>
            </a:r>
            <a:r>
              <a:rPr lang="fr-FR" sz="1600" dirty="0" err="1">
                <a:latin typeface="Comic Sans MS" pitchFamily="66" charset="0"/>
              </a:rPr>
              <a:t>inquis</a:t>
            </a:r>
            <a:r>
              <a:rPr lang="fr-FR" sz="1600" dirty="0">
                <a:latin typeface="Comic Sans MS" pitchFamily="66" charset="0"/>
              </a:rPr>
              <a:t>, nu Hum </a:t>
            </a:r>
            <a:r>
              <a:rPr lang="fr-FR" sz="1600" dirty="0" err="1">
                <a:latin typeface="Comic Sans MS" pitchFamily="66" charset="0"/>
              </a:rPr>
              <a:t>habeo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dominum</a:t>
            </a:r>
            <a:r>
              <a:rPr lang="fr-FR" sz="1600" dirty="0">
                <a:latin typeface="Comic Sans MS" pitchFamily="66" charset="0"/>
              </a:rPr>
              <a:t>. " </a:t>
            </a:r>
            <a:r>
              <a:rPr lang="fr-FR" sz="1600" dirty="0" err="1">
                <a:latin typeface="Comic Sans MS" pitchFamily="66" charset="0"/>
              </a:rPr>
              <a:t>Bona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aetas</a:t>
            </a:r>
            <a:r>
              <a:rPr lang="fr-FR" sz="1600" dirty="0">
                <a:latin typeface="Comic Sans MS" pitchFamily="66" charset="0"/>
              </a:rPr>
              <a:t> est : </a:t>
            </a:r>
            <a:r>
              <a:rPr lang="fr-FR" sz="1600" dirty="0" err="1">
                <a:latin typeface="Comic Sans MS" pitchFamily="66" charset="0"/>
              </a:rPr>
              <a:t>forsitan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habebis</a:t>
            </a:r>
            <a:r>
              <a:rPr lang="fr-FR" sz="1600" dirty="0">
                <a:latin typeface="Comic Sans MS" pitchFamily="66" charset="0"/>
              </a:rPr>
              <a:t>. </a:t>
            </a:r>
            <a:r>
              <a:rPr lang="fr-FR" sz="1600" dirty="0" err="1">
                <a:latin typeface="Comic Sans MS" pitchFamily="66" charset="0"/>
              </a:rPr>
              <a:t>Apud</a:t>
            </a:r>
            <a:r>
              <a:rPr lang="fr-FR" sz="1600" dirty="0">
                <a:latin typeface="Comic Sans MS" pitchFamily="66" charset="0"/>
              </a:rPr>
              <a:t> majores </a:t>
            </a:r>
            <a:r>
              <a:rPr lang="fr-FR" sz="1600" dirty="0" err="1">
                <a:latin typeface="Comic Sans MS" pitchFamily="66" charset="0"/>
              </a:rPr>
              <a:t>nostros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dominus</a:t>
            </a:r>
            <a:r>
              <a:rPr lang="fr-FR" sz="1600" dirty="0">
                <a:latin typeface="Comic Sans MS" pitchFamily="66" charset="0"/>
              </a:rPr>
              <a:t> pater </a:t>
            </a:r>
            <a:r>
              <a:rPr lang="fr-FR" sz="1600" dirty="0" err="1">
                <a:latin typeface="Comic Sans MS" pitchFamily="66" charset="0"/>
              </a:rPr>
              <a:t>familiae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appellabatur</a:t>
            </a:r>
            <a:r>
              <a:rPr lang="fr-FR" sz="1600" dirty="0">
                <a:latin typeface="Comic Sans MS" pitchFamily="66" charset="0"/>
              </a:rPr>
              <a:t>, servi </a:t>
            </a:r>
            <a:r>
              <a:rPr lang="fr-FR" sz="1600" dirty="0" err="1">
                <a:latin typeface="Comic Sans MS" pitchFamily="66" charset="0"/>
              </a:rPr>
              <a:t>familiares</a:t>
            </a:r>
            <a:r>
              <a:rPr lang="fr-FR" sz="1600" dirty="0">
                <a:latin typeface="Comic Sans MS" pitchFamily="66" charset="0"/>
              </a:rPr>
              <a:t>. Servi honores in domo </a:t>
            </a:r>
            <a:r>
              <a:rPr lang="fr-FR" sz="1600" dirty="0" err="1">
                <a:latin typeface="Comic Sans MS" pitchFamily="66" charset="0"/>
              </a:rPr>
              <a:t>gerebant</a:t>
            </a:r>
            <a:r>
              <a:rPr lang="fr-FR" sz="1600" dirty="0">
                <a:latin typeface="Comic Sans MS" pitchFamily="66" charset="0"/>
              </a:rPr>
              <a:t>, jus </a:t>
            </a:r>
            <a:r>
              <a:rPr lang="fr-FR" sz="1600" dirty="0" err="1">
                <a:latin typeface="Comic Sans MS" pitchFamily="66" charset="0"/>
              </a:rPr>
              <a:t>dicebant</a:t>
            </a:r>
            <a:r>
              <a:rPr lang="fr-FR" sz="1600" dirty="0">
                <a:latin typeface="Comic Sans MS" pitchFamily="66" charset="0"/>
              </a:rPr>
              <a:t> : </a:t>
            </a:r>
            <a:r>
              <a:rPr lang="fr-FR" sz="1600" dirty="0" err="1">
                <a:latin typeface="Comic Sans MS" pitchFamily="66" charset="0"/>
              </a:rPr>
              <a:t>domus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pusilla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res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publica</a:t>
            </a:r>
            <a:r>
              <a:rPr lang="fr-FR" sz="1600" dirty="0">
                <a:latin typeface="Comic Sans MS" pitchFamily="66" charset="0"/>
              </a:rPr>
              <a:t> erat. "Quid ergo ? </a:t>
            </a:r>
            <a:r>
              <a:rPr lang="fr-FR" sz="1600" dirty="0" err="1">
                <a:latin typeface="Comic Sans MS" pitchFamily="66" charset="0"/>
              </a:rPr>
              <a:t>omnes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servos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admovebo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mensae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meae</a:t>
            </a:r>
            <a:r>
              <a:rPr lang="fr-FR" sz="1600" dirty="0">
                <a:latin typeface="Comic Sans MS" pitchFamily="66" charset="0"/>
              </a:rPr>
              <a:t> ?" Non </a:t>
            </a:r>
            <a:r>
              <a:rPr lang="fr-FR" sz="1600" dirty="0" err="1">
                <a:latin typeface="Comic Sans MS" pitchFamily="66" charset="0"/>
              </a:rPr>
              <a:t>magis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quam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omnes</a:t>
            </a:r>
            <a:r>
              <a:rPr lang="fr-FR" sz="1600" dirty="0">
                <a:latin typeface="Comic Sans MS" pitchFamily="66" charset="0"/>
              </a:rPr>
              <a:t> liberos. "</a:t>
            </a:r>
            <a:r>
              <a:rPr lang="fr-FR" sz="1600" dirty="0" err="1">
                <a:latin typeface="Comic Sans MS" pitchFamily="66" charset="0"/>
              </a:rPr>
              <a:t>Servus</a:t>
            </a:r>
            <a:r>
              <a:rPr lang="fr-FR" sz="1600" dirty="0">
                <a:latin typeface="Comic Sans MS" pitchFamily="66" charset="0"/>
              </a:rPr>
              <a:t> est. " </a:t>
            </a:r>
            <a:r>
              <a:rPr lang="fr-FR" sz="1600" dirty="0" err="1">
                <a:latin typeface="Comic Sans MS" pitchFamily="66" charset="0"/>
              </a:rPr>
              <a:t>sed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fortasse</a:t>
            </a:r>
            <a:r>
              <a:rPr lang="fr-FR" sz="1600" dirty="0">
                <a:latin typeface="Comic Sans MS" pitchFamily="66" charset="0"/>
              </a:rPr>
              <a:t> liber </a:t>
            </a:r>
            <a:r>
              <a:rPr lang="fr-FR" sz="1600" dirty="0" err="1">
                <a:latin typeface="Comic Sans MS" pitchFamily="66" charset="0"/>
              </a:rPr>
              <a:t>animo</a:t>
            </a:r>
            <a:r>
              <a:rPr lang="fr-FR" sz="1600" dirty="0">
                <a:latin typeface="Comic Sans MS" pitchFamily="66" charset="0"/>
              </a:rPr>
              <a:t>. "</a:t>
            </a:r>
            <a:r>
              <a:rPr lang="fr-FR" sz="1600" dirty="0" err="1">
                <a:latin typeface="Comic Sans MS" pitchFamily="66" charset="0"/>
              </a:rPr>
              <a:t>Servus</a:t>
            </a:r>
            <a:r>
              <a:rPr lang="fr-FR" sz="1600" dirty="0">
                <a:latin typeface="Comic Sans MS" pitchFamily="66" charset="0"/>
              </a:rPr>
              <a:t> est. " </a:t>
            </a:r>
            <a:r>
              <a:rPr lang="fr-FR" sz="1600" dirty="0" err="1">
                <a:latin typeface="Comic Sans MS" pitchFamily="66" charset="0"/>
              </a:rPr>
              <a:t>Quis</a:t>
            </a:r>
            <a:r>
              <a:rPr lang="fr-FR" sz="1600" dirty="0">
                <a:latin typeface="Comic Sans MS" pitchFamily="66" charset="0"/>
              </a:rPr>
              <a:t> non est ? </a:t>
            </a:r>
            <a:r>
              <a:rPr lang="fr-FR" sz="1600" dirty="0" err="1">
                <a:latin typeface="Comic Sans MS" pitchFamily="66" charset="0"/>
              </a:rPr>
              <a:t>alius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libidini</a:t>
            </a:r>
            <a:r>
              <a:rPr lang="fr-FR" sz="1600" dirty="0">
                <a:latin typeface="Comic Sans MS" pitchFamily="66" charset="0"/>
              </a:rPr>
              <a:t> servit, </a:t>
            </a:r>
            <a:r>
              <a:rPr lang="fr-FR" sz="1600" dirty="0" err="1">
                <a:latin typeface="Comic Sans MS" pitchFamily="66" charset="0"/>
              </a:rPr>
              <a:t>alius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avaritiae</a:t>
            </a:r>
            <a:r>
              <a:rPr lang="fr-FR" sz="1600" dirty="0">
                <a:latin typeface="Comic Sans MS" pitchFamily="66" charset="0"/>
              </a:rPr>
              <a:t>, </a:t>
            </a:r>
            <a:r>
              <a:rPr lang="fr-FR" sz="1600" dirty="0" err="1">
                <a:latin typeface="Comic Sans MS" pitchFamily="66" charset="0"/>
              </a:rPr>
              <a:t>alius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ambitioni</a:t>
            </a:r>
            <a:r>
              <a:rPr lang="fr-FR" sz="1600" dirty="0">
                <a:latin typeface="Comic Sans MS" pitchFamily="66" charset="0"/>
              </a:rPr>
              <a:t>, </a:t>
            </a:r>
            <a:r>
              <a:rPr lang="fr-FR" sz="1600" dirty="0" err="1">
                <a:latin typeface="Comic Sans MS" pitchFamily="66" charset="0"/>
              </a:rPr>
              <a:t>omnes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spei</a:t>
            </a:r>
            <a:r>
              <a:rPr lang="fr-FR" sz="1600" dirty="0">
                <a:latin typeface="Comic Sans MS" pitchFamily="66" charset="0"/>
              </a:rPr>
              <a:t>, </a:t>
            </a:r>
            <a:r>
              <a:rPr lang="fr-FR" sz="1600" dirty="0" err="1">
                <a:latin typeface="Comic Sans MS" pitchFamily="66" charset="0"/>
              </a:rPr>
              <a:t>omnes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timori</a:t>
            </a:r>
            <a:r>
              <a:rPr lang="fr-FR" sz="1600" dirty="0">
                <a:latin typeface="Comic Sans MS" pitchFamily="66" charset="0"/>
              </a:rPr>
              <a:t>. </a:t>
            </a:r>
            <a:r>
              <a:rPr lang="fr-FR" sz="1600" dirty="0" err="1">
                <a:latin typeface="Comic Sans MS" pitchFamily="66" charset="0"/>
              </a:rPr>
              <a:t>Stultissimus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enim</a:t>
            </a:r>
            <a:r>
              <a:rPr lang="fr-FR" sz="1600" dirty="0">
                <a:latin typeface="Comic Sans MS" pitchFamily="66" charset="0"/>
              </a:rPr>
              <a:t> est qui hominem </a:t>
            </a:r>
            <a:r>
              <a:rPr lang="fr-FR" sz="1600" dirty="0" err="1">
                <a:latin typeface="Comic Sans MS" pitchFamily="66" charset="0"/>
              </a:rPr>
              <a:t>aut</a:t>
            </a:r>
            <a:r>
              <a:rPr lang="fr-FR" sz="1600" dirty="0">
                <a:latin typeface="Comic Sans MS" pitchFamily="66" charset="0"/>
              </a:rPr>
              <a:t> ex veste </a:t>
            </a:r>
            <a:r>
              <a:rPr lang="fr-FR" sz="1600" dirty="0" err="1">
                <a:latin typeface="Comic Sans MS" pitchFamily="66" charset="0"/>
              </a:rPr>
              <a:t>aut</a:t>
            </a:r>
            <a:r>
              <a:rPr lang="fr-FR" sz="1600" dirty="0">
                <a:latin typeface="Comic Sans MS" pitchFamily="66" charset="0"/>
              </a:rPr>
              <a:t> ex </a:t>
            </a:r>
            <a:r>
              <a:rPr lang="fr-FR" sz="1600" dirty="0" err="1">
                <a:latin typeface="Comic Sans MS" pitchFamily="66" charset="0"/>
              </a:rPr>
              <a:t>conditione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aestimat</a:t>
            </a:r>
            <a:r>
              <a:rPr lang="fr-FR" sz="1600" dirty="0">
                <a:latin typeface="Comic Sans MS" pitchFamily="66" charset="0"/>
              </a:rPr>
              <a:t>. </a:t>
            </a:r>
            <a:endParaRPr lang="fr-FR" sz="16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600" dirty="0">
                <a:latin typeface="Comic Sans MS" pitchFamily="66" charset="0"/>
              </a:rPr>
              <a:t>	</a:t>
            </a:r>
            <a:r>
              <a:rPr lang="fr-FR" sz="1200" i="1" dirty="0"/>
              <a:t>(Sénèque conclut sur les rapports entre maître et esclaves : si le respect suffit à un dieu, il doit suffire à un </a:t>
            </a:r>
            <a:r>
              <a:rPr lang="fr-FR" sz="1200" i="1" dirty="0" smtClean="0"/>
              <a:t>maître.)</a:t>
            </a:r>
            <a:endParaRPr lang="fr-FR" sz="1200" dirty="0"/>
          </a:p>
          <a:p>
            <a:pPr marL="0" indent="0" algn="just">
              <a:buNone/>
            </a:pPr>
            <a:r>
              <a:rPr lang="fr-FR" sz="1600" dirty="0">
                <a:latin typeface="Comic Sans MS" pitchFamily="66" charset="0"/>
              </a:rPr>
              <a:t>	</a:t>
            </a:r>
            <a:r>
              <a:rPr lang="fr-FR" sz="1600" dirty="0" err="1" smtClean="0">
                <a:latin typeface="Comic Sans MS" pitchFamily="66" charset="0"/>
              </a:rPr>
              <a:t>Colunt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potius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dominum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quam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timent</a:t>
            </a:r>
            <a:r>
              <a:rPr lang="fr-FR" sz="1600" dirty="0">
                <a:latin typeface="Comic Sans MS" pitchFamily="66" charset="0"/>
              </a:rPr>
              <a:t>. Deus </a:t>
            </a:r>
            <a:r>
              <a:rPr lang="fr-FR" sz="1600" dirty="0" err="1">
                <a:latin typeface="Comic Sans MS" pitchFamily="66" charset="0"/>
              </a:rPr>
              <a:t>enim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colitur</a:t>
            </a:r>
            <a:r>
              <a:rPr lang="fr-FR" sz="1600" dirty="0">
                <a:latin typeface="Comic Sans MS" pitchFamily="66" charset="0"/>
              </a:rPr>
              <a:t>, et </a:t>
            </a:r>
            <a:r>
              <a:rPr lang="fr-FR" sz="1600" dirty="0" err="1">
                <a:latin typeface="Comic Sans MS" pitchFamily="66" charset="0"/>
              </a:rPr>
              <a:t>amatur</a:t>
            </a:r>
            <a:r>
              <a:rPr lang="fr-FR" sz="1600" dirty="0">
                <a:latin typeface="Comic Sans MS" pitchFamily="66" charset="0"/>
              </a:rPr>
              <a:t> ; non </a:t>
            </a:r>
            <a:r>
              <a:rPr lang="fr-FR" sz="1600" dirty="0" err="1">
                <a:latin typeface="Comic Sans MS" pitchFamily="66" charset="0"/>
              </a:rPr>
              <a:t>potest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err="1">
                <a:latin typeface="Comic Sans MS" pitchFamily="66" charset="0"/>
              </a:rPr>
              <a:t>amor</a:t>
            </a:r>
            <a:r>
              <a:rPr lang="fr-FR" sz="1600" dirty="0">
                <a:latin typeface="Comic Sans MS" pitchFamily="66" charset="0"/>
              </a:rPr>
              <a:t> cum timoré </a:t>
            </a:r>
            <a:r>
              <a:rPr lang="fr-FR" sz="1600" dirty="0" err="1">
                <a:latin typeface="Comic Sans MS" pitchFamily="66" charset="0"/>
              </a:rPr>
              <a:t>misceri</a:t>
            </a:r>
            <a:r>
              <a:rPr lang="fr-FR" sz="1600" dirty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r>
              <a:rPr lang="fr-FR" sz="1600" dirty="0">
                <a:latin typeface="Comic Sans MS" pitchFamily="66" charset="0"/>
              </a:rPr>
              <a:t> </a:t>
            </a:r>
          </a:p>
          <a:p>
            <a:pPr marL="0" indent="0" algn="just">
              <a:buNone/>
            </a:pPr>
            <a:r>
              <a:rPr lang="fr-FR" sz="1600" dirty="0" smtClean="0">
                <a:latin typeface="Comic Sans MS" pitchFamily="66" charset="0"/>
              </a:rPr>
              <a:t>	Vale</a:t>
            </a:r>
            <a:r>
              <a:rPr lang="fr-FR" sz="1600" dirty="0">
                <a:latin typeface="Comic Sans MS" pitchFamily="66" charset="0"/>
              </a:rPr>
              <a:t>.</a:t>
            </a:r>
          </a:p>
          <a:p>
            <a:pPr marL="0" indent="0" algn="ctr">
              <a:buNone/>
            </a:pPr>
            <a:r>
              <a:rPr lang="fr-FR" sz="1600" dirty="0" smtClean="0">
                <a:latin typeface="Comic Sans MS" pitchFamily="66" charset="0"/>
              </a:rPr>
              <a:t>Sénèque, </a:t>
            </a:r>
            <a:r>
              <a:rPr lang="fr-FR" sz="1600" i="1" dirty="0" smtClean="0">
                <a:latin typeface="Comic Sans MS" pitchFamily="66" charset="0"/>
              </a:rPr>
              <a:t>Lettres </a:t>
            </a:r>
            <a:r>
              <a:rPr lang="fr-FR" sz="1600" i="1" dirty="0">
                <a:latin typeface="Comic Sans MS" pitchFamily="66" charset="0"/>
              </a:rPr>
              <a:t>à </a:t>
            </a:r>
            <a:r>
              <a:rPr lang="fr-FR" sz="1600" i="1" dirty="0" smtClean="0">
                <a:latin typeface="Comic Sans MS" pitchFamily="66" charset="0"/>
              </a:rPr>
              <a:t>Lucilius, </a:t>
            </a:r>
            <a:r>
              <a:rPr lang="fr-FR" sz="1600" dirty="0" smtClean="0">
                <a:latin typeface="Comic Sans MS" pitchFamily="66" charset="0"/>
              </a:rPr>
              <a:t>V,47</a:t>
            </a:r>
            <a:endParaRPr lang="fr-FR" sz="1600" dirty="0">
              <a:latin typeface="Comic Sans MS" pitchFamily="66" charset="0"/>
            </a:endParaRPr>
          </a:p>
          <a:p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548680"/>
            <a:ext cx="395536" cy="6309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fr-FR" sz="1600" dirty="0" smtClean="0">
              <a:latin typeface="Comic Sans MS" pitchFamily="66" charset="0"/>
            </a:endParaRPr>
          </a:p>
          <a:p>
            <a:pPr algn="ctr"/>
            <a:endParaRPr lang="fr-FR" sz="1400" dirty="0">
              <a:latin typeface="Comic Sans MS" pitchFamily="66" charset="0"/>
            </a:endParaRPr>
          </a:p>
          <a:p>
            <a:pPr algn="ctr"/>
            <a:endParaRPr lang="fr-FR" sz="1400" dirty="0" smtClean="0">
              <a:latin typeface="Comic Sans MS" pitchFamily="66" charset="0"/>
            </a:endParaRPr>
          </a:p>
          <a:p>
            <a:pPr algn="ctr"/>
            <a:endParaRPr lang="fr-FR" sz="1400" dirty="0">
              <a:latin typeface="Comic Sans MS" pitchFamily="66" charset="0"/>
            </a:endParaRPr>
          </a:p>
          <a:p>
            <a:pPr algn="ctr"/>
            <a:endParaRPr lang="fr-FR" sz="1400" dirty="0" smtClean="0">
              <a:latin typeface="Comic Sans MS" pitchFamily="66" charset="0"/>
            </a:endParaRPr>
          </a:p>
          <a:p>
            <a:pPr algn="ctr"/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5</a:t>
            </a:r>
          </a:p>
          <a:p>
            <a:pPr algn="ctr"/>
            <a:endParaRPr lang="fr-FR" sz="1400" dirty="0">
              <a:latin typeface="Comic Sans MS" pitchFamily="66" charset="0"/>
            </a:endParaRPr>
          </a:p>
          <a:p>
            <a:pPr algn="ctr"/>
            <a:endParaRPr lang="fr-FR" sz="1400" dirty="0" smtClean="0">
              <a:latin typeface="Comic Sans MS" pitchFamily="66" charset="0"/>
            </a:endParaRPr>
          </a:p>
          <a:p>
            <a:pPr algn="ctr"/>
            <a:endParaRPr lang="fr-FR" sz="1400" dirty="0">
              <a:latin typeface="Comic Sans MS" pitchFamily="66" charset="0"/>
            </a:endParaRPr>
          </a:p>
          <a:p>
            <a:pPr algn="ctr"/>
            <a:endParaRPr lang="fr-FR" sz="1400" dirty="0" smtClean="0">
              <a:latin typeface="Comic Sans MS" pitchFamily="66" charset="0"/>
            </a:endParaRPr>
          </a:p>
          <a:p>
            <a:pPr algn="ctr"/>
            <a:endParaRPr lang="fr-FR" sz="1400" dirty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10</a:t>
            </a:r>
          </a:p>
          <a:p>
            <a:pPr algn="ctr"/>
            <a:endParaRPr lang="fr-FR" sz="1400" dirty="0">
              <a:latin typeface="Comic Sans MS" pitchFamily="66" charset="0"/>
            </a:endParaRPr>
          </a:p>
          <a:p>
            <a:pPr algn="ctr"/>
            <a:endParaRPr lang="fr-FR" sz="1400" dirty="0" smtClean="0">
              <a:latin typeface="Comic Sans MS" pitchFamily="66" charset="0"/>
            </a:endParaRPr>
          </a:p>
          <a:p>
            <a:pPr algn="ctr"/>
            <a:endParaRPr lang="fr-FR" sz="1400" dirty="0">
              <a:latin typeface="Comic Sans MS" pitchFamily="66" charset="0"/>
            </a:endParaRPr>
          </a:p>
          <a:p>
            <a:pPr algn="ctr"/>
            <a:endParaRPr lang="fr-FR" sz="1400" dirty="0" smtClean="0">
              <a:latin typeface="Comic Sans MS" pitchFamily="66" charset="0"/>
            </a:endParaRPr>
          </a:p>
          <a:p>
            <a:pPr algn="ctr"/>
            <a:endParaRPr lang="fr-FR" sz="1400" dirty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15</a:t>
            </a:r>
            <a:endParaRPr lang="fr-FR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9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endParaRPr lang="fr-FR" sz="1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0" y="404664"/>
            <a:ext cx="4283968" cy="6453336"/>
          </a:xfrm>
          <a:ln>
            <a:solidFill>
              <a:srgbClr val="FF0000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Seneca </a:t>
            </a:r>
            <a:r>
              <a:rPr lang="fr-FR" sz="1200" i="1" dirty="0" err="1">
                <a:latin typeface="Comic Sans MS" pitchFamily="66" charset="0"/>
              </a:rPr>
              <a:t>Lucilio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suo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salutem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endParaRPr lang="fr-FR" sz="1200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 err="1" smtClean="0">
                <a:latin typeface="Comic Sans MS" pitchFamily="66" charset="0"/>
              </a:rPr>
              <a:t>Familiariter</a:t>
            </a:r>
            <a:r>
              <a:rPr lang="fr-FR" sz="1200" i="1" dirty="0" smtClean="0">
                <a:latin typeface="Comic Sans MS" pitchFamily="66" charset="0"/>
              </a:rPr>
              <a:t> </a:t>
            </a:r>
            <a:r>
              <a:rPr lang="fr-FR" sz="1200" i="1" dirty="0">
                <a:latin typeface="Comic Sans MS" pitchFamily="66" charset="0"/>
              </a:rPr>
              <a:t>cum 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servis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tuis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i="1" u="dotted" dirty="0" err="1">
                <a:latin typeface="Comic Sans MS" pitchFamily="66" charset="0"/>
              </a:rPr>
              <a:t>vivi</a:t>
            </a:r>
            <a:r>
              <a:rPr lang="fr-FR" sz="1200" i="1" dirty="0" err="1">
                <a:latin typeface="Comic Sans MS" pitchFamily="66" charset="0"/>
              </a:rPr>
              <a:t>s</a:t>
            </a:r>
            <a:r>
              <a:rPr lang="fr-FR" sz="1200" i="1" dirty="0">
                <a:latin typeface="Comic Sans MS" pitchFamily="66" charset="0"/>
              </a:rPr>
              <a:t>. </a:t>
            </a:r>
            <a:endParaRPr lang="fr-FR" sz="1200" i="1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"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Servi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sunt</a:t>
            </a:r>
            <a:r>
              <a:rPr lang="fr-FR" sz="1200" i="1" dirty="0">
                <a:latin typeface="Comic Sans MS" pitchFamily="66" charset="0"/>
              </a:rPr>
              <a:t>. " </a:t>
            </a:r>
            <a:r>
              <a:rPr lang="fr-FR" sz="1200" b="1" i="1" dirty="0" err="1">
                <a:latin typeface="Comic Sans MS" pitchFamily="66" charset="0"/>
              </a:rPr>
              <a:t>Immo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homines</a:t>
            </a:r>
            <a:r>
              <a:rPr lang="fr-FR" sz="1200" i="1" dirty="0">
                <a:latin typeface="Comic Sans MS" pitchFamily="66" charset="0"/>
              </a:rPr>
              <a:t>. 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"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Servi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sunt</a:t>
            </a:r>
            <a:r>
              <a:rPr lang="fr-FR" sz="1200" i="1" dirty="0">
                <a:latin typeface="Comic Sans MS" pitchFamily="66" charset="0"/>
              </a:rPr>
              <a:t>. " </a:t>
            </a:r>
            <a:r>
              <a:rPr lang="fr-FR" sz="1200" b="1" i="1" dirty="0" err="1">
                <a:latin typeface="Comic Sans MS" pitchFamily="66" charset="0"/>
              </a:rPr>
              <a:t>Immo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humiles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amici</a:t>
            </a:r>
            <a:r>
              <a:rPr lang="fr-FR" sz="1200" i="1" dirty="0">
                <a:latin typeface="Comic Sans MS" pitchFamily="66" charset="0"/>
              </a:rPr>
              <a:t>. 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"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Servi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sunt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fr-FR" sz="1200" i="1" dirty="0">
                <a:latin typeface="Comic Sans MS" pitchFamily="66" charset="0"/>
              </a:rPr>
              <a:t>" </a:t>
            </a:r>
            <a:r>
              <a:rPr lang="fr-FR" sz="1200" b="1" i="1" dirty="0" err="1">
                <a:latin typeface="Comic Sans MS" pitchFamily="66" charset="0"/>
              </a:rPr>
              <a:t>Immo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homines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infelices</a:t>
            </a:r>
            <a:r>
              <a:rPr lang="fr-FR" sz="1200" i="1" dirty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b="1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b="1" i="1" dirty="0" err="1">
                <a:latin typeface="Comic Sans MS" pitchFamily="66" charset="0"/>
              </a:rPr>
              <a:t>Itaque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rideo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istos</a:t>
            </a:r>
            <a:r>
              <a:rPr lang="fr-FR" sz="1200" i="1" dirty="0">
                <a:latin typeface="Comic Sans MS" pitchFamily="66" charset="0"/>
              </a:rPr>
              <a:t>, qui </a:t>
            </a:r>
            <a:r>
              <a:rPr lang="fr-FR" sz="1200" i="1" dirty="0" err="1">
                <a:latin typeface="Comic Sans MS" pitchFamily="66" charset="0"/>
              </a:rPr>
              <a:t>turpe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existimant</a:t>
            </a:r>
            <a:r>
              <a:rPr lang="fr-FR" sz="1200" i="1" dirty="0">
                <a:latin typeface="Comic Sans MS" pitchFamily="66" charset="0"/>
              </a:rPr>
              <a:t> cum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servo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suo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cenare</a:t>
            </a:r>
            <a:r>
              <a:rPr lang="fr-FR" sz="1200" i="1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Dominus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ingenti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aviditate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onerat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distentum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ventrem</a:t>
            </a:r>
            <a:r>
              <a:rPr lang="fr-FR" sz="1200" i="1" dirty="0">
                <a:latin typeface="Comic Sans MS" pitchFamily="66" charset="0"/>
              </a:rPr>
              <a:t> : </a:t>
            </a:r>
            <a:r>
              <a:rPr lang="fr-FR" sz="1200" b="1" i="1" dirty="0" err="1">
                <a:latin typeface="Comic Sans MS" pitchFamily="66" charset="0"/>
              </a:rPr>
              <a:t>at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infelices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servi </a:t>
            </a:r>
            <a:r>
              <a:rPr lang="fr-FR" sz="1200" i="1" dirty="0" err="1">
                <a:latin typeface="Comic Sans MS" pitchFamily="66" charset="0"/>
              </a:rPr>
              <a:t>movere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labra</a:t>
            </a:r>
            <a:r>
              <a:rPr lang="fr-FR" sz="1200" i="1" dirty="0">
                <a:latin typeface="Comic Sans MS" pitchFamily="66" charset="0"/>
              </a:rPr>
              <a:t> non </a:t>
            </a:r>
            <a:r>
              <a:rPr lang="fr-FR" sz="1200" i="1" dirty="0" err="1">
                <a:latin typeface="Comic Sans MS" pitchFamily="66" charset="0"/>
              </a:rPr>
              <a:t>possunt</a:t>
            </a:r>
            <a:r>
              <a:rPr lang="fr-FR" sz="1200" i="1" dirty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endParaRPr lang="fr-FR" sz="1200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 err="1" smtClean="0">
                <a:latin typeface="Comic Sans MS" pitchFamily="66" charset="0"/>
              </a:rPr>
              <a:t>Virgae</a:t>
            </a:r>
            <a:r>
              <a:rPr lang="fr-FR" sz="1200" i="1" dirty="0" smtClean="0">
                <a:latin typeface="Comic Sans MS" pitchFamily="66" charset="0"/>
              </a:rPr>
              <a:t> </a:t>
            </a:r>
            <a:r>
              <a:rPr lang="fr-FR" sz="1200" b="1" i="1" dirty="0">
                <a:latin typeface="Comic Sans MS" pitchFamily="66" charset="0"/>
              </a:rPr>
              <a:t>non </a:t>
            </a:r>
            <a:r>
              <a:rPr lang="fr-FR" sz="1200" b="1" i="1" dirty="0" err="1">
                <a:latin typeface="Comic Sans MS" pitchFamily="66" charset="0"/>
              </a:rPr>
              <a:t>solum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murmur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omne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b="1" i="1" dirty="0" err="1">
                <a:latin typeface="Comic Sans MS" pitchFamily="66" charset="0"/>
              </a:rPr>
              <a:t>sed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b="1" i="1" dirty="0" err="1">
                <a:latin typeface="Comic Sans MS" pitchFamily="66" charset="0"/>
              </a:rPr>
              <a:t>etiam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fortuita</a:t>
            </a:r>
            <a:r>
              <a:rPr lang="fr-FR" sz="1200" i="1" dirty="0">
                <a:latin typeface="Comic Sans MS" pitchFamily="66" charset="0"/>
              </a:rPr>
              <a:t>, </a:t>
            </a:r>
            <a:r>
              <a:rPr lang="fr-FR" sz="1200" i="1" dirty="0" err="1">
                <a:latin typeface="Comic Sans MS" pitchFamily="66" charset="0"/>
              </a:rPr>
              <a:t>tussem</a:t>
            </a:r>
            <a:r>
              <a:rPr lang="fr-FR" sz="1200" i="1" dirty="0">
                <a:latin typeface="Comic Sans MS" pitchFamily="66" charset="0"/>
              </a:rPr>
              <a:t>, </a:t>
            </a:r>
            <a:r>
              <a:rPr lang="fr-FR" sz="1200" i="1" dirty="0" err="1">
                <a:latin typeface="Comic Sans MS" pitchFamily="66" charset="0"/>
              </a:rPr>
              <a:t>sternumenta</a:t>
            </a:r>
            <a:r>
              <a:rPr lang="fr-FR" sz="1200" i="1" dirty="0">
                <a:latin typeface="Comic Sans MS" pitchFamily="66" charset="0"/>
              </a:rPr>
              <a:t>, </a:t>
            </a:r>
            <a:r>
              <a:rPr lang="fr-FR" sz="1200" i="1" dirty="0" err="1">
                <a:latin typeface="Comic Sans MS" pitchFamily="66" charset="0"/>
              </a:rPr>
              <a:t>compescunt</a:t>
            </a:r>
            <a:r>
              <a:rPr lang="fr-FR" sz="1200" i="1" dirty="0">
                <a:latin typeface="Comic Sans MS" pitchFamily="66" charset="0"/>
              </a:rPr>
              <a:t> ;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 err="1">
                <a:latin typeface="Comic Sans MS" pitchFamily="66" charset="0"/>
              </a:rPr>
              <a:t>nocta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tota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servi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jejuni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b="1" i="1" dirty="0" smtClean="0">
                <a:solidFill>
                  <a:srgbClr val="FF0000"/>
                </a:solidFill>
                <a:latin typeface="Comic Sans MS" pitchFamily="66" charset="0"/>
              </a:rPr>
              <a:t>muti</a:t>
            </a:r>
            <a:r>
              <a:rPr lang="fr-FR" sz="1200" b="1" i="1" dirty="0" smtClean="0">
                <a:latin typeface="Comic Sans MS" pitchFamily="66" charset="0"/>
              </a:rPr>
              <a:t>que</a:t>
            </a:r>
            <a:r>
              <a:rPr lang="fr-FR" sz="1200" i="1" dirty="0" smtClean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perstant</a:t>
            </a:r>
            <a:r>
              <a:rPr lang="fr-FR" sz="1200" i="1" dirty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endParaRPr lang="fr-FR" sz="1200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 smtClean="0">
                <a:latin typeface="Comic Sans MS" pitchFamily="66" charset="0"/>
              </a:rPr>
              <a:t>Non </a:t>
            </a:r>
            <a:r>
              <a:rPr lang="fr-FR" sz="1200" i="1" dirty="0" err="1">
                <a:latin typeface="Comic Sans MS" pitchFamily="66" charset="0"/>
              </a:rPr>
              <a:t>habemus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illos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hostes</a:t>
            </a:r>
            <a:r>
              <a:rPr lang="fr-FR" sz="1200" i="1" dirty="0">
                <a:latin typeface="Comic Sans MS" pitchFamily="66" charset="0"/>
              </a:rPr>
              <a:t>, </a:t>
            </a:r>
            <a:r>
              <a:rPr lang="fr-FR" sz="1200" b="1" i="1" dirty="0" err="1">
                <a:latin typeface="Comic Sans MS" pitchFamily="66" charset="0"/>
              </a:rPr>
              <a:t>sed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facimus</a:t>
            </a:r>
            <a:r>
              <a:rPr lang="fr-FR" sz="1200" i="1" dirty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endParaRPr lang="fr-FR" sz="1200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 err="1" smtClean="0">
                <a:latin typeface="Comic Sans MS" pitchFamily="66" charset="0"/>
              </a:rPr>
              <a:t>Iste</a:t>
            </a:r>
            <a:r>
              <a:rPr lang="fr-FR" sz="1200" i="1" dirty="0" smtClean="0">
                <a:latin typeface="Comic Sans MS" pitchFamily="66" charset="0"/>
              </a:rPr>
              <a:t> 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homo</a:t>
            </a:r>
            <a:r>
              <a:rPr lang="fr-FR" sz="1200" i="1" dirty="0">
                <a:latin typeface="Comic Sans MS" pitchFamily="66" charset="0"/>
              </a:rPr>
              <a:t> quem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servum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tuum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vocas</a:t>
            </a:r>
            <a:r>
              <a:rPr lang="fr-FR" sz="1200" i="1" dirty="0">
                <a:latin typeface="Comic Sans MS" pitchFamily="66" charset="0"/>
              </a:rPr>
              <a:t> ex </a:t>
            </a:r>
            <a:r>
              <a:rPr lang="fr-FR" sz="1200" i="1" dirty="0" err="1">
                <a:latin typeface="Comic Sans MS" pitchFamily="66" charset="0"/>
              </a:rPr>
              <a:t>iisdem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seminibus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ortus</a:t>
            </a:r>
            <a:r>
              <a:rPr lang="fr-FR" sz="1200" i="1" dirty="0">
                <a:latin typeface="Comic Sans MS" pitchFamily="66" charset="0"/>
              </a:rPr>
              <a:t> est, </a:t>
            </a:r>
            <a:r>
              <a:rPr lang="fr-FR" sz="1200" i="1" dirty="0" err="1">
                <a:latin typeface="Comic Sans MS" pitchFamily="66" charset="0"/>
              </a:rPr>
              <a:t>eodem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fruitur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caelo</a:t>
            </a:r>
            <a:r>
              <a:rPr lang="fr-FR" sz="1200" i="1" dirty="0">
                <a:latin typeface="Comic Sans MS" pitchFamily="66" charset="0"/>
              </a:rPr>
              <a:t>, </a:t>
            </a:r>
            <a:r>
              <a:rPr lang="fr-FR" sz="1200" i="1" dirty="0" err="1">
                <a:latin typeface="Comic Sans MS" pitchFamily="66" charset="0"/>
              </a:rPr>
              <a:t>aeque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spirat</a:t>
            </a:r>
            <a:r>
              <a:rPr lang="fr-FR" sz="1200" i="1" dirty="0">
                <a:latin typeface="Comic Sans MS" pitchFamily="66" charset="0"/>
              </a:rPr>
              <a:t>, </a:t>
            </a:r>
            <a:r>
              <a:rPr lang="fr-FR" sz="1200" i="1" dirty="0" err="1">
                <a:latin typeface="Comic Sans MS" pitchFamily="66" charset="0"/>
              </a:rPr>
              <a:t>aeque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vivit</a:t>
            </a:r>
            <a:r>
              <a:rPr lang="fr-FR" sz="1200" i="1" dirty="0">
                <a:latin typeface="Comic Sans MS" pitchFamily="66" charset="0"/>
              </a:rPr>
              <a:t>, </a:t>
            </a:r>
            <a:r>
              <a:rPr lang="fr-FR" sz="1200" i="1" dirty="0" err="1">
                <a:latin typeface="Comic Sans MS" pitchFamily="66" charset="0"/>
              </a:rPr>
              <a:t>aeque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moritur</a:t>
            </a:r>
            <a:r>
              <a:rPr lang="fr-FR" sz="1200" i="1" dirty="0">
                <a:latin typeface="Comic Sans MS" pitchFamily="66" charset="0"/>
              </a:rPr>
              <a:t>. </a:t>
            </a:r>
            <a:r>
              <a:rPr lang="fr-FR" sz="1200" i="1" dirty="0" err="1">
                <a:latin typeface="Comic Sans MS" pitchFamily="66" charset="0"/>
              </a:rPr>
              <a:t>Haec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b="1" i="1" dirty="0" err="1">
                <a:latin typeface="Comic Sans MS" pitchFamily="66" charset="0"/>
              </a:rPr>
              <a:t>tamen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praecepti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mei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summa</a:t>
            </a:r>
            <a:r>
              <a:rPr lang="fr-FR" sz="1200" i="1" dirty="0">
                <a:latin typeface="Comic Sans MS" pitchFamily="66" charset="0"/>
              </a:rPr>
              <a:t> est : sic cum </a:t>
            </a:r>
            <a:r>
              <a:rPr lang="fr-FR" sz="1200" i="1" dirty="0" err="1">
                <a:latin typeface="Comic Sans MS" pitchFamily="66" charset="0"/>
              </a:rPr>
              <a:t>inferiore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vivas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quemadmodum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tecum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superiorem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velis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vivere</a:t>
            </a:r>
            <a:r>
              <a:rPr lang="fr-FR" sz="1200" i="1" dirty="0">
                <a:latin typeface="Comic Sans MS" pitchFamily="66" charset="0"/>
              </a:rPr>
              <a:t>. </a:t>
            </a:r>
            <a:r>
              <a:rPr lang="fr-FR" sz="1200" b="1" i="1" dirty="0">
                <a:latin typeface="Comic Sans MS" pitchFamily="66" charset="0"/>
              </a:rPr>
              <a:t>"</a:t>
            </a:r>
            <a:r>
              <a:rPr lang="fr-FR" sz="1200" b="1" i="1" dirty="0" err="1">
                <a:latin typeface="Comic Sans MS" pitchFamily="66" charset="0"/>
              </a:rPr>
              <a:t>At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i="1" dirty="0">
                <a:latin typeface="Comic Sans MS" pitchFamily="66" charset="0"/>
              </a:rPr>
              <a:t>ego, </a:t>
            </a:r>
            <a:r>
              <a:rPr lang="fr-FR" sz="1200" i="1" dirty="0" err="1">
                <a:latin typeface="Comic Sans MS" pitchFamily="66" charset="0"/>
              </a:rPr>
              <a:t>inquis</a:t>
            </a:r>
            <a:r>
              <a:rPr lang="fr-FR" sz="1200" i="1" dirty="0">
                <a:latin typeface="Comic Sans MS" pitchFamily="66" charset="0"/>
              </a:rPr>
              <a:t>,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nullum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habeo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dominum</a:t>
            </a:r>
            <a:r>
              <a:rPr lang="fr-FR" sz="1200" i="1" dirty="0">
                <a:latin typeface="Comic Sans MS" pitchFamily="66" charset="0"/>
              </a:rPr>
              <a:t>. "</a:t>
            </a:r>
            <a:endParaRPr lang="fr-FR" sz="1200" dirty="0">
              <a:latin typeface="Comic Sans MS" pitchFamily="66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283968" y="404664"/>
            <a:ext cx="4860032" cy="645333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3700" dirty="0">
                <a:latin typeface="Comic Sans MS" pitchFamily="66" charset="0"/>
              </a:rPr>
              <a:t>Sénèque à son cher Lucilius, salut.</a:t>
            </a:r>
          </a:p>
          <a:p>
            <a:pPr marL="0" indent="0">
              <a:lnSpc>
                <a:spcPct val="120000"/>
              </a:lnSpc>
              <a:buNone/>
            </a:pPr>
            <a:endParaRPr lang="fr-FR" sz="3700" dirty="0" smtClean="0">
              <a:latin typeface="Comic Sans MS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 smtClean="0">
                <a:latin typeface="Comic Sans MS" pitchFamily="66" charset="0"/>
              </a:rPr>
              <a:t>Tu vis en </a:t>
            </a:r>
            <a:r>
              <a:rPr lang="fr-FR" sz="3700" dirty="0">
                <a:latin typeface="Comic Sans MS" pitchFamily="66" charset="0"/>
              </a:rPr>
              <a:t>famille avec </a:t>
            </a: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………………………………….. </a:t>
            </a:r>
            <a:r>
              <a:rPr lang="fr-FR" sz="37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fr-FR" sz="37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 smtClean="0"/>
              <a:t>"</a:t>
            </a: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………………….………….</a:t>
            </a:r>
            <a:r>
              <a:rPr lang="fr-FR" sz="3700" dirty="0" smtClean="0">
                <a:latin typeface="Arial Black" pitchFamily="34" charset="0"/>
              </a:rPr>
              <a:t> </a:t>
            </a:r>
            <a:r>
              <a:rPr lang="fr-FR" sz="3700" dirty="0">
                <a:latin typeface="Comic Sans MS" pitchFamily="66" charset="0"/>
              </a:rPr>
              <a:t>." </a:t>
            </a:r>
            <a:r>
              <a:rPr lang="fr-FR" sz="3700" b="1" dirty="0">
                <a:latin typeface="Comic Sans MS" pitchFamily="66" charset="0"/>
              </a:rPr>
              <a:t>Bien au contraire</a:t>
            </a:r>
            <a:r>
              <a:rPr lang="fr-FR" sz="3700" dirty="0">
                <a:solidFill>
                  <a:schemeClr val="tx1"/>
                </a:solidFill>
                <a:latin typeface="+mj-lt"/>
              </a:rPr>
              <a:t>,</a:t>
            </a:r>
            <a:r>
              <a:rPr lang="fr-FR" sz="37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…………………..</a:t>
            </a:r>
            <a:r>
              <a:rPr lang="fr-FR" sz="3700" dirty="0" smtClean="0"/>
              <a:t> </a:t>
            </a:r>
            <a:r>
              <a:rPr lang="fr-FR" sz="37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 smtClean="0"/>
              <a:t>"</a:t>
            </a: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…………..………………….</a:t>
            </a:r>
            <a:r>
              <a:rPr lang="fr-FR" sz="3700" dirty="0" smtClean="0"/>
              <a:t> </a:t>
            </a:r>
            <a:r>
              <a:rPr lang="fr-FR" sz="3700" dirty="0">
                <a:latin typeface="Comic Sans MS" pitchFamily="66" charset="0"/>
              </a:rPr>
              <a:t>."</a:t>
            </a:r>
            <a:r>
              <a:rPr lang="fr-FR" sz="3700" dirty="0"/>
              <a:t> </a:t>
            </a:r>
            <a:r>
              <a:rPr lang="fr-FR" sz="3700" b="1" dirty="0">
                <a:latin typeface="Comic Sans MS" pitchFamily="66" charset="0"/>
              </a:rPr>
              <a:t>Non</a:t>
            </a:r>
            <a:r>
              <a:rPr lang="fr-FR" sz="3700" dirty="0">
                <a:latin typeface="Comic Sans MS" pitchFamily="66" charset="0"/>
              </a:rPr>
              <a:t>, d'humbles </a:t>
            </a: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………………….</a:t>
            </a:r>
            <a:r>
              <a:rPr lang="fr-FR" sz="3700" dirty="0" smtClean="0"/>
              <a:t> </a:t>
            </a:r>
            <a:r>
              <a:rPr lang="fr-FR" sz="3700" dirty="0"/>
              <a:t>.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 smtClean="0"/>
              <a:t>"</a:t>
            </a: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………………………………</a:t>
            </a:r>
            <a:r>
              <a:rPr lang="fr-FR" sz="3700" dirty="0" smtClean="0"/>
              <a:t> </a:t>
            </a:r>
            <a:r>
              <a:rPr lang="fr-FR" sz="3700" dirty="0">
                <a:latin typeface="Comic Sans MS" pitchFamily="66" charset="0"/>
              </a:rPr>
              <a:t>." </a:t>
            </a:r>
            <a:r>
              <a:rPr lang="fr-FR" sz="3700" b="1" dirty="0">
                <a:latin typeface="Comic Sans MS" pitchFamily="66" charset="0"/>
              </a:rPr>
              <a:t>Non</a:t>
            </a:r>
            <a:r>
              <a:rPr lang="fr-FR" sz="3700" dirty="0" smtClean="0">
                <a:latin typeface="Comic Sans MS" pitchFamily="66" charset="0"/>
              </a:rPr>
              <a:t>,  </a:t>
            </a: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……………………</a:t>
            </a:r>
            <a:r>
              <a:rPr lang="fr-FR" sz="3700" dirty="0" smtClean="0"/>
              <a:t> </a:t>
            </a:r>
            <a:r>
              <a:rPr lang="fr-FR" sz="3700" dirty="0" smtClean="0">
                <a:latin typeface="Comic Sans MS" pitchFamily="66" charset="0"/>
              </a:rPr>
              <a:t>malheureux</a:t>
            </a:r>
            <a:r>
              <a:rPr lang="fr-FR" sz="37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/>
              <a:t>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3700" b="1" dirty="0" smtClean="0">
                <a:latin typeface="Comic Sans MS" pitchFamily="66" charset="0"/>
              </a:rPr>
              <a:t>C'est </a:t>
            </a:r>
            <a:r>
              <a:rPr lang="fr-FR" sz="3700" b="1" dirty="0">
                <a:latin typeface="Comic Sans MS" pitchFamily="66" charset="0"/>
              </a:rPr>
              <a:t>pourquoi </a:t>
            </a:r>
            <a:r>
              <a:rPr lang="fr-FR" sz="3700" dirty="0">
                <a:latin typeface="Comic Sans MS" pitchFamily="66" charset="0"/>
              </a:rPr>
              <a:t>je ris de ceux qui estiment honteux de souper avec </a:t>
            </a:r>
            <a:r>
              <a:rPr lang="fr-FR" sz="3700" dirty="0">
                <a:solidFill>
                  <a:srgbClr val="FF0000"/>
                </a:solidFill>
                <a:latin typeface="Arial Black" pitchFamily="34" charset="0"/>
              </a:rPr>
              <a:t>…………….……………………</a:t>
            </a:r>
            <a:r>
              <a:rPr lang="fr-FR" sz="3700" dirty="0"/>
              <a:t> </a:t>
            </a:r>
            <a:r>
              <a:rPr lang="fr-FR" sz="3700" dirty="0">
                <a:latin typeface="Comic Sans MS" pitchFamily="66" charset="0"/>
              </a:rPr>
              <a:t>. </a:t>
            </a:r>
          </a:p>
          <a:p>
            <a:pPr marL="0" indent="0">
              <a:lnSpc>
                <a:spcPct val="120000"/>
              </a:lnSpc>
              <a:buNone/>
            </a:pPr>
            <a:endParaRPr lang="fr-FR" sz="37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……………..…….</a:t>
            </a:r>
            <a:r>
              <a:rPr lang="fr-FR" sz="3700" dirty="0" smtClean="0"/>
              <a:t> </a:t>
            </a:r>
            <a:r>
              <a:rPr lang="fr-FR" sz="3700" dirty="0">
                <a:latin typeface="Comic Sans MS" pitchFamily="66" charset="0"/>
              </a:rPr>
              <a:t>avec une gloutonnerie insatiable surcharge un ventre dilaté </a:t>
            </a:r>
            <a:r>
              <a:rPr lang="fr-FR" sz="3700" dirty="0" smtClean="0">
                <a:latin typeface="Comic Sans MS" pitchFamily="66" charset="0"/>
              </a:rPr>
              <a:t>: </a:t>
            </a:r>
            <a:r>
              <a:rPr lang="fr-FR" sz="3700" b="1" dirty="0" smtClean="0">
                <a:solidFill>
                  <a:schemeClr val="tx1"/>
                </a:solidFill>
                <a:latin typeface="Comic Sans MS" pitchFamily="66" charset="0"/>
              </a:rPr>
              <a:t>cependant</a:t>
            </a:r>
            <a:r>
              <a:rPr lang="fr-FR" sz="37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……………………..…………….</a:t>
            </a:r>
            <a:r>
              <a:rPr lang="fr-FR" sz="3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3700" dirty="0" smtClean="0">
                <a:latin typeface="Comic Sans MS" pitchFamily="66" charset="0"/>
              </a:rPr>
              <a:t>ne </a:t>
            </a:r>
            <a:r>
              <a:rPr lang="fr-FR" sz="3700" dirty="0">
                <a:latin typeface="Comic Sans MS" pitchFamily="66" charset="0"/>
              </a:rPr>
              <a:t>peuvent remuer les lèvres.</a:t>
            </a:r>
          </a:p>
          <a:p>
            <a:pPr marL="0" indent="0">
              <a:lnSpc>
                <a:spcPct val="120000"/>
              </a:lnSpc>
              <a:buNone/>
            </a:pPr>
            <a:endParaRPr lang="fr-FR" sz="3700" b="1" dirty="0">
              <a:latin typeface="Comic Sans MS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 smtClean="0">
                <a:latin typeface="Comic Sans MS" pitchFamily="66" charset="0"/>
              </a:rPr>
              <a:t>Les </a:t>
            </a:r>
            <a:r>
              <a:rPr lang="fr-FR" sz="3700" dirty="0">
                <a:latin typeface="Comic Sans MS" pitchFamily="66" charset="0"/>
              </a:rPr>
              <a:t>verges </a:t>
            </a:r>
            <a:r>
              <a:rPr lang="fr-FR" sz="3700" dirty="0" smtClean="0">
                <a:latin typeface="Comic Sans MS" pitchFamily="66" charset="0"/>
              </a:rPr>
              <a:t>étouffent</a:t>
            </a:r>
            <a:r>
              <a:rPr lang="fr-FR" sz="3700" b="1" dirty="0">
                <a:latin typeface="Comic Sans MS" pitchFamily="66" charset="0"/>
              </a:rPr>
              <a:t> </a:t>
            </a:r>
            <a:r>
              <a:rPr lang="fr-FR" sz="3700" b="1" dirty="0" smtClean="0">
                <a:latin typeface="Comic Sans MS" pitchFamily="66" charset="0"/>
              </a:rPr>
              <a:t>non </a:t>
            </a:r>
            <a:r>
              <a:rPr lang="fr-FR" sz="3700" b="1" dirty="0">
                <a:latin typeface="Comic Sans MS" pitchFamily="66" charset="0"/>
              </a:rPr>
              <a:t>seulement </a:t>
            </a:r>
            <a:r>
              <a:rPr lang="fr-FR" sz="3700" dirty="0">
                <a:latin typeface="Comic Sans MS" pitchFamily="66" charset="0"/>
              </a:rPr>
              <a:t>tout murmure</a:t>
            </a:r>
            <a:r>
              <a:rPr lang="fr-FR" sz="3700" b="1" dirty="0">
                <a:latin typeface="Comic Sans MS" pitchFamily="66" charset="0"/>
              </a:rPr>
              <a:t> mais aussi </a:t>
            </a:r>
            <a:r>
              <a:rPr lang="fr-FR" sz="3700" dirty="0">
                <a:latin typeface="Comic Sans MS" pitchFamily="66" charset="0"/>
              </a:rPr>
              <a:t>les bruits involontaires</a:t>
            </a:r>
            <a:r>
              <a:rPr lang="fr-FR" sz="3700" dirty="0" smtClean="0">
                <a:latin typeface="Comic Sans MS" pitchFamily="66" charset="0"/>
              </a:rPr>
              <a:t>, toux, éternuements</a:t>
            </a:r>
            <a:r>
              <a:rPr lang="fr-FR" sz="3700" dirty="0">
                <a:latin typeface="Comic Sans MS" pitchFamily="66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/>
              <a:t>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>
                <a:latin typeface="Comic Sans MS" pitchFamily="66" charset="0"/>
              </a:rPr>
              <a:t>toute la nuit</a:t>
            </a:r>
            <a:r>
              <a:rPr lang="fr-FR" sz="3700" dirty="0"/>
              <a:t>, </a:t>
            </a:r>
            <a:r>
              <a:rPr lang="fr-FR" sz="3700" dirty="0">
                <a:solidFill>
                  <a:srgbClr val="FF0000"/>
                </a:solidFill>
                <a:latin typeface="Arial Black" pitchFamily="34" charset="0"/>
              </a:rPr>
              <a:t>…………………………</a:t>
            </a:r>
            <a:r>
              <a:rPr lang="fr-FR" sz="3700" dirty="0"/>
              <a:t>. </a:t>
            </a:r>
            <a:r>
              <a:rPr lang="fr-FR" sz="3700" dirty="0">
                <a:latin typeface="Comic Sans MS" pitchFamily="66" charset="0"/>
              </a:rPr>
              <a:t>demeurent debout, à jeun </a:t>
            </a:r>
            <a:r>
              <a:rPr lang="fr-FR" sz="3700" b="1" dirty="0">
                <a:solidFill>
                  <a:schemeClr val="tx1"/>
                </a:solidFill>
                <a:latin typeface="Comic Sans MS" pitchFamily="66" charset="0"/>
              </a:rPr>
              <a:t>et</a:t>
            </a:r>
            <a:r>
              <a:rPr lang="fr-FR" sz="3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3700" b="1" dirty="0" smtClean="0">
                <a:solidFill>
                  <a:srgbClr val="FF0000"/>
                </a:solidFill>
                <a:latin typeface="Arial Black" pitchFamily="34" charset="0"/>
              </a:rPr>
              <a:t>……………..</a:t>
            </a: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fr-FR" sz="3700" dirty="0" smtClean="0"/>
              <a:t>.</a:t>
            </a:r>
            <a:endParaRPr lang="fr-FR" sz="3700" dirty="0"/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/>
              <a:t>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>
                <a:latin typeface="Comic Sans MS" pitchFamily="66" charset="0"/>
              </a:rPr>
              <a:t>Nous n'avons pas en </a:t>
            </a:r>
            <a:r>
              <a:rPr lang="fr-FR" sz="3700" dirty="0" smtClean="0">
                <a:latin typeface="Comic Sans MS" pitchFamily="66" charset="0"/>
              </a:rPr>
              <a:t>eux </a:t>
            </a:r>
            <a:r>
              <a:rPr lang="fr-FR" sz="3700" dirty="0" smtClean="0">
                <a:solidFill>
                  <a:srgbClr val="FF0000"/>
                </a:solidFill>
                <a:latin typeface="Comic Sans MS" pitchFamily="66" charset="0"/>
              </a:rPr>
              <a:t>………………………</a:t>
            </a:r>
            <a:r>
              <a:rPr lang="fr-FR" sz="3700" dirty="0" smtClean="0">
                <a:latin typeface="Comic Sans MS" pitchFamily="66" charset="0"/>
              </a:rPr>
              <a:t>,</a:t>
            </a:r>
            <a:r>
              <a:rPr lang="fr-FR" sz="3700" b="1" dirty="0" smtClean="0">
                <a:latin typeface="Comic Sans MS" pitchFamily="66" charset="0"/>
              </a:rPr>
              <a:t> </a:t>
            </a:r>
            <a:r>
              <a:rPr lang="fr-FR" sz="3700" b="1" dirty="0">
                <a:latin typeface="Comic Sans MS" pitchFamily="66" charset="0"/>
              </a:rPr>
              <a:t>mais </a:t>
            </a:r>
            <a:r>
              <a:rPr lang="fr-FR" sz="3700" dirty="0">
                <a:latin typeface="Comic Sans MS" pitchFamily="66" charset="0"/>
              </a:rPr>
              <a:t>nous les rendons tels.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3700" b="1" dirty="0"/>
              <a:t> </a:t>
            </a:r>
            <a:endParaRPr lang="fr-FR" sz="3700" dirty="0"/>
          </a:p>
          <a:p>
            <a:pPr marL="0" indent="0">
              <a:lnSpc>
                <a:spcPct val="120000"/>
              </a:lnSpc>
              <a:buNone/>
            </a:pPr>
            <a:r>
              <a:rPr lang="fr-FR" sz="3700" dirty="0">
                <a:latin typeface="Comic Sans MS" pitchFamily="66" charset="0"/>
              </a:rPr>
              <a:t>Cet</a:t>
            </a:r>
            <a:r>
              <a:rPr lang="fr-FR" sz="3700" dirty="0"/>
              <a:t> </a:t>
            </a:r>
            <a:r>
              <a:rPr lang="fr-FR" sz="3700" dirty="0">
                <a:solidFill>
                  <a:srgbClr val="FF0000"/>
                </a:solidFill>
                <a:latin typeface="Arial Black" pitchFamily="34" charset="0"/>
              </a:rPr>
              <a:t>…………………..</a:t>
            </a:r>
            <a:r>
              <a:rPr lang="fr-FR" sz="3700" dirty="0"/>
              <a:t> </a:t>
            </a:r>
            <a:r>
              <a:rPr lang="fr-FR" sz="3700" dirty="0">
                <a:latin typeface="Comic Sans MS" pitchFamily="66" charset="0"/>
              </a:rPr>
              <a:t>que tu appelle</a:t>
            </a:r>
            <a:r>
              <a:rPr lang="fr-FR" sz="3700" dirty="0"/>
              <a:t>s </a:t>
            </a: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………………………….</a:t>
            </a:r>
            <a:r>
              <a:rPr lang="fr-FR" sz="3700" dirty="0" smtClean="0"/>
              <a:t> </a:t>
            </a:r>
            <a:r>
              <a:rPr lang="fr-FR" sz="3700" dirty="0">
                <a:latin typeface="Comic Sans MS" pitchFamily="66" charset="0"/>
              </a:rPr>
              <a:t>est né de la même semence [que toi], jouit du même ciel, respire le même air, vit et meurt comme toi. </a:t>
            </a:r>
            <a:r>
              <a:rPr lang="fr-FR" sz="3700" b="1" dirty="0">
                <a:latin typeface="Comic Sans MS" pitchFamily="66" charset="0"/>
              </a:rPr>
              <a:t>Cependant </a:t>
            </a:r>
            <a:r>
              <a:rPr lang="fr-FR" sz="3700" dirty="0">
                <a:latin typeface="Comic Sans MS" pitchFamily="66" charset="0"/>
              </a:rPr>
              <a:t>voici l'essentiel de ma leçon : vis avec ton inférieur comme tu voudrais que ton supérieur vécût avec toi."</a:t>
            </a:r>
            <a:r>
              <a:rPr lang="fr-FR" sz="3700" b="1" dirty="0">
                <a:latin typeface="Comic Sans MS" pitchFamily="66" charset="0"/>
              </a:rPr>
              <a:t> Mais </a:t>
            </a:r>
            <a:r>
              <a:rPr lang="fr-FR" sz="3700" dirty="0">
                <a:latin typeface="Comic Sans MS" pitchFamily="66" charset="0"/>
              </a:rPr>
              <a:t>moi, dis-tu, je n'a</a:t>
            </a:r>
            <a:r>
              <a:rPr lang="fr-FR" sz="3700" dirty="0"/>
              <a:t>i </a:t>
            </a:r>
            <a:r>
              <a:rPr lang="fr-FR" sz="3700" dirty="0" smtClean="0">
                <a:solidFill>
                  <a:srgbClr val="FF0000"/>
                </a:solidFill>
                <a:latin typeface="Arial Black" pitchFamily="34" charset="0"/>
              </a:rPr>
              <a:t>…………...………………….</a:t>
            </a:r>
            <a:r>
              <a:rPr lang="fr-FR" sz="3700" dirty="0" smtClean="0"/>
              <a:t> </a:t>
            </a:r>
            <a:r>
              <a:rPr lang="fr-FR" sz="3700" dirty="0"/>
              <a:t>."</a:t>
            </a:r>
          </a:p>
          <a:p>
            <a:pPr>
              <a:lnSpc>
                <a:spcPct val="12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4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endParaRPr lang="fr-FR" sz="1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0" y="404664"/>
            <a:ext cx="4283968" cy="6453336"/>
          </a:xfrm>
          <a:ln>
            <a:solidFill>
              <a:srgbClr val="FF0000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fr-FR" sz="1200" i="1" dirty="0" err="1">
                <a:latin typeface="Comic Sans MS" pitchFamily="66" charset="0"/>
              </a:rPr>
              <a:t>Bona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aetas</a:t>
            </a:r>
            <a:r>
              <a:rPr lang="fr-FR" sz="1200" i="1" dirty="0">
                <a:latin typeface="Comic Sans MS" pitchFamily="66" charset="0"/>
              </a:rPr>
              <a:t> est : </a:t>
            </a:r>
            <a:r>
              <a:rPr lang="fr-FR" sz="1200" i="1" dirty="0" err="1">
                <a:latin typeface="Comic Sans MS" pitchFamily="66" charset="0"/>
              </a:rPr>
              <a:t>forsitan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habebis</a:t>
            </a:r>
            <a:r>
              <a:rPr lang="fr-FR" sz="1200" i="1" dirty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 err="1">
                <a:latin typeface="Comic Sans MS" pitchFamily="66" charset="0"/>
              </a:rPr>
              <a:t>Apud</a:t>
            </a:r>
            <a:r>
              <a:rPr lang="fr-FR" sz="1200" i="1" dirty="0">
                <a:latin typeface="Comic Sans MS" pitchFamily="66" charset="0"/>
              </a:rPr>
              <a:t> majores </a:t>
            </a:r>
            <a:r>
              <a:rPr lang="fr-FR" sz="1200" i="1" dirty="0" err="1">
                <a:latin typeface="Comic Sans MS" pitchFamily="66" charset="0"/>
              </a:rPr>
              <a:t>nostros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dominus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pater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familiae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b="1" i="1" dirty="0" err="1" smtClean="0">
                <a:solidFill>
                  <a:srgbClr val="FF0000"/>
                </a:solidFill>
                <a:latin typeface="Comic Sans MS" pitchFamily="66" charset="0"/>
              </a:rPr>
              <a:t>appellabatur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fr-FR" sz="1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servi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familiares</a:t>
            </a:r>
            <a:r>
              <a:rPr lang="fr-FR" sz="1200" i="1" dirty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Servi</a:t>
            </a:r>
            <a:r>
              <a:rPr lang="fr-FR" sz="1200" i="1" dirty="0">
                <a:latin typeface="Comic Sans MS" pitchFamily="66" charset="0"/>
              </a:rPr>
              <a:t> honores in domo </a:t>
            </a:r>
            <a:r>
              <a:rPr lang="fr-FR" sz="1200" i="1" dirty="0" err="1">
                <a:latin typeface="Comic Sans MS" pitchFamily="66" charset="0"/>
              </a:rPr>
              <a:t>gerebant</a:t>
            </a:r>
            <a:r>
              <a:rPr lang="fr-FR" sz="1200" i="1" dirty="0">
                <a:latin typeface="Comic Sans MS" pitchFamily="66" charset="0"/>
              </a:rPr>
              <a:t>, jus </a:t>
            </a:r>
            <a:r>
              <a:rPr lang="fr-FR" sz="1200" i="1" dirty="0" err="1">
                <a:latin typeface="Comic Sans MS" pitchFamily="66" charset="0"/>
              </a:rPr>
              <a:t>dicebant</a:t>
            </a:r>
            <a:r>
              <a:rPr lang="fr-FR" sz="1200" i="1" dirty="0">
                <a:latin typeface="Comic Sans MS" pitchFamily="66" charset="0"/>
              </a:rPr>
              <a:t> :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domus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pusilla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res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publica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erat.</a:t>
            </a:r>
            <a:endParaRPr lang="fr-FR" sz="1200" b="1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"Quid </a:t>
            </a:r>
            <a:r>
              <a:rPr lang="fr-FR" sz="1200" b="1" i="1" dirty="0" smtClean="0">
                <a:latin typeface="Comic Sans MS" pitchFamily="66" charset="0"/>
              </a:rPr>
              <a:t>ergo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smtClean="0">
                <a:latin typeface="Comic Sans MS" pitchFamily="66" charset="0"/>
              </a:rPr>
              <a:t>?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omnes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servos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admovebo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mensae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meae</a:t>
            </a:r>
            <a:r>
              <a:rPr lang="fr-FR" sz="1200" i="1" dirty="0">
                <a:latin typeface="Comic Sans MS" pitchFamily="66" charset="0"/>
              </a:rPr>
              <a:t> ? Non </a:t>
            </a:r>
            <a:r>
              <a:rPr lang="fr-FR" sz="1200" i="1" dirty="0" err="1">
                <a:latin typeface="Comic Sans MS" pitchFamily="66" charset="0"/>
              </a:rPr>
              <a:t>magis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quam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omnes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 liberos</a:t>
            </a:r>
            <a:r>
              <a:rPr lang="fr-FR" sz="1200" i="1" dirty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"</a:t>
            </a:r>
            <a:r>
              <a:rPr lang="fr-FR" sz="1200" i="1" dirty="0" err="1">
                <a:latin typeface="Comic Sans MS" pitchFamily="66" charset="0"/>
              </a:rPr>
              <a:t>Servus</a:t>
            </a:r>
            <a:r>
              <a:rPr lang="fr-FR" sz="1200" i="1" dirty="0">
                <a:latin typeface="Comic Sans MS" pitchFamily="66" charset="0"/>
              </a:rPr>
              <a:t> est. " </a:t>
            </a:r>
            <a:r>
              <a:rPr lang="fr-FR" sz="1200" b="1" i="1" dirty="0">
                <a:latin typeface="Comic Sans MS" pitchFamily="66" charset="0"/>
              </a:rPr>
              <a:t>Sed </a:t>
            </a:r>
            <a:r>
              <a:rPr lang="fr-FR" sz="1200" i="1" dirty="0" err="1">
                <a:latin typeface="Comic Sans MS" pitchFamily="66" charset="0"/>
              </a:rPr>
              <a:t>fortasse</a:t>
            </a:r>
            <a:r>
              <a:rPr lang="fr-FR" sz="1200" i="1" dirty="0">
                <a:latin typeface="Comic Sans MS" pitchFamily="66" charset="0"/>
              </a:rPr>
              <a:t> liber </a:t>
            </a:r>
            <a:r>
              <a:rPr lang="fr-FR" sz="1200" i="1" dirty="0" err="1">
                <a:latin typeface="Comic Sans MS" pitchFamily="66" charset="0"/>
              </a:rPr>
              <a:t>animo</a:t>
            </a:r>
            <a:r>
              <a:rPr lang="fr-FR" sz="1200" i="1" dirty="0">
                <a:latin typeface="Comic Sans MS" pitchFamily="66" charset="0"/>
              </a:rPr>
              <a:t>. "</a:t>
            </a:r>
            <a:r>
              <a:rPr lang="fr-FR" sz="1200" i="1" dirty="0" err="1">
                <a:latin typeface="Comic Sans MS" pitchFamily="66" charset="0"/>
              </a:rPr>
              <a:t>Servus</a:t>
            </a:r>
            <a:r>
              <a:rPr lang="fr-FR" sz="1200" i="1" dirty="0">
                <a:latin typeface="Comic Sans MS" pitchFamily="66" charset="0"/>
              </a:rPr>
              <a:t> est." </a:t>
            </a:r>
            <a:r>
              <a:rPr lang="fr-FR" sz="1200" i="1" dirty="0" err="1">
                <a:latin typeface="Comic Sans MS" pitchFamily="66" charset="0"/>
              </a:rPr>
              <a:t>Quis</a:t>
            </a:r>
            <a:r>
              <a:rPr lang="fr-FR" sz="1200" i="1" dirty="0">
                <a:latin typeface="Comic Sans MS" pitchFamily="66" charset="0"/>
              </a:rPr>
              <a:t> non est ?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 err="1">
                <a:latin typeface="Comic Sans MS" pitchFamily="66" charset="0"/>
              </a:rPr>
              <a:t>alius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libidini</a:t>
            </a:r>
            <a:r>
              <a:rPr lang="fr-FR" sz="1200" i="1" dirty="0">
                <a:latin typeface="Comic Sans MS" pitchFamily="66" charset="0"/>
              </a:rPr>
              <a:t> servit, </a:t>
            </a:r>
            <a:r>
              <a:rPr lang="fr-FR" sz="1200" i="1" dirty="0" err="1">
                <a:latin typeface="Comic Sans MS" pitchFamily="66" charset="0"/>
              </a:rPr>
              <a:t>alius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avaritiae</a:t>
            </a:r>
            <a:r>
              <a:rPr lang="fr-FR" sz="1200" i="1" dirty="0">
                <a:latin typeface="Comic Sans MS" pitchFamily="66" charset="0"/>
              </a:rPr>
              <a:t>, </a:t>
            </a:r>
            <a:r>
              <a:rPr lang="fr-FR" sz="1200" i="1" dirty="0" err="1">
                <a:latin typeface="Comic Sans MS" pitchFamily="66" charset="0"/>
              </a:rPr>
              <a:t>alius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ambitioni</a:t>
            </a:r>
            <a:r>
              <a:rPr lang="fr-FR" sz="1200" i="1" dirty="0">
                <a:latin typeface="Comic Sans MS" pitchFamily="66" charset="0"/>
              </a:rPr>
              <a:t>,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omnes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spei</a:t>
            </a:r>
            <a:r>
              <a:rPr lang="fr-FR" sz="1200" i="1" dirty="0">
                <a:latin typeface="Comic Sans MS" pitchFamily="66" charset="0"/>
              </a:rPr>
              <a:t>,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omnes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timori</a:t>
            </a:r>
            <a:r>
              <a:rPr lang="fr-FR" sz="1200" i="1" dirty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 err="1">
                <a:latin typeface="Comic Sans MS" pitchFamily="66" charset="0"/>
              </a:rPr>
              <a:t>Stultissimus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b="1" i="1" dirty="0" err="1">
                <a:latin typeface="Comic Sans MS" pitchFamily="66" charset="0"/>
              </a:rPr>
              <a:t>enlm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i="1" dirty="0">
                <a:latin typeface="Comic Sans MS" pitchFamily="66" charset="0"/>
              </a:rPr>
              <a:t>est qui </a:t>
            </a:r>
            <a:r>
              <a:rPr lang="fr-FR" sz="1200" b="1" i="1" dirty="0">
                <a:solidFill>
                  <a:srgbClr val="FF0000"/>
                </a:solidFill>
                <a:latin typeface="Comic Sans MS" pitchFamily="66" charset="0"/>
              </a:rPr>
              <a:t>hominem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b="1" i="1" dirty="0" err="1">
                <a:latin typeface="Comic Sans MS" pitchFamily="66" charset="0"/>
              </a:rPr>
              <a:t>aut</a:t>
            </a:r>
            <a:r>
              <a:rPr lang="fr-FR" sz="1200" i="1" dirty="0">
                <a:latin typeface="Comic Sans MS" pitchFamily="66" charset="0"/>
              </a:rPr>
              <a:t> ex veste </a:t>
            </a:r>
            <a:r>
              <a:rPr lang="fr-FR" sz="1200" b="1" i="1" dirty="0" err="1">
                <a:latin typeface="Comic Sans MS" pitchFamily="66" charset="0"/>
              </a:rPr>
              <a:t>aut</a:t>
            </a:r>
            <a:r>
              <a:rPr lang="fr-FR" sz="1200" i="1" dirty="0">
                <a:latin typeface="Comic Sans MS" pitchFamily="66" charset="0"/>
              </a:rPr>
              <a:t> ex </a:t>
            </a:r>
            <a:r>
              <a:rPr lang="fr-FR" sz="1200" i="1" dirty="0" err="1">
                <a:latin typeface="Comic Sans MS" pitchFamily="66" charset="0"/>
              </a:rPr>
              <a:t>conditione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aestimat</a:t>
            </a:r>
            <a:r>
              <a:rPr lang="fr-FR" sz="1200" i="1" dirty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000" i="1" dirty="0">
                <a:latin typeface="Comic Sans MS" pitchFamily="66" charset="0"/>
              </a:rPr>
              <a:t>(Sénèque conclut sur les rapports entre maître et esclaves : si le respect suffit à un dieu, il doit suffire à un maître)</a:t>
            </a:r>
            <a:endParaRPr lang="fr-FR" sz="1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 </a:t>
            </a:r>
          </a:p>
          <a:p>
            <a:pPr marL="0" indent="0">
              <a:buNone/>
            </a:pPr>
            <a:r>
              <a:rPr lang="fr-FR" sz="1200" i="1" dirty="0" err="1">
                <a:latin typeface="Comic Sans MS" pitchFamily="66" charset="0"/>
              </a:rPr>
              <a:t>Colunt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potius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b="1" i="1" dirty="0" err="1">
                <a:solidFill>
                  <a:srgbClr val="FF0000"/>
                </a:solidFill>
                <a:latin typeface="Comic Sans MS" pitchFamily="66" charset="0"/>
              </a:rPr>
              <a:t>dominum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quam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timent</a:t>
            </a:r>
            <a:r>
              <a:rPr lang="fr-FR" sz="1200" i="1" dirty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Deus </a:t>
            </a:r>
            <a:r>
              <a:rPr lang="fr-FR" sz="1200" b="1" i="1" dirty="0" err="1">
                <a:latin typeface="Comic Sans MS" pitchFamily="66" charset="0"/>
              </a:rPr>
              <a:t>enim</a:t>
            </a:r>
            <a:r>
              <a:rPr lang="fr-FR" sz="1200" b="1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colitur</a:t>
            </a:r>
            <a:r>
              <a:rPr lang="fr-FR" sz="1200" i="1" dirty="0">
                <a:latin typeface="Comic Sans MS" pitchFamily="66" charset="0"/>
              </a:rPr>
              <a:t> et </a:t>
            </a:r>
            <a:r>
              <a:rPr lang="fr-FR" sz="1200" i="1" dirty="0" err="1">
                <a:latin typeface="Comic Sans MS" pitchFamily="66" charset="0"/>
              </a:rPr>
              <a:t>amatur</a:t>
            </a:r>
            <a:r>
              <a:rPr lang="fr-FR" sz="1200" i="1" dirty="0">
                <a:latin typeface="Comic Sans MS" pitchFamily="66" charset="0"/>
              </a:rPr>
              <a:t> : non </a:t>
            </a:r>
            <a:r>
              <a:rPr lang="fr-FR" sz="1200" i="1" dirty="0" err="1">
                <a:latin typeface="Comic Sans MS" pitchFamily="66" charset="0"/>
              </a:rPr>
              <a:t>potest</a:t>
            </a:r>
            <a:r>
              <a:rPr lang="fr-FR" sz="1200" i="1" dirty="0">
                <a:latin typeface="Comic Sans MS" pitchFamily="66" charset="0"/>
              </a:rPr>
              <a:t> </a:t>
            </a:r>
            <a:r>
              <a:rPr lang="fr-FR" sz="1200" i="1" dirty="0" err="1">
                <a:latin typeface="Comic Sans MS" pitchFamily="66" charset="0"/>
              </a:rPr>
              <a:t>amor</a:t>
            </a:r>
            <a:r>
              <a:rPr lang="fr-FR" sz="1200" i="1" dirty="0">
                <a:latin typeface="Comic Sans MS" pitchFamily="66" charset="0"/>
              </a:rPr>
              <a:t> cum timoré </a:t>
            </a:r>
            <a:r>
              <a:rPr lang="fr-FR" sz="1200" i="1" dirty="0" err="1">
                <a:latin typeface="Comic Sans MS" pitchFamily="66" charset="0"/>
              </a:rPr>
              <a:t>misceri</a:t>
            </a:r>
            <a:r>
              <a:rPr lang="fr-FR" sz="1200" i="1" dirty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i="1" dirty="0">
                <a:latin typeface="Comic Sans MS" pitchFamily="66" charset="0"/>
              </a:rPr>
              <a:t>Vale</a:t>
            </a:r>
            <a:endParaRPr lang="fr-FR" sz="1200" dirty="0">
              <a:latin typeface="Comic Sans MS" pitchFamily="66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283968" y="404664"/>
            <a:ext cx="4860032" cy="645333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C'est le bel âge : tu en auras peut-être.</a:t>
            </a: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 </a:t>
            </a: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Chez nos ancêtres 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……………………….…………...…………………, ……………………………………..…………… </a:t>
            </a:r>
            <a:r>
              <a:rPr lang="fr-FR" sz="1200" dirty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 </a:t>
            </a:r>
          </a:p>
          <a:p>
            <a:pPr marL="0" indent="0">
              <a:buNone/>
            </a:pP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……………… </a:t>
            </a:r>
            <a:r>
              <a:rPr lang="fr-FR" sz="1200" dirty="0">
                <a:latin typeface="Comic Sans MS" pitchFamily="66" charset="0"/>
              </a:rPr>
              <a:t>exerçaient dans la maison des</a:t>
            </a:r>
            <a:r>
              <a:rPr lang="fr-FR" sz="1200" b="1" dirty="0">
                <a:latin typeface="Comic Sans MS" pitchFamily="66" charset="0"/>
              </a:rPr>
              <a:t> </a:t>
            </a:r>
            <a:r>
              <a:rPr lang="fr-FR" sz="1200" dirty="0">
                <a:latin typeface="Comic Sans MS" pitchFamily="66" charset="0"/>
              </a:rPr>
              <a:t>charges d'honneurs, rendaient la justice : 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………………………………………………….. </a:t>
            </a:r>
            <a:r>
              <a:rPr lang="fr-FR" sz="1200" dirty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 </a:t>
            </a:r>
          </a:p>
          <a:p>
            <a:pPr marL="0" indent="0">
              <a:buNone/>
            </a:pPr>
            <a:r>
              <a:rPr lang="fr-FR" sz="1200" dirty="0" smtClean="0">
                <a:latin typeface="Comic Sans MS" pitchFamily="66" charset="0"/>
              </a:rPr>
              <a:t>« Quoi </a:t>
            </a:r>
            <a:r>
              <a:rPr lang="fr-FR" sz="1200" b="1" dirty="0" smtClean="0">
                <a:latin typeface="Comic Sans MS" pitchFamily="66" charset="0"/>
              </a:rPr>
              <a:t>donc </a:t>
            </a:r>
            <a:r>
              <a:rPr lang="fr-FR" sz="1200" dirty="0" smtClean="0">
                <a:latin typeface="Comic Sans MS" pitchFamily="66" charset="0"/>
              </a:rPr>
              <a:t>? </a:t>
            </a:r>
            <a:r>
              <a:rPr lang="fr-FR" sz="1200" dirty="0">
                <a:latin typeface="Comic Sans MS" pitchFamily="66" charset="0"/>
              </a:rPr>
              <a:t>j'installerai</a:t>
            </a:r>
            <a:r>
              <a:rPr lang="fr-FR" sz="1200" dirty="0">
                <a:solidFill>
                  <a:srgbClr val="FF0000"/>
                </a:solidFill>
                <a:latin typeface="Arial Black" pitchFamily="34" charset="0"/>
              </a:rPr>
              <a:t> …………………………. </a:t>
            </a:r>
            <a:r>
              <a:rPr lang="fr-FR" sz="1200" dirty="0">
                <a:latin typeface="Comic Sans MS" pitchFamily="66" charset="0"/>
              </a:rPr>
              <a:t>à ma table ? Pas plus que</a:t>
            </a:r>
            <a:r>
              <a:rPr lang="fr-FR" sz="1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………………………………………………………. </a:t>
            </a:r>
            <a:r>
              <a:rPr lang="fr-FR" sz="1200" dirty="0" smtClean="0">
                <a:latin typeface="Comic Sans MS" pitchFamily="66" charset="0"/>
              </a:rPr>
              <a:t>.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 </a:t>
            </a:r>
          </a:p>
          <a:p>
            <a:pPr marL="0" indent="0">
              <a:buNone/>
            </a:pPr>
            <a:r>
              <a:rPr lang="fr-FR" sz="1200" dirty="0" smtClean="0">
                <a:latin typeface="Comic Sans MS" pitchFamily="66" charset="0"/>
              </a:rPr>
              <a:t> " 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..……….……</a:t>
            </a:r>
            <a:r>
              <a:rPr lang="fr-FR" sz="1200" dirty="0" smtClean="0">
                <a:latin typeface="Comic Sans MS" pitchFamily="66" charset="0"/>
              </a:rPr>
              <a:t>"</a:t>
            </a:r>
            <a:r>
              <a:rPr lang="fr-FR" sz="1200" b="1" dirty="0" smtClean="0">
                <a:latin typeface="Comic Sans MS" pitchFamily="66" charset="0"/>
              </a:rPr>
              <a:t> </a:t>
            </a:r>
            <a:r>
              <a:rPr lang="fr-FR" sz="1200" b="1" dirty="0">
                <a:latin typeface="Comic Sans MS" pitchFamily="66" charset="0"/>
              </a:rPr>
              <a:t>Mais </a:t>
            </a:r>
            <a:r>
              <a:rPr lang="fr-FR" sz="1200" dirty="0">
                <a:latin typeface="Comic Sans MS" pitchFamily="66" charset="0"/>
              </a:rPr>
              <a:t>peut-être libre </a:t>
            </a:r>
            <a:r>
              <a:rPr lang="fr-FR" sz="1200" dirty="0" smtClean="0">
                <a:latin typeface="Comic Sans MS" pitchFamily="66" charset="0"/>
              </a:rPr>
              <a:t>d'esprit. "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………………… </a:t>
            </a:r>
            <a:r>
              <a:rPr lang="fr-FR" sz="1200" dirty="0" smtClean="0">
                <a:solidFill>
                  <a:schemeClr val="tx1"/>
                </a:solidFill>
                <a:latin typeface="+mj-lt"/>
              </a:rPr>
              <a:t>.</a:t>
            </a:r>
            <a:r>
              <a:rPr lang="fr-FR" sz="1200" dirty="0" smtClean="0">
                <a:latin typeface="Comic Sans MS" pitchFamily="66" charset="0"/>
              </a:rPr>
              <a:t>"</a:t>
            </a:r>
            <a:r>
              <a:rPr lang="fr-FR" sz="1200" b="1" dirty="0" smtClean="0">
                <a:latin typeface="Comic Sans MS" pitchFamily="66" charset="0"/>
              </a:rPr>
              <a:t> </a:t>
            </a:r>
            <a:r>
              <a:rPr lang="fr-FR" sz="1200" dirty="0" smtClean="0">
                <a:latin typeface="Comic Sans MS" pitchFamily="66" charset="0"/>
              </a:rPr>
              <a:t> "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……………………… </a:t>
            </a:r>
            <a:r>
              <a:rPr lang="fr-FR" sz="1200" dirty="0" smtClean="0">
                <a:solidFill>
                  <a:schemeClr val="tx1"/>
                </a:solidFill>
              </a:rPr>
              <a:t>? </a:t>
            </a:r>
            <a:r>
              <a:rPr lang="fr-FR" sz="1200" dirty="0" smtClean="0">
                <a:latin typeface="Comic Sans MS" pitchFamily="66" charset="0"/>
              </a:rPr>
              <a:t>" </a:t>
            </a:r>
            <a:r>
              <a:rPr lang="fr-FR" sz="1200" b="1" dirty="0">
                <a:latin typeface="Comic Sans MS" pitchFamily="66" charset="0"/>
              </a:rPr>
              <a:t> </a:t>
            </a:r>
            <a:endParaRPr lang="fr-FR" sz="1200" dirty="0">
              <a:latin typeface="Comic Sans MS" pitchFamily="66" charset="0"/>
            </a:endParaRPr>
          </a:p>
          <a:p>
            <a:pPr marL="0" indent="0">
              <a:buNone/>
            </a:pPr>
            <a:endParaRPr lang="fr-FR" sz="12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dirty="0" smtClean="0">
                <a:latin typeface="Comic Sans MS" pitchFamily="66" charset="0"/>
              </a:rPr>
              <a:t>tel </a:t>
            </a:r>
            <a:r>
              <a:rPr lang="fr-FR" sz="1200" dirty="0">
                <a:latin typeface="Comic Sans MS" pitchFamily="66" charset="0"/>
              </a:rPr>
              <a:t>est asservi à la débauche, tel autre à l'avarice, à l'ambition, 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……………</a:t>
            </a:r>
            <a:r>
              <a:rPr lang="fr-FR" sz="1200" dirty="0" smtClean="0">
                <a:latin typeface="Comic Sans MS" pitchFamily="66" charset="0"/>
              </a:rPr>
              <a:t> </a:t>
            </a:r>
            <a:r>
              <a:rPr lang="fr-FR" sz="1200" dirty="0">
                <a:latin typeface="Comic Sans MS" pitchFamily="66" charset="0"/>
              </a:rPr>
              <a:t>à l'espérance, 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…………… </a:t>
            </a:r>
            <a:r>
              <a:rPr lang="fr-FR" sz="1200" dirty="0">
                <a:latin typeface="Comic Sans MS" pitchFamily="66" charset="0"/>
              </a:rPr>
              <a:t>à la peur.</a:t>
            </a: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 </a:t>
            </a: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Il est </a:t>
            </a:r>
            <a:r>
              <a:rPr lang="fr-FR" sz="1200" b="1" dirty="0">
                <a:latin typeface="Comic Sans MS" pitchFamily="66" charset="0"/>
              </a:rPr>
              <a:t>en effet</a:t>
            </a:r>
            <a:r>
              <a:rPr lang="fr-FR" sz="1200" dirty="0">
                <a:latin typeface="Comic Sans MS" pitchFamily="66" charset="0"/>
              </a:rPr>
              <a:t> tout à fait stupide celui qui juge 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…………………. </a:t>
            </a:r>
            <a:r>
              <a:rPr lang="fr-FR" sz="1200" b="1" dirty="0">
                <a:latin typeface="Comic Sans MS" pitchFamily="66" charset="0"/>
              </a:rPr>
              <a:t>soit</a:t>
            </a:r>
            <a:r>
              <a:rPr lang="fr-FR" sz="1200" dirty="0">
                <a:latin typeface="Comic Sans MS" pitchFamily="66" charset="0"/>
              </a:rPr>
              <a:t> sur l'habit, </a:t>
            </a:r>
            <a:r>
              <a:rPr lang="fr-FR" sz="1200" b="1" dirty="0">
                <a:latin typeface="Comic Sans MS" pitchFamily="66" charset="0"/>
              </a:rPr>
              <a:t>soit</a:t>
            </a:r>
            <a:r>
              <a:rPr lang="fr-FR" sz="1200" dirty="0">
                <a:latin typeface="Comic Sans MS" pitchFamily="66" charset="0"/>
              </a:rPr>
              <a:t> sur la condition.</a:t>
            </a:r>
          </a:p>
          <a:p>
            <a:pPr marL="0" indent="0">
              <a:buNone/>
            </a:pPr>
            <a:endParaRPr lang="fr-FR" sz="1200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000" i="1" dirty="0" smtClean="0">
                <a:latin typeface="Comic Sans MS" pitchFamily="66" charset="0"/>
              </a:rPr>
              <a:t>(</a:t>
            </a:r>
            <a:r>
              <a:rPr lang="fr-FR" sz="1000" i="1" dirty="0">
                <a:latin typeface="Comic Sans MS" pitchFamily="66" charset="0"/>
              </a:rPr>
              <a:t>Sénèque conclut sur les rapports entre maître et esclaves : si le respect suffit à un dieu, il doit suffire à un maître)</a:t>
            </a:r>
            <a:endParaRPr lang="fr-FR" sz="1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 </a:t>
            </a: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Ils </a:t>
            </a:r>
            <a:r>
              <a:rPr lang="fr-FR" sz="1200" dirty="0" smtClean="0">
                <a:latin typeface="Comic Sans MS" pitchFamily="66" charset="0"/>
              </a:rPr>
              <a:t>respectent 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………………………</a:t>
            </a:r>
            <a:r>
              <a:rPr lang="fr-FR" sz="1200" dirty="0" smtClean="0">
                <a:latin typeface="Comic Sans MS" pitchFamily="66" charset="0"/>
              </a:rPr>
              <a:t> plutôt </a:t>
            </a:r>
            <a:r>
              <a:rPr lang="fr-FR" sz="1200" dirty="0">
                <a:latin typeface="Comic Sans MS" pitchFamily="66" charset="0"/>
              </a:rPr>
              <a:t>qu'ils ne le craignent.</a:t>
            </a: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 </a:t>
            </a:r>
          </a:p>
          <a:p>
            <a:pPr marL="0" indent="0">
              <a:buNone/>
            </a:pPr>
            <a:r>
              <a:rPr lang="fr-FR" sz="1200" dirty="0">
                <a:solidFill>
                  <a:srgbClr val="FF0000"/>
                </a:solidFill>
                <a:latin typeface="Arial Black" pitchFamily="34" charset="0"/>
              </a:rPr>
              <a:t>……………….</a:t>
            </a:r>
            <a:r>
              <a:rPr lang="fr-FR" sz="1200" dirty="0">
                <a:latin typeface="Comic Sans MS" pitchFamily="66" charset="0"/>
              </a:rPr>
              <a:t> </a:t>
            </a:r>
            <a:r>
              <a:rPr lang="fr-FR" sz="1200" b="1" dirty="0">
                <a:latin typeface="Comic Sans MS" pitchFamily="66" charset="0"/>
              </a:rPr>
              <a:t>en effet</a:t>
            </a:r>
            <a:r>
              <a:rPr lang="fr-FR" sz="1200" dirty="0">
                <a:latin typeface="Comic Sans MS" pitchFamily="66" charset="0"/>
              </a:rPr>
              <a:t> est respecté et aimé : l’amour ne peut se combiner avec la crainte.</a:t>
            </a:r>
          </a:p>
          <a:p>
            <a:pPr marL="0" indent="0">
              <a:buNone/>
            </a:pPr>
            <a:r>
              <a:rPr lang="fr-FR" sz="1200" dirty="0">
                <a:latin typeface="Comic Sans MS" pitchFamily="66" charset="0"/>
              </a:rPr>
              <a:t> </a:t>
            </a:r>
          </a:p>
          <a:p>
            <a:pPr marL="0" indent="0">
              <a:buNone/>
            </a:pPr>
            <a:r>
              <a:rPr lang="fr-FR" sz="1200" dirty="0" err="1">
                <a:latin typeface="Comic Sans MS" pitchFamily="66" charset="0"/>
              </a:rPr>
              <a:t>Porte-toi</a:t>
            </a:r>
            <a:r>
              <a:rPr lang="fr-FR" sz="1200" dirty="0">
                <a:latin typeface="Comic Sans MS" pitchFamily="66" charset="0"/>
              </a:rPr>
              <a:t> bien !</a:t>
            </a:r>
          </a:p>
          <a:p>
            <a:pPr>
              <a:lnSpc>
                <a:spcPct val="12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9166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660</Words>
  <Application>Microsoft Office PowerPoint</Application>
  <PresentationFormat>Affichage à l'écran (4:3)</PresentationFormat>
  <Paragraphs>283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TABLEAU 1   LES AGES DE LA VIE : LA PLACE DANS LA SOCIÉTÉ </vt:lpstr>
      <vt:lpstr>Présentation PowerPoint</vt:lpstr>
      <vt:lpstr>Texte n° 1 a </vt:lpstr>
      <vt:lpstr>Présentation PowerPoint</vt:lpstr>
      <vt:lpstr>Texte n° 1 b </vt:lpstr>
      <vt:lpstr>Texte n° 2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geant</dc:creator>
  <cp:lastModifiedBy>geant</cp:lastModifiedBy>
  <cp:revision>58</cp:revision>
  <dcterms:created xsi:type="dcterms:W3CDTF">2012-08-28T11:33:52Z</dcterms:created>
  <dcterms:modified xsi:type="dcterms:W3CDTF">2013-01-16T17:18:29Z</dcterms:modified>
</cp:coreProperties>
</file>