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8" r:id="rId43"/>
    <p:sldId id="299" r:id="rId44"/>
    <p:sldId id="300" r:id="rId45"/>
    <p:sldId id="301" r:id="rId46"/>
    <p:sldId id="302" r:id="rId47"/>
    <p:sldId id="303" r:id="rId48"/>
    <p:sldId id="304" r:id="rId49"/>
    <p:sldId id="297"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25" d="100"/>
          <a:sy n="125" d="100"/>
        </p:scale>
        <p:origin x="-588" y="-48"/>
      </p:cViewPr>
      <p:guideLst>
        <p:guide orient="horz" pos="2160"/>
        <p:guide pos="2880"/>
      </p:guideLst>
    </p:cSldViewPr>
  </p:slideViewPr>
  <p:outlineViewPr>
    <p:cViewPr>
      <p:scale>
        <a:sx n="33" d="100"/>
        <a:sy n="33" d="100"/>
      </p:scale>
      <p:origin x="0" y="97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D8B4F24D-F9DC-4782-843A-073464C154C7}" type="datetimeFigureOut">
              <a:rPr lang="fr-FR" smtClean="0"/>
              <a:t>14/12/2012</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ACE4B81F-1C76-4FD1-9597-648BD2825AAF}"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8B4F24D-F9DC-4782-843A-073464C154C7}" type="datetimeFigureOut">
              <a:rPr lang="fr-FR" smtClean="0"/>
              <a:t>14/12/2012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8B4F24D-F9DC-4782-843A-073464C154C7}" type="datetimeFigureOut">
              <a:rPr lang="fr-FR" smtClean="0"/>
              <a:t>14/12/2012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8B4F24D-F9DC-4782-843A-073464C154C7}" type="datetimeFigureOut">
              <a:rPr lang="fr-FR" smtClean="0"/>
              <a:t>14/12/2012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D8B4F24D-F9DC-4782-843A-073464C154C7}" type="datetimeFigureOut">
              <a:rPr lang="fr-FR" smtClean="0"/>
              <a:t>14/12/2012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E4B81F-1C76-4FD1-9597-648BD2825AAF}"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D8B4F24D-F9DC-4782-843A-073464C154C7}" type="datetimeFigureOut">
              <a:rPr lang="fr-FR" smtClean="0"/>
              <a:t>14/12/2012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D8B4F24D-F9DC-4782-843A-073464C154C7}" type="datetimeFigureOut">
              <a:rPr lang="fr-FR" smtClean="0"/>
              <a:t>14/12/2012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D8B4F24D-F9DC-4782-843A-073464C154C7}" type="datetimeFigureOut">
              <a:rPr lang="fr-FR" smtClean="0"/>
              <a:t>14/12/2012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4F24D-F9DC-4782-843A-073464C154C7}" type="datetimeFigureOut">
              <a:rPr lang="fr-FR" smtClean="0"/>
              <a:t>14/12/2012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D8B4F24D-F9DC-4782-843A-073464C154C7}" type="datetimeFigureOut">
              <a:rPr lang="fr-FR" smtClean="0"/>
              <a:t>14/12/2012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E4B81F-1C76-4FD1-9597-648BD2825AA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D8B4F24D-F9DC-4782-843A-073464C154C7}" type="datetimeFigureOut">
              <a:rPr lang="fr-FR" smtClean="0"/>
              <a:t>14/12/2012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ACE4B81F-1C76-4FD1-9597-648BD2825AAF}"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B4F24D-F9DC-4782-843A-073464C154C7}" type="datetimeFigureOut">
              <a:rPr lang="fr-FR" smtClean="0"/>
              <a:t>14/12/2012</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E4B81F-1C76-4FD1-9597-648BD2825AAF}"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1.xml"/><Relationship Id="rId1" Type="http://schemas.openxmlformats.org/officeDocument/2006/relationships/slideLayout" Target="../slideLayouts/slideLayout2.xml"/><Relationship Id="rId4" Type="http://schemas.openxmlformats.org/officeDocument/2006/relationships/slide" Target="slide43.xml"/></Relationships>
</file>

<file path=ppt/slides/_rels/slide11.xml.rels><?xml version="1.0" encoding="UTF-8" standalone="yes"?>
<Relationships xmlns="http://schemas.openxmlformats.org/package/2006/relationships"><Relationship Id="rId3" Type="http://schemas.openxmlformats.org/officeDocument/2006/relationships/slide" Target="slide45.xml"/><Relationship Id="rId7" Type="http://schemas.openxmlformats.org/officeDocument/2006/relationships/slide" Target="slide49.xml"/><Relationship Id="rId2" Type="http://schemas.openxmlformats.org/officeDocument/2006/relationships/slide" Target="slide44.xml"/><Relationship Id="rId1" Type="http://schemas.openxmlformats.org/officeDocument/2006/relationships/slideLayout" Target="../slideLayouts/slideLayout2.xml"/><Relationship Id="rId6" Type="http://schemas.openxmlformats.org/officeDocument/2006/relationships/slide" Target="slide48.xml"/><Relationship Id="rId5" Type="http://schemas.openxmlformats.org/officeDocument/2006/relationships/slide" Target="slide47.xml"/><Relationship Id="rId4" Type="http://schemas.openxmlformats.org/officeDocument/2006/relationships/slide" Target="slide46.xml"/></Relationships>
</file>

<file path=ppt/slides/_rels/slide12.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50.xml"/><Relationship Id="rId1" Type="http://schemas.openxmlformats.org/officeDocument/2006/relationships/slideLayout" Target="../slideLayouts/slideLayout2.xml"/><Relationship Id="rId5" Type="http://schemas.openxmlformats.org/officeDocument/2006/relationships/slide" Target="slide53.xml"/><Relationship Id="rId4" Type="http://schemas.openxmlformats.org/officeDocument/2006/relationships/slide" Target="slide52.xml"/></Relationships>
</file>

<file path=ppt/slides/_rels/slide13.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54.xml"/><Relationship Id="rId1" Type="http://schemas.openxmlformats.org/officeDocument/2006/relationships/slideLayout" Target="../slideLayouts/slideLayout2.xml"/><Relationship Id="rId4" Type="http://schemas.openxmlformats.org/officeDocument/2006/relationships/slide" Target="slide56.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3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5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5" Type="http://schemas.openxmlformats.org/officeDocument/2006/relationships/slide" Target="slide27.xml"/><Relationship Id="rId4" Type="http://schemas.openxmlformats.org/officeDocument/2006/relationships/slide" Target="slide26.xml"/></Relationships>
</file>

<file path=ppt/slides/_rels/slide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slide" Target="slide30.xml"/></Relationships>
</file>

<file path=ppt/slides/_rels/slide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9.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6.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9.xml"/><Relationship Id="rId4" Type="http://schemas.openxmlformats.org/officeDocument/2006/relationships/slide" Target="slide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988840"/>
            <a:ext cx="8061520" cy="1828800"/>
          </a:xfrm>
        </p:spPr>
        <p:txBody>
          <a:bodyPr>
            <a:normAutofit fontScale="90000"/>
          </a:bodyPr>
          <a:lstStyle/>
          <a:p>
            <a:pPr algn="ctr"/>
            <a:r>
              <a:rPr lang="fr-FR" sz="4900" i="1" dirty="0">
                <a:solidFill>
                  <a:srgbClr val="FFC000"/>
                </a:solidFill>
              </a:rPr>
              <a:t>Guide </a:t>
            </a:r>
            <a:r>
              <a:rPr lang="fr-FR" sz="4900" i="1" dirty="0" smtClean="0">
                <a:solidFill>
                  <a:srgbClr val="FFC000"/>
                </a:solidFill>
              </a:rPr>
              <a:t>de l’interrogation </a:t>
            </a:r>
            <a:r>
              <a:rPr lang="fr-FR" sz="4900" i="1" dirty="0">
                <a:solidFill>
                  <a:srgbClr val="FFC000"/>
                </a:solidFill>
              </a:rPr>
              <a:t>orale</a:t>
            </a:r>
            <a:br>
              <a:rPr lang="fr-FR" sz="4900" i="1" dirty="0">
                <a:solidFill>
                  <a:srgbClr val="FFC000"/>
                </a:solidFill>
              </a:rPr>
            </a:br>
            <a:r>
              <a:rPr lang="fr-FR" sz="4900" i="1" dirty="0">
                <a:solidFill>
                  <a:srgbClr val="FFC000"/>
                </a:solidFill>
              </a:rPr>
              <a:t>des permis de conduire</a:t>
            </a:r>
            <a:br>
              <a:rPr lang="fr-FR" sz="4900" i="1" dirty="0">
                <a:solidFill>
                  <a:srgbClr val="FFC000"/>
                </a:solidFill>
              </a:rPr>
            </a:br>
            <a:r>
              <a:rPr lang="fr-FR" sz="4900" i="1" dirty="0">
                <a:solidFill>
                  <a:srgbClr val="FFC000"/>
                </a:solidFill>
              </a:rPr>
              <a:t>des catégories </a:t>
            </a:r>
            <a:r>
              <a:rPr lang="fr-FR" sz="4900" i="1" dirty="0" smtClean="0">
                <a:solidFill>
                  <a:srgbClr val="FFC000"/>
                </a:solidFill>
              </a:rPr>
              <a:t> C et CE</a:t>
            </a:r>
            <a:r>
              <a:rPr lang="fr-FR" i="1" dirty="0" smtClean="0">
                <a:solidFill>
                  <a:srgbClr val="FFC000"/>
                </a:solidFill>
              </a:rPr>
              <a:t> </a:t>
            </a:r>
            <a:endParaRPr lang="fr-FR" dirty="0">
              <a:solidFill>
                <a:srgbClr val="FFC000"/>
              </a:solidFill>
            </a:endParaRPr>
          </a:p>
        </p:txBody>
      </p:sp>
      <p:sp>
        <p:nvSpPr>
          <p:cNvPr id="3" name="Sous-titre 2"/>
          <p:cNvSpPr>
            <a:spLocks noGrp="1"/>
          </p:cNvSpPr>
          <p:nvPr>
            <p:ph type="subTitle" idx="1"/>
          </p:nvPr>
        </p:nvSpPr>
        <p:spPr>
          <a:xfrm>
            <a:off x="251520" y="4869160"/>
            <a:ext cx="8070720" cy="864096"/>
          </a:xfrm>
        </p:spPr>
        <p:txBody>
          <a:bodyPr>
            <a:normAutofit/>
          </a:bodyPr>
          <a:lstStyle/>
          <a:p>
            <a:pPr algn="ctr"/>
            <a:r>
              <a:rPr lang="fr-FR" sz="2000" dirty="0" smtClean="0"/>
              <a:t>Document réalisé par M, </a:t>
            </a:r>
            <a:r>
              <a:rPr lang="fr-FR" sz="2000" dirty="0" err="1" smtClean="0"/>
              <a:t>Crémades</a:t>
            </a:r>
            <a:r>
              <a:rPr lang="fr-FR" sz="2000" dirty="0" smtClean="0"/>
              <a:t> du LPP Saint André  Marseille</a:t>
            </a:r>
            <a:endParaRPr lang="fr-FR" sz="2000" dirty="0"/>
          </a:p>
        </p:txBody>
      </p:sp>
    </p:spTree>
    <p:extLst>
      <p:ext uri="{BB962C8B-B14F-4D97-AF65-F5344CB8AC3E}">
        <p14:creationId xmlns:p14="http://schemas.microsoft.com/office/powerpoint/2010/main" val="450204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29600" cy="1143000"/>
          </a:xfrm>
        </p:spPr>
        <p:txBody>
          <a:bodyPr>
            <a:normAutofit fontScale="90000"/>
          </a:bodyPr>
          <a:lstStyle/>
          <a:p>
            <a:pPr algn="ctr"/>
            <a:r>
              <a:rPr lang="fr-FR" b="1" dirty="0" smtClean="0"/>
              <a:t>Eco-conduite</a:t>
            </a:r>
            <a:br>
              <a:rPr lang="fr-FR" b="1" dirty="0" smtClean="0"/>
            </a:br>
            <a:r>
              <a:rPr lang="fr-FR" b="1" dirty="0" smtClean="0"/>
              <a:t> </a:t>
            </a:r>
            <a:r>
              <a:rPr lang="fr-FR" b="1" dirty="0"/>
              <a:t>et conduite </a:t>
            </a:r>
            <a:r>
              <a:rPr lang="fr-FR" b="1" dirty="0" smtClean="0"/>
              <a:t>citoyenne  </a:t>
            </a:r>
            <a:r>
              <a:rPr lang="fr-FR" sz="3100" b="1" dirty="0" smtClean="0">
                <a:solidFill>
                  <a:srgbClr val="FFC000"/>
                </a:solidFill>
              </a:rPr>
              <a:t>( Fiche n° 9 )</a:t>
            </a:r>
            <a:endParaRPr lang="fr-FR" sz="3100" dirty="0">
              <a:solidFill>
                <a:srgbClr val="FFC000"/>
              </a:solidFill>
            </a:endParaRPr>
          </a:p>
        </p:txBody>
      </p:sp>
      <p:sp>
        <p:nvSpPr>
          <p:cNvPr id="3" name="Espace réservé du contenu 2"/>
          <p:cNvSpPr>
            <a:spLocks noGrp="1"/>
          </p:cNvSpPr>
          <p:nvPr>
            <p:ph idx="1"/>
          </p:nvPr>
        </p:nvSpPr>
        <p:spPr/>
        <p:txBody>
          <a:bodyPr/>
          <a:lstStyle/>
          <a:p>
            <a:endParaRPr lang="fr-FR" b="1" dirty="0" smtClean="0"/>
          </a:p>
          <a:p>
            <a:r>
              <a:rPr lang="fr-FR" sz="3200" b="1" dirty="0" smtClean="0"/>
              <a:t>Eco-conduite</a:t>
            </a:r>
            <a:endParaRPr lang="fr-FR" sz="3200" b="1" dirty="0"/>
          </a:p>
          <a:p>
            <a:r>
              <a:rPr lang="fr-FR" sz="3200" dirty="0"/>
              <a:t>Règles de </a:t>
            </a:r>
            <a:r>
              <a:rPr lang="fr-FR" sz="3200" dirty="0" smtClean="0"/>
              <a:t>bases</a:t>
            </a:r>
            <a:endParaRPr lang="fr-FR" sz="3200" b="1" dirty="0" smtClean="0"/>
          </a:p>
          <a:p>
            <a:r>
              <a:rPr lang="fr-FR" sz="3200" b="1" dirty="0" smtClean="0"/>
              <a:t>Conduite </a:t>
            </a:r>
            <a:r>
              <a:rPr lang="fr-FR" sz="3200" b="1" dirty="0"/>
              <a:t>citoyenne</a:t>
            </a:r>
          </a:p>
          <a:p>
            <a:r>
              <a:rPr lang="fr-FR" sz="3200" dirty="0"/>
              <a:t>Bruit</a:t>
            </a:r>
          </a:p>
          <a:p>
            <a:r>
              <a:rPr lang="fr-FR" sz="3200" dirty="0" smtClean="0"/>
              <a:t>Pollution</a:t>
            </a:r>
          </a:p>
          <a:p>
            <a:pPr marL="0" indent="0">
              <a:buNone/>
            </a:pPr>
            <a:r>
              <a:rPr lang="fr-FR" sz="3200" dirty="0" smtClean="0"/>
              <a:t>                      </a:t>
            </a:r>
            <a:r>
              <a:rPr lang="fr-FR" sz="3200" i="1" dirty="0" smtClean="0">
                <a:solidFill>
                  <a:srgbClr val="FF0000"/>
                </a:solidFill>
              </a:rPr>
              <a:t>moyens de lutte</a:t>
            </a:r>
          </a:p>
          <a:p>
            <a:pPr marL="0" indent="0">
              <a:buNone/>
            </a:pPr>
            <a:r>
              <a:rPr lang="fr-FR" sz="1400" i="1" dirty="0" smtClean="0"/>
              <a:t>                                                     ( n’est pas sur la fiche de l’inspecteur )</a:t>
            </a:r>
            <a:endParaRPr lang="fr-FR" sz="1400" i="1" dirty="0"/>
          </a:p>
        </p:txBody>
      </p:sp>
      <p:sp>
        <p:nvSpPr>
          <p:cNvPr id="4" name="Bouton d'action : Informations 3">
            <a:hlinkClick r:id="rId2" action="ppaction://hlinksldjump" highlightClick="1"/>
          </p:cNvPr>
          <p:cNvSpPr/>
          <p:nvPr/>
        </p:nvSpPr>
        <p:spPr>
          <a:xfrm>
            <a:off x="7092280" y="2708920"/>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7104126" y="4365104"/>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7104126" y="5373216"/>
            <a:ext cx="576064"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20930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Porte-à-faux </a:t>
            </a:r>
            <a:r>
              <a:rPr lang="fr-FR" b="1" dirty="0"/>
              <a:t>- Angles </a:t>
            </a:r>
            <a:r>
              <a:rPr lang="fr-FR" b="1" dirty="0" smtClean="0"/>
              <a:t>morts</a:t>
            </a:r>
            <a:br>
              <a:rPr lang="fr-FR" b="1" dirty="0" smtClean="0"/>
            </a:br>
            <a:r>
              <a:rPr lang="fr-FR" sz="3100" b="1" dirty="0" smtClean="0"/>
              <a:t>                            </a:t>
            </a:r>
            <a:r>
              <a:rPr lang="fr-FR" sz="3100" b="1" dirty="0" smtClean="0">
                <a:solidFill>
                  <a:srgbClr val="FFC000"/>
                </a:solidFill>
              </a:rPr>
              <a:t>( </a:t>
            </a:r>
            <a:r>
              <a:rPr lang="fr-FR" sz="3100" b="1" dirty="0">
                <a:solidFill>
                  <a:srgbClr val="FFC000"/>
                </a:solidFill>
              </a:rPr>
              <a:t>Fiche n° </a:t>
            </a:r>
            <a:r>
              <a:rPr lang="fr-FR" sz="3100" b="1" dirty="0" smtClean="0">
                <a:solidFill>
                  <a:srgbClr val="FFC000"/>
                </a:solidFill>
              </a:rPr>
              <a:t>10 )                  </a:t>
            </a:r>
            <a:r>
              <a:rPr lang="fr-FR" sz="1200" b="1" dirty="0" smtClean="0">
                <a:solidFill>
                  <a:schemeClr val="tx1"/>
                </a:solidFill>
              </a:rPr>
              <a:t>( porte à faux )             (  Angles morts )</a:t>
            </a:r>
            <a:endParaRPr lang="fr-FR" sz="3100" dirty="0">
              <a:solidFill>
                <a:schemeClr val="tx1"/>
              </a:solidFill>
            </a:endParaRPr>
          </a:p>
        </p:txBody>
      </p:sp>
      <p:sp>
        <p:nvSpPr>
          <p:cNvPr id="3" name="Espace réservé du contenu 2"/>
          <p:cNvSpPr>
            <a:spLocks noGrp="1"/>
          </p:cNvSpPr>
          <p:nvPr>
            <p:ph idx="1"/>
          </p:nvPr>
        </p:nvSpPr>
        <p:spPr/>
        <p:txBody>
          <a:bodyPr>
            <a:normAutofit/>
          </a:bodyPr>
          <a:lstStyle/>
          <a:p>
            <a:r>
              <a:rPr lang="fr-FR" sz="3200" b="1" dirty="0"/>
              <a:t>Connaissance du </a:t>
            </a:r>
            <a:r>
              <a:rPr lang="fr-FR" sz="3200" b="1" dirty="0" smtClean="0"/>
              <a:t>véhicule</a:t>
            </a:r>
          </a:p>
          <a:p>
            <a:endParaRPr lang="fr-FR" sz="3200" b="1" dirty="0"/>
          </a:p>
          <a:p>
            <a:r>
              <a:rPr lang="fr-FR" sz="3200" b="1" dirty="0"/>
              <a:t>Situations </a:t>
            </a:r>
            <a:r>
              <a:rPr lang="fr-FR" sz="3200" b="1" dirty="0" smtClean="0"/>
              <a:t>particulières</a:t>
            </a:r>
          </a:p>
          <a:p>
            <a:endParaRPr lang="fr-FR" sz="3200" b="1" dirty="0"/>
          </a:p>
          <a:p>
            <a:r>
              <a:rPr lang="fr-FR" sz="3200" b="1" dirty="0" smtClean="0"/>
              <a:t>Dangers</a:t>
            </a:r>
          </a:p>
          <a:p>
            <a:endParaRPr lang="fr-FR" sz="3200" b="1" dirty="0"/>
          </a:p>
          <a:p>
            <a:r>
              <a:rPr lang="fr-FR" sz="3200" b="1" dirty="0"/>
              <a:t>Précautions</a:t>
            </a:r>
            <a:endParaRPr lang="fr-FR" sz="3200" dirty="0"/>
          </a:p>
        </p:txBody>
      </p:sp>
      <p:sp>
        <p:nvSpPr>
          <p:cNvPr id="4" name="Bouton d'action : Informations 3">
            <a:hlinkClick r:id="rId2" action="ppaction://hlinksldjump" highlightClick="1"/>
          </p:cNvPr>
          <p:cNvSpPr/>
          <p:nvPr/>
        </p:nvSpPr>
        <p:spPr>
          <a:xfrm>
            <a:off x="6300192" y="2060848"/>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6300192" y="3212976"/>
            <a:ext cx="576064"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6300192" y="4293096"/>
            <a:ext cx="576064" cy="165618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Informations 6">
            <a:hlinkClick r:id="rId5" action="ppaction://hlinksldjump" highlightClick="1"/>
          </p:cNvPr>
          <p:cNvSpPr/>
          <p:nvPr/>
        </p:nvSpPr>
        <p:spPr>
          <a:xfrm>
            <a:off x="7637788" y="2060848"/>
            <a:ext cx="576064" cy="172819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Informations 7">
            <a:hlinkClick r:id="rId6" action="ppaction://hlinksldjump" highlightClick="1"/>
          </p:cNvPr>
          <p:cNvSpPr/>
          <p:nvPr/>
        </p:nvSpPr>
        <p:spPr>
          <a:xfrm>
            <a:off x="7668344" y="4293096"/>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Bouton d'action : Informations 8">
            <a:hlinkClick r:id="rId7" action="ppaction://hlinksldjump" highlightClick="1"/>
          </p:cNvPr>
          <p:cNvSpPr/>
          <p:nvPr/>
        </p:nvSpPr>
        <p:spPr>
          <a:xfrm>
            <a:off x="7670328" y="5301208"/>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17755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dirty="0"/>
              <a:t>Comportement en tunnels et aux</a:t>
            </a:r>
            <a:br>
              <a:rPr lang="fr-FR" sz="4400" b="1" dirty="0"/>
            </a:br>
            <a:r>
              <a:rPr lang="fr-FR" sz="4400" b="1" dirty="0"/>
              <a:t>passages à niveau</a:t>
            </a:r>
            <a:r>
              <a:rPr lang="fr-FR" sz="4400" b="1" dirty="0" smtClean="0">
                <a:solidFill>
                  <a:srgbClr val="FFC000"/>
                </a:solidFill>
              </a:rPr>
              <a:t> </a:t>
            </a:r>
            <a:r>
              <a:rPr lang="fr-FR" sz="3100" b="1" dirty="0" smtClean="0">
                <a:solidFill>
                  <a:srgbClr val="FFC000"/>
                </a:solidFill>
              </a:rPr>
              <a:t>( Fiche n° 11 )</a:t>
            </a:r>
            <a:endParaRPr lang="fr-FR" sz="3100" dirty="0"/>
          </a:p>
        </p:txBody>
      </p:sp>
      <p:sp>
        <p:nvSpPr>
          <p:cNvPr id="3" name="Espace réservé du contenu 2"/>
          <p:cNvSpPr>
            <a:spLocks noGrp="1"/>
          </p:cNvSpPr>
          <p:nvPr>
            <p:ph idx="1"/>
          </p:nvPr>
        </p:nvSpPr>
        <p:spPr>
          <a:xfrm>
            <a:off x="467544" y="1844824"/>
            <a:ext cx="8229600" cy="4389120"/>
          </a:xfrm>
        </p:spPr>
        <p:txBody>
          <a:bodyPr>
            <a:normAutofit/>
          </a:bodyPr>
          <a:lstStyle/>
          <a:p>
            <a:r>
              <a:rPr lang="fr-FR" sz="2800" b="1" dirty="0"/>
              <a:t>Tunnels</a:t>
            </a:r>
          </a:p>
          <a:p>
            <a:r>
              <a:rPr lang="fr-FR" sz="2800" dirty="0"/>
              <a:t>Conduire en sécurité</a:t>
            </a:r>
          </a:p>
          <a:p>
            <a:r>
              <a:rPr lang="fr-FR" sz="2800" dirty="0"/>
              <a:t>En cas d’arrêt, d’urgence, d’incendie</a:t>
            </a:r>
          </a:p>
          <a:p>
            <a:endParaRPr lang="fr-FR" sz="2800" b="1" dirty="0" smtClean="0"/>
          </a:p>
          <a:p>
            <a:r>
              <a:rPr lang="fr-FR" sz="2800" b="1" dirty="0" smtClean="0"/>
              <a:t>Passages </a:t>
            </a:r>
            <a:r>
              <a:rPr lang="fr-FR" sz="2800" b="1" dirty="0"/>
              <a:t>à niveau</a:t>
            </a:r>
          </a:p>
          <a:p>
            <a:r>
              <a:rPr lang="fr-FR" sz="2800" dirty="0"/>
              <a:t>Différents types</a:t>
            </a:r>
          </a:p>
          <a:p>
            <a:r>
              <a:rPr lang="fr-FR" sz="2800" dirty="0"/>
              <a:t>Données statistiques</a:t>
            </a:r>
          </a:p>
          <a:p>
            <a:r>
              <a:rPr lang="fr-FR" sz="2800" dirty="0"/>
              <a:t>Précautions</a:t>
            </a:r>
          </a:p>
        </p:txBody>
      </p:sp>
      <p:sp>
        <p:nvSpPr>
          <p:cNvPr id="4" name="Bouton d'action : Informations 3">
            <a:hlinkClick r:id="rId2" action="ppaction://hlinksldjump" highlightClick="1"/>
          </p:cNvPr>
          <p:cNvSpPr/>
          <p:nvPr/>
        </p:nvSpPr>
        <p:spPr>
          <a:xfrm>
            <a:off x="7164288" y="2096852"/>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7164288" y="3068960"/>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7164288" y="4437112"/>
            <a:ext cx="576064" cy="93610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Informations 6">
            <a:hlinkClick r:id="rId5" action="ppaction://hlinksldjump" highlightClick="1"/>
          </p:cNvPr>
          <p:cNvSpPr/>
          <p:nvPr/>
        </p:nvSpPr>
        <p:spPr>
          <a:xfrm>
            <a:off x="7164288" y="5589240"/>
            <a:ext cx="576064"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56258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dirty="0"/>
              <a:t>Systèmes de sécurité et d’aides à</a:t>
            </a:r>
            <a:br>
              <a:rPr lang="fr-FR" sz="4400" b="1" dirty="0"/>
            </a:br>
            <a:r>
              <a:rPr lang="fr-FR" sz="4400" b="1" dirty="0"/>
              <a:t>la conduite</a:t>
            </a:r>
            <a:r>
              <a:rPr lang="fr-FR" sz="4400" b="1" dirty="0" smtClean="0">
                <a:solidFill>
                  <a:srgbClr val="FFC000"/>
                </a:solidFill>
              </a:rPr>
              <a:t> </a:t>
            </a:r>
            <a:r>
              <a:rPr lang="fr-FR" sz="3100" b="1" dirty="0" smtClean="0">
                <a:solidFill>
                  <a:srgbClr val="FFC000"/>
                </a:solidFill>
              </a:rPr>
              <a:t>( </a:t>
            </a:r>
            <a:r>
              <a:rPr lang="fr-FR" sz="3100" b="1" dirty="0">
                <a:solidFill>
                  <a:srgbClr val="FFC000"/>
                </a:solidFill>
              </a:rPr>
              <a:t>Fiche n° </a:t>
            </a:r>
            <a:r>
              <a:rPr lang="fr-FR" sz="3100" b="1" dirty="0" smtClean="0">
                <a:solidFill>
                  <a:srgbClr val="FFC000"/>
                </a:solidFill>
              </a:rPr>
              <a:t>12 </a:t>
            </a:r>
            <a:r>
              <a:rPr lang="fr-FR" sz="3100" b="1" dirty="0">
                <a:solidFill>
                  <a:srgbClr val="FFC000"/>
                </a:solidFill>
              </a:rPr>
              <a:t>)</a:t>
            </a:r>
            <a:endParaRPr lang="fr-FR" sz="3100" dirty="0"/>
          </a:p>
        </p:txBody>
      </p:sp>
      <p:sp>
        <p:nvSpPr>
          <p:cNvPr id="3" name="Espace réservé du contenu 2"/>
          <p:cNvSpPr>
            <a:spLocks noGrp="1"/>
          </p:cNvSpPr>
          <p:nvPr>
            <p:ph idx="1"/>
          </p:nvPr>
        </p:nvSpPr>
        <p:spPr/>
        <p:txBody>
          <a:bodyPr/>
          <a:lstStyle/>
          <a:p>
            <a:endParaRPr lang="fr-FR" b="1" dirty="0" smtClean="0"/>
          </a:p>
          <a:p>
            <a:r>
              <a:rPr lang="fr-FR" sz="3200" b="1" dirty="0" smtClean="0"/>
              <a:t>Définition</a:t>
            </a:r>
          </a:p>
          <a:p>
            <a:endParaRPr lang="fr-FR" sz="3200" b="1" dirty="0"/>
          </a:p>
          <a:p>
            <a:r>
              <a:rPr lang="fr-FR" sz="3200" b="1" dirty="0"/>
              <a:t>Exemples et </a:t>
            </a:r>
            <a:r>
              <a:rPr lang="fr-FR" sz="3200" b="1" dirty="0" smtClean="0"/>
              <a:t>rôles</a:t>
            </a:r>
          </a:p>
          <a:p>
            <a:endParaRPr lang="fr-FR" sz="3200" b="1" dirty="0"/>
          </a:p>
          <a:p>
            <a:r>
              <a:rPr lang="fr-FR" sz="3200" b="1" dirty="0"/>
              <a:t>Dangers</a:t>
            </a:r>
            <a:endParaRPr lang="fr-FR" sz="3200" dirty="0"/>
          </a:p>
        </p:txBody>
      </p:sp>
      <p:sp>
        <p:nvSpPr>
          <p:cNvPr id="4" name="Bouton d'action : Informations 3">
            <a:hlinkClick r:id="rId2" action="ppaction://hlinksldjump" highlightClick="1"/>
          </p:cNvPr>
          <p:cNvSpPr/>
          <p:nvPr/>
        </p:nvSpPr>
        <p:spPr>
          <a:xfrm>
            <a:off x="7380312" y="2492896"/>
            <a:ext cx="504056"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7380312" y="3645024"/>
            <a:ext cx="504056"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7380312" y="4869160"/>
            <a:ext cx="504056"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37678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435280" cy="5688632"/>
          </a:xfrm>
        </p:spPr>
        <p:txBody>
          <a:bodyPr>
            <a:normAutofit fontScale="32500" lnSpcReduction="20000"/>
          </a:bodyPr>
          <a:lstStyle/>
          <a:p>
            <a:r>
              <a:rPr lang="fr-FR" sz="5500" b="1" dirty="0"/>
              <a:t>Conduite et comportement</a:t>
            </a:r>
            <a:r>
              <a:rPr lang="fr-FR" sz="3700" b="1" dirty="0"/>
              <a:t>.</a:t>
            </a:r>
            <a:endParaRPr lang="fr-FR" sz="3700" dirty="0"/>
          </a:p>
          <a:p>
            <a:r>
              <a:rPr lang="fr-FR" sz="3700" b="1" dirty="0"/>
              <a:t> </a:t>
            </a:r>
            <a:endParaRPr lang="fr-FR" sz="3700" dirty="0"/>
          </a:p>
          <a:p>
            <a:r>
              <a:rPr lang="fr-FR" sz="3700" b="1" dirty="0"/>
              <a:t>Pluie :</a:t>
            </a:r>
            <a:endParaRPr lang="fr-FR" sz="3700" dirty="0"/>
          </a:p>
          <a:p>
            <a:r>
              <a:rPr lang="fr-FR" sz="3700" dirty="0"/>
              <a:t>Réduire la vitesse et respecter la réglementation spécifique, augmenter les distances de sécurité, éviter les freinages brusques, utiliser au maximum le frein moteur, allumer les feux sauf le(s) brouillard arrière(s), utiliser les accessoires (ventilation /climatisation, dégivrage des rétroviseurs …).</a:t>
            </a:r>
          </a:p>
          <a:p>
            <a:r>
              <a:rPr lang="fr-FR" sz="3700" b="1" dirty="0"/>
              <a:t> </a:t>
            </a:r>
            <a:endParaRPr lang="fr-FR" sz="3700" dirty="0"/>
          </a:p>
          <a:p>
            <a:r>
              <a:rPr lang="fr-FR" sz="3700" b="1" dirty="0"/>
              <a:t>Brouillard :</a:t>
            </a:r>
            <a:endParaRPr lang="fr-FR" sz="3700" dirty="0"/>
          </a:p>
          <a:p>
            <a:r>
              <a:rPr lang="fr-FR" sz="3700" dirty="0"/>
              <a:t>Réduire la vitesse et respecter la réglementation spécifique, respecter les distances de sécurité, allumer les feux de croisement ou de brouillard, se guider à l'aide du marquage au sol.</a:t>
            </a:r>
          </a:p>
          <a:p>
            <a:r>
              <a:rPr lang="fr-FR" sz="3700" b="1" dirty="0"/>
              <a:t> </a:t>
            </a:r>
            <a:endParaRPr lang="fr-FR" sz="3700" dirty="0"/>
          </a:p>
          <a:p>
            <a:r>
              <a:rPr lang="fr-FR" sz="3700" b="1" dirty="0"/>
              <a:t>Vent :</a:t>
            </a:r>
            <a:endParaRPr lang="fr-FR" sz="3700" dirty="0"/>
          </a:p>
          <a:p>
            <a:r>
              <a:rPr lang="fr-FR" sz="3700" dirty="0"/>
              <a:t>Réduire la vitesse, prévoir et éviter les écarts de direction surtout lorsque des zones abritées et des zones exposées se succèdent (ponts, bâtiments, croisements et dépassements ...) et que son véhicule circule à vide.</a:t>
            </a:r>
          </a:p>
          <a:p>
            <a:r>
              <a:rPr lang="fr-FR" sz="3700" b="1" dirty="0"/>
              <a:t> </a:t>
            </a:r>
            <a:endParaRPr lang="fr-FR" sz="3700" dirty="0"/>
          </a:p>
          <a:p>
            <a:r>
              <a:rPr lang="fr-FR" sz="3700" b="1" dirty="0"/>
              <a:t>Neige et verglas :</a:t>
            </a:r>
            <a:endParaRPr lang="fr-FR" sz="3700" dirty="0"/>
          </a:p>
          <a:p>
            <a:r>
              <a:rPr lang="fr-FR" sz="3700" dirty="0"/>
              <a:t>Réduire la vitesse, augmenter la distance de sécurité, utiliser les </a:t>
            </a:r>
            <a:r>
              <a:rPr lang="fr-FR" sz="3700" dirty="0" smtClean="0"/>
              <a:t>équipements autorisés</a:t>
            </a:r>
            <a:r>
              <a:rPr lang="fr-FR" sz="3700" dirty="0"/>
              <a:t>, utiliser les commandes avec souplesse, respecter la </a:t>
            </a:r>
            <a:r>
              <a:rPr lang="fr-FR" sz="3700" dirty="0" smtClean="0"/>
              <a:t>réglementation (</a:t>
            </a:r>
            <a:r>
              <a:rPr lang="fr-FR" sz="3700" dirty="0"/>
              <a:t>barrières de dégel). Allumer les feux.</a:t>
            </a:r>
          </a:p>
          <a:p>
            <a:r>
              <a:rPr lang="fr-FR" sz="3700" b="1" dirty="0"/>
              <a:t> </a:t>
            </a:r>
            <a:endParaRPr lang="fr-FR" sz="3700" dirty="0"/>
          </a:p>
          <a:p>
            <a:r>
              <a:rPr lang="fr-FR" sz="3700" b="1" dirty="0"/>
              <a:t>Nuit :</a:t>
            </a:r>
            <a:endParaRPr lang="fr-FR" sz="3700" dirty="0"/>
          </a:p>
          <a:p>
            <a:r>
              <a:rPr lang="fr-FR" sz="3700" dirty="0"/>
              <a:t>Les accidents sont 2 fois plus graves que le jour. Ils sont la conséquence </a:t>
            </a:r>
            <a:r>
              <a:rPr lang="fr-FR" sz="3700" dirty="0" smtClean="0"/>
              <a:t>d'une vitesse </a:t>
            </a:r>
            <a:r>
              <a:rPr lang="fr-FR" sz="3700" dirty="0"/>
              <a:t>supérieure, du manque de visibilité, de la fatigue et de l’absorption d'alcool.</a:t>
            </a:r>
          </a:p>
          <a:p>
            <a:r>
              <a:rPr lang="fr-FR" sz="3700" dirty="0"/>
              <a:t>Ceux qui ont une mauvaise acuité visuelle auront d'autant plus de problèmes qu'ils conduiront la nuit.</a:t>
            </a:r>
          </a:p>
          <a:p>
            <a:r>
              <a:rPr lang="fr-FR" sz="3700" dirty="0"/>
              <a:t>Par ailleurs, la sensibilisation à l'éblouissement, qui sera d'autant plus </a:t>
            </a:r>
            <a:r>
              <a:rPr lang="fr-FR" sz="3700" dirty="0" smtClean="0"/>
              <a:t>importante que </a:t>
            </a:r>
            <a:r>
              <a:rPr lang="fr-FR" sz="3700" dirty="0"/>
              <a:t>le sujet aura un problème visuel :</a:t>
            </a:r>
          </a:p>
          <a:p>
            <a:r>
              <a:rPr lang="fr-FR" sz="3700" dirty="0"/>
              <a:t>·  altère la vision des couleurs,</a:t>
            </a:r>
          </a:p>
          <a:p>
            <a:r>
              <a:rPr lang="fr-FR" sz="3700" dirty="0"/>
              <a:t>·  réduit le champ visuel,</a:t>
            </a:r>
          </a:p>
          <a:p>
            <a:r>
              <a:rPr lang="fr-FR" sz="3700" dirty="0"/>
              <a:t>·  diminue l'acuité de façon importante.</a:t>
            </a:r>
          </a:p>
          <a:p>
            <a:r>
              <a:rPr lang="fr-FR" sz="3700" dirty="0"/>
              <a:t>Sans oublier l'influence de la fatigue.</a:t>
            </a:r>
          </a:p>
          <a:p>
            <a:endParaRPr lang="fr-FR" dirty="0"/>
          </a:p>
        </p:txBody>
      </p:sp>
      <p:sp>
        <p:nvSpPr>
          <p:cNvPr id="4" name="Bouton d'action : Précédent 3">
            <a:hlinkClick r:id="rId2" action="ppaction://hlinksldjump" highlightClick="1"/>
          </p:cNvPr>
          <p:cNvSpPr/>
          <p:nvPr/>
        </p:nvSpPr>
        <p:spPr>
          <a:xfrm>
            <a:off x="7740352" y="764704"/>
            <a:ext cx="864096"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81270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424936" cy="5472608"/>
          </a:xfrm>
        </p:spPr>
        <p:txBody>
          <a:bodyPr>
            <a:normAutofit fontScale="62500" lnSpcReduction="20000"/>
          </a:bodyPr>
          <a:lstStyle/>
          <a:p>
            <a:r>
              <a:rPr lang="fr-FR" sz="2900" b="1" dirty="0"/>
              <a:t>Précautions à prendre :</a:t>
            </a:r>
            <a:endParaRPr lang="fr-FR" sz="2900" dirty="0"/>
          </a:p>
          <a:p>
            <a:r>
              <a:rPr lang="fr-FR" b="1" dirty="0"/>
              <a:t> </a:t>
            </a:r>
            <a:endParaRPr lang="fr-FR" dirty="0"/>
          </a:p>
          <a:p>
            <a:r>
              <a:rPr lang="fr-FR" b="1" dirty="0"/>
              <a:t>Avant le départ :</a:t>
            </a:r>
            <a:endParaRPr lang="fr-FR" dirty="0"/>
          </a:p>
          <a:p>
            <a:r>
              <a:rPr lang="fr-FR" dirty="0"/>
              <a:t>·  contrôler le bon état, la propreté, le réglage, le bon fonctionnement des feux ;</a:t>
            </a:r>
          </a:p>
          <a:p>
            <a:r>
              <a:rPr lang="fr-FR" dirty="0"/>
              <a:t>·  contrôler la charge de la batterie ;</a:t>
            </a:r>
          </a:p>
          <a:p>
            <a:r>
              <a:rPr lang="fr-FR" dirty="0"/>
              <a:t>·  s'assurer qu'on a une boîte d'ampoules de rechange, des fusibles, une lampe</a:t>
            </a:r>
          </a:p>
          <a:p>
            <a:r>
              <a:rPr lang="fr-FR" dirty="0"/>
              <a:t>de poche.</a:t>
            </a:r>
          </a:p>
          <a:p>
            <a:r>
              <a:rPr lang="fr-FR" dirty="0"/>
              <a:t> </a:t>
            </a:r>
          </a:p>
          <a:p>
            <a:r>
              <a:rPr lang="fr-FR" b="1" dirty="0"/>
              <a:t>Pendant le trajet :</a:t>
            </a:r>
            <a:endParaRPr lang="fr-FR" dirty="0"/>
          </a:p>
          <a:p>
            <a:r>
              <a:rPr lang="fr-FR" dirty="0"/>
              <a:t>·  faire des pauses plus fréquentes ;</a:t>
            </a:r>
          </a:p>
          <a:p>
            <a:r>
              <a:rPr lang="fr-FR" dirty="0"/>
              <a:t>·  adapter son allure aux conditions météo, à la visibilité et aux conditions</a:t>
            </a:r>
          </a:p>
          <a:p>
            <a:r>
              <a:rPr lang="fr-FR" dirty="0"/>
              <a:t>d’adhérence ;</a:t>
            </a:r>
          </a:p>
          <a:p>
            <a:r>
              <a:rPr lang="fr-FR" dirty="0"/>
              <a:t>·  de nuit, ralentir davantage en virage car l’importance de la courbe est plus</a:t>
            </a:r>
          </a:p>
          <a:p>
            <a:r>
              <a:rPr lang="fr-FR" dirty="0"/>
              <a:t>difficile à apprécier et la perception des obstacles plus tardive ;</a:t>
            </a:r>
          </a:p>
          <a:p>
            <a:r>
              <a:rPr lang="fr-FR" dirty="0"/>
              <a:t>·  de nuit, en cas d'éblouissement, fixer le bord droit de la route le plus </a:t>
            </a:r>
            <a:r>
              <a:rPr lang="fr-FR" dirty="0" smtClean="0"/>
              <a:t>loin possible </a:t>
            </a:r>
            <a:r>
              <a:rPr lang="fr-FR" dirty="0"/>
              <a:t>;</a:t>
            </a:r>
          </a:p>
          <a:p>
            <a:r>
              <a:rPr lang="fr-FR" dirty="0"/>
              <a:t>·  en cas de mauvaise visibilité, se guider à l’aide des marquages au sol ;</a:t>
            </a:r>
          </a:p>
          <a:p>
            <a:r>
              <a:rPr lang="fr-FR" dirty="0"/>
              <a:t>·  se méfier du "coup de pompe" au petit matin.</a:t>
            </a:r>
          </a:p>
          <a:p>
            <a:r>
              <a:rPr lang="fr-FR" dirty="0"/>
              <a:t> </a:t>
            </a:r>
          </a:p>
          <a:p>
            <a:r>
              <a:rPr lang="fr-FR" b="1" dirty="0"/>
              <a:t>Informations routières :</a:t>
            </a:r>
            <a:endParaRPr lang="fr-FR" dirty="0"/>
          </a:p>
          <a:p>
            <a:r>
              <a:rPr lang="fr-FR" b="1" dirty="0"/>
              <a:t> </a:t>
            </a:r>
            <a:endParaRPr lang="fr-FR" dirty="0"/>
          </a:p>
          <a:p>
            <a:r>
              <a:rPr lang="fr-FR" dirty="0"/>
              <a:t>Internet, CRIR, CNIR, Police, Gendarmerie, Autoroute info, Radios, etc... 24 h/24 h.</a:t>
            </a:r>
          </a:p>
        </p:txBody>
      </p:sp>
      <p:sp>
        <p:nvSpPr>
          <p:cNvPr id="4" name="Bouton d'action : Précédent 3">
            <a:hlinkClick r:id="rId2" action="ppaction://hlinksldjump" highlightClick="1"/>
          </p:cNvPr>
          <p:cNvSpPr/>
          <p:nvPr/>
        </p:nvSpPr>
        <p:spPr>
          <a:xfrm>
            <a:off x="7812360" y="908720"/>
            <a:ext cx="1008112"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54187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836712"/>
            <a:ext cx="8229600" cy="5760640"/>
          </a:xfrm>
        </p:spPr>
        <p:txBody>
          <a:bodyPr>
            <a:normAutofit fontScale="70000" lnSpcReduction="20000"/>
          </a:bodyPr>
          <a:lstStyle/>
          <a:p>
            <a:r>
              <a:rPr lang="fr-FR" b="1" dirty="0"/>
              <a:t>Gestes d'urgence</a:t>
            </a:r>
            <a:endParaRPr lang="fr-FR" dirty="0"/>
          </a:p>
          <a:p>
            <a:r>
              <a:rPr lang="fr-FR" b="1" dirty="0"/>
              <a:t> </a:t>
            </a:r>
            <a:endParaRPr lang="fr-FR" dirty="0"/>
          </a:p>
          <a:p>
            <a:r>
              <a:rPr lang="fr-FR" dirty="0"/>
              <a:t>·  PROTEGER</a:t>
            </a:r>
          </a:p>
          <a:p>
            <a:r>
              <a:rPr lang="fr-FR" dirty="0"/>
              <a:t>·  ALERTER</a:t>
            </a:r>
          </a:p>
          <a:p>
            <a:r>
              <a:rPr lang="fr-FR" dirty="0"/>
              <a:t>·  SECOURIR</a:t>
            </a:r>
          </a:p>
          <a:p>
            <a:r>
              <a:rPr lang="fr-FR" dirty="0"/>
              <a:t> </a:t>
            </a:r>
          </a:p>
          <a:p>
            <a:r>
              <a:rPr lang="fr-FR" b="1" dirty="0"/>
              <a:t>Protéger :</a:t>
            </a:r>
            <a:r>
              <a:rPr lang="fr-FR" dirty="0"/>
              <a:t> Signaler l'accident aux autres usagers pour éviter un sur-accident</a:t>
            </a:r>
          </a:p>
          <a:p>
            <a:r>
              <a:rPr lang="fr-FR" dirty="0"/>
              <a:t>(utilisation du ou des triangles de </a:t>
            </a:r>
            <a:r>
              <a:rPr lang="fr-FR" dirty="0" err="1"/>
              <a:t>présignalisation</a:t>
            </a:r>
            <a:r>
              <a:rPr lang="fr-FR" dirty="0"/>
              <a:t>, feux de détresse ...). </a:t>
            </a:r>
            <a:endParaRPr lang="fr-FR" dirty="0" smtClean="0"/>
          </a:p>
          <a:p>
            <a:r>
              <a:rPr lang="fr-FR" dirty="0" smtClean="0"/>
              <a:t>De nuit essayer </a:t>
            </a:r>
            <a:r>
              <a:rPr lang="fr-FR" dirty="0"/>
              <a:t>d'éclairer l'accident.</a:t>
            </a:r>
          </a:p>
          <a:p>
            <a:r>
              <a:rPr lang="fr-FR" b="1" dirty="0"/>
              <a:t> </a:t>
            </a:r>
            <a:endParaRPr lang="fr-FR" dirty="0"/>
          </a:p>
          <a:p>
            <a:r>
              <a:rPr lang="fr-FR" b="1" dirty="0"/>
              <a:t>Alerter :</a:t>
            </a:r>
            <a:r>
              <a:rPr lang="fr-FR" dirty="0"/>
              <a:t> Police ou Gendarmerie, pompiers, borne d’appel sur l’autoroute, lorsqu'on arrive le premier le plus rapidement en précisant le lieu, la gravité apparente, le nombre de blessés ...</a:t>
            </a:r>
          </a:p>
          <a:p>
            <a:r>
              <a:rPr lang="fr-FR" dirty="0"/>
              <a:t>Sinon passer avec prudence pour ne pas encombrer inutilement les lieux.</a:t>
            </a:r>
          </a:p>
          <a:p>
            <a:r>
              <a:rPr lang="fr-FR" dirty="0"/>
              <a:t>Numéros utiles : SAMU (15), police ou gendarmerie (17), pompiers (18), 112 pour l’appel unique européen.</a:t>
            </a:r>
          </a:p>
          <a:p>
            <a:r>
              <a:rPr lang="fr-FR" b="1" dirty="0"/>
              <a:t> </a:t>
            </a:r>
            <a:endParaRPr lang="fr-FR" dirty="0"/>
          </a:p>
          <a:p>
            <a:r>
              <a:rPr lang="fr-FR" b="1" dirty="0"/>
              <a:t>Secourir :</a:t>
            </a:r>
            <a:r>
              <a:rPr lang="fr-FR" dirty="0"/>
              <a:t> couvrir les blessés, leur parler mais ne pas intervenir sans compétences spécialisées</a:t>
            </a:r>
          </a:p>
        </p:txBody>
      </p:sp>
      <p:sp>
        <p:nvSpPr>
          <p:cNvPr id="4" name="Bouton d'action : Précédent 3">
            <a:hlinkClick r:id="rId2" action="ppaction://hlinksldjump" highlightClick="1"/>
          </p:cNvPr>
          <p:cNvSpPr/>
          <p:nvPr/>
        </p:nvSpPr>
        <p:spPr>
          <a:xfrm>
            <a:off x="7524328" y="908720"/>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42866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544616"/>
          </a:xfrm>
        </p:spPr>
        <p:txBody>
          <a:bodyPr>
            <a:normAutofit/>
          </a:bodyPr>
          <a:lstStyle/>
          <a:p>
            <a:endParaRPr lang="fr-FR" b="1" dirty="0" smtClean="0"/>
          </a:p>
          <a:p>
            <a:endParaRPr lang="fr-FR" b="1" dirty="0"/>
          </a:p>
          <a:p>
            <a:r>
              <a:rPr lang="fr-FR" b="1" dirty="0" smtClean="0"/>
              <a:t>Gestes </a:t>
            </a:r>
            <a:r>
              <a:rPr lang="fr-FR" b="1" dirty="0"/>
              <a:t>dangereux</a:t>
            </a:r>
            <a:endParaRPr lang="fr-FR" dirty="0"/>
          </a:p>
          <a:p>
            <a:r>
              <a:rPr lang="fr-FR" dirty="0"/>
              <a:t>·  Donner à boire à un blessé.</a:t>
            </a:r>
          </a:p>
          <a:p>
            <a:r>
              <a:rPr lang="fr-FR" dirty="0"/>
              <a:t>·  Effectuer des gestes non maîtrisés.</a:t>
            </a:r>
          </a:p>
          <a:p>
            <a:r>
              <a:rPr lang="fr-FR" dirty="0"/>
              <a:t>·  Déplacer un blessé, enlever son casque à un motard (sauf </a:t>
            </a:r>
            <a:r>
              <a:rPr lang="fr-FR" dirty="0" smtClean="0"/>
              <a:t>nécessité immédiate </a:t>
            </a:r>
            <a:r>
              <a:rPr lang="fr-FR" dirty="0"/>
              <a:t>: incendie, noyade ...).</a:t>
            </a:r>
          </a:p>
          <a:p>
            <a:pPr marL="0" indent="0">
              <a:buNone/>
            </a:pPr>
            <a:endParaRPr lang="fr-FR" dirty="0"/>
          </a:p>
        </p:txBody>
      </p:sp>
      <p:sp>
        <p:nvSpPr>
          <p:cNvPr id="4" name="Bouton d'action : Précédent 3">
            <a:hlinkClick r:id="rId2" action="ppaction://hlinksldjump" highlightClick="1"/>
          </p:cNvPr>
          <p:cNvSpPr/>
          <p:nvPr/>
        </p:nvSpPr>
        <p:spPr>
          <a:xfrm>
            <a:off x="7884368" y="836712"/>
            <a:ext cx="936104"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5327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229600" cy="6192688"/>
          </a:xfrm>
        </p:spPr>
        <p:txBody>
          <a:bodyPr>
            <a:normAutofit fontScale="70000" lnSpcReduction="20000"/>
          </a:bodyPr>
          <a:lstStyle/>
          <a:p>
            <a:r>
              <a:rPr lang="fr-FR" b="1" dirty="0"/>
              <a:t>Conduite à tenir</a:t>
            </a:r>
            <a:endParaRPr lang="fr-FR" dirty="0"/>
          </a:p>
          <a:p>
            <a:r>
              <a:rPr lang="fr-FR" dirty="0"/>
              <a:t>En cas d’accident matériel, garder son calme et sa courtoisie quelle que soit la</a:t>
            </a:r>
          </a:p>
          <a:p>
            <a:pPr marL="0" indent="0">
              <a:buNone/>
            </a:pPr>
            <a:r>
              <a:rPr lang="fr-FR" dirty="0" smtClean="0"/>
              <a:t>     gravité </a:t>
            </a:r>
            <a:r>
              <a:rPr lang="fr-FR" dirty="0"/>
              <a:t>de l’accident.</a:t>
            </a:r>
          </a:p>
          <a:p>
            <a:r>
              <a:rPr lang="fr-FR" dirty="0"/>
              <a:t>Compte tenu de l’encombrement d’un véhicule lourd, dégager les lieux dès que</a:t>
            </a:r>
          </a:p>
          <a:p>
            <a:r>
              <a:rPr lang="fr-FR" dirty="0"/>
              <a:t>possible. En cas d’impossibilité (véhicule hors service), protéger les lieux</a:t>
            </a:r>
            <a:r>
              <a:rPr lang="fr-FR" dirty="0" smtClean="0"/>
              <a:t>.</a:t>
            </a:r>
          </a:p>
          <a:p>
            <a:pPr marL="0" indent="0">
              <a:buNone/>
            </a:pPr>
            <a:r>
              <a:rPr lang="fr-FR" sz="1700" dirty="0"/>
              <a:t> </a:t>
            </a:r>
          </a:p>
          <a:p>
            <a:r>
              <a:rPr lang="fr-FR" dirty="0"/>
              <a:t>Prévenir son entreprise et procéder à la rédaction d’un constat amiable. La détention et l’utilisation d’un constat amiable ne sont pas obligatoires mais elles sont fortement recommandées.</a:t>
            </a:r>
          </a:p>
          <a:p>
            <a:pPr marL="0" indent="0">
              <a:buNone/>
            </a:pPr>
            <a:r>
              <a:rPr lang="fr-FR" sz="1700" dirty="0"/>
              <a:t> </a:t>
            </a:r>
          </a:p>
          <a:p>
            <a:r>
              <a:rPr lang="fr-FR" dirty="0"/>
              <a:t>Le constat amiable est de format européen et peut être utilisé dans tous les pays de l’Union. Les rubriques sont ainsi identiques, seules les langues des pays changent.</a:t>
            </a:r>
          </a:p>
          <a:p>
            <a:r>
              <a:rPr lang="fr-FR" dirty="0"/>
              <a:t>La rédaction du recto se fait en présence de la partie adverse (identités et</a:t>
            </a:r>
          </a:p>
          <a:p>
            <a:pPr marL="0" indent="0">
              <a:buNone/>
            </a:pPr>
            <a:r>
              <a:rPr lang="fr-FR" dirty="0" smtClean="0"/>
              <a:t>     coordonnées </a:t>
            </a:r>
            <a:r>
              <a:rPr lang="fr-FR" dirty="0"/>
              <a:t>des conducteurs, de leurs compagnies d’assurances, date, heure </a:t>
            </a:r>
            <a:r>
              <a:rPr lang="fr-FR" dirty="0" smtClean="0"/>
              <a:t>et</a:t>
            </a:r>
          </a:p>
          <a:p>
            <a:pPr marL="0" indent="0">
              <a:buNone/>
            </a:pPr>
            <a:r>
              <a:rPr lang="fr-FR" dirty="0" smtClean="0"/>
              <a:t>     lieu </a:t>
            </a:r>
            <a:r>
              <a:rPr lang="fr-FR" dirty="0"/>
              <a:t>du sinistre, dégâts apparents, circonstances, croquis, etc.). </a:t>
            </a:r>
            <a:endParaRPr lang="fr-FR" dirty="0" smtClean="0"/>
          </a:p>
          <a:p>
            <a:pPr marL="0" indent="0">
              <a:buNone/>
            </a:pPr>
            <a:r>
              <a:rPr lang="fr-FR" dirty="0"/>
              <a:t> </a:t>
            </a:r>
            <a:r>
              <a:rPr lang="fr-FR" dirty="0" smtClean="0"/>
              <a:t>    Un </a:t>
            </a:r>
            <a:r>
              <a:rPr lang="fr-FR" dirty="0"/>
              <a:t>total des croix est fait, les deux parties signent le constat avant de séparer </a:t>
            </a:r>
            <a:endParaRPr lang="fr-FR" dirty="0" smtClean="0"/>
          </a:p>
          <a:p>
            <a:pPr marL="0" indent="0">
              <a:buNone/>
            </a:pPr>
            <a:r>
              <a:rPr lang="fr-FR" dirty="0"/>
              <a:t> </a:t>
            </a:r>
            <a:r>
              <a:rPr lang="fr-FR" dirty="0" smtClean="0"/>
              <a:t>    les </a:t>
            </a:r>
            <a:r>
              <a:rPr lang="fr-FR" dirty="0"/>
              <a:t>deux </a:t>
            </a:r>
            <a:r>
              <a:rPr lang="fr-FR" dirty="0" smtClean="0"/>
              <a:t>exemplaires (</a:t>
            </a:r>
            <a:r>
              <a:rPr lang="fr-FR" dirty="0" err="1"/>
              <a:t>autocarbonnés</a:t>
            </a:r>
            <a:r>
              <a:rPr lang="fr-FR" dirty="0"/>
              <a:t>). Il n’est alors plus possible de modifier </a:t>
            </a:r>
            <a:r>
              <a:rPr lang="fr-FR" dirty="0" smtClean="0"/>
              <a:t>le</a:t>
            </a:r>
          </a:p>
          <a:p>
            <a:pPr marL="0" indent="0">
              <a:buNone/>
            </a:pPr>
            <a:r>
              <a:rPr lang="fr-FR" dirty="0"/>
              <a:t> </a:t>
            </a:r>
            <a:r>
              <a:rPr lang="fr-FR" dirty="0" smtClean="0"/>
              <a:t>    </a:t>
            </a:r>
            <a:r>
              <a:rPr lang="fr-FR" dirty="0"/>
              <a:t>recto</a:t>
            </a:r>
            <a:r>
              <a:rPr lang="fr-FR" dirty="0" smtClean="0"/>
              <a:t>.</a:t>
            </a:r>
          </a:p>
          <a:p>
            <a:pPr marL="0" indent="0">
              <a:buNone/>
            </a:pPr>
            <a:endParaRPr lang="fr-FR" dirty="0" smtClean="0"/>
          </a:p>
          <a:p>
            <a:pPr marL="0" indent="0">
              <a:buNone/>
            </a:pPr>
            <a:r>
              <a:rPr lang="fr-FR" dirty="0" smtClean="0"/>
              <a:t>    </a:t>
            </a:r>
            <a:r>
              <a:rPr lang="fr-FR" dirty="0"/>
              <a:t>Le verso </a:t>
            </a:r>
            <a:r>
              <a:rPr lang="fr-FR" dirty="0" smtClean="0"/>
              <a:t>est individuellement </a:t>
            </a:r>
            <a:r>
              <a:rPr lang="fr-FR" dirty="0"/>
              <a:t>complété avant envoi à l’assureur (5 jours ouvrés </a:t>
            </a:r>
            <a:endParaRPr lang="fr-FR" dirty="0" smtClean="0"/>
          </a:p>
          <a:p>
            <a:pPr marL="0" indent="0">
              <a:buNone/>
            </a:pPr>
            <a:r>
              <a:rPr lang="fr-FR" dirty="0"/>
              <a:t> </a:t>
            </a:r>
            <a:r>
              <a:rPr lang="fr-FR" dirty="0" smtClean="0"/>
              <a:t>   en </a:t>
            </a:r>
            <a:r>
              <a:rPr lang="fr-FR" dirty="0"/>
              <a:t>cas d’accident matériel</a:t>
            </a:r>
            <a:r>
              <a:rPr lang="fr-FR" dirty="0" smtClean="0"/>
              <a:t>).</a:t>
            </a:r>
            <a:endParaRPr lang="fr-FR" dirty="0"/>
          </a:p>
        </p:txBody>
      </p:sp>
      <p:sp>
        <p:nvSpPr>
          <p:cNvPr id="4" name="Bouton d'action : Précédent 3">
            <a:hlinkClick r:id="rId2" action="ppaction://hlinksldjump" highlightClick="1"/>
          </p:cNvPr>
          <p:cNvSpPr/>
          <p:nvPr/>
        </p:nvSpPr>
        <p:spPr>
          <a:xfrm>
            <a:off x="7812360" y="692696"/>
            <a:ext cx="936104"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1343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616624"/>
          </a:xfrm>
        </p:spPr>
        <p:txBody>
          <a:bodyPr>
            <a:normAutofit fontScale="77500" lnSpcReduction="20000"/>
          </a:bodyPr>
          <a:lstStyle/>
          <a:p>
            <a:r>
              <a:rPr lang="fr-FR" b="1" dirty="0"/>
              <a:t>Dangers </a:t>
            </a:r>
            <a:r>
              <a:rPr lang="fr-FR" b="1" dirty="0" smtClean="0"/>
              <a:t>:</a:t>
            </a:r>
            <a:endParaRPr lang="fr-FR" dirty="0"/>
          </a:p>
          <a:p>
            <a:r>
              <a:rPr lang="fr-FR" dirty="0"/>
              <a:t>Les risques de la conduite en montagne ou zones accidentées peuvent être liés </a:t>
            </a:r>
            <a:r>
              <a:rPr lang="fr-FR" dirty="0" smtClean="0"/>
              <a:t>à l’infrastructure </a:t>
            </a:r>
            <a:r>
              <a:rPr lang="fr-FR" dirty="0"/>
              <a:t>routière, à la nature des véhicules / ensemble de véhicules, à </a:t>
            </a:r>
            <a:r>
              <a:rPr lang="fr-FR" dirty="0" smtClean="0"/>
              <a:t>la météorologie.</a:t>
            </a:r>
            <a:endParaRPr lang="fr-FR" dirty="0"/>
          </a:p>
          <a:p>
            <a:r>
              <a:rPr lang="fr-FR" dirty="0" smtClean="0"/>
              <a:t>La </a:t>
            </a:r>
            <a:r>
              <a:rPr lang="fr-FR" dirty="0"/>
              <a:t>déclivité : risques liés à l'énergie cinétique, augmentation de la vitesse </a:t>
            </a:r>
            <a:r>
              <a:rPr lang="fr-FR" dirty="0" smtClean="0"/>
              <a:t>qui peut </a:t>
            </a:r>
            <a:r>
              <a:rPr lang="fr-FR" dirty="0"/>
              <a:t>en résulter ...</a:t>
            </a:r>
          </a:p>
          <a:p>
            <a:r>
              <a:rPr lang="fr-FR" dirty="0" smtClean="0"/>
              <a:t>Les </a:t>
            </a:r>
            <a:r>
              <a:rPr lang="fr-FR" dirty="0"/>
              <a:t>croisements : délicats selon l’infrastructure et le véhicule ou ensemble </a:t>
            </a:r>
            <a:r>
              <a:rPr lang="fr-FR" dirty="0" smtClean="0"/>
              <a:t>de véhicules </a:t>
            </a:r>
            <a:r>
              <a:rPr lang="fr-FR" dirty="0"/>
              <a:t>concerné (largeur de la voie par exemple), les usagers </a:t>
            </a:r>
            <a:r>
              <a:rPr lang="fr-FR" dirty="0" smtClean="0"/>
              <a:t>croisés (</a:t>
            </a:r>
            <a:r>
              <a:rPr lang="fr-FR" dirty="0"/>
              <a:t>surprise, méconnaissance des règles du code de la route …)</a:t>
            </a:r>
          </a:p>
          <a:p>
            <a:r>
              <a:rPr lang="fr-FR" dirty="0" smtClean="0"/>
              <a:t>Les </a:t>
            </a:r>
            <a:r>
              <a:rPr lang="fr-FR" dirty="0"/>
              <a:t>trajectoires en virages.</a:t>
            </a:r>
          </a:p>
          <a:p>
            <a:r>
              <a:rPr lang="fr-FR" dirty="0" smtClean="0"/>
              <a:t>Les </a:t>
            </a:r>
            <a:r>
              <a:rPr lang="fr-FR" dirty="0"/>
              <a:t>autres usagers (véhicules légers et lourds, véhicules spéciaux de</a:t>
            </a:r>
          </a:p>
          <a:p>
            <a:pPr marL="0" indent="0">
              <a:buNone/>
            </a:pPr>
            <a:r>
              <a:rPr lang="fr-FR" dirty="0" smtClean="0"/>
              <a:t>     déneigement </a:t>
            </a:r>
            <a:r>
              <a:rPr lang="fr-FR" dirty="0"/>
              <a:t>...).</a:t>
            </a:r>
          </a:p>
          <a:p>
            <a:r>
              <a:rPr lang="fr-FR" dirty="0" smtClean="0"/>
              <a:t>Risque </a:t>
            </a:r>
            <a:r>
              <a:rPr lang="fr-FR" dirty="0"/>
              <a:t>d'échauffement important des systèmes de freinage si mauvaise</a:t>
            </a:r>
          </a:p>
          <a:p>
            <a:pPr marL="0" indent="0">
              <a:buNone/>
            </a:pPr>
            <a:r>
              <a:rPr lang="fr-FR" dirty="0" smtClean="0"/>
              <a:t>     utilisation </a:t>
            </a:r>
            <a:r>
              <a:rPr lang="fr-FR" dirty="0"/>
              <a:t>du ralentisseur, frein moteur, système de freinage ...</a:t>
            </a:r>
          </a:p>
          <a:p>
            <a:r>
              <a:rPr lang="fr-FR" dirty="0" smtClean="0"/>
              <a:t>Surchauffe </a:t>
            </a:r>
            <a:r>
              <a:rPr lang="fr-FR" dirty="0"/>
              <a:t>moteur lors des montées.</a:t>
            </a:r>
          </a:p>
          <a:p>
            <a:r>
              <a:rPr lang="fr-FR" dirty="0" smtClean="0"/>
              <a:t>Risques </a:t>
            </a:r>
            <a:r>
              <a:rPr lang="fr-FR" dirty="0"/>
              <a:t>liés à la neige, au brouillard ou au verglas.</a:t>
            </a:r>
          </a:p>
          <a:p>
            <a:r>
              <a:rPr lang="fr-FR" dirty="0" smtClean="0"/>
              <a:t>Masse </a:t>
            </a:r>
            <a:r>
              <a:rPr lang="fr-FR" dirty="0"/>
              <a:t>du véhicule importante, nature du chargement ...</a:t>
            </a:r>
          </a:p>
          <a:p>
            <a:endParaRPr lang="fr-FR" dirty="0"/>
          </a:p>
        </p:txBody>
      </p:sp>
      <p:sp>
        <p:nvSpPr>
          <p:cNvPr id="5" name="Bouton d'action : Précédent 4">
            <a:hlinkClick r:id="rId2" action="ppaction://hlinksldjump" highlightClick="1"/>
          </p:cNvPr>
          <p:cNvSpPr/>
          <p:nvPr/>
        </p:nvSpPr>
        <p:spPr>
          <a:xfrm>
            <a:off x="7884368" y="764704"/>
            <a:ext cx="1008112"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9299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noAutofit/>
          </a:bodyPr>
          <a:lstStyle/>
          <a:p>
            <a:pPr algn="ctr"/>
            <a:r>
              <a:rPr lang="fr-FR" sz="3200" b="1" dirty="0" smtClean="0"/>
              <a:t>Conduite </a:t>
            </a:r>
            <a:r>
              <a:rPr lang="fr-FR" sz="3200" b="1" dirty="0"/>
              <a:t>dans des </a:t>
            </a:r>
            <a:r>
              <a:rPr lang="fr-FR" sz="3200" b="1" dirty="0" smtClean="0"/>
              <a:t>conditions atmosphériques difficiles</a:t>
            </a:r>
            <a:r>
              <a:rPr lang="fr-FR" sz="3200" b="1" dirty="0"/>
              <a:t>, route </a:t>
            </a:r>
            <a:r>
              <a:rPr lang="fr-FR" sz="3200" b="1" dirty="0" smtClean="0"/>
              <a:t>de nuit    </a:t>
            </a:r>
            <a:r>
              <a:rPr lang="fr-FR" sz="2800" b="1" dirty="0" smtClean="0">
                <a:solidFill>
                  <a:srgbClr val="FFC000"/>
                </a:solidFill>
              </a:rPr>
              <a:t>( Fiche n°1 )</a:t>
            </a:r>
            <a:endParaRPr lang="fr-FR" sz="2800" dirty="0">
              <a:solidFill>
                <a:srgbClr val="FFC000"/>
              </a:solidFill>
            </a:endParaRPr>
          </a:p>
        </p:txBody>
      </p:sp>
      <p:sp>
        <p:nvSpPr>
          <p:cNvPr id="3" name="Espace réservé du contenu 2"/>
          <p:cNvSpPr>
            <a:spLocks noGrp="1"/>
          </p:cNvSpPr>
          <p:nvPr>
            <p:ph idx="1"/>
          </p:nvPr>
        </p:nvSpPr>
        <p:spPr>
          <a:xfrm>
            <a:off x="467544" y="1916832"/>
            <a:ext cx="8229600" cy="4353347"/>
          </a:xfrm>
        </p:spPr>
        <p:txBody>
          <a:bodyPr/>
          <a:lstStyle/>
          <a:p>
            <a:endParaRPr lang="fr-FR" b="1" dirty="0" smtClean="0"/>
          </a:p>
          <a:p>
            <a:r>
              <a:rPr lang="fr-FR" b="1" dirty="0" smtClean="0"/>
              <a:t>Conduite </a:t>
            </a:r>
            <a:r>
              <a:rPr lang="fr-FR" b="1" dirty="0"/>
              <a:t>et comportement</a:t>
            </a:r>
          </a:p>
          <a:p>
            <a:r>
              <a:rPr lang="fr-FR" dirty="0"/>
              <a:t>Pluie, brouillard, vent, neige et verglas, </a:t>
            </a:r>
            <a:r>
              <a:rPr lang="fr-FR" dirty="0" smtClean="0"/>
              <a:t>nuit</a:t>
            </a:r>
          </a:p>
          <a:p>
            <a:endParaRPr lang="fr-FR" dirty="0"/>
          </a:p>
          <a:p>
            <a:r>
              <a:rPr lang="fr-FR" b="1" dirty="0"/>
              <a:t>Précautions à prendre</a:t>
            </a:r>
          </a:p>
          <a:p>
            <a:r>
              <a:rPr lang="fr-FR" dirty="0"/>
              <a:t>Avant et pendant le trajet</a:t>
            </a:r>
          </a:p>
          <a:p>
            <a:r>
              <a:rPr lang="fr-FR" dirty="0"/>
              <a:t>Informations routières</a:t>
            </a:r>
          </a:p>
        </p:txBody>
      </p:sp>
      <p:sp>
        <p:nvSpPr>
          <p:cNvPr id="4" name="Bouton d'action : Informations 3">
            <a:hlinkClick r:id="rId2" action="ppaction://hlinksldjump" highlightClick="1"/>
          </p:cNvPr>
          <p:cNvSpPr/>
          <p:nvPr/>
        </p:nvSpPr>
        <p:spPr>
          <a:xfrm>
            <a:off x="7884368" y="2780928"/>
            <a:ext cx="504056"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7884368" y="4509120"/>
            <a:ext cx="504056"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23114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908720"/>
            <a:ext cx="8229600" cy="5688632"/>
          </a:xfrm>
        </p:spPr>
        <p:txBody>
          <a:bodyPr>
            <a:normAutofit fontScale="40000" lnSpcReduction="20000"/>
          </a:bodyPr>
          <a:lstStyle/>
          <a:p>
            <a:r>
              <a:rPr lang="fr-FR" sz="6000" b="1" dirty="0"/>
              <a:t>Précautions :</a:t>
            </a:r>
            <a:endParaRPr lang="fr-FR" sz="6000" dirty="0"/>
          </a:p>
          <a:p>
            <a:r>
              <a:rPr lang="fr-FR" sz="4500" b="1" dirty="0"/>
              <a:t> </a:t>
            </a:r>
            <a:endParaRPr lang="fr-FR" sz="4500" dirty="0"/>
          </a:p>
          <a:p>
            <a:r>
              <a:rPr lang="fr-FR" sz="4500" dirty="0"/>
              <a:t>La conduite d’un véhicule lourd requiert une attention toute particulière.</a:t>
            </a:r>
          </a:p>
          <a:p>
            <a:r>
              <a:rPr lang="fr-FR" sz="4500" dirty="0"/>
              <a:t>·  Réduire et adapter sa vitesse à la déclivité.</a:t>
            </a:r>
          </a:p>
          <a:p>
            <a:r>
              <a:rPr lang="fr-FR" sz="4500" dirty="0"/>
              <a:t>·  Adapter les rapports de boîte de vitesses en fonction de la déclivité (frein</a:t>
            </a:r>
          </a:p>
          <a:p>
            <a:pPr marL="0" indent="0">
              <a:buNone/>
            </a:pPr>
            <a:r>
              <a:rPr lang="fr-FR" sz="4500" dirty="0" smtClean="0"/>
              <a:t>       moteur</a:t>
            </a:r>
            <a:r>
              <a:rPr lang="fr-FR" sz="4500" dirty="0"/>
              <a:t>), savoir utiliser les possibilités d’une transmission avec changement de</a:t>
            </a:r>
          </a:p>
          <a:p>
            <a:r>
              <a:rPr lang="fr-FR" sz="4500" dirty="0"/>
              <a:t>vitesses automatique …</a:t>
            </a:r>
          </a:p>
          <a:p>
            <a:r>
              <a:rPr lang="fr-FR" sz="4500" dirty="0"/>
              <a:t>·  Utiliser correctement les freins et ralentisseurs, savoir utiliser les possibilités</a:t>
            </a:r>
          </a:p>
          <a:p>
            <a:pPr marL="0" indent="0">
              <a:buNone/>
            </a:pPr>
            <a:r>
              <a:rPr lang="fr-FR" sz="4500" dirty="0" smtClean="0"/>
              <a:t>       techniques </a:t>
            </a:r>
            <a:r>
              <a:rPr lang="fr-FR" sz="4500" dirty="0"/>
              <a:t>de ralentisseurs / freins combinés ...</a:t>
            </a:r>
          </a:p>
          <a:p>
            <a:r>
              <a:rPr lang="fr-FR" sz="4500" dirty="0"/>
              <a:t>·  Posséder les dispositifs antidérapants adaptés (chaînes, pneus à crampons</a:t>
            </a:r>
            <a:r>
              <a:rPr lang="fr-FR" sz="4500" dirty="0" smtClean="0"/>
              <a:t>)</a:t>
            </a:r>
          </a:p>
          <a:p>
            <a:pPr marL="0" indent="0">
              <a:buNone/>
            </a:pPr>
            <a:endParaRPr lang="fr-FR" sz="4500" dirty="0"/>
          </a:p>
          <a:p>
            <a:r>
              <a:rPr lang="fr-FR" sz="4500" b="1" dirty="0"/>
              <a:t>selon la réglementation et les prévisions</a:t>
            </a:r>
            <a:r>
              <a:rPr lang="fr-FR" sz="4500" dirty="0"/>
              <a:t>.</a:t>
            </a:r>
          </a:p>
          <a:p>
            <a:r>
              <a:rPr lang="fr-FR" sz="4500" dirty="0"/>
              <a:t>·  S'informer de l'état des routes, et de l'ouverture ou de la fermeture de certains</a:t>
            </a:r>
          </a:p>
          <a:p>
            <a:r>
              <a:rPr lang="fr-FR" sz="4500" dirty="0"/>
              <a:t>itinéraires (cols ...).</a:t>
            </a:r>
          </a:p>
          <a:p>
            <a:r>
              <a:rPr lang="fr-FR" sz="4500" dirty="0"/>
              <a:t>·  Préférer, selon les possibilités, les tunnels routiers aux passages des cols.</a:t>
            </a:r>
          </a:p>
          <a:p>
            <a:r>
              <a:rPr lang="fr-FR" sz="4500" dirty="0"/>
              <a:t>·  Prévenir (avertisseur sonore, appels feux).</a:t>
            </a:r>
          </a:p>
          <a:p>
            <a:endParaRPr lang="fr-FR" dirty="0"/>
          </a:p>
        </p:txBody>
      </p:sp>
      <p:sp>
        <p:nvSpPr>
          <p:cNvPr id="5" name="Bouton d'action : Précédent 4">
            <a:hlinkClick r:id="rId2" action="ppaction://hlinksldjump" highlightClick="1"/>
          </p:cNvPr>
          <p:cNvSpPr/>
          <p:nvPr/>
        </p:nvSpPr>
        <p:spPr>
          <a:xfrm>
            <a:off x="7380312" y="836712"/>
            <a:ext cx="1224136"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67910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760640"/>
          </a:xfrm>
        </p:spPr>
        <p:txBody>
          <a:bodyPr>
            <a:normAutofit fontScale="70000" lnSpcReduction="20000"/>
          </a:bodyPr>
          <a:lstStyle/>
          <a:p>
            <a:r>
              <a:rPr lang="fr-FR" sz="3400" b="1" dirty="0"/>
              <a:t>Gestes et postures à adopter</a:t>
            </a:r>
            <a:endParaRPr lang="fr-FR" sz="3400" dirty="0"/>
          </a:p>
          <a:p>
            <a:r>
              <a:rPr lang="fr-FR" b="1" dirty="0"/>
              <a:t> </a:t>
            </a:r>
            <a:endParaRPr lang="fr-FR" dirty="0"/>
          </a:p>
          <a:p>
            <a:r>
              <a:rPr lang="fr-FR" dirty="0"/>
              <a:t>·  Etre attentif lors de la montée et la descente de la cabine </a:t>
            </a:r>
            <a:r>
              <a:rPr lang="fr-FR" dirty="0" smtClean="0"/>
              <a:t> </a:t>
            </a:r>
            <a:r>
              <a:rPr lang="fr-FR" dirty="0"/>
              <a:t>:</a:t>
            </a:r>
          </a:p>
          <a:p>
            <a:r>
              <a:rPr lang="fr-FR" dirty="0"/>
              <a:t>risque de chute, foulure, entorse, fractures …</a:t>
            </a:r>
          </a:p>
          <a:p>
            <a:r>
              <a:rPr lang="fr-FR" dirty="0"/>
              <a:t>·  Véhicule avec cabine : ne pas sauter de la cabine, conserver les trois points</a:t>
            </a:r>
          </a:p>
          <a:p>
            <a:r>
              <a:rPr lang="fr-FR" dirty="0"/>
              <a:t>d’appui, descendre face aux marchepieds, être attentif aux marchepieds</a:t>
            </a:r>
          </a:p>
          <a:p>
            <a:r>
              <a:rPr lang="fr-FR" dirty="0"/>
              <a:t>glissants …</a:t>
            </a:r>
          </a:p>
          <a:p>
            <a:r>
              <a:rPr lang="fr-FR" dirty="0"/>
              <a:t>·  Adopter les principes recommandés lors des chargements/déchargements de</a:t>
            </a:r>
          </a:p>
          <a:p>
            <a:r>
              <a:rPr lang="fr-FR" dirty="0"/>
              <a:t>marchandises ou bagages (dos droit, placement des pieds de part et d’autre</a:t>
            </a:r>
          </a:p>
          <a:p>
            <a:r>
              <a:rPr lang="fr-FR" dirty="0"/>
              <a:t>pour l’équilibre, flexion/extension des jambes …) ;</a:t>
            </a:r>
          </a:p>
          <a:p>
            <a:r>
              <a:rPr lang="fr-FR" dirty="0"/>
              <a:t>·  Etre vigilant lors du nettoyage du véhicule (utilisation des marchepieds et</a:t>
            </a:r>
          </a:p>
          <a:p>
            <a:r>
              <a:rPr lang="fr-FR" dirty="0"/>
              <a:t>poignée pour le pare-brise, risque de glissade avec le sol mouillé sur les aires</a:t>
            </a:r>
          </a:p>
          <a:p>
            <a:r>
              <a:rPr lang="fr-FR" dirty="0"/>
              <a:t>de lavage …) ;</a:t>
            </a:r>
          </a:p>
          <a:p>
            <a:r>
              <a:rPr lang="fr-FR" dirty="0"/>
              <a:t>·  Utiliser les équipements et protections prévues selon les cas (gants,</a:t>
            </a:r>
          </a:p>
          <a:p>
            <a:pPr marL="0" indent="0">
              <a:buNone/>
            </a:pPr>
            <a:r>
              <a:rPr lang="fr-FR" dirty="0" smtClean="0"/>
              <a:t>     chaussures </a:t>
            </a:r>
            <a:r>
              <a:rPr lang="fr-FR" dirty="0"/>
              <a:t>de sécurité, imperméable …) ;</a:t>
            </a:r>
          </a:p>
          <a:p>
            <a:r>
              <a:rPr lang="fr-FR" dirty="0"/>
              <a:t>·  Adopter une bonne position de conduite (utilisation des différentes possibilités</a:t>
            </a:r>
          </a:p>
          <a:p>
            <a:r>
              <a:rPr lang="fr-FR" dirty="0"/>
              <a:t>de réglage du siège, utilisation obligatoire de la ceinture de sécurité …) </a:t>
            </a:r>
            <a:r>
              <a:rPr lang="fr-FR" dirty="0" smtClean="0"/>
              <a:t>;</a:t>
            </a:r>
            <a:endParaRPr lang="fr-FR" dirty="0"/>
          </a:p>
        </p:txBody>
      </p:sp>
      <p:sp>
        <p:nvSpPr>
          <p:cNvPr id="4" name="Bouton d'action : Précédent 3">
            <a:hlinkClick r:id="rId2" action="ppaction://hlinksldjump" highlightClick="1"/>
          </p:cNvPr>
          <p:cNvSpPr/>
          <p:nvPr/>
        </p:nvSpPr>
        <p:spPr>
          <a:xfrm>
            <a:off x="7452320" y="836712"/>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26340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616624"/>
          </a:xfrm>
        </p:spPr>
        <p:txBody>
          <a:bodyPr>
            <a:normAutofit fontScale="70000" lnSpcReduction="20000"/>
          </a:bodyPr>
          <a:lstStyle/>
          <a:p>
            <a:r>
              <a:rPr lang="fr-FR" sz="3400" b="1" dirty="0"/>
              <a:t>Importance des accidents</a:t>
            </a:r>
            <a:endParaRPr lang="fr-FR" sz="3400" dirty="0"/>
          </a:p>
          <a:p>
            <a:pPr marL="0" indent="0">
              <a:buNone/>
            </a:pPr>
            <a:endParaRPr lang="fr-FR" sz="3400" dirty="0"/>
          </a:p>
          <a:p>
            <a:r>
              <a:rPr lang="fr-FR" dirty="0"/>
              <a:t>·  Les accidents du travail peuvent survenir à l’arrêt mais également en</a:t>
            </a:r>
          </a:p>
          <a:p>
            <a:pPr marL="0" indent="0">
              <a:buNone/>
            </a:pPr>
            <a:r>
              <a:rPr lang="fr-FR" dirty="0" smtClean="0"/>
              <a:t>     circulation </a:t>
            </a:r>
            <a:r>
              <a:rPr lang="fr-FR" dirty="0"/>
              <a:t>:</a:t>
            </a:r>
          </a:p>
          <a:p>
            <a:r>
              <a:rPr lang="fr-FR" dirty="0"/>
              <a:t>-</a:t>
            </a:r>
            <a:r>
              <a:rPr lang="fr-FR" dirty="0" smtClean="0"/>
              <a:t> </a:t>
            </a:r>
            <a:r>
              <a:rPr lang="fr-FR" dirty="0"/>
              <a:t>L’accident du travail survient par le fait ou à l’occasion du travail, à</a:t>
            </a:r>
          </a:p>
          <a:p>
            <a:pPr marL="0" indent="0">
              <a:buNone/>
            </a:pPr>
            <a:r>
              <a:rPr lang="fr-FR" dirty="0" smtClean="0"/>
              <a:t>     toute </a:t>
            </a:r>
            <a:r>
              <a:rPr lang="fr-FR" dirty="0"/>
              <a:t>personne salariée ou travaillant à quelque titre ou en quelque lieu</a:t>
            </a:r>
          </a:p>
          <a:p>
            <a:pPr marL="0" indent="0">
              <a:buNone/>
            </a:pPr>
            <a:r>
              <a:rPr lang="fr-FR" dirty="0" smtClean="0"/>
              <a:t>     que </a:t>
            </a:r>
            <a:r>
              <a:rPr lang="fr-FR" dirty="0"/>
              <a:t>ce soient pour un ou plusieurs employeurs.</a:t>
            </a:r>
          </a:p>
          <a:p>
            <a:r>
              <a:rPr lang="fr-FR" dirty="0"/>
              <a:t>-</a:t>
            </a:r>
            <a:r>
              <a:rPr lang="fr-FR" dirty="0" smtClean="0"/>
              <a:t> </a:t>
            </a:r>
            <a:r>
              <a:rPr lang="fr-FR" dirty="0"/>
              <a:t>Un accident pendant le trajet aller ou retour entre la résidence et le lieu</a:t>
            </a:r>
          </a:p>
          <a:p>
            <a:pPr marL="0" indent="0">
              <a:buNone/>
            </a:pPr>
            <a:r>
              <a:rPr lang="fr-FR" dirty="0" smtClean="0"/>
              <a:t>     de </a:t>
            </a:r>
            <a:r>
              <a:rPr lang="fr-FR" dirty="0"/>
              <a:t>travail d’un travailleur est considéré comme accident du travail si ce</a:t>
            </a:r>
          </a:p>
          <a:p>
            <a:pPr marL="0" indent="0">
              <a:buNone/>
            </a:pPr>
            <a:r>
              <a:rPr lang="fr-FR" dirty="0" smtClean="0"/>
              <a:t>     sinistre </a:t>
            </a:r>
            <a:r>
              <a:rPr lang="fr-FR" dirty="0"/>
              <a:t>survient sur l’itinéraire et pendant le délai habituel du parcours ;</a:t>
            </a:r>
          </a:p>
          <a:p>
            <a:endParaRPr lang="fr-FR" dirty="0" smtClean="0"/>
          </a:p>
          <a:p>
            <a:r>
              <a:rPr lang="fr-FR" dirty="0" smtClean="0"/>
              <a:t> </a:t>
            </a:r>
            <a:r>
              <a:rPr lang="fr-FR" b="1" dirty="0"/>
              <a:t>Quelques chiffres </a:t>
            </a:r>
            <a:r>
              <a:rPr lang="fr-FR" b="1" dirty="0" smtClean="0"/>
              <a:t>:</a:t>
            </a:r>
          </a:p>
          <a:p>
            <a:endParaRPr lang="fr-FR" b="1" dirty="0"/>
          </a:p>
          <a:p>
            <a:r>
              <a:rPr lang="fr-FR" dirty="0"/>
              <a:t>_ Accident du travail (Assurance maladie 2010):</a:t>
            </a:r>
          </a:p>
          <a:p>
            <a:r>
              <a:rPr lang="fr-FR" dirty="0"/>
              <a:t>·  Transport routier de marchandises : plus de 229 000</a:t>
            </a:r>
          </a:p>
          <a:p>
            <a:pPr marL="0" indent="0">
              <a:buNone/>
            </a:pPr>
            <a:r>
              <a:rPr lang="fr-FR" dirty="0" smtClean="0"/>
              <a:t>      salariés</a:t>
            </a:r>
            <a:r>
              <a:rPr lang="fr-FR" dirty="0"/>
              <a:t>, près de 18 000 accidents du travail, 45 décès ;</a:t>
            </a:r>
          </a:p>
          <a:p>
            <a:r>
              <a:rPr lang="fr-FR" dirty="0"/>
              <a:t>_ Accident de la route (ONISR 2011) :</a:t>
            </a:r>
          </a:p>
          <a:p>
            <a:r>
              <a:rPr lang="fr-FR" dirty="0"/>
              <a:t>·  Transport routier de marchandises (véhicules + </a:t>
            </a:r>
            <a:r>
              <a:rPr lang="fr-FR" dirty="0" smtClean="0"/>
              <a:t>3.5 tonnes</a:t>
            </a:r>
            <a:r>
              <a:rPr lang="fr-FR" dirty="0"/>
              <a:t>) : </a:t>
            </a:r>
            <a:endParaRPr lang="fr-FR" dirty="0" smtClean="0"/>
          </a:p>
          <a:p>
            <a:pPr marL="0" indent="0">
              <a:buNone/>
            </a:pPr>
            <a:r>
              <a:rPr lang="fr-FR" dirty="0" smtClean="0"/>
              <a:t>        60 </a:t>
            </a:r>
            <a:r>
              <a:rPr lang="fr-FR" dirty="0"/>
              <a:t>conducteurs tués (30 jours), 609 </a:t>
            </a:r>
            <a:r>
              <a:rPr lang="fr-FR" dirty="0" smtClean="0"/>
              <a:t>conducteurs blessés</a:t>
            </a:r>
            <a:r>
              <a:rPr lang="fr-FR" dirty="0"/>
              <a:t>.</a:t>
            </a:r>
          </a:p>
          <a:p>
            <a:endParaRPr lang="fr-FR" dirty="0"/>
          </a:p>
        </p:txBody>
      </p:sp>
      <p:sp>
        <p:nvSpPr>
          <p:cNvPr id="4" name="Bouton d'action : Précédent 3">
            <a:hlinkClick r:id="rId2" action="ppaction://hlinksldjump" highlightClick="1"/>
          </p:cNvPr>
          <p:cNvSpPr/>
          <p:nvPr/>
        </p:nvSpPr>
        <p:spPr>
          <a:xfrm>
            <a:off x="7596336" y="836712"/>
            <a:ext cx="1152128"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14036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616624"/>
          </a:xfrm>
        </p:spPr>
        <p:txBody>
          <a:bodyPr>
            <a:normAutofit fontScale="70000" lnSpcReduction="20000"/>
          </a:bodyPr>
          <a:lstStyle/>
          <a:p>
            <a:r>
              <a:rPr lang="fr-FR" sz="3800" b="1" dirty="0"/>
              <a:t>Dangers et risques</a:t>
            </a:r>
            <a:endParaRPr lang="fr-FR" sz="3800" dirty="0"/>
          </a:p>
          <a:p>
            <a:r>
              <a:rPr lang="fr-FR" b="1" dirty="0"/>
              <a:t> </a:t>
            </a:r>
            <a:endParaRPr lang="fr-FR" dirty="0"/>
          </a:p>
          <a:p>
            <a:r>
              <a:rPr lang="fr-FR" dirty="0"/>
              <a:t>·  Accidents du travail : avoir à l’esprit qu’il y a 13 fois plus d’accident du travail à l’arrêt qu'en circulation.</a:t>
            </a:r>
          </a:p>
          <a:p>
            <a:r>
              <a:rPr lang="fr-FR" dirty="0"/>
              <a:t> Exemple de l’accès en cabine : 10.000 accidents par an environ.</a:t>
            </a:r>
          </a:p>
          <a:p>
            <a:r>
              <a:rPr lang="fr-FR" dirty="0"/>
              <a:t> </a:t>
            </a:r>
          </a:p>
          <a:p>
            <a:r>
              <a:rPr lang="fr-FR" dirty="0"/>
              <a:t>·  </a:t>
            </a:r>
            <a:r>
              <a:rPr lang="fr-FR" sz="3200" b="1" dirty="0"/>
              <a:t>Connaître les risques liés :</a:t>
            </a:r>
          </a:p>
          <a:p>
            <a:r>
              <a:rPr lang="fr-FR" dirty="0"/>
              <a:t>-</a:t>
            </a:r>
            <a:r>
              <a:rPr lang="fr-FR" dirty="0" smtClean="0"/>
              <a:t> </a:t>
            </a:r>
            <a:r>
              <a:rPr lang="fr-FR" dirty="0"/>
              <a:t>aux manutentions (hernies, ankylose, écrasement… lors du</a:t>
            </a:r>
          </a:p>
          <a:p>
            <a:pPr marL="0" indent="0">
              <a:buNone/>
            </a:pPr>
            <a:r>
              <a:rPr lang="fr-FR" dirty="0" smtClean="0"/>
              <a:t>      chargement </a:t>
            </a:r>
            <a:r>
              <a:rPr lang="fr-FR" dirty="0"/>
              <a:t>et déchargement, bâchages, débâchages) ;</a:t>
            </a:r>
          </a:p>
          <a:p>
            <a:r>
              <a:rPr lang="fr-FR" dirty="0"/>
              <a:t>-</a:t>
            </a:r>
            <a:r>
              <a:rPr lang="fr-FR" dirty="0" smtClean="0"/>
              <a:t> </a:t>
            </a:r>
            <a:r>
              <a:rPr lang="fr-FR" dirty="0"/>
              <a:t>aux matières transportées (brûlures, respiration de vapeurs </a:t>
            </a:r>
            <a:r>
              <a:rPr lang="fr-FR" dirty="0" smtClean="0"/>
              <a:t>toxiques lors </a:t>
            </a:r>
            <a:r>
              <a:rPr lang="fr-FR" dirty="0"/>
              <a:t>du transport ou transvasement de liquides chauds, toxiques</a:t>
            </a:r>
            <a:r>
              <a:rPr lang="fr-FR" dirty="0" smtClean="0"/>
              <a:t>, dangereux </a:t>
            </a:r>
            <a:r>
              <a:rPr lang="fr-FR" dirty="0"/>
              <a:t>...) ;</a:t>
            </a:r>
          </a:p>
          <a:p>
            <a:r>
              <a:rPr lang="fr-FR" dirty="0"/>
              <a:t>-</a:t>
            </a:r>
            <a:r>
              <a:rPr lang="fr-FR" dirty="0" smtClean="0"/>
              <a:t> </a:t>
            </a:r>
            <a:r>
              <a:rPr lang="fr-FR" dirty="0"/>
              <a:t>à la conception des véhicules (chute, membre coincé, blessures… liés</a:t>
            </a:r>
          </a:p>
          <a:p>
            <a:pPr marL="0" indent="0">
              <a:buNone/>
            </a:pPr>
            <a:r>
              <a:rPr lang="fr-FR" dirty="0" smtClean="0"/>
              <a:t>     à </a:t>
            </a:r>
            <a:r>
              <a:rPr lang="fr-FR" dirty="0"/>
              <a:t>une cabine trop haute, un accès difficile aux organes mécaniques,</a:t>
            </a:r>
          </a:p>
          <a:p>
            <a:pPr marL="0" indent="0">
              <a:buNone/>
            </a:pPr>
            <a:r>
              <a:rPr lang="fr-FR" dirty="0" smtClean="0"/>
              <a:t>     lors </a:t>
            </a:r>
            <a:r>
              <a:rPr lang="fr-FR" dirty="0"/>
              <a:t>de l’utilisation du dispositifs d'attelage ...) ;</a:t>
            </a:r>
          </a:p>
          <a:p>
            <a:r>
              <a:rPr lang="fr-FR" dirty="0"/>
              <a:t>-</a:t>
            </a:r>
            <a:r>
              <a:rPr lang="fr-FR" dirty="0" smtClean="0"/>
              <a:t> </a:t>
            </a:r>
            <a:r>
              <a:rPr lang="fr-FR" dirty="0"/>
              <a:t>à la </a:t>
            </a:r>
            <a:r>
              <a:rPr lang="fr-FR" dirty="0" err="1"/>
              <a:t>manoeuvre</a:t>
            </a:r>
            <a:r>
              <a:rPr lang="fr-FR" dirty="0"/>
              <a:t> des hayons élévateurs (chute, </a:t>
            </a:r>
            <a:r>
              <a:rPr lang="fr-FR" dirty="0" smtClean="0"/>
              <a:t>écrasement, blessure </a:t>
            </a:r>
            <a:r>
              <a:rPr lang="fr-FR" dirty="0"/>
              <a:t>…) ;</a:t>
            </a:r>
          </a:p>
          <a:p>
            <a:r>
              <a:rPr lang="fr-FR" dirty="0"/>
              <a:t>-</a:t>
            </a:r>
            <a:r>
              <a:rPr lang="fr-FR" dirty="0" smtClean="0"/>
              <a:t> </a:t>
            </a:r>
            <a:r>
              <a:rPr lang="fr-FR" dirty="0"/>
              <a:t>à la conduite de groupes frigorifiques (produits suspendus),</a:t>
            </a:r>
          </a:p>
          <a:p>
            <a:r>
              <a:rPr lang="fr-FR" dirty="0" smtClean="0"/>
              <a:t>- citernes </a:t>
            </a:r>
            <a:r>
              <a:rPr lang="fr-FR" dirty="0"/>
              <a:t>(mouvement de ballant) ;</a:t>
            </a:r>
          </a:p>
          <a:p>
            <a:r>
              <a:rPr lang="fr-FR" dirty="0"/>
              <a:t>-</a:t>
            </a:r>
            <a:r>
              <a:rPr lang="fr-FR" dirty="0" smtClean="0"/>
              <a:t> </a:t>
            </a:r>
            <a:r>
              <a:rPr lang="fr-FR" dirty="0"/>
              <a:t>à la </a:t>
            </a:r>
            <a:r>
              <a:rPr lang="fr-FR" dirty="0" err="1"/>
              <a:t>manoeuvres</a:t>
            </a:r>
            <a:r>
              <a:rPr lang="fr-FR" dirty="0"/>
              <a:t> des cabines basculantes (écrasement, </a:t>
            </a:r>
            <a:r>
              <a:rPr lang="fr-FR" dirty="0" smtClean="0"/>
              <a:t>membre, coincé </a:t>
            </a:r>
            <a:r>
              <a:rPr lang="fr-FR" dirty="0"/>
              <a:t>…) ;</a:t>
            </a:r>
          </a:p>
          <a:p>
            <a:endParaRPr lang="fr-FR" dirty="0"/>
          </a:p>
        </p:txBody>
      </p:sp>
      <p:sp>
        <p:nvSpPr>
          <p:cNvPr id="4" name="Bouton d'action : Précédent 3">
            <a:hlinkClick r:id="rId2" action="ppaction://hlinksldjump" highlightClick="1"/>
          </p:cNvPr>
          <p:cNvSpPr/>
          <p:nvPr/>
        </p:nvSpPr>
        <p:spPr>
          <a:xfrm>
            <a:off x="7452320" y="836712"/>
            <a:ext cx="1152128"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01044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08720"/>
            <a:ext cx="8229600" cy="5616624"/>
          </a:xfrm>
        </p:spPr>
        <p:txBody>
          <a:bodyPr>
            <a:normAutofit fontScale="77500" lnSpcReduction="20000"/>
          </a:bodyPr>
          <a:lstStyle/>
          <a:p>
            <a:r>
              <a:rPr lang="fr-FR" sz="3100" b="1" dirty="0"/>
              <a:t>Chargement</a:t>
            </a:r>
            <a:endParaRPr lang="fr-FR" sz="3100" dirty="0"/>
          </a:p>
          <a:p>
            <a:r>
              <a:rPr lang="fr-FR" sz="1500" b="1" dirty="0"/>
              <a:t> </a:t>
            </a:r>
            <a:endParaRPr lang="fr-FR" sz="1500" dirty="0"/>
          </a:p>
          <a:p>
            <a:r>
              <a:rPr lang="fr-FR" dirty="0"/>
              <a:t>Le chargement est de la responsabilité du conducteur (marchandises).</a:t>
            </a:r>
          </a:p>
          <a:p>
            <a:r>
              <a:rPr lang="fr-FR" sz="1500" dirty="0"/>
              <a:t> </a:t>
            </a:r>
          </a:p>
          <a:p>
            <a:r>
              <a:rPr lang="fr-FR" sz="3100" b="1" dirty="0" smtClean="0"/>
              <a:t>Précautions </a:t>
            </a:r>
            <a:r>
              <a:rPr lang="fr-FR" sz="3100" b="1" dirty="0"/>
              <a:t>:</a:t>
            </a:r>
            <a:endParaRPr lang="fr-FR" sz="3100" dirty="0"/>
          </a:p>
          <a:p>
            <a:r>
              <a:rPr lang="fr-FR" dirty="0"/>
              <a:t>-</a:t>
            </a:r>
            <a:r>
              <a:rPr lang="fr-FR" dirty="0" smtClean="0"/>
              <a:t> </a:t>
            </a:r>
            <a:r>
              <a:rPr lang="fr-FR" dirty="0"/>
              <a:t>Respecter la réglementation relative aux masses maximales pour </a:t>
            </a:r>
            <a:r>
              <a:rPr lang="fr-FR" dirty="0" smtClean="0"/>
              <a:t>éviter la </a:t>
            </a:r>
            <a:r>
              <a:rPr lang="fr-FR" dirty="0"/>
              <a:t>surcharge</a:t>
            </a:r>
            <a:r>
              <a:rPr lang="fr-FR" dirty="0" smtClean="0"/>
              <a:t>.</a:t>
            </a:r>
          </a:p>
          <a:p>
            <a:endParaRPr lang="fr-FR" dirty="0"/>
          </a:p>
          <a:p>
            <a:r>
              <a:rPr lang="fr-FR" dirty="0"/>
              <a:t>-</a:t>
            </a:r>
            <a:r>
              <a:rPr lang="fr-FR" dirty="0" smtClean="0"/>
              <a:t> Equilibrer</a:t>
            </a:r>
            <a:r>
              <a:rPr lang="fr-FR" dirty="0"/>
              <a:t>, répartir et éventuellement arrimer le chargement</a:t>
            </a:r>
            <a:r>
              <a:rPr lang="fr-FR" dirty="0" smtClean="0"/>
              <a:t>.</a:t>
            </a:r>
          </a:p>
          <a:p>
            <a:endParaRPr lang="fr-FR" dirty="0"/>
          </a:p>
          <a:p>
            <a:r>
              <a:rPr lang="fr-FR" dirty="0"/>
              <a:t>-</a:t>
            </a:r>
            <a:r>
              <a:rPr lang="fr-FR" dirty="0" smtClean="0"/>
              <a:t> </a:t>
            </a:r>
            <a:r>
              <a:rPr lang="fr-FR" dirty="0"/>
              <a:t>Organiser correctement le chargement </a:t>
            </a:r>
            <a:r>
              <a:rPr lang="fr-FR" dirty="0" smtClean="0"/>
              <a:t>en fonction </a:t>
            </a:r>
            <a:r>
              <a:rPr lang="fr-FR" dirty="0"/>
              <a:t>de l'itinéraire et, dans le cas de livraisons multiples, </a:t>
            </a:r>
            <a:r>
              <a:rPr lang="fr-FR" dirty="0" smtClean="0"/>
              <a:t>des déchargements </a:t>
            </a:r>
            <a:r>
              <a:rPr lang="fr-FR" dirty="0"/>
              <a:t>successifs</a:t>
            </a:r>
            <a:r>
              <a:rPr lang="fr-FR" dirty="0" smtClean="0"/>
              <a:t>.</a:t>
            </a:r>
          </a:p>
          <a:p>
            <a:endParaRPr lang="fr-FR" dirty="0"/>
          </a:p>
          <a:p>
            <a:r>
              <a:rPr lang="fr-FR" dirty="0"/>
              <a:t>-</a:t>
            </a:r>
            <a:r>
              <a:rPr lang="fr-FR" dirty="0" smtClean="0"/>
              <a:t> </a:t>
            </a:r>
            <a:r>
              <a:rPr lang="fr-FR" dirty="0"/>
              <a:t>Adapter sa vitesse</a:t>
            </a:r>
            <a:r>
              <a:rPr lang="fr-FR" dirty="0" smtClean="0"/>
              <a:t>.</a:t>
            </a:r>
          </a:p>
          <a:p>
            <a:endParaRPr lang="fr-FR" dirty="0"/>
          </a:p>
          <a:p>
            <a:r>
              <a:rPr lang="fr-FR" dirty="0"/>
              <a:t>-</a:t>
            </a:r>
            <a:r>
              <a:rPr lang="fr-FR" dirty="0" smtClean="0"/>
              <a:t> </a:t>
            </a:r>
            <a:r>
              <a:rPr lang="fr-FR" dirty="0"/>
              <a:t>Choisir son itinéraire en fonction du gabarit (hauteur et largeur) et </a:t>
            </a:r>
            <a:r>
              <a:rPr lang="fr-FR" dirty="0" smtClean="0"/>
              <a:t>des masses </a:t>
            </a:r>
            <a:r>
              <a:rPr lang="fr-FR" dirty="0"/>
              <a:t>(limitations de tonnage) de son véhicule ou ensemble de</a:t>
            </a:r>
          </a:p>
          <a:p>
            <a:pPr marL="0" indent="0">
              <a:buNone/>
            </a:pPr>
            <a:r>
              <a:rPr lang="fr-FR" dirty="0" smtClean="0"/>
              <a:t>     véhicules.</a:t>
            </a:r>
            <a:endParaRPr lang="fr-FR" dirty="0"/>
          </a:p>
          <a:p>
            <a:endParaRPr lang="fr-FR" dirty="0"/>
          </a:p>
        </p:txBody>
      </p:sp>
      <p:sp>
        <p:nvSpPr>
          <p:cNvPr id="4" name="Bouton d'action : Précédent 3">
            <a:hlinkClick r:id="rId2" action="ppaction://hlinksldjump" highlightClick="1"/>
          </p:cNvPr>
          <p:cNvSpPr/>
          <p:nvPr/>
        </p:nvSpPr>
        <p:spPr>
          <a:xfrm>
            <a:off x="7443455" y="764704"/>
            <a:ext cx="129614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008863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616624"/>
          </a:xfrm>
        </p:spPr>
        <p:txBody>
          <a:bodyPr/>
          <a:lstStyle/>
          <a:p>
            <a:r>
              <a:rPr lang="fr-FR" b="1" dirty="0"/>
              <a:t>·  Risques liés à un chargement défectueux :</a:t>
            </a:r>
            <a:endParaRPr lang="fr-FR" dirty="0"/>
          </a:p>
          <a:p>
            <a:r>
              <a:rPr lang="fr-FR" dirty="0"/>
              <a:t> </a:t>
            </a:r>
          </a:p>
          <a:p>
            <a:r>
              <a:rPr lang="fr-FR" dirty="0"/>
              <a:t>-</a:t>
            </a:r>
            <a:r>
              <a:rPr lang="fr-FR" dirty="0" smtClean="0"/>
              <a:t> </a:t>
            </a:r>
            <a:r>
              <a:rPr lang="fr-FR" dirty="0"/>
              <a:t>Déséquilibre du véhicule.</a:t>
            </a:r>
          </a:p>
          <a:p>
            <a:r>
              <a:rPr lang="fr-FR" dirty="0"/>
              <a:t>-</a:t>
            </a:r>
            <a:r>
              <a:rPr lang="fr-FR" dirty="0" smtClean="0"/>
              <a:t> </a:t>
            </a:r>
            <a:r>
              <a:rPr lang="fr-FR" dirty="0"/>
              <a:t>Risque de renversement.</a:t>
            </a:r>
          </a:p>
          <a:p>
            <a:r>
              <a:rPr lang="fr-FR" dirty="0"/>
              <a:t>-</a:t>
            </a:r>
            <a:r>
              <a:rPr lang="fr-FR" dirty="0" smtClean="0"/>
              <a:t> </a:t>
            </a:r>
            <a:r>
              <a:rPr lang="fr-FR" dirty="0"/>
              <a:t>Détérioration du véhicule.</a:t>
            </a:r>
          </a:p>
          <a:p>
            <a:r>
              <a:rPr lang="fr-FR" dirty="0"/>
              <a:t>-</a:t>
            </a:r>
            <a:r>
              <a:rPr lang="fr-FR" dirty="0" smtClean="0"/>
              <a:t> </a:t>
            </a:r>
            <a:r>
              <a:rPr lang="fr-FR" dirty="0"/>
              <a:t>Risque d’endommagement de la voirie, des ouvrages d’art …</a:t>
            </a:r>
          </a:p>
          <a:p>
            <a:r>
              <a:rPr lang="fr-FR" dirty="0"/>
              <a:t>-</a:t>
            </a:r>
            <a:r>
              <a:rPr lang="fr-FR" dirty="0" smtClean="0"/>
              <a:t> </a:t>
            </a:r>
            <a:r>
              <a:rPr lang="fr-FR" dirty="0"/>
              <a:t>Risque d'obstruction de la visibilité.</a:t>
            </a:r>
          </a:p>
          <a:p>
            <a:r>
              <a:rPr lang="fr-FR" dirty="0"/>
              <a:t>-</a:t>
            </a:r>
            <a:r>
              <a:rPr lang="fr-FR" dirty="0" smtClean="0"/>
              <a:t> </a:t>
            </a:r>
            <a:r>
              <a:rPr lang="fr-FR" dirty="0"/>
              <a:t>Risque de chute de la marchandise sur la chaussée.</a:t>
            </a:r>
          </a:p>
          <a:p>
            <a:r>
              <a:rPr lang="fr-FR" dirty="0"/>
              <a:t>-</a:t>
            </a:r>
            <a:r>
              <a:rPr lang="fr-FR" dirty="0" smtClean="0"/>
              <a:t> </a:t>
            </a:r>
            <a:r>
              <a:rPr lang="fr-FR" dirty="0"/>
              <a:t>Risque de limitation ou de refus de garantie de la part des assureurs </a:t>
            </a:r>
            <a:r>
              <a:rPr lang="fr-FR" dirty="0" smtClean="0"/>
              <a:t>en cas </a:t>
            </a:r>
            <a:r>
              <a:rPr lang="fr-FR" dirty="0"/>
              <a:t>d'accident.</a:t>
            </a:r>
          </a:p>
          <a:p>
            <a:endParaRPr lang="fr-FR" dirty="0"/>
          </a:p>
        </p:txBody>
      </p:sp>
      <p:sp>
        <p:nvSpPr>
          <p:cNvPr id="4" name="Bouton d'action : Précédent 3">
            <a:hlinkClick r:id="rId2" action="ppaction://hlinksldjump" highlightClick="1"/>
          </p:cNvPr>
          <p:cNvSpPr/>
          <p:nvPr/>
        </p:nvSpPr>
        <p:spPr>
          <a:xfrm>
            <a:off x="7740352" y="908720"/>
            <a:ext cx="1080120"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97353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836712"/>
            <a:ext cx="8229600" cy="5760640"/>
          </a:xfrm>
        </p:spPr>
        <p:txBody>
          <a:bodyPr>
            <a:normAutofit fontScale="92500" lnSpcReduction="10000"/>
          </a:bodyPr>
          <a:lstStyle/>
          <a:p>
            <a:r>
              <a:rPr lang="fr-FR" b="1" dirty="0" smtClean="0"/>
              <a:t>Surcharge</a:t>
            </a:r>
            <a:r>
              <a:rPr lang="fr-FR" b="1" dirty="0"/>
              <a:t> </a:t>
            </a:r>
            <a:endParaRPr lang="fr-FR" dirty="0"/>
          </a:p>
          <a:p>
            <a:r>
              <a:rPr lang="fr-FR" dirty="0"/>
              <a:t>Respect de la réglementation : Surcharge interdite.</a:t>
            </a:r>
          </a:p>
          <a:p>
            <a:r>
              <a:rPr lang="fr-FR" dirty="0"/>
              <a:t>La masse réelle ne doit jamais dépasser la masse en charge maximale admissible</a:t>
            </a:r>
          </a:p>
          <a:p>
            <a:r>
              <a:rPr lang="fr-FR" dirty="0"/>
              <a:t>(PTAC ou PTRA selon qu’il s’agisse d’un véhicule isolé ou d’un ensemble </a:t>
            </a:r>
            <a:r>
              <a:rPr lang="fr-FR" dirty="0" smtClean="0"/>
              <a:t>de véhicules</a:t>
            </a:r>
            <a:r>
              <a:rPr lang="fr-FR" dirty="0"/>
              <a:t>).</a:t>
            </a:r>
          </a:p>
          <a:p>
            <a:r>
              <a:rPr lang="fr-FR" dirty="0"/>
              <a:t>Les masses sont inscrites </a:t>
            </a:r>
            <a:r>
              <a:rPr lang="fr-FR" dirty="0" smtClean="0"/>
              <a:t>sur les </a:t>
            </a:r>
            <a:r>
              <a:rPr lang="fr-FR" sz="2200" dirty="0"/>
              <a:t>certificats d’immatriculation </a:t>
            </a:r>
            <a:endParaRPr lang="fr-FR" sz="2200" dirty="0" smtClean="0"/>
          </a:p>
          <a:p>
            <a:pPr marL="0" indent="0" algn="ctr">
              <a:buNone/>
            </a:pPr>
            <a:r>
              <a:rPr lang="fr-FR" sz="1900" dirty="0"/>
              <a:t> </a:t>
            </a:r>
            <a:r>
              <a:rPr lang="fr-FR" sz="1900" dirty="0" smtClean="0"/>
              <a:t>   (</a:t>
            </a:r>
            <a:r>
              <a:rPr lang="fr-FR" sz="1900" dirty="0"/>
              <a:t>code F2 pour le PTAC, F3 pour le PTRA) </a:t>
            </a:r>
          </a:p>
          <a:p>
            <a:r>
              <a:rPr lang="fr-FR" dirty="0"/>
              <a:t>Et, selon le cas :</a:t>
            </a:r>
          </a:p>
          <a:p>
            <a:r>
              <a:rPr lang="fr-FR" dirty="0"/>
              <a:t>·  sur la plaque de tare et de surface ;</a:t>
            </a:r>
          </a:p>
          <a:p>
            <a:r>
              <a:rPr lang="fr-FR" dirty="0"/>
              <a:t>·  sur la plaque du constructeur ;</a:t>
            </a:r>
          </a:p>
          <a:p>
            <a:r>
              <a:rPr lang="fr-FR" dirty="0"/>
              <a:t>·  sur le dispositif d’attelage.</a:t>
            </a:r>
          </a:p>
          <a:p>
            <a:r>
              <a:rPr lang="fr-FR" dirty="0"/>
              <a:t>La réalité du transport : cette réglementation n'est pas toujours respectée (nécessité de rendement, difficultés à contrôler certains chargements : vrac ...).</a:t>
            </a:r>
          </a:p>
          <a:p>
            <a:endParaRPr lang="fr-FR" dirty="0"/>
          </a:p>
        </p:txBody>
      </p:sp>
      <p:sp>
        <p:nvSpPr>
          <p:cNvPr id="4" name="Bouton d'action : Précédent 3">
            <a:hlinkClick r:id="rId2" action="ppaction://hlinksldjump" highlightClick="1"/>
          </p:cNvPr>
          <p:cNvSpPr/>
          <p:nvPr/>
        </p:nvSpPr>
        <p:spPr>
          <a:xfrm>
            <a:off x="7668344" y="764704"/>
            <a:ext cx="1224136"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04469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29600" cy="5760640"/>
          </a:xfrm>
        </p:spPr>
        <p:txBody>
          <a:bodyPr/>
          <a:lstStyle/>
          <a:p>
            <a:r>
              <a:rPr lang="fr-FR" b="1" dirty="0"/>
              <a:t>Sanctions</a:t>
            </a:r>
            <a:endParaRPr lang="fr-FR" dirty="0"/>
          </a:p>
          <a:p>
            <a:pPr marL="0" indent="0">
              <a:buNone/>
            </a:pPr>
            <a:r>
              <a:rPr lang="fr-FR" b="1" dirty="0"/>
              <a:t> </a:t>
            </a:r>
            <a:endParaRPr lang="fr-FR" dirty="0"/>
          </a:p>
          <a:p>
            <a:r>
              <a:rPr lang="fr-FR" dirty="0"/>
              <a:t>La surcharge constitue une infraction :</a:t>
            </a:r>
          </a:p>
          <a:p>
            <a:r>
              <a:rPr lang="fr-FR" dirty="0"/>
              <a:t>·  à la réglementation des transports (coordination).</a:t>
            </a:r>
          </a:p>
          <a:p>
            <a:r>
              <a:rPr lang="fr-FR" dirty="0"/>
              <a:t>·  au code de la route.</a:t>
            </a:r>
          </a:p>
          <a:p>
            <a:r>
              <a:rPr lang="fr-FR" dirty="0"/>
              <a:t>Sanctions encourues :</a:t>
            </a:r>
          </a:p>
          <a:p>
            <a:r>
              <a:rPr lang="fr-FR" dirty="0" smtClean="0"/>
              <a:t>amende </a:t>
            </a:r>
            <a:r>
              <a:rPr lang="fr-FR" sz="2000" dirty="0"/>
              <a:t>(4ème classe, 90 € en forfaitaire minorée, </a:t>
            </a:r>
            <a:endParaRPr lang="fr-FR" sz="2000" dirty="0" smtClean="0"/>
          </a:p>
          <a:p>
            <a:pPr marL="0" indent="0">
              <a:buNone/>
            </a:pPr>
            <a:r>
              <a:rPr lang="fr-FR" sz="2000" dirty="0" smtClean="0"/>
              <a:t>       135 </a:t>
            </a:r>
            <a:r>
              <a:rPr lang="fr-FR" sz="2000" dirty="0"/>
              <a:t>€ en </a:t>
            </a:r>
            <a:r>
              <a:rPr lang="fr-FR" sz="2000" dirty="0" smtClean="0"/>
              <a:t>forfaitaire, 375 </a:t>
            </a:r>
            <a:r>
              <a:rPr lang="fr-FR" sz="2000" dirty="0"/>
              <a:t>€ en forfaitaire majorée) ;</a:t>
            </a:r>
          </a:p>
          <a:p>
            <a:r>
              <a:rPr lang="fr-FR" dirty="0" smtClean="0"/>
              <a:t> </a:t>
            </a:r>
            <a:r>
              <a:rPr lang="fr-FR" dirty="0"/>
              <a:t>prison ;</a:t>
            </a:r>
          </a:p>
          <a:p>
            <a:r>
              <a:rPr lang="fr-FR" dirty="0" smtClean="0"/>
              <a:t> </a:t>
            </a:r>
            <a:r>
              <a:rPr lang="fr-FR" dirty="0"/>
              <a:t>immobilisation du véhicule </a:t>
            </a:r>
            <a:r>
              <a:rPr lang="fr-FR" sz="2000" dirty="0"/>
              <a:t>(au-delà de </a:t>
            </a:r>
            <a:r>
              <a:rPr lang="fr-FR" sz="2400" dirty="0">
                <a:solidFill>
                  <a:srgbClr val="FFC000"/>
                </a:solidFill>
              </a:rPr>
              <a:t>5 %</a:t>
            </a:r>
            <a:r>
              <a:rPr lang="fr-FR" sz="2000" dirty="0"/>
              <a:t> de surcharge).</a:t>
            </a:r>
          </a:p>
          <a:p>
            <a:endParaRPr lang="fr-FR" dirty="0"/>
          </a:p>
        </p:txBody>
      </p:sp>
      <p:sp>
        <p:nvSpPr>
          <p:cNvPr id="4" name="Bouton d'action : Précédent 3">
            <a:hlinkClick r:id="rId2" action="ppaction://hlinksldjump" highlightClick="1"/>
          </p:cNvPr>
          <p:cNvSpPr/>
          <p:nvPr/>
        </p:nvSpPr>
        <p:spPr>
          <a:xfrm>
            <a:off x="7092280" y="980728"/>
            <a:ext cx="1224136"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36481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29600" cy="5688632"/>
          </a:xfrm>
        </p:spPr>
        <p:txBody>
          <a:bodyPr>
            <a:normAutofit fontScale="55000" lnSpcReduction="20000"/>
          </a:bodyPr>
          <a:lstStyle/>
          <a:p>
            <a:r>
              <a:rPr lang="fr-FR" dirty="0"/>
              <a:t>Les dépassements avec un véhicule du groupe lourd ou d’un ensemble de véhicules nécessite une grande attention, conséquence de gabarits imposants (poids et dimensions) .</a:t>
            </a:r>
          </a:p>
          <a:p>
            <a:r>
              <a:rPr lang="fr-FR" b="1" dirty="0"/>
              <a:t> </a:t>
            </a:r>
            <a:endParaRPr lang="fr-FR" dirty="0"/>
          </a:p>
          <a:p>
            <a:r>
              <a:rPr lang="fr-FR" sz="3300" b="1" dirty="0"/>
              <a:t>Précautions avant le dépassement</a:t>
            </a:r>
            <a:endParaRPr lang="fr-FR" sz="3300" dirty="0"/>
          </a:p>
          <a:p>
            <a:r>
              <a:rPr lang="fr-FR" dirty="0"/>
              <a:t>·  Respect de la signalisation horizontale et verticale.</a:t>
            </a:r>
          </a:p>
          <a:p>
            <a:r>
              <a:rPr lang="fr-FR" dirty="0"/>
              <a:t>·  Respect de la réglementation (interdiction de dépassement sur la troisième</a:t>
            </a:r>
          </a:p>
          <a:p>
            <a:pPr marL="0" indent="0">
              <a:buNone/>
            </a:pPr>
            <a:r>
              <a:rPr lang="fr-FR" dirty="0" smtClean="0"/>
              <a:t>      voie </a:t>
            </a:r>
            <a:r>
              <a:rPr lang="fr-FR" dirty="0"/>
              <a:t>pour les véhicules d’un poids total autorisé en charge supérieur à </a:t>
            </a:r>
            <a:r>
              <a:rPr lang="fr-FR" dirty="0" smtClean="0"/>
              <a:t>3.5  </a:t>
            </a:r>
            <a:r>
              <a:rPr lang="fr-FR" dirty="0"/>
              <a:t>t</a:t>
            </a:r>
            <a:r>
              <a:rPr lang="fr-FR" dirty="0" smtClean="0"/>
              <a:t>onnes </a:t>
            </a:r>
            <a:r>
              <a:rPr lang="fr-FR" dirty="0"/>
              <a:t>ou d’ensemble </a:t>
            </a:r>
            <a:r>
              <a:rPr lang="fr-FR" dirty="0" smtClean="0"/>
              <a:t>d’une</a:t>
            </a:r>
          </a:p>
          <a:p>
            <a:pPr marL="0" indent="0">
              <a:buNone/>
            </a:pPr>
            <a:r>
              <a:rPr lang="fr-FR" dirty="0"/>
              <a:t> </a:t>
            </a:r>
            <a:r>
              <a:rPr lang="fr-FR" dirty="0" smtClean="0"/>
              <a:t>     </a:t>
            </a:r>
            <a:r>
              <a:rPr lang="fr-FR" dirty="0"/>
              <a:t>longueur supérieure à 7 mètres, interdiction </a:t>
            </a:r>
            <a:r>
              <a:rPr lang="fr-FR" dirty="0" smtClean="0"/>
              <a:t>de dépassement </a:t>
            </a:r>
            <a:r>
              <a:rPr lang="fr-FR" dirty="0"/>
              <a:t>lorsqu’au moins une voie de </a:t>
            </a:r>
            <a:r>
              <a:rPr lang="fr-FR" dirty="0" smtClean="0"/>
              <a:t>circulation</a:t>
            </a:r>
          </a:p>
          <a:p>
            <a:pPr marL="0" indent="0">
              <a:buNone/>
            </a:pPr>
            <a:r>
              <a:rPr lang="fr-FR" dirty="0"/>
              <a:t> </a:t>
            </a:r>
            <a:r>
              <a:rPr lang="fr-FR" dirty="0" smtClean="0"/>
              <a:t>     est </a:t>
            </a:r>
            <a:r>
              <a:rPr lang="fr-FR" dirty="0"/>
              <a:t>couverte de neige).</a:t>
            </a:r>
          </a:p>
          <a:p>
            <a:r>
              <a:rPr lang="fr-FR" dirty="0"/>
              <a:t>·  Importance de l'espace libre nécessaire.</a:t>
            </a:r>
          </a:p>
          <a:p>
            <a:r>
              <a:rPr lang="fr-FR" dirty="0"/>
              <a:t>·  Importance de la différence d'allure avec le véhicule dépassé.</a:t>
            </a:r>
          </a:p>
          <a:p>
            <a:r>
              <a:rPr lang="fr-FR" dirty="0"/>
              <a:t>·  Accélérations rendues difficiles par l'inertie du véhicule.</a:t>
            </a:r>
          </a:p>
          <a:p>
            <a:r>
              <a:rPr lang="fr-FR" dirty="0"/>
              <a:t>·  Nécessité de connaître son véhicule (possibilité d’accélération, utilisation du</a:t>
            </a:r>
          </a:p>
          <a:p>
            <a:r>
              <a:rPr lang="fr-FR" dirty="0"/>
              <a:t>limiteur/régulateur de vitesse ...).</a:t>
            </a:r>
          </a:p>
          <a:p>
            <a:r>
              <a:rPr lang="fr-FR" dirty="0"/>
              <a:t>·  Utiliser les avertisseurs (sonores et lumineux).</a:t>
            </a:r>
          </a:p>
          <a:p>
            <a:r>
              <a:rPr lang="fr-FR" b="1" dirty="0"/>
              <a:t> </a:t>
            </a:r>
            <a:endParaRPr lang="fr-FR" dirty="0"/>
          </a:p>
          <a:p>
            <a:r>
              <a:rPr lang="fr-FR" sz="3300" b="1" dirty="0"/>
              <a:t>Précautions pendant le dépassement</a:t>
            </a:r>
            <a:endParaRPr lang="fr-FR" sz="3300" dirty="0"/>
          </a:p>
          <a:p>
            <a:r>
              <a:rPr lang="fr-FR" dirty="0"/>
              <a:t>·  Respecter des distances latérales et longitudinales, existence de </a:t>
            </a:r>
            <a:r>
              <a:rPr lang="fr-FR" dirty="0" smtClean="0"/>
              <a:t>règles prévues </a:t>
            </a:r>
            <a:r>
              <a:rPr lang="fr-FR" dirty="0"/>
              <a:t>par le code de la route (notamment avec les deux-roues ou les piétons)</a:t>
            </a:r>
          </a:p>
          <a:p>
            <a:r>
              <a:rPr lang="fr-FR" dirty="0"/>
              <a:t>·  Surveillance à l’aide des dispositifs de </a:t>
            </a:r>
            <a:r>
              <a:rPr lang="fr-FR" dirty="0" err="1"/>
              <a:t>rétrovision</a:t>
            </a:r>
            <a:r>
              <a:rPr lang="fr-FR" dirty="0"/>
              <a:t>.</a:t>
            </a:r>
          </a:p>
          <a:p>
            <a:r>
              <a:rPr lang="fr-FR" sz="3300" b="1" dirty="0"/>
              <a:t>Précautions après le dépassement</a:t>
            </a:r>
            <a:endParaRPr lang="fr-FR" sz="3300" dirty="0"/>
          </a:p>
          <a:p>
            <a:r>
              <a:rPr lang="fr-FR" dirty="0"/>
              <a:t>·  Respecter les distances lors du retour à droite (distances de sécurité [règle </a:t>
            </a:r>
            <a:r>
              <a:rPr lang="fr-FR" dirty="0" smtClean="0"/>
              <a:t>du code </a:t>
            </a:r>
            <a:r>
              <a:rPr lang="fr-FR" dirty="0"/>
              <a:t>de la route spécifique - R.412-12 - imposant une distance minimale </a:t>
            </a:r>
            <a:r>
              <a:rPr lang="fr-FR" dirty="0" smtClean="0"/>
              <a:t>de 50 </a:t>
            </a:r>
            <a:r>
              <a:rPr lang="fr-FR" dirty="0"/>
              <a:t>mètres pour les PTAC &gt; 3 500 kilos ou dont la longueur &gt; 7 mètres]).</a:t>
            </a:r>
          </a:p>
          <a:p>
            <a:r>
              <a:rPr lang="fr-FR" dirty="0"/>
              <a:t>·  Se rabattre à droite</a:t>
            </a:r>
            <a:r>
              <a:rPr lang="fr-FR" dirty="0" smtClean="0"/>
              <a:t>.</a:t>
            </a:r>
            <a:endParaRPr lang="fr-FR" dirty="0"/>
          </a:p>
        </p:txBody>
      </p:sp>
      <p:sp>
        <p:nvSpPr>
          <p:cNvPr id="4" name="Bouton d'action : Précédent 3">
            <a:hlinkClick r:id="rId2" action="ppaction://hlinksldjump" highlightClick="1"/>
          </p:cNvPr>
          <p:cNvSpPr/>
          <p:nvPr/>
        </p:nvSpPr>
        <p:spPr>
          <a:xfrm>
            <a:off x="7452320" y="1442512"/>
            <a:ext cx="1368152"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2707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616624"/>
          </a:xfrm>
        </p:spPr>
        <p:txBody>
          <a:bodyPr/>
          <a:lstStyle/>
          <a:p>
            <a:r>
              <a:rPr lang="fr-FR" b="1" dirty="0"/>
              <a:t>Dangers liés aux dépassements</a:t>
            </a:r>
            <a:endParaRPr lang="fr-FR" dirty="0"/>
          </a:p>
          <a:p>
            <a:r>
              <a:rPr lang="fr-FR" dirty="0"/>
              <a:t>·  Accrochage de l'usager dépassé à cause d’une mauvaise appréciation </a:t>
            </a:r>
            <a:r>
              <a:rPr lang="fr-FR" dirty="0" smtClean="0"/>
              <a:t>des distances</a:t>
            </a:r>
            <a:r>
              <a:rPr lang="fr-FR" dirty="0"/>
              <a:t>.</a:t>
            </a:r>
          </a:p>
          <a:p>
            <a:r>
              <a:rPr lang="fr-FR" dirty="0"/>
              <a:t>·  Mauvaise appréciation des vitesses.</a:t>
            </a:r>
          </a:p>
          <a:p>
            <a:r>
              <a:rPr lang="fr-FR" dirty="0"/>
              <a:t>·  Déport dû au vent (passage d'une zone abritée à une zone non abritée).</a:t>
            </a:r>
          </a:p>
          <a:p>
            <a:r>
              <a:rPr lang="fr-FR" b="1" dirty="0"/>
              <a:t>Etre dépassé</a:t>
            </a:r>
            <a:endParaRPr lang="fr-FR" dirty="0"/>
          </a:p>
          <a:p>
            <a:r>
              <a:rPr lang="fr-FR" dirty="0"/>
              <a:t>·  Maintenir son allure (ou éventuellement ralentir), rappel des règles du code </a:t>
            </a:r>
            <a:r>
              <a:rPr lang="fr-FR" dirty="0" smtClean="0"/>
              <a:t>de la </a:t>
            </a:r>
            <a:r>
              <a:rPr lang="fr-FR" dirty="0"/>
              <a:t>route ...</a:t>
            </a:r>
          </a:p>
          <a:p>
            <a:r>
              <a:rPr lang="fr-FR" dirty="0"/>
              <a:t>·  Surveiller un déport éventuel dû au vent.</a:t>
            </a:r>
          </a:p>
          <a:p>
            <a:endParaRPr lang="fr-FR" dirty="0"/>
          </a:p>
        </p:txBody>
      </p:sp>
      <p:sp>
        <p:nvSpPr>
          <p:cNvPr id="4" name="Bouton d'action : Précédent 3">
            <a:hlinkClick r:id="rId2" action="ppaction://hlinksldjump" highlightClick="1"/>
          </p:cNvPr>
          <p:cNvSpPr/>
          <p:nvPr/>
        </p:nvSpPr>
        <p:spPr>
          <a:xfrm>
            <a:off x="7596336" y="980728"/>
            <a:ext cx="1152128"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12524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229600" cy="1143000"/>
          </a:xfrm>
        </p:spPr>
        <p:txBody>
          <a:bodyPr>
            <a:normAutofit fontScale="90000"/>
          </a:bodyPr>
          <a:lstStyle/>
          <a:p>
            <a:pPr algn="ctr"/>
            <a:r>
              <a:rPr lang="fr-FR" b="1" dirty="0"/>
              <a:t>Comportement en cas </a:t>
            </a:r>
            <a:r>
              <a:rPr lang="fr-FR" b="1" dirty="0" smtClean="0"/>
              <a:t>d’accident</a:t>
            </a:r>
            <a:br>
              <a:rPr lang="fr-FR" b="1" dirty="0" smtClean="0"/>
            </a:br>
            <a:r>
              <a:rPr lang="fr-FR" sz="3100" b="1" dirty="0" smtClean="0">
                <a:solidFill>
                  <a:srgbClr val="FFC000"/>
                </a:solidFill>
              </a:rPr>
              <a:t>( Fiche n° 2 )</a:t>
            </a:r>
            <a:endParaRPr lang="fr-FR" sz="3100" dirty="0">
              <a:solidFill>
                <a:srgbClr val="FFC000"/>
              </a:solidFill>
            </a:endParaRPr>
          </a:p>
        </p:txBody>
      </p:sp>
      <p:sp>
        <p:nvSpPr>
          <p:cNvPr id="3" name="Espace réservé du contenu 2"/>
          <p:cNvSpPr>
            <a:spLocks noGrp="1"/>
          </p:cNvSpPr>
          <p:nvPr>
            <p:ph idx="1"/>
          </p:nvPr>
        </p:nvSpPr>
        <p:spPr/>
        <p:txBody>
          <a:bodyPr/>
          <a:lstStyle/>
          <a:p>
            <a:endParaRPr lang="fr-FR" b="1" dirty="0" smtClean="0"/>
          </a:p>
          <a:p>
            <a:r>
              <a:rPr lang="fr-FR" b="1" dirty="0" smtClean="0"/>
              <a:t>Gestes </a:t>
            </a:r>
            <a:r>
              <a:rPr lang="fr-FR" b="1" dirty="0"/>
              <a:t>d’urgence</a:t>
            </a:r>
          </a:p>
          <a:p>
            <a:endParaRPr lang="fr-FR" b="1" dirty="0" smtClean="0"/>
          </a:p>
          <a:p>
            <a:r>
              <a:rPr lang="fr-FR" b="1" dirty="0" smtClean="0"/>
              <a:t>Gestes </a:t>
            </a:r>
            <a:r>
              <a:rPr lang="fr-FR" b="1" dirty="0"/>
              <a:t>dangereux</a:t>
            </a:r>
          </a:p>
          <a:p>
            <a:endParaRPr lang="fr-FR" b="1" dirty="0" smtClean="0"/>
          </a:p>
          <a:p>
            <a:r>
              <a:rPr lang="fr-FR" b="1" dirty="0" smtClean="0"/>
              <a:t>Conduite </a:t>
            </a:r>
            <a:r>
              <a:rPr lang="fr-FR" b="1" dirty="0"/>
              <a:t>à tenir</a:t>
            </a:r>
            <a:endParaRPr lang="fr-FR" dirty="0"/>
          </a:p>
        </p:txBody>
      </p:sp>
      <p:sp>
        <p:nvSpPr>
          <p:cNvPr id="5" name="Bouton d'action : Informations 4">
            <a:hlinkClick r:id="rId2" action="ppaction://hlinksldjump" highlightClick="1"/>
          </p:cNvPr>
          <p:cNvSpPr/>
          <p:nvPr/>
        </p:nvSpPr>
        <p:spPr>
          <a:xfrm>
            <a:off x="7236296" y="2564904"/>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3" action="ppaction://hlinksldjump" highlightClick="1"/>
          </p:cNvPr>
          <p:cNvSpPr/>
          <p:nvPr/>
        </p:nvSpPr>
        <p:spPr>
          <a:xfrm>
            <a:off x="7236296" y="3429000"/>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Informations 6">
            <a:hlinkClick r:id="rId4" action="ppaction://hlinksldjump" highlightClick="1"/>
          </p:cNvPr>
          <p:cNvSpPr/>
          <p:nvPr/>
        </p:nvSpPr>
        <p:spPr>
          <a:xfrm>
            <a:off x="7236296" y="4293096"/>
            <a:ext cx="576064"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005729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616624"/>
          </a:xfrm>
        </p:spPr>
        <p:txBody>
          <a:bodyPr/>
          <a:lstStyle/>
          <a:p>
            <a:endParaRPr lang="fr-FR" b="1" dirty="0" smtClean="0"/>
          </a:p>
          <a:p>
            <a:r>
              <a:rPr lang="fr-FR" b="1" dirty="0" smtClean="0"/>
              <a:t>Les </a:t>
            </a:r>
            <a:r>
              <a:rPr lang="fr-FR" b="1" dirty="0"/>
              <a:t>dispositifs latéraux et arrière de protection.</a:t>
            </a:r>
            <a:endParaRPr lang="fr-FR" dirty="0"/>
          </a:p>
          <a:p>
            <a:r>
              <a:rPr lang="fr-FR" dirty="0" smtClean="0"/>
              <a:t>Dispositifs </a:t>
            </a:r>
            <a:r>
              <a:rPr lang="fr-FR" dirty="0"/>
              <a:t>latéraux :  Objectif  protéger contre le risque de chute d'usagers (deux roues principalement) sur la trajectoire des roues arrière du véhicule, de </a:t>
            </a:r>
            <a:r>
              <a:rPr lang="fr-FR" dirty="0" smtClean="0"/>
              <a:t>la remorque </a:t>
            </a:r>
            <a:r>
              <a:rPr lang="fr-FR" dirty="0"/>
              <a:t>ou de l’ensemble de véhicules.</a:t>
            </a:r>
          </a:p>
          <a:p>
            <a:endParaRPr lang="fr-FR" b="1" dirty="0" smtClean="0"/>
          </a:p>
          <a:p>
            <a:r>
              <a:rPr lang="fr-FR" b="1" dirty="0" smtClean="0"/>
              <a:t>Dispositifs </a:t>
            </a:r>
            <a:r>
              <a:rPr lang="fr-FR" b="1" dirty="0"/>
              <a:t>arrière anti-encastrement :</a:t>
            </a:r>
            <a:endParaRPr lang="fr-FR" dirty="0"/>
          </a:p>
          <a:p>
            <a:r>
              <a:rPr lang="fr-FR" dirty="0" smtClean="0"/>
              <a:t>Objectif </a:t>
            </a:r>
            <a:r>
              <a:rPr lang="fr-FR" dirty="0"/>
              <a:t>: protéger contre le risque d'encastrement sous le </a:t>
            </a:r>
            <a:r>
              <a:rPr lang="fr-FR" dirty="0" smtClean="0"/>
              <a:t>véhicule d'usagers </a:t>
            </a:r>
            <a:r>
              <a:rPr lang="fr-FR" dirty="0"/>
              <a:t>venant de l'arrière.</a:t>
            </a:r>
          </a:p>
          <a:p>
            <a:endParaRPr lang="fr-FR" dirty="0"/>
          </a:p>
        </p:txBody>
      </p:sp>
      <p:sp>
        <p:nvSpPr>
          <p:cNvPr id="4" name="Bouton d'action : Précédent 3">
            <a:hlinkClick r:id="rId2" action="ppaction://hlinksldjump" highlightClick="1"/>
          </p:cNvPr>
          <p:cNvSpPr/>
          <p:nvPr/>
        </p:nvSpPr>
        <p:spPr>
          <a:xfrm>
            <a:off x="7236296" y="836712"/>
            <a:ext cx="1224136"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39675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496944" cy="5616624"/>
          </a:xfrm>
        </p:spPr>
        <p:txBody>
          <a:bodyPr>
            <a:normAutofit fontScale="85000" lnSpcReduction="10000"/>
          </a:bodyPr>
          <a:lstStyle/>
          <a:p>
            <a:r>
              <a:rPr lang="fr-FR" b="1" dirty="0"/>
              <a:t>Vitesse</a:t>
            </a:r>
            <a:endParaRPr lang="fr-FR" dirty="0"/>
          </a:p>
          <a:p>
            <a:pPr marL="0" indent="0">
              <a:buNone/>
            </a:pPr>
            <a:r>
              <a:rPr lang="fr-FR" b="1" dirty="0"/>
              <a:t> </a:t>
            </a:r>
            <a:endParaRPr lang="fr-FR" dirty="0"/>
          </a:p>
          <a:p>
            <a:r>
              <a:rPr lang="fr-FR" dirty="0"/>
              <a:t>·  Un véhicule en mouvement accumule une énergie : c’est l'énergie cinétique.</a:t>
            </a:r>
          </a:p>
          <a:p>
            <a:r>
              <a:rPr lang="fr-FR" dirty="0" smtClean="0"/>
              <a:t>·C’est </a:t>
            </a:r>
            <a:r>
              <a:rPr lang="fr-FR" dirty="0"/>
              <a:t>l’énergie qui animait le ou les véhicules juste avant le </a:t>
            </a:r>
            <a:r>
              <a:rPr lang="fr-FR" dirty="0" smtClean="0"/>
              <a:t>choc</a:t>
            </a:r>
            <a:r>
              <a:rPr lang="fr-FR" dirty="0"/>
              <a:t>.</a:t>
            </a:r>
          </a:p>
          <a:p>
            <a:pPr marL="0" indent="0">
              <a:buNone/>
            </a:pPr>
            <a:r>
              <a:rPr lang="fr-FR" dirty="0" smtClean="0"/>
              <a:t>   ·  </a:t>
            </a:r>
            <a:r>
              <a:rPr lang="fr-FR" dirty="0"/>
              <a:t>Après le choc, véhicule(s) immobilisé(s), l’énergie cinétique </a:t>
            </a:r>
            <a:r>
              <a:rPr lang="fr-FR" dirty="0" smtClean="0"/>
              <a:t>est</a:t>
            </a:r>
          </a:p>
          <a:p>
            <a:pPr marL="0" indent="0">
              <a:buNone/>
            </a:pPr>
            <a:r>
              <a:rPr lang="fr-FR" dirty="0"/>
              <a:t> </a:t>
            </a:r>
            <a:r>
              <a:rPr lang="fr-FR" dirty="0" smtClean="0"/>
              <a:t>   </a:t>
            </a:r>
            <a:r>
              <a:rPr lang="fr-FR" dirty="0"/>
              <a:t>tombée </a:t>
            </a:r>
            <a:r>
              <a:rPr lang="fr-FR" dirty="0" smtClean="0"/>
              <a:t>à zéro</a:t>
            </a:r>
            <a:r>
              <a:rPr lang="fr-FR" dirty="0"/>
              <a:t>, car elle a été « consommée » en déformations </a:t>
            </a:r>
            <a:r>
              <a:rPr lang="fr-FR" dirty="0" smtClean="0"/>
              <a:t> </a:t>
            </a:r>
          </a:p>
          <a:p>
            <a:pPr marL="0" indent="0">
              <a:buNone/>
            </a:pPr>
            <a:r>
              <a:rPr lang="fr-FR" dirty="0"/>
              <a:t> </a:t>
            </a:r>
            <a:r>
              <a:rPr lang="fr-FR" dirty="0" smtClean="0"/>
              <a:t>   mécaniques très brutales</a:t>
            </a:r>
            <a:r>
              <a:rPr lang="fr-FR" dirty="0"/>
              <a:t>. </a:t>
            </a:r>
            <a:endParaRPr lang="fr-FR" dirty="0" smtClean="0"/>
          </a:p>
          <a:p>
            <a:r>
              <a:rPr lang="fr-FR" dirty="0" smtClean="0"/>
              <a:t>Elle </a:t>
            </a:r>
            <a:r>
              <a:rPr lang="fr-FR" dirty="0"/>
              <a:t>est proportionnelle :</a:t>
            </a:r>
          </a:p>
          <a:p>
            <a:r>
              <a:rPr lang="fr-FR" dirty="0"/>
              <a:t>-</a:t>
            </a:r>
            <a:r>
              <a:rPr lang="fr-FR" dirty="0" smtClean="0"/>
              <a:t> </a:t>
            </a:r>
            <a:r>
              <a:rPr lang="fr-FR" dirty="0"/>
              <a:t>la masse du véhicule,</a:t>
            </a:r>
          </a:p>
          <a:p>
            <a:r>
              <a:rPr lang="fr-FR" dirty="0"/>
              <a:t>-</a:t>
            </a:r>
            <a:r>
              <a:rPr lang="fr-FR" dirty="0" smtClean="0"/>
              <a:t> </a:t>
            </a:r>
            <a:r>
              <a:rPr lang="fr-FR" dirty="0"/>
              <a:t>au carré de la vitesse.</a:t>
            </a:r>
          </a:p>
          <a:p>
            <a:r>
              <a:rPr lang="fr-FR" dirty="0"/>
              <a:t>·  La vitesse à un impact direct sur la gravité des sinistres. Dans les </a:t>
            </a:r>
            <a:r>
              <a:rPr lang="fr-FR" dirty="0" smtClean="0"/>
              <a:t>accidents mortels </a:t>
            </a:r>
            <a:r>
              <a:rPr lang="fr-FR" dirty="0"/>
              <a:t>impliquant au moins un poids lourd, </a:t>
            </a:r>
            <a:endParaRPr lang="fr-FR" dirty="0" smtClean="0"/>
          </a:p>
          <a:p>
            <a:pPr marL="0" indent="0">
              <a:buNone/>
            </a:pPr>
            <a:r>
              <a:rPr lang="fr-FR" dirty="0"/>
              <a:t> </a:t>
            </a:r>
            <a:r>
              <a:rPr lang="fr-FR" dirty="0" smtClean="0"/>
              <a:t>    près </a:t>
            </a:r>
            <a:r>
              <a:rPr lang="fr-FR" dirty="0"/>
              <a:t>de 70 tués dans les </a:t>
            </a:r>
            <a:r>
              <a:rPr lang="fr-FR" dirty="0" smtClean="0"/>
              <a:t>poids lourds,</a:t>
            </a:r>
            <a:endParaRPr lang="fr-FR" dirty="0"/>
          </a:p>
          <a:p>
            <a:r>
              <a:rPr lang="fr-FR" dirty="0"/>
              <a:t>plus de 500 tués dans les autres véhicules ou piétons (ONISR 2011).</a:t>
            </a:r>
          </a:p>
          <a:p>
            <a:endParaRPr lang="fr-FR" dirty="0"/>
          </a:p>
        </p:txBody>
      </p:sp>
      <p:sp>
        <p:nvSpPr>
          <p:cNvPr id="4" name="Bouton d'action : Précédent 3">
            <a:hlinkClick r:id="rId2" action="ppaction://hlinksldjump" highlightClick="1"/>
          </p:cNvPr>
          <p:cNvSpPr/>
          <p:nvPr/>
        </p:nvSpPr>
        <p:spPr>
          <a:xfrm>
            <a:off x="7524328" y="908720"/>
            <a:ext cx="129614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6502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472608"/>
          </a:xfrm>
        </p:spPr>
        <p:txBody>
          <a:bodyPr>
            <a:normAutofit lnSpcReduction="10000"/>
          </a:bodyPr>
          <a:lstStyle/>
          <a:p>
            <a:r>
              <a:rPr lang="fr-FR" b="1" dirty="0"/>
              <a:t>Centre de </a:t>
            </a:r>
            <a:r>
              <a:rPr lang="fr-FR" b="1" dirty="0" smtClean="0"/>
              <a:t>gravité</a:t>
            </a:r>
            <a:endParaRPr lang="fr-FR" dirty="0"/>
          </a:p>
          <a:p>
            <a:endParaRPr lang="fr-FR" dirty="0"/>
          </a:p>
          <a:p>
            <a:r>
              <a:rPr lang="fr-FR" dirty="0"/>
              <a:t>·  Il est déterminé par construction</a:t>
            </a:r>
            <a:r>
              <a:rPr lang="fr-FR" dirty="0" smtClean="0"/>
              <a:t>.</a:t>
            </a:r>
          </a:p>
          <a:p>
            <a:endParaRPr lang="fr-FR" dirty="0"/>
          </a:p>
          <a:p>
            <a:r>
              <a:rPr lang="fr-FR" dirty="0"/>
              <a:t>·  Il doit se situer le plus bas possible</a:t>
            </a:r>
            <a:r>
              <a:rPr lang="fr-FR" dirty="0" smtClean="0"/>
              <a:t>.</a:t>
            </a:r>
          </a:p>
          <a:p>
            <a:endParaRPr lang="fr-FR" dirty="0"/>
          </a:p>
          <a:p>
            <a:r>
              <a:rPr lang="fr-FR" dirty="0"/>
              <a:t>·  Il varie en fonction du chargement (un chargement en hauteur rehausse </a:t>
            </a:r>
            <a:r>
              <a:rPr lang="fr-FR" dirty="0" smtClean="0"/>
              <a:t>le centre </a:t>
            </a:r>
            <a:r>
              <a:rPr lang="fr-FR" dirty="0"/>
              <a:t>de gravité</a:t>
            </a:r>
            <a:r>
              <a:rPr lang="fr-FR" dirty="0" smtClean="0"/>
              <a:t>).</a:t>
            </a:r>
          </a:p>
          <a:p>
            <a:pPr marL="0" indent="0">
              <a:buNone/>
            </a:pPr>
            <a:endParaRPr lang="fr-FR" dirty="0"/>
          </a:p>
          <a:p>
            <a:r>
              <a:rPr lang="fr-FR" dirty="0"/>
              <a:t>·  Il peut influencer la conduite en créant des effets de ballant (différents type </a:t>
            </a:r>
            <a:r>
              <a:rPr lang="fr-FR" dirty="0" smtClean="0"/>
              <a:t>de ballants</a:t>
            </a:r>
            <a:r>
              <a:rPr lang="fr-FR" dirty="0"/>
              <a:t>, élargissement des trajectoires, risque de renversement …).</a:t>
            </a:r>
          </a:p>
          <a:p>
            <a:endParaRPr lang="fr-FR" dirty="0"/>
          </a:p>
        </p:txBody>
      </p:sp>
      <p:sp>
        <p:nvSpPr>
          <p:cNvPr id="4" name="Bouton d'action : Précédent 3">
            <a:hlinkClick r:id="rId2" action="ppaction://hlinksldjump" highlightClick="1"/>
          </p:cNvPr>
          <p:cNvSpPr/>
          <p:nvPr/>
        </p:nvSpPr>
        <p:spPr>
          <a:xfrm>
            <a:off x="7668344" y="908720"/>
            <a:ext cx="1224136"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316089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29600" cy="5616624"/>
          </a:xfrm>
        </p:spPr>
        <p:txBody>
          <a:bodyPr/>
          <a:lstStyle/>
          <a:p>
            <a:r>
              <a:rPr lang="fr-FR" b="1" dirty="0"/>
              <a:t>Force </a:t>
            </a:r>
            <a:r>
              <a:rPr lang="fr-FR" b="1" dirty="0" smtClean="0"/>
              <a:t>centrifuge</a:t>
            </a:r>
            <a:r>
              <a:rPr lang="fr-FR" b="1" dirty="0"/>
              <a:t> </a:t>
            </a:r>
            <a:endParaRPr lang="fr-FR" dirty="0"/>
          </a:p>
          <a:p>
            <a:r>
              <a:rPr lang="fr-FR" dirty="0"/>
              <a:t>·  C'est la force qui, dans un virage ou un changement de direction, entraîne </a:t>
            </a:r>
            <a:r>
              <a:rPr lang="fr-FR" dirty="0" smtClean="0"/>
              <a:t>le véhicule </a:t>
            </a:r>
            <a:r>
              <a:rPr lang="fr-FR" dirty="0"/>
              <a:t>vers l'extérieur de la courbe</a:t>
            </a:r>
            <a:r>
              <a:rPr lang="fr-FR" dirty="0" smtClean="0"/>
              <a:t>.</a:t>
            </a:r>
          </a:p>
          <a:p>
            <a:endParaRPr lang="fr-FR" dirty="0"/>
          </a:p>
          <a:p>
            <a:r>
              <a:rPr lang="fr-FR" dirty="0"/>
              <a:t>·  Elle varie : avec le carré de la vitesse, la masse du véhicule et le rayon de </a:t>
            </a:r>
            <a:r>
              <a:rPr lang="fr-FR" dirty="0" smtClean="0"/>
              <a:t>la courbe.</a:t>
            </a:r>
          </a:p>
          <a:p>
            <a:endParaRPr lang="fr-FR" dirty="0"/>
          </a:p>
          <a:p>
            <a:r>
              <a:rPr lang="fr-FR" dirty="0"/>
              <a:t>·  Elle tend à élargir la trajectoire du véhicule en virage ou lors de </a:t>
            </a:r>
            <a:r>
              <a:rPr lang="fr-FR" dirty="0" smtClean="0"/>
              <a:t>changement de </a:t>
            </a:r>
            <a:r>
              <a:rPr lang="fr-FR" dirty="0"/>
              <a:t>direction, ce qui peut surprendre le conducteur.</a:t>
            </a:r>
          </a:p>
          <a:p>
            <a:endParaRPr lang="fr-FR" dirty="0"/>
          </a:p>
        </p:txBody>
      </p:sp>
      <p:sp>
        <p:nvSpPr>
          <p:cNvPr id="4" name="Bouton d'action : Précédent 3">
            <a:hlinkClick r:id="rId2" action="ppaction://hlinksldjump" highlightClick="1"/>
          </p:cNvPr>
          <p:cNvSpPr/>
          <p:nvPr/>
        </p:nvSpPr>
        <p:spPr>
          <a:xfrm>
            <a:off x="7466635" y="836712"/>
            <a:ext cx="1224136"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341098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544616"/>
          </a:xfrm>
        </p:spPr>
        <p:txBody>
          <a:bodyPr>
            <a:normAutofit fontScale="92500" lnSpcReduction="10000"/>
          </a:bodyPr>
          <a:lstStyle/>
          <a:p>
            <a:r>
              <a:rPr lang="fr-FR" b="1" dirty="0"/>
              <a:t>Adaptation de la conduite</a:t>
            </a:r>
            <a:endParaRPr lang="fr-FR" dirty="0"/>
          </a:p>
          <a:p>
            <a:r>
              <a:rPr lang="fr-FR" dirty="0"/>
              <a:t>·  Réduire la vitesse du véhicule en fonction du chargement et de </a:t>
            </a:r>
            <a:r>
              <a:rPr lang="fr-FR" dirty="0" smtClean="0"/>
              <a:t>la configuration </a:t>
            </a:r>
            <a:r>
              <a:rPr lang="fr-FR" dirty="0"/>
              <a:t>de la route (rayon de la trajectoire).</a:t>
            </a:r>
          </a:p>
          <a:p>
            <a:r>
              <a:rPr lang="fr-FR" dirty="0" smtClean="0"/>
              <a:t>· </a:t>
            </a:r>
            <a:r>
              <a:rPr lang="fr-FR" dirty="0"/>
              <a:t>Adopter une conduite souple.</a:t>
            </a:r>
          </a:p>
          <a:p>
            <a:r>
              <a:rPr lang="fr-FR" dirty="0" smtClean="0"/>
              <a:t>· </a:t>
            </a:r>
            <a:r>
              <a:rPr lang="fr-FR" dirty="0"/>
              <a:t>Adapter la vitesse du véhicule aux circonstances rencontrées : (</a:t>
            </a:r>
            <a:r>
              <a:rPr lang="fr-FR" dirty="0" smtClean="0"/>
              <a:t>signalisation, situations </a:t>
            </a:r>
            <a:r>
              <a:rPr lang="fr-FR" dirty="0"/>
              <a:t>de circulation, état de la route, conditions </a:t>
            </a:r>
            <a:r>
              <a:rPr lang="fr-FR" dirty="0" smtClean="0"/>
              <a:t>de visibilité, d'éclairage ...).</a:t>
            </a:r>
          </a:p>
          <a:p>
            <a:endParaRPr lang="fr-FR" dirty="0"/>
          </a:p>
          <a:p>
            <a:r>
              <a:rPr lang="fr-FR" dirty="0"/>
              <a:t>·  Connaître la réglementation spécifique des véhicules du groupe lourd </a:t>
            </a:r>
            <a:r>
              <a:rPr lang="fr-FR" dirty="0" smtClean="0"/>
              <a:t>en matière </a:t>
            </a:r>
            <a:r>
              <a:rPr lang="fr-FR" dirty="0"/>
              <a:t>de limitations de vitesses, (en fonction des catégories, du type </a:t>
            </a:r>
            <a:r>
              <a:rPr lang="fr-FR" dirty="0" smtClean="0"/>
              <a:t>de voie</a:t>
            </a:r>
            <a:r>
              <a:rPr lang="fr-FR" dirty="0"/>
              <a:t>, apposition de disques de limitation à l'arrière des véhicules lourds, </a:t>
            </a:r>
            <a:r>
              <a:rPr lang="fr-FR" dirty="0" smtClean="0"/>
              <a:t>des remorques </a:t>
            </a:r>
            <a:r>
              <a:rPr lang="fr-FR" dirty="0"/>
              <a:t>…).</a:t>
            </a:r>
          </a:p>
          <a:p>
            <a:r>
              <a:rPr lang="fr-FR" dirty="0"/>
              <a:t>·  Savoir charger son véhicule et sa remorque le cas échéant </a:t>
            </a:r>
            <a:r>
              <a:rPr lang="fr-FR" dirty="0" smtClean="0"/>
              <a:t>( répartition, équilibre</a:t>
            </a:r>
            <a:r>
              <a:rPr lang="fr-FR" dirty="0"/>
              <a:t>, arrimage …).</a:t>
            </a:r>
          </a:p>
          <a:p>
            <a:endParaRPr lang="fr-FR" dirty="0"/>
          </a:p>
        </p:txBody>
      </p:sp>
      <p:sp>
        <p:nvSpPr>
          <p:cNvPr id="4" name="Bouton d'action : Précédent 3">
            <a:hlinkClick r:id="rId2" action="ppaction://hlinksldjump" highlightClick="1"/>
          </p:cNvPr>
          <p:cNvSpPr/>
          <p:nvPr/>
        </p:nvSpPr>
        <p:spPr>
          <a:xfrm>
            <a:off x="7596336" y="836712"/>
            <a:ext cx="1152128"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674856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80728"/>
            <a:ext cx="8229600" cy="5472608"/>
          </a:xfrm>
        </p:spPr>
        <p:txBody>
          <a:bodyPr>
            <a:normAutofit fontScale="85000" lnSpcReduction="20000"/>
          </a:bodyPr>
          <a:lstStyle/>
          <a:p>
            <a:r>
              <a:rPr lang="fr-FR" b="1" dirty="0"/>
              <a:t>Spécifiques CE : </a:t>
            </a:r>
            <a:r>
              <a:rPr lang="fr-FR" dirty="0"/>
              <a:t>conduite d’un tracteur routier en </a:t>
            </a:r>
            <a:r>
              <a:rPr lang="fr-FR" dirty="0" smtClean="0"/>
              <a:t>solo</a:t>
            </a:r>
          </a:p>
          <a:p>
            <a:endParaRPr lang="fr-FR" dirty="0"/>
          </a:p>
          <a:p>
            <a:r>
              <a:rPr lang="fr-FR" b="1" dirty="0"/>
              <a:t>Particularités :</a:t>
            </a:r>
            <a:endParaRPr lang="fr-FR" dirty="0"/>
          </a:p>
          <a:p>
            <a:r>
              <a:rPr lang="fr-FR" dirty="0"/>
              <a:t>·  Confort réduit ;</a:t>
            </a:r>
          </a:p>
          <a:p>
            <a:r>
              <a:rPr lang="fr-FR" dirty="0"/>
              <a:t>·  freinage réduit (mauvaise adhérence des roues AR, absence de charge) ;</a:t>
            </a:r>
          </a:p>
          <a:p>
            <a:r>
              <a:rPr lang="fr-FR" dirty="0"/>
              <a:t>·  comportement routier dégradé.</a:t>
            </a:r>
          </a:p>
          <a:p>
            <a:pPr marL="0" indent="0">
              <a:buNone/>
            </a:pPr>
            <a:endParaRPr lang="fr-FR" sz="1900" dirty="0"/>
          </a:p>
          <a:p>
            <a:r>
              <a:rPr lang="fr-FR" b="1" dirty="0"/>
              <a:t>Dangers :</a:t>
            </a:r>
            <a:endParaRPr lang="fr-FR" dirty="0"/>
          </a:p>
          <a:p>
            <a:r>
              <a:rPr lang="fr-FR" dirty="0"/>
              <a:t>·  instabilité</a:t>
            </a:r>
            <a:r>
              <a:rPr lang="fr-FR" dirty="0" smtClean="0"/>
              <a:t>.</a:t>
            </a:r>
          </a:p>
          <a:p>
            <a:pPr marL="0" indent="0">
              <a:buNone/>
            </a:pPr>
            <a:endParaRPr lang="fr-FR" sz="1900" dirty="0"/>
          </a:p>
          <a:p>
            <a:r>
              <a:rPr lang="fr-FR" b="1" dirty="0"/>
              <a:t>Précautions :</a:t>
            </a:r>
          </a:p>
          <a:p>
            <a:r>
              <a:rPr lang="fr-FR" dirty="0"/>
              <a:t>·  respecter la limitation de vitesse prévue par la réglementation et rappelée </a:t>
            </a:r>
            <a:r>
              <a:rPr lang="fr-FR" dirty="0" smtClean="0"/>
              <a:t>sur les </a:t>
            </a:r>
            <a:r>
              <a:rPr lang="fr-FR" dirty="0"/>
              <a:t>disques apposés sur le véhicule tracteur ;</a:t>
            </a:r>
          </a:p>
          <a:p>
            <a:r>
              <a:rPr lang="fr-FR" dirty="0"/>
              <a:t>·  Conduite souple au volant et sur les commandes (embrayage, </a:t>
            </a:r>
            <a:r>
              <a:rPr lang="fr-FR" dirty="0" err="1" smtClean="0"/>
              <a:t>freins,ralentisseur</a:t>
            </a:r>
            <a:r>
              <a:rPr lang="fr-FR" dirty="0"/>
              <a:t>, sélecteur de rapport de vitesses).</a:t>
            </a:r>
          </a:p>
          <a:p>
            <a:endParaRPr lang="fr-FR" dirty="0"/>
          </a:p>
        </p:txBody>
      </p:sp>
      <p:sp>
        <p:nvSpPr>
          <p:cNvPr id="4" name="Bouton d'action : Précédent 3">
            <a:hlinkClick r:id="rId2" action="ppaction://hlinksldjump" highlightClick="1"/>
          </p:cNvPr>
          <p:cNvSpPr/>
          <p:nvPr/>
        </p:nvSpPr>
        <p:spPr>
          <a:xfrm>
            <a:off x="7812360" y="836712"/>
            <a:ext cx="1008112"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31255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472608"/>
          </a:xfrm>
        </p:spPr>
        <p:txBody>
          <a:bodyPr>
            <a:normAutofit fontScale="62500" lnSpcReduction="20000"/>
          </a:bodyPr>
          <a:lstStyle/>
          <a:p>
            <a:r>
              <a:rPr lang="fr-FR" sz="2900" b="1" dirty="0"/>
              <a:t>Alcool.</a:t>
            </a:r>
          </a:p>
          <a:p>
            <a:r>
              <a:rPr lang="fr-FR" dirty="0"/>
              <a:t>Le taux d’alcool limite à ne pas atteindre est de 0,5 g d’alcool par litre de sang soit 0,25 mg d’alcool par litre d’air expiré.</a:t>
            </a:r>
          </a:p>
          <a:p>
            <a:r>
              <a:rPr lang="fr-FR" dirty="0"/>
              <a:t>Chaque verre (norme débit de boisson) consommé fait monter le taux d’alcool de 0,20 g à 0,25 g en moyenne.</a:t>
            </a:r>
          </a:p>
          <a:p>
            <a:r>
              <a:rPr lang="fr-FR" dirty="0"/>
              <a:t>Ce taux peut augmenter en fonction de l’état de santé, du degré de fatigue, du stress ou des caractéristiques physiques de la personne.</a:t>
            </a:r>
          </a:p>
          <a:p>
            <a:r>
              <a:rPr lang="fr-FR" dirty="0"/>
              <a:t>Le taux d’alcool maximal est atteint </a:t>
            </a:r>
            <a:r>
              <a:rPr lang="fr-FR" dirty="0" smtClean="0"/>
              <a:t>: · </a:t>
            </a:r>
          </a:p>
          <a:p>
            <a:pPr marL="0" indent="0">
              <a:buNone/>
            </a:pPr>
            <a:r>
              <a:rPr lang="fr-FR" dirty="0" smtClean="0"/>
              <a:t>      ½ </a:t>
            </a:r>
            <a:r>
              <a:rPr lang="fr-FR" dirty="0"/>
              <a:t>heure après absorption à jeun </a:t>
            </a:r>
            <a:r>
              <a:rPr lang="fr-FR" dirty="0" smtClean="0"/>
              <a:t>; </a:t>
            </a:r>
            <a:r>
              <a:rPr lang="fr-FR" dirty="0"/>
              <a:t>1 heure après absorption au cours d’un repas.</a:t>
            </a:r>
          </a:p>
          <a:p>
            <a:r>
              <a:rPr lang="fr-FR" dirty="0"/>
              <a:t>L’alcoolémie baisse en moyenne de 0,10 g à 0,15 g d’alcool par litre de sang en 1heure. Café salé, cuillerée d’huile ... : aucun "truc" ne permet d’éliminer l’alcool plus rapidement.</a:t>
            </a:r>
          </a:p>
          <a:p>
            <a:r>
              <a:rPr lang="fr-FR" b="1" dirty="0"/>
              <a:t> </a:t>
            </a:r>
            <a:endParaRPr lang="fr-FR" dirty="0"/>
          </a:p>
          <a:p>
            <a:r>
              <a:rPr lang="fr-FR" b="1" dirty="0"/>
              <a:t>Effets</a:t>
            </a:r>
            <a:endParaRPr lang="fr-FR" dirty="0"/>
          </a:p>
          <a:p>
            <a:r>
              <a:rPr lang="fr-FR" dirty="0"/>
              <a:t>L'alcool agit sur le cerveau et sur tout le système nerveux, ce qui provoque </a:t>
            </a:r>
            <a:r>
              <a:rPr lang="fr-FR" dirty="0" smtClean="0"/>
              <a:t>des conséquences </a:t>
            </a:r>
            <a:r>
              <a:rPr lang="fr-FR" dirty="0"/>
              <a:t>graves pour le conducteur.</a:t>
            </a:r>
          </a:p>
          <a:p>
            <a:r>
              <a:rPr lang="fr-FR" dirty="0"/>
              <a:t>Les conditions physiques sont amoindries :</a:t>
            </a:r>
          </a:p>
          <a:p>
            <a:r>
              <a:rPr lang="fr-FR" dirty="0"/>
              <a:t>·  champ visuel réduit, vision trouble, inattention, sommeil ;</a:t>
            </a:r>
          </a:p>
          <a:p>
            <a:r>
              <a:rPr lang="fr-FR" dirty="0"/>
              <a:t>·  perte de mémoire, perte des apprentissages , diminution des réflexes.</a:t>
            </a:r>
          </a:p>
          <a:p>
            <a:r>
              <a:rPr lang="fr-FR" dirty="0"/>
              <a:t>Le comportement est modifié :</a:t>
            </a:r>
          </a:p>
          <a:p>
            <a:r>
              <a:rPr lang="fr-FR" dirty="0"/>
              <a:t>·  diminution de la peur et prise de risque exagérée ;</a:t>
            </a:r>
          </a:p>
          <a:p>
            <a:r>
              <a:rPr lang="fr-FR" dirty="0"/>
              <a:t>·  agressivité ;</a:t>
            </a:r>
          </a:p>
          <a:p>
            <a:r>
              <a:rPr lang="fr-FR" dirty="0"/>
              <a:t>·  euphorie.</a:t>
            </a:r>
          </a:p>
          <a:p>
            <a:endParaRPr lang="fr-FR" dirty="0"/>
          </a:p>
        </p:txBody>
      </p:sp>
      <p:sp>
        <p:nvSpPr>
          <p:cNvPr id="4" name="Bouton d'action : Précédent 3">
            <a:hlinkClick r:id="rId2" action="ppaction://hlinksldjump" highlightClick="1"/>
          </p:cNvPr>
          <p:cNvSpPr/>
          <p:nvPr/>
        </p:nvSpPr>
        <p:spPr>
          <a:xfrm>
            <a:off x="7740352" y="692696"/>
            <a:ext cx="1152128"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679562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472608"/>
          </a:xfrm>
        </p:spPr>
        <p:txBody>
          <a:bodyPr>
            <a:normAutofit fontScale="92500" lnSpcReduction="10000"/>
          </a:bodyPr>
          <a:lstStyle/>
          <a:p>
            <a:r>
              <a:rPr lang="fr-FR" b="1" dirty="0"/>
              <a:t>Sanctions</a:t>
            </a:r>
            <a:endParaRPr lang="fr-FR" dirty="0"/>
          </a:p>
          <a:p>
            <a:r>
              <a:rPr lang="fr-FR" dirty="0"/>
              <a:t>Taux compris entre 0,5 </a:t>
            </a:r>
            <a:r>
              <a:rPr lang="fr-FR" dirty="0" smtClean="0"/>
              <a:t>et </a:t>
            </a:r>
            <a:r>
              <a:rPr lang="fr-FR" dirty="0"/>
              <a:t>0,8 g d’alcool par litre de sang</a:t>
            </a:r>
            <a:r>
              <a:rPr lang="fr-FR" dirty="0" smtClean="0"/>
              <a:t>: (0,25 et 0,40 mg/ litre d air expiré )</a:t>
            </a:r>
            <a:endParaRPr lang="fr-FR" dirty="0"/>
          </a:p>
          <a:p>
            <a:r>
              <a:rPr lang="fr-FR" dirty="0"/>
              <a:t>·  amende de 135 euros et retrait de 6 points sur le permis de conduire.</a:t>
            </a:r>
          </a:p>
          <a:p>
            <a:r>
              <a:rPr lang="fr-FR" dirty="0"/>
              <a:t>Taux égal ou supérieur à 0,8 g d’alcool par litre de sang </a:t>
            </a:r>
            <a:endParaRPr lang="fr-FR" dirty="0" smtClean="0"/>
          </a:p>
          <a:p>
            <a:r>
              <a:rPr lang="fr-FR" dirty="0" smtClean="0"/>
              <a:t>Ou 0,40 </a:t>
            </a:r>
            <a:r>
              <a:rPr lang="fr-FR" dirty="0"/>
              <a:t>mg/ litre d air expiré </a:t>
            </a:r>
          </a:p>
          <a:p>
            <a:r>
              <a:rPr lang="fr-FR" dirty="0" smtClean="0"/>
              <a:t>(</a:t>
            </a:r>
            <a:r>
              <a:rPr lang="fr-FR" dirty="0"/>
              <a:t>délit) </a:t>
            </a:r>
            <a:r>
              <a:rPr lang="fr-FR" dirty="0" smtClean="0"/>
              <a:t>: </a:t>
            </a:r>
            <a:endParaRPr lang="fr-FR" dirty="0"/>
          </a:p>
          <a:p>
            <a:r>
              <a:rPr lang="fr-FR" dirty="0"/>
              <a:t>·  retrait de 6 points sur le permis de conduire ;</a:t>
            </a:r>
          </a:p>
          <a:p>
            <a:r>
              <a:rPr lang="fr-FR" dirty="0"/>
              <a:t>·  amende pouvant aller jusqu’à 4 500 euros ;</a:t>
            </a:r>
          </a:p>
          <a:p>
            <a:r>
              <a:rPr lang="fr-FR" dirty="0"/>
              <a:t>·  immobilisation du véhicule ;</a:t>
            </a:r>
          </a:p>
          <a:p>
            <a:r>
              <a:rPr lang="fr-FR" dirty="0"/>
              <a:t>·  suspension (jusqu’à 3 ans) voire annulation du permis ;</a:t>
            </a:r>
          </a:p>
          <a:p>
            <a:r>
              <a:rPr lang="fr-FR" dirty="0"/>
              <a:t>·  peine de prison (jusqu’à 2 ans).</a:t>
            </a:r>
          </a:p>
        </p:txBody>
      </p:sp>
      <p:sp>
        <p:nvSpPr>
          <p:cNvPr id="4" name="Bouton d'action : Précédent 3">
            <a:hlinkClick r:id="rId2" action="ppaction://hlinksldjump" highlightClick="1"/>
          </p:cNvPr>
          <p:cNvSpPr/>
          <p:nvPr/>
        </p:nvSpPr>
        <p:spPr>
          <a:xfrm>
            <a:off x="7524328" y="908720"/>
            <a:ext cx="129614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421109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616624"/>
          </a:xfrm>
        </p:spPr>
        <p:txBody>
          <a:bodyPr/>
          <a:lstStyle/>
          <a:p>
            <a:r>
              <a:rPr lang="fr-FR" b="1" dirty="0"/>
              <a:t>Stupéfiants.</a:t>
            </a:r>
            <a:endParaRPr lang="fr-FR" dirty="0"/>
          </a:p>
          <a:p>
            <a:r>
              <a:rPr lang="fr-FR" dirty="0"/>
              <a:t> </a:t>
            </a:r>
          </a:p>
          <a:p>
            <a:r>
              <a:rPr lang="fr-FR" dirty="0"/>
              <a:t>Effets :</a:t>
            </a:r>
          </a:p>
          <a:p>
            <a:r>
              <a:rPr lang="fr-FR" dirty="0"/>
              <a:t>·  capacité à contrôler la trajectoire diminuée ;</a:t>
            </a:r>
          </a:p>
          <a:p>
            <a:r>
              <a:rPr lang="fr-FR" dirty="0"/>
              <a:t>·  temps de réaction allongé ;</a:t>
            </a:r>
          </a:p>
          <a:p>
            <a:r>
              <a:rPr lang="fr-FR" dirty="0"/>
              <a:t>·  déficit des mécanismes d’attention et de vigilance ;</a:t>
            </a:r>
          </a:p>
          <a:p>
            <a:r>
              <a:rPr lang="fr-FR" dirty="0"/>
              <a:t>·  fausse sensation de sécurité.</a:t>
            </a:r>
          </a:p>
          <a:p>
            <a:r>
              <a:rPr lang="fr-FR" dirty="0"/>
              <a:t>L'usage seul du cannabis multiplie le risque moyen d'avoir un accident par 1,8.</a:t>
            </a:r>
          </a:p>
          <a:p>
            <a:r>
              <a:rPr lang="fr-FR" dirty="0"/>
              <a:t>L'usage combiné du cannabis avec une forte dose d'alcool multiplie ce risque par 14.</a:t>
            </a:r>
          </a:p>
          <a:p>
            <a:pPr marL="0" indent="0">
              <a:buNone/>
            </a:pPr>
            <a:endParaRPr lang="fr-FR" dirty="0"/>
          </a:p>
        </p:txBody>
      </p:sp>
      <p:sp>
        <p:nvSpPr>
          <p:cNvPr id="4" name="Bouton d'action : Précédent 3">
            <a:hlinkClick r:id="rId2" action="ppaction://hlinksldjump" highlightClick="1"/>
          </p:cNvPr>
          <p:cNvSpPr/>
          <p:nvPr/>
        </p:nvSpPr>
        <p:spPr>
          <a:xfrm>
            <a:off x="7236296" y="1052736"/>
            <a:ext cx="1152128"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840252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29600" cy="5544616"/>
          </a:xfrm>
        </p:spPr>
        <p:txBody>
          <a:bodyPr>
            <a:normAutofit lnSpcReduction="10000"/>
          </a:bodyPr>
          <a:lstStyle/>
          <a:p>
            <a:r>
              <a:rPr lang="fr-FR" b="1" dirty="0"/>
              <a:t>Sanctions :</a:t>
            </a:r>
            <a:endParaRPr lang="fr-FR" dirty="0"/>
          </a:p>
          <a:p>
            <a:r>
              <a:rPr lang="fr-FR" b="1" dirty="0"/>
              <a:t> </a:t>
            </a:r>
            <a:endParaRPr lang="fr-FR" dirty="0"/>
          </a:p>
          <a:p>
            <a:r>
              <a:rPr lang="fr-FR" dirty="0"/>
              <a:t>Dépistage positif :</a:t>
            </a:r>
          </a:p>
          <a:p>
            <a:r>
              <a:rPr lang="fr-FR" dirty="0"/>
              <a:t>·  retrait de 6 points sur le permis de conduire ;</a:t>
            </a:r>
          </a:p>
          <a:p>
            <a:r>
              <a:rPr lang="fr-FR" dirty="0"/>
              <a:t>·  amende pouvant aller jusqu’à 4 500 euros ;</a:t>
            </a:r>
          </a:p>
          <a:p>
            <a:r>
              <a:rPr lang="fr-FR" dirty="0"/>
              <a:t>·  immobilisation du véhicule ;</a:t>
            </a:r>
          </a:p>
          <a:p>
            <a:r>
              <a:rPr lang="fr-FR" dirty="0"/>
              <a:t>·  suspension (jusqu’à 3 ans) voire annulation du permis ;</a:t>
            </a:r>
          </a:p>
          <a:p>
            <a:r>
              <a:rPr lang="fr-FR" dirty="0"/>
              <a:t>·  peine de prison (jusqu’à 2 ans).</a:t>
            </a:r>
          </a:p>
          <a:p>
            <a:r>
              <a:rPr lang="fr-FR" dirty="0"/>
              <a:t>Les sanctions sont aggravées lorsque cette infraction est couplée avec un </a:t>
            </a:r>
            <a:r>
              <a:rPr lang="fr-FR" dirty="0" smtClean="0"/>
              <a:t>taux d’alcool </a:t>
            </a:r>
            <a:r>
              <a:rPr lang="fr-FR" dirty="0"/>
              <a:t>prohibé : les peines sont portées à 3 ans d’emprisonnement  </a:t>
            </a:r>
            <a:r>
              <a:rPr lang="fr-FR" dirty="0" smtClean="0"/>
              <a:t>et </a:t>
            </a:r>
            <a:r>
              <a:rPr lang="fr-FR" dirty="0"/>
              <a:t>9 000 euros d’amende.</a:t>
            </a:r>
          </a:p>
          <a:p>
            <a:endParaRPr lang="fr-FR" dirty="0"/>
          </a:p>
        </p:txBody>
      </p:sp>
      <p:sp>
        <p:nvSpPr>
          <p:cNvPr id="4" name="Bouton d'action : Précédent 3">
            <a:hlinkClick r:id="rId2" action="ppaction://hlinksldjump" highlightClick="1"/>
          </p:cNvPr>
          <p:cNvSpPr/>
          <p:nvPr/>
        </p:nvSpPr>
        <p:spPr>
          <a:xfrm>
            <a:off x="7308304" y="980728"/>
            <a:ext cx="1224136"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18897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229600" cy="1143000"/>
          </a:xfrm>
        </p:spPr>
        <p:txBody>
          <a:bodyPr>
            <a:normAutofit fontScale="90000"/>
          </a:bodyPr>
          <a:lstStyle/>
          <a:p>
            <a:pPr algn="l"/>
            <a:r>
              <a:rPr lang="fr-FR" b="1" dirty="0" smtClean="0"/>
              <a:t>           Conduite </a:t>
            </a:r>
            <a:r>
              <a:rPr lang="fr-FR" b="1" dirty="0"/>
              <a:t>en montagne </a:t>
            </a:r>
            <a:r>
              <a:rPr lang="fr-FR" b="1" dirty="0" smtClean="0"/>
              <a:t/>
            </a:r>
            <a:br>
              <a:rPr lang="fr-FR" b="1" dirty="0" smtClean="0"/>
            </a:br>
            <a:r>
              <a:rPr lang="fr-FR" b="1" dirty="0" smtClean="0"/>
              <a:t>        ou zones accidentées   </a:t>
            </a:r>
            <a:r>
              <a:rPr lang="fr-FR" sz="3100" b="1" dirty="0" smtClean="0">
                <a:solidFill>
                  <a:srgbClr val="FFC000"/>
                </a:solidFill>
              </a:rPr>
              <a:t>( Fiche n°3 )</a:t>
            </a:r>
            <a:endParaRPr lang="fr-FR" sz="3100" dirty="0">
              <a:solidFill>
                <a:srgbClr val="FFC000"/>
              </a:solidFill>
            </a:endParaRPr>
          </a:p>
        </p:txBody>
      </p:sp>
      <p:sp>
        <p:nvSpPr>
          <p:cNvPr id="3" name="Espace réservé du contenu 2"/>
          <p:cNvSpPr>
            <a:spLocks noGrp="1"/>
          </p:cNvSpPr>
          <p:nvPr>
            <p:ph idx="1"/>
          </p:nvPr>
        </p:nvSpPr>
        <p:spPr>
          <a:xfrm>
            <a:off x="395536" y="2204864"/>
            <a:ext cx="8229600" cy="4389120"/>
          </a:xfrm>
        </p:spPr>
        <p:txBody>
          <a:bodyPr/>
          <a:lstStyle/>
          <a:p>
            <a:endParaRPr lang="fr-FR" dirty="0" smtClean="0"/>
          </a:p>
          <a:p>
            <a:r>
              <a:rPr lang="fr-FR" b="1" dirty="0"/>
              <a:t>Dangers</a:t>
            </a:r>
          </a:p>
          <a:p>
            <a:endParaRPr lang="fr-FR" b="1" dirty="0" smtClean="0"/>
          </a:p>
          <a:p>
            <a:endParaRPr lang="fr-FR" b="1" dirty="0"/>
          </a:p>
          <a:p>
            <a:r>
              <a:rPr lang="fr-FR" b="1" dirty="0" smtClean="0"/>
              <a:t>Précautions</a:t>
            </a:r>
            <a:endParaRPr lang="fr-FR" dirty="0"/>
          </a:p>
        </p:txBody>
      </p:sp>
      <p:sp>
        <p:nvSpPr>
          <p:cNvPr id="4" name="Bouton d'action : Informations 3">
            <a:hlinkClick r:id="rId2" action="ppaction://hlinksldjump" highlightClick="1"/>
          </p:cNvPr>
          <p:cNvSpPr/>
          <p:nvPr/>
        </p:nvSpPr>
        <p:spPr>
          <a:xfrm>
            <a:off x="6948264" y="2636912"/>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6948264" y="4077072"/>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13096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229600" cy="5112568"/>
          </a:xfrm>
        </p:spPr>
        <p:txBody>
          <a:bodyPr/>
          <a:lstStyle/>
          <a:p>
            <a:r>
              <a:rPr lang="fr-FR" b="1" dirty="0"/>
              <a:t>Médicaments.</a:t>
            </a:r>
            <a:endParaRPr lang="fr-FR" dirty="0"/>
          </a:p>
          <a:p>
            <a:r>
              <a:rPr lang="fr-FR" b="1" dirty="0"/>
              <a:t> </a:t>
            </a:r>
            <a:endParaRPr lang="fr-FR" dirty="0"/>
          </a:p>
          <a:p>
            <a:r>
              <a:rPr lang="fr-FR" dirty="0"/>
              <a:t>Avant de conduire, il convient de lire attentivement les notices ou de </a:t>
            </a:r>
            <a:r>
              <a:rPr lang="fr-FR" dirty="0" smtClean="0"/>
              <a:t>demander conseil </a:t>
            </a:r>
            <a:r>
              <a:rPr lang="fr-FR" dirty="0"/>
              <a:t>à son médecin.</a:t>
            </a:r>
          </a:p>
          <a:p>
            <a:r>
              <a:rPr lang="fr-FR" dirty="0"/>
              <a:t>Certains médicaments sont incompatibles avec la consommation d’alcool </a:t>
            </a:r>
            <a:r>
              <a:rPr lang="fr-FR" dirty="0" smtClean="0"/>
              <a:t>et entraînent </a:t>
            </a:r>
            <a:r>
              <a:rPr lang="fr-FR" dirty="0"/>
              <a:t>un sur-risque d’accident considérable.</a:t>
            </a:r>
          </a:p>
        </p:txBody>
      </p:sp>
      <p:sp>
        <p:nvSpPr>
          <p:cNvPr id="4" name="Bouton d'action : Précédent 3">
            <a:hlinkClick r:id="rId2" action="ppaction://hlinksldjump" highlightClick="1"/>
          </p:cNvPr>
          <p:cNvSpPr/>
          <p:nvPr/>
        </p:nvSpPr>
        <p:spPr>
          <a:xfrm>
            <a:off x="7308304" y="980728"/>
            <a:ext cx="936104"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465294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229600" cy="5976664"/>
          </a:xfrm>
        </p:spPr>
        <p:txBody>
          <a:bodyPr>
            <a:normAutofit fontScale="47500" lnSpcReduction="20000"/>
          </a:bodyPr>
          <a:lstStyle/>
          <a:p>
            <a:r>
              <a:rPr lang="fr-FR" sz="3300" b="1" dirty="0"/>
              <a:t>Eco-conduite</a:t>
            </a:r>
            <a:endParaRPr lang="fr-FR" sz="3300" dirty="0"/>
          </a:p>
          <a:p>
            <a:r>
              <a:rPr lang="fr-FR" b="1" dirty="0"/>
              <a:t> </a:t>
            </a:r>
            <a:endParaRPr lang="fr-FR" dirty="0"/>
          </a:p>
          <a:p>
            <a:r>
              <a:rPr lang="fr-FR" sz="3400" dirty="0"/>
              <a:t>Dans la prise de conscience générale d’un environnement dégradé (pollution, coût des carburants et du matériel …), l’éco-conduite trouve toute sa légitimité.</a:t>
            </a:r>
          </a:p>
          <a:p>
            <a:r>
              <a:rPr lang="fr-FR" sz="3400" dirty="0"/>
              <a:t>L’éco-conduite, ou conduite économique, a pour objectif d’adopter des principes pour une utilisation efficace de l’énergie.</a:t>
            </a:r>
          </a:p>
          <a:p>
            <a:r>
              <a:rPr lang="fr-FR" sz="3400" dirty="0"/>
              <a:t> </a:t>
            </a:r>
          </a:p>
          <a:p>
            <a:r>
              <a:rPr lang="fr-FR" sz="3300" b="1" dirty="0"/>
              <a:t>Règles de bases :</a:t>
            </a:r>
          </a:p>
          <a:p>
            <a:r>
              <a:rPr lang="fr-FR" sz="3400" dirty="0"/>
              <a:t>·  changer les rapports à bas régime moteur pour les véhicules à boîte </a:t>
            </a:r>
            <a:r>
              <a:rPr lang="fr-FR" sz="3400" dirty="0" smtClean="0"/>
              <a:t>de vitesse </a:t>
            </a:r>
            <a:r>
              <a:rPr lang="fr-FR" sz="3400" dirty="0"/>
              <a:t>manuelle, utiliser les différents programmes proposés pour </a:t>
            </a:r>
            <a:r>
              <a:rPr lang="fr-FR" sz="3400" dirty="0" smtClean="0"/>
              <a:t>les changements </a:t>
            </a:r>
            <a:r>
              <a:rPr lang="fr-FR" sz="3400" dirty="0"/>
              <a:t>de vitesses automatique ;</a:t>
            </a:r>
          </a:p>
          <a:p>
            <a:r>
              <a:rPr lang="fr-FR" sz="3400" dirty="0"/>
              <a:t>·  utiliser le compte-tours et connaître les caractéristiques de sa motorisation</a:t>
            </a:r>
          </a:p>
          <a:p>
            <a:r>
              <a:rPr lang="fr-FR" sz="3400" dirty="0"/>
              <a:t>(couple, puissance, régime moteur optimal …) ;</a:t>
            </a:r>
          </a:p>
          <a:p>
            <a:r>
              <a:rPr lang="fr-FR" sz="3400" dirty="0"/>
              <a:t>·  réguler sa vitesse (80 au lieu de 90 par exemple) ;</a:t>
            </a:r>
          </a:p>
          <a:p>
            <a:r>
              <a:rPr lang="fr-FR" sz="3400" dirty="0"/>
              <a:t>·  utiliser l’inertie du véhicule ;</a:t>
            </a:r>
          </a:p>
          <a:p>
            <a:r>
              <a:rPr lang="fr-FR" sz="3400" dirty="0"/>
              <a:t>·  utiliser un régime moteur le plus bas possible ;</a:t>
            </a:r>
          </a:p>
          <a:p>
            <a:r>
              <a:rPr lang="fr-FR" sz="3400" dirty="0"/>
              <a:t>·  anticiper le trafic et conduire avec souplesse ;</a:t>
            </a:r>
          </a:p>
          <a:p>
            <a:r>
              <a:rPr lang="fr-FR" sz="3400" dirty="0"/>
              <a:t>·  entretenir son véhicule.</a:t>
            </a:r>
          </a:p>
          <a:p>
            <a:r>
              <a:rPr lang="fr-FR" sz="3400" dirty="0"/>
              <a:t>De même, lors des départs à froid, amener progressivement le véhicule à </a:t>
            </a:r>
            <a:r>
              <a:rPr lang="fr-FR" sz="3400" dirty="0" smtClean="0"/>
              <a:t>sa température </a:t>
            </a:r>
            <a:r>
              <a:rPr lang="fr-FR" sz="3400" dirty="0"/>
              <a:t>optimale de fonctionnement en utilisant le ou les thermomètres </a:t>
            </a:r>
            <a:r>
              <a:rPr lang="fr-FR" sz="3400" dirty="0" smtClean="0"/>
              <a:t>à disposition </a:t>
            </a:r>
            <a:r>
              <a:rPr lang="fr-FR" sz="3400" dirty="0"/>
              <a:t>(liquide de refroidissement, huile) et en évitant de laisser tourner </a:t>
            </a:r>
            <a:r>
              <a:rPr lang="fr-FR" sz="3400" dirty="0" smtClean="0"/>
              <a:t>le moteur </a:t>
            </a:r>
            <a:r>
              <a:rPr lang="fr-FR" sz="3400" dirty="0"/>
              <a:t>à </a:t>
            </a:r>
            <a:r>
              <a:rPr lang="fr-FR" sz="3400" dirty="0" smtClean="0"/>
              <a:t>l’arrêt.</a:t>
            </a:r>
          </a:p>
          <a:p>
            <a:endParaRPr lang="fr-FR" sz="3400" dirty="0"/>
          </a:p>
          <a:p>
            <a:r>
              <a:rPr lang="fr-FR" sz="3400" dirty="0" smtClean="0"/>
              <a:t>Penser </a:t>
            </a:r>
            <a:r>
              <a:rPr lang="fr-FR" sz="3400" dirty="0"/>
              <a:t>qu’outre le moteur en lui même, les organes comportant des huiles (pont,</a:t>
            </a:r>
          </a:p>
          <a:p>
            <a:pPr marL="0" indent="0">
              <a:buNone/>
            </a:pPr>
            <a:r>
              <a:rPr lang="fr-FR" sz="3400" dirty="0" smtClean="0"/>
              <a:t>     boite </a:t>
            </a:r>
            <a:r>
              <a:rPr lang="fr-FR" sz="3400" dirty="0"/>
              <a:t>de vitesses …) ont également besoin de monter en température pour un bon </a:t>
            </a:r>
            <a:endParaRPr lang="fr-FR" sz="3400" dirty="0" smtClean="0"/>
          </a:p>
          <a:p>
            <a:pPr marL="0" indent="0">
              <a:buNone/>
            </a:pPr>
            <a:r>
              <a:rPr lang="fr-FR" sz="3400" dirty="0"/>
              <a:t> </a:t>
            </a:r>
            <a:r>
              <a:rPr lang="fr-FR" sz="3400" dirty="0" smtClean="0"/>
              <a:t>    fonctionnement.</a:t>
            </a:r>
            <a:endParaRPr lang="fr-FR" sz="3400" dirty="0"/>
          </a:p>
        </p:txBody>
      </p:sp>
      <p:sp>
        <p:nvSpPr>
          <p:cNvPr id="4" name="Bouton d'action : Précédent 3">
            <a:hlinkClick r:id="rId2" action="ppaction://hlinksldjump" highlightClick="1"/>
          </p:cNvPr>
          <p:cNvSpPr/>
          <p:nvPr/>
        </p:nvSpPr>
        <p:spPr>
          <a:xfrm>
            <a:off x="7740352" y="692696"/>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793701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616624"/>
          </a:xfrm>
        </p:spPr>
        <p:txBody>
          <a:bodyPr>
            <a:normAutofit fontScale="70000" lnSpcReduction="20000"/>
          </a:bodyPr>
          <a:lstStyle/>
          <a:p>
            <a:r>
              <a:rPr lang="fr-FR" b="1" dirty="0"/>
              <a:t>Conduite citoyenne</a:t>
            </a:r>
            <a:endParaRPr lang="fr-FR" dirty="0"/>
          </a:p>
          <a:p>
            <a:r>
              <a:rPr lang="fr-FR" dirty="0"/>
              <a:t> </a:t>
            </a:r>
          </a:p>
          <a:p>
            <a:r>
              <a:rPr lang="fr-FR" sz="3400" b="1" dirty="0" smtClean="0"/>
              <a:t>Bruit</a:t>
            </a:r>
          </a:p>
          <a:p>
            <a:endParaRPr lang="fr-FR" sz="3400" dirty="0"/>
          </a:p>
          <a:p>
            <a:r>
              <a:rPr lang="fr-FR" b="1" i="1" dirty="0"/>
              <a:t>Précautions </a:t>
            </a:r>
            <a:r>
              <a:rPr lang="fr-FR" b="1" dirty="0"/>
              <a:t>:</a:t>
            </a:r>
            <a:endParaRPr lang="fr-FR" dirty="0"/>
          </a:p>
          <a:p>
            <a:r>
              <a:rPr lang="fr-FR" dirty="0"/>
              <a:t>·  maintenir en bon état le dispositif d'échappement silencieux ;</a:t>
            </a:r>
          </a:p>
          <a:p>
            <a:r>
              <a:rPr lang="fr-FR" dirty="0"/>
              <a:t>·  éviter en agglomération des accélérations intempestives ;</a:t>
            </a:r>
          </a:p>
          <a:p>
            <a:r>
              <a:rPr lang="fr-FR" dirty="0"/>
              <a:t>·  arrêter le moteur lorsqu'on stationne, être vigilant sur les lieux de</a:t>
            </a:r>
          </a:p>
          <a:p>
            <a:pPr marL="0" indent="0">
              <a:buNone/>
            </a:pPr>
            <a:r>
              <a:rPr lang="fr-FR" dirty="0" smtClean="0"/>
              <a:t>     stationnement </a:t>
            </a:r>
            <a:r>
              <a:rPr lang="fr-FR" dirty="0"/>
              <a:t>avec un véhicule équipé d’un groupe frigorifique.</a:t>
            </a:r>
          </a:p>
          <a:p>
            <a:r>
              <a:rPr lang="fr-FR" b="1" i="1" dirty="0"/>
              <a:t>Sanctions </a:t>
            </a:r>
            <a:r>
              <a:rPr lang="fr-FR" b="1" dirty="0"/>
              <a:t>:</a:t>
            </a:r>
            <a:r>
              <a:rPr lang="fr-FR" dirty="0"/>
              <a:t> amendes, immobilisation, mise en fourrière.</a:t>
            </a:r>
          </a:p>
          <a:p>
            <a:r>
              <a:rPr lang="fr-FR" dirty="0"/>
              <a:t> </a:t>
            </a:r>
          </a:p>
          <a:p>
            <a:r>
              <a:rPr lang="fr-FR" sz="3400" b="1" dirty="0" smtClean="0"/>
              <a:t>Pollution</a:t>
            </a:r>
          </a:p>
          <a:p>
            <a:endParaRPr lang="fr-FR" sz="3400" dirty="0"/>
          </a:p>
          <a:p>
            <a:r>
              <a:rPr lang="fr-FR" b="1" i="1" dirty="0"/>
              <a:t>Précautions </a:t>
            </a:r>
            <a:r>
              <a:rPr lang="fr-FR" b="1" dirty="0"/>
              <a:t>:</a:t>
            </a:r>
            <a:r>
              <a:rPr lang="fr-FR" dirty="0"/>
              <a:t> pas d’émission, pendant l'arrêt, de fumées nettement teintées ou</a:t>
            </a:r>
          </a:p>
          <a:p>
            <a:r>
              <a:rPr lang="fr-FR" dirty="0"/>
              <a:t>opaques.</a:t>
            </a:r>
          </a:p>
          <a:p>
            <a:r>
              <a:rPr lang="fr-FR" dirty="0"/>
              <a:t>Il est toutefois admis des émissions fugitives au moment des changements de</a:t>
            </a:r>
          </a:p>
          <a:p>
            <a:r>
              <a:rPr lang="fr-FR" dirty="0"/>
              <a:t>régime du moteur.</a:t>
            </a:r>
          </a:p>
          <a:p>
            <a:r>
              <a:rPr lang="fr-FR" b="1" i="1" dirty="0"/>
              <a:t>Sanctions </a:t>
            </a:r>
            <a:r>
              <a:rPr lang="fr-FR" b="1" dirty="0"/>
              <a:t>:</a:t>
            </a:r>
            <a:r>
              <a:rPr lang="fr-FR" dirty="0"/>
              <a:t> amende, immobilisation, mise en fourrière</a:t>
            </a:r>
            <a:r>
              <a:rPr lang="fr-FR" dirty="0" smtClean="0"/>
              <a:t>.</a:t>
            </a:r>
            <a:endParaRPr lang="fr-FR" dirty="0"/>
          </a:p>
          <a:p>
            <a:endParaRPr lang="fr-FR" dirty="0"/>
          </a:p>
        </p:txBody>
      </p:sp>
      <p:sp>
        <p:nvSpPr>
          <p:cNvPr id="4" name="Bouton d'action : Précédent 3">
            <a:hlinkClick r:id="rId2" action="ppaction://hlinksldjump" highlightClick="1"/>
          </p:cNvPr>
          <p:cNvSpPr/>
          <p:nvPr/>
        </p:nvSpPr>
        <p:spPr>
          <a:xfrm>
            <a:off x="7380312" y="908720"/>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151417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908720"/>
            <a:ext cx="8640960" cy="5688632"/>
          </a:xfrm>
        </p:spPr>
        <p:txBody>
          <a:bodyPr>
            <a:normAutofit fontScale="85000" lnSpcReduction="20000"/>
          </a:bodyPr>
          <a:lstStyle/>
          <a:p>
            <a:r>
              <a:rPr lang="fr-FR" sz="3100" b="1" i="1" dirty="0"/>
              <a:t>Moyens de lutte </a:t>
            </a:r>
            <a:r>
              <a:rPr lang="fr-FR" sz="3100" b="1" dirty="0"/>
              <a:t>:</a:t>
            </a:r>
            <a:endParaRPr lang="fr-FR" sz="3100" dirty="0"/>
          </a:p>
          <a:p>
            <a:r>
              <a:rPr lang="fr-FR" dirty="0"/>
              <a:t>La pollution automobile représente un danger important pour la population </a:t>
            </a:r>
            <a:r>
              <a:rPr lang="fr-FR" dirty="0" smtClean="0"/>
              <a:t>et l'environnement.</a:t>
            </a:r>
          </a:p>
          <a:p>
            <a:endParaRPr lang="fr-FR" dirty="0"/>
          </a:p>
          <a:p>
            <a:r>
              <a:rPr lang="fr-FR" dirty="0"/>
              <a:t>L’entrée en application des différentes directives européennes (normes euro) sur les émissions polluantes ont pour conséquence des progrès techniques constants de la part des constructeurs impliquant une diminution de la pollution </a:t>
            </a:r>
            <a:r>
              <a:rPr lang="fr-FR" dirty="0" smtClean="0"/>
              <a:t>atmosphérique  (</a:t>
            </a:r>
            <a:r>
              <a:rPr lang="fr-FR" dirty="0"/>
              <a:t>motorisations SCR [réduction catalytique sélective] / EGR [recyclage des </a:t>
            </a:r>
            <a:r>
              <a:rPr lang="fr-FR" dirty="0" smtClean="0"/>
              <a:t>gaz d’échappement</a:t>
            </a:r>
            <a:r>
              <a:rPr lang="fr-FR" dirty="0"/>
              <a:t>], hybrides et électriques, carburants alternatifs …).</a:t>
            </a:r>
          </a:p>
          <a:p>
            <a:r>
              <a:rPr lang="fr-FR" dirty="0"/>
              <a:t>Les formations initiales et continues obligatoires des conducteurs de véhicules du groupe lourd ainsi que les formations en entreprises ont également un impact sur les conduites à adopter.</a:t>
            </a:r>
          </a:p>
          <a:p>
            <a:r>
              <a:rPr lang="fr-FR" dirty="0"/>
              <a:t>Les véhicules lourds sont soumis à des contrôles réglementaires réguliers (contrôles techniques spécifiques).</a:t>
            </a:r>
          </a:p>
          <a:p>
            <a:r>
              <a:rPr lang="fr-FR" dirty="0"/>
              <a:t>Enfin, sur certains itinéraires, les entreprises peuvent prendre en compte </a:t>
            </a:r>
            <a:r>
              <a:rPr lang="fr-FR" dirty="0" smtClean="0"/>
              <a:t>les possibilités </a:t>
            </a:r>
            <a:r>
              <a:rPr lang="fr-FR" dirty="0"/>
              <a:t>de transport combiné rail-route pour limiter les émissions polluantes.</a:t>
            </a:r>
          </a:p>
          <a:p>
            <a:pPr marL="0" indent="0">
              <a:buNone/>
            </a:pPr>
            <a:endParaRPr lang="fr-FR" dirty="0"/>
          </a:p>
        </p:txBody>
      </p:sp>
      <p:sp>
        <p:nvSpPr>
          <p:cNvPr id="4" name="Bouton d'action : Précédent 3">
            <a:hlinkClick r:id="rId2" action="ppaction://hlinksldjump" highlightClick="1"/>
          </p:cNvPr>
          <p:cNvSpPr/>
          <p:nvPr/>
        </p:nvSpPr>
        <p:spPr>
          <a:xfrm>
            <a:off x="7524328" y="764704"/>
            <a:ext cx="936104"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452009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08720"/>
            <a:ext cx="8229600" cy="5472608"/>
          </a:xfrm>
        </p:spPr>
        <p:txBody>
          <a:bodyPr>
            <a:normAutofit/>
          </a:bodyPr>
          <a:lstStyle/>
          <a:p>
            <a:r>
              <a:rPr lang="fr-FR" b="1" dirty="0" smtClean="0"/>
              <a:t>Porte-à-faux</a:t>
            </a:r>
            <a:endParaRPr lang="fr-FR" dirty="0"/>
          </a:p>
          <a:p>
            <a:r>
              <a:rPr lang="fr-FR" b="1" dirty="0"/>
              <a:t>Connaissance du véhicule </a:t>
            </a:r>
            <a:r>
              <a:rPr lang="fr-FR" b="1" dirty="0" smtClean="0"/>
              <a:t>:</a:t>
            </a:r>
            <a:r>
              <a:rPr lang="fr-FR" b="1" dirty="0"/>
              <a:t> </a:t>
            </a:r>
            <a:endParaRPr lang="fr-FR" dirty="0"/>
          </a:p>
          <a:p>
            <a:r>
              <a:rPr lang="fr-FR" dirty="0"/>
              <a:t>Le porte-à-faux est la distance existant entre l'axe de la roue avant (ou arrière) </a:t>
            </a:r>
            <a:r>
              <a:rPr lang="fr-FR" dirty="0" smtClean="0"/>
              <a:t>et l'extrémité </a:t>
            </a:r>
            <a:r>
              <a:rPr lang="fr-FR" dirty="0"/>
              <a:t>avant (ou arrière) du véhicule.</a:t>
            </a:r>
          </a:p>
          <a:p>
            <a:r>
              <a:rPr lang="fr-FR" dirty="0"/>
              <a:t>Le conducteur doit connaître les caractéristiques de son véhicule, et notamment les porte-à-faux avant et arrière.</a:t>
            </a:r>
          </a:p>
          <a:p>
            <a:r>
              <a:rPr lang="fr-FR" dirty="0"/>
              <a:t>Dans le cas d’une semi-remorque, le conducteur doit aussi prendre en compte </a:t>
            </a:r>
            <a:r>
              <a:rPr lang="fr-FR" dirty="0" smtClean="0"/>
              <a:t>le porte-à-faux </a:t>
            </a:r>
            <a:r>
              <a:rPr lang="fr-FR" dirty="0"/>
              <a:t>existant entre l’axe de l’attelage et le tablier de la semi.</a:t>
            </a:r>
          </a:p>
          <a:p>
            <a:endParaRPr lang="fr-FR" dirty="0"/>
          </a:p>
        </p:txBody>
      </p:sp>
      <p:sp>
        <p:nvSpPr>
          <p:cNvPr id="4" name="Bouton d'action : Précédent 3">
            <a:hlinkClick r:id="rId2" action="ppaction://hlinksldjump" highlightClick="1"/>
          </p:cNvPr>
          <p:cNvSpPr/>
          <p:nvPr/>
        </p:nvSpPr>
        <p:spPr>
          <a:xfrm>
            <a:off x="7380312" y="908720"/>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203042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052736"/>
            <a:ext cx="8229600" cy="5616624"/>
          </a:xfrm>
        </p:spPr>
        <p:txBody>
          <a:bodyPr/>
          <a:lstStyle/>
          <a:p>
            <a:r>
              <a:rPr lang="fr-FR" b="1" dirty="0"/>
              <a:t>Situations particulières :</a:t>
            </a:r>
            <a:endParaRPr lang="fr-FR" dirty="0"/>
          </a:p>
          <a:p>
            <a:r>
              <a:rPr lang="fr-FR" b="1" dirty="0"/>
              <a:t> </a:t>
            </a:r>
            <a:endParaRPr lang="fr-FR" dirty="0"/>
          </a:p>
          <a:p>
            <a:r>
              <a:rPr lang="fr-FR" dirty="0"/>
              <a:t>·  Virages accentués</a:t>
            </a:r>
          </a:p>
          <a:p>
            <a:r>
              <a:rPr lang="fr-FR" dirty="0"/>
              <a:t>·  Changements de direction</a:t>
            </a:r>
          </a:p>
          <a:p>
            <a:r>
              <a:rPr lang="fr-FR" dirty="0"/>
              <a:t>·  </a:t>
            </a:r>
            <a:r>
              <a:rPr lang="fr-FR" dirty="0" err="1"/>
              <a:t>Manoeuvres</a:t>
            </a:r>
            <a:endParaRPr lang="fr-FR" dirty="0"/>
          </a:p>
          <a:p>
            <a:r>
              <a:rPr lang="fr-FR" dirty="0"/>
              <a:t>·  Passages étroits</a:t>
            </a:r>
          </a:p>
          <a:p>
            <a:pPr marL="0" indent="0">
              <a:buNone/>
            </a:pPr>
            <a:endParaRPr lang="fr-FR" dirty="0"/>
          </a:p>
        </p:txBody>
      </p:sp>
      <p:sp>
        <p:nvSpPr>
          <p:cNvPr id="4" name="Bouton d'action : Précédent 3">
            <a:hlinkClick r:id="rId2" action="ppaction://hlinksldjump" highlightClick="1"/>
          </p:cNvPr>
          <p:cNvSpPr/>
          <p:nvPr/>
        </p:nvSpPr>
        <p:spPr>
          <a:xfrm>
            <a:off x="7668344" y="908720"/>
            <a:ext cx="1224136"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996959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229600" cy="5256584"/>
          </a:xfrm>
        </p:spPr>
        <p:txBody>
          <a:bodyPr>
            <a:normAutofit fontScale="92500" lnSpcReduction="20000"/>
          </a:bodyPr>
          <a:lstStyle/>
          <a:p>
            <a:r>
              <a:rPr lang="fr-FR" b="1" dirty="0"/>
              <a:t>Dangers :</a:t>
            </a:r>
            <a:endParaRPr lang="fr-FR" dirty="0"/>
          </a:p>
          <a:p>
            <a:r>
              <a:rPr lang="fr-FR" b="1" dirty="0"/>
              <a:t> </a:t>
            </a:r>
            <a:endParaRPr lang="fr-FR" dirty="0"/>
          </a:p>
          <a:p>
            <a:r>
              <a:rPr lang="fr-FR" dirty="0"/>
              <a:t>Risque de renversement des piétons ou des deux roues, d'accrochage des véhicules  ou des obstacles</a:t>
            </a:r>
            <a:r>
              <a:rPr lang="fr-FR" dirty="0" smtClean="0"/>
              <a:t>.</a:t>
            </a:r>
          </a:p>
          <a:p>
            <a:endParaRPr lang="fr-FR" dirty="0"/>
          </a:p>
          <a:p>
            <a:r>
              <a:rPr lang="fr-FR" b="1" dirty="0"/>
              <a:t>Précautions </a:t>
            </a:r>
            <a:r>
              <a:rPr lang="fr-FR" b="1" dirty="0" smtClean="0"/>
              <a:t>:</a:t>
            </a:r>
          </a:p>
          <a:p>
            <a:endParaRPr lang="fr-FR" b="1" dirty="0"/>
          </a:p>
          <a:p>
            <a:r>
              <a:rPr lang="fr-FR" dirty="0"/>
              <a:t>Observer vers l'arrière (ou l'avant) de façon à surveiller le balayage des </a:t>
            </a:r>
            <a:r>
              <a:rPr lang="fr-FR" dirty="0" err="1" smtClean="0"/>
              <a:t>porte-à-faux,notamment</a:t>
            </a:r>
            <a:r>
              <a:rPr lang="fr-FR" dirty="0" smtClean="0"/>
              <a:t> </a:t>
            </a:r>
            <a:r>
              <a:rPr lang="fr-FR" dirty="0"/>
              <a:t>au dessus des trottoirs.</a:t>
            </a:r>
          </a:p>
          <a:p>
            <a:r>
              <a:rPr lang="fr-FR" dirty="0"/>
              <a:t>Le regard vers l'arrière doit se porter à l'opposé de la direction que l'on </a:t>
            </a:r>
            <a:r>
              <a:rPr lang="fr-FR" dirty="0" smtClean="0"/>
              <a:t>veut emprunter</a:t>
            </a:r>
            <a:r>
              <a:rPr lang="fr-FR" dirty="0"/>
              <a:t>.</a:t>
            </a:r>
          </a:p>
          <a:p>
            <a:r>
              <a:rPr lang="fr-FR" dirty="0"/>
              <a:t>Importance primordiale des différents rétroviseurs.</a:t>
            </a:r>
          </a:p>
          <a:p>
            <a:r>
              <a:rPr lang="fr-FR" dirty="0"/>
              <a:t>Importance des placements et des trajectoires lors des changements de direction ou des </a:t>
            </a:r>
            <a:r>
              <a:rPr lang="fr-FR" dirty="0" err="1"/>
              <a:t>manoeuvres</a:t>
            </a:r>
            <a:r>
              <a:rPr lang="fr-FR" dirty="0"/>
              <a:t>.</a:t>
            </a:r>
          </a:p>
          <a:p>
            <a:endParaRPr lang="fr-FR" dirty="0"/>
          </a:p>
        </p:txBody>
      </p:sp>
      <p:sp>
        <p:nvSpPr>
          <p:cNvPr id="4" name="Bouton d'action : Précédent 3">
            <a:hlinkClick r:id="rId2" action="ppaction://hlinksldjump" highlightClick="1"/>
          </p:cNvPr>
          <p:cNvSpPr/>
          <p:nvPr/>
        </p:nvSpPr>
        <p:spPr>
          <a:xfrm>
            <a:off x="7452320" y="908720"/>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170327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400600"/>
          </a:xfrm>
        </p:spPr>
        <p:txBody>
          <a:bodyPr>
            <a:normAutofit fontScale="92500" lnSpcReduction="20000"/>
          </a:bodyPr>
          <a:lstStyle/>
          <a:p>
            <a:r>
              <a:rPr lang="fr-FR" b="1" dirty="0"/>
              <a:t>Angles </a:t>
            </a:r>
            <a:r>
              <a:rPr lang="fr-FR" b="1" dirty="0" smtClean="0"/>
              <a:t>morts</a:t>
            </a:r>
            <a:endParaRPr lang="fr-FR" dirty="0"/>
          </a:p>
          <a:p>
            <a:r>
              <a:rPr lang="fr-FR" b="1" dirty="0"/>
              <a:t>Connaissance du véhicule </a:t>
            </a:r>
            <a:r>
              <a:rPr lang="fr-FR" b="1" dirty="0" smtClean="0"/>
              <a:t>:</a:t>
            </a:r>
          </a:p>
          <a:p>
            <a:endParaRPr lang="fr-FR" b="1" dirty="0"/>
          </a:p>
          <a:p>
            <a:r>
              <a:rPr lang="fr-FR" dirty="0"/>
              <a:t>Les véhicules lourds ayant un gros gabarit, les angles morts sont importants.</a:t>
            </a:r>
          </a:p>
          <a:p>
            <a:r>
              <a:rPr lang="fr-FR" dirty="0"/>
              <a:t>Les angles morts constituent des zones de non visibilité vers l'arrière et sur les côtés.</a:t>
            </a:r>
          </a:p>
          <a:p>
            <a:r>
              <a:rPr lang="fr-FR" dirty="0"/>
              <a:t>Le conducteur doit tenir compte de ces particularités</a:t>
            </a:r>
            <a:r>
              <a:rPr lang="fr-FR" dirty="0" smtClean="0"/>
              <a:t>.</a:t>
            </a:r>
          </a:p>
          <a:p>
            <a:endParaRPr lang="fr-FR" dirty="0"/>
          </a:p>
          <a:p>
            <a:r>
              <a:rPr lang="fr-FR" b="1" dirty="0"/>
              <a:t>Situations particulières :</a:t>
            </a:r>
            <a:endParaRPr lang="fr-FR" dirty="0"/>
          </a:p>
          <a:p>
            <a:r>
              <a:rPr lang="fr-FR" b="1" dirty="0"/>
              <a:t> </a:t>
            </a:r>
            <a:endParaRPr lang="fr-FR" dirty="0"/>
          </a:p>
          <a:p>
            <a:r>
              <a:rPr lang="fr-FR" dirty="0"/>
              <a:t>·  Dépassements.</a:t>
            </a:r>
          </a:p>
          <a:p>
            <a:r>
              <a:rPr lang="fr-FR" dirty="0"/>
              <a:t>·  Rabattements.</a:t>
            </a:r>
          </a:p>
          <a:p>
            <a:r>
              <a:rPr lang="fr-FR" dirty="0"/>
              <a:t>·  Changements de direction.</a:t>
            </a:r>
          </a:p>
          <a:p>
            <a:r>
              <a:rPr lang="fr-FR" dirty="0"/>
              <a:t>·  </a:t>
            </a:r>
            <a:r>
              <a:rPr lang="fr-FR" dirty="0" err="1"/>
              <a:t>Manoeuvres</a:t>
            </a:r>
            <a:r>
              <a:rPr lang="fr-FR" dirty="0"/>
              <a:t> ...</a:t>
            </a:r>
          </a:p>
          <a:p>
            <a:endParaRPr lang="fr-FR" dirty="0"/>
          </a:p>
        </p:txBody>
      </p:sp>
      <p:sp>
        <p:nvSpPr>
          <p:cNvPr id="4" name="Bouton d'action : Précédent 3">
            <a:hlinkClick r:id="rId2" action="ppaction://hlinksldjump" highlightClick="1"/>
          </p:cNvPr>
          <p:cNvSpPr/>
          <p:nvPr/>
        </p:nvSpPr>
        <p:spPr>
          <a:xfrm>
            <a:off x="7236296" y="908720"/>
            <a:ext cx="1224136"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500888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544616"/>
          </a:xfrm>
        </p:spPr>
        <p:txBody>
          <a:bodyPr/>
          <a:lstStyle/>
          <a:p>
            <a:r>
              <a:rPr lang="fr-FR" b="1" dirty="0"/>
              <a:t>Dangers :</a:t>
            </a:r>
            <a:endParaRPr lang="fr-FR" dirty="0"/>
          </a:p>
          <a:p>
            <a:pPr marL="0" indent="0">
              <a:buNone/>
            </a:pPr>
            <a:endParaRPr lang="fr-FR" dirty="0"/>
          </a:p>
          <a:p>
            <a:r>
              <a:rPr lang="fr-FR" dirty="0"/>
              <a:t>·  Risques de collision à l'arrière ou sur les côtés.</a:t>
            </a:r>
          </a:p>
          <a:p>
            <a:r>
              <a:rPr lang="fr-FR" dirty="0"/>
              <a:t>·  Risques importants liés aux dépassements des deux-roues notamment </a:t>
            </a:r>
            <a:r>
              <a:rPr lang="fr-FR" dirty="0" smtClean="0"/>
              <a:t>lors des </a:t>
            </a:r>
            <a:r>
              <a:rPr lang="fr-FR" dirty="0"/>
              <a:t>arrêts en circulation</a:t>
            </a:r>
            <a:r>
              <a:rPr lang="fr-FR" dirty="0" smtClean="0"/>
              <a:t>.</a:t>
            </a:r>
          </a:p>
          <a:p>
            <a:pPr marL="0" indent="0">
              <a:buNone/>
            </a:pPr>
            <a:endParaRPr lang="fr-FR" dirty="0"/>
          </a:p>
          <a:p>
            <a:r>
              <a:rPr lang="fr-FR" dirty="0"/>
              <a:t>·  Risques accentués dans la conduite des véhicules articulés car les zones </a:t>
            </a:r>
            <a:r>
              <a:rPr lang="fr-FR" dirty="0" smtClean="0"/>
              <a:t>de non </a:t>
            </a:r>
            <a:r>
              <a:rPr lang="fr-FR" dirty="0"/>
              <a:t>visibilité sont variables et changeantes.</a:t>
            </a:r>
          </a:p>
          <a:p>
            <a:endParaRPr lang="fr-FR" dirty="0"/>
          </a:p>
        </p:txBody>
      </p:sp>
      <p:sp>
        <p:nvSpPr>
          <p:cNvPr id="4" name="Bouton d'action : Précédent 3">
            <a:hlinkClick r:id="rId2" action="ppaction://hlinksldjump" highlightClick="1"/>
          </p:cNvPr>
          <p:cNvSpPr/>
          <p:nvPr/>
        </p:nvSpPr>
        <p:spPr>
          <a:xfrm>
            <a:off x="7740352" y="908720"/>
            <a:ext cx="1080120"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330053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760640"/>
          </a:xfrm>
        </p:spPr>
        <p:txBody>
          <a:bodyPr/>
          <a:lstStyle/>
          <a:p>
            <a:r>
              <a:rPr lang="fr-FR" b="1" dirty="0"/>
              <a:t>Précautions </a:t>
            </a:r>
            <a:r>
              <a:rPr lang="fr-FR" b="1" dirty="0" smtClean="0"/>
              <a:t>:</a:t>
            </a:r>
            <a:endParaRPr lang="fr-FR" dirty="0"/>
          </a:p>
          <a:p>
            <a:r>
              <a:rPr lang="fr-FR" dirty="0"/>
              <a:t>En cas de non-visibilité, sur une aire non ouverte à la circulation, le conducteur doit descendre du véhicule et aller vérifier l'espace libre</a:t>
            </a:r>
            <a:r>
              <a:rPr lang="fr-FR" dirty="0" smtClean="0"/>
              <a:t>.</a:t>
            </a:r>
          </a:p>
          <a:p>
            <a:endParaRPr lang="fr-FR" dirty="0"/>
          </a:p>
          <a:p>
            <a:r>
              <a:rPr lang="fr-FR" dirty="0"/>
              <a:t>En général, sur les aires de </a:t>
            </a:r>
            <a:r>
              <a:rPr lang="fr-FR" dirty="0" err="1"/>
              <a:t>manoeuvres</a:t>
            </a:r>
            <a:r>
              <a:rPr lang="fr-FR" dirty="0"/>
              <a:t> et en circulation, il est prudent de se faire guider</a:t>
            </a:r>
            <a:r>
              <a:rPr lang="fr-FR" dirty="0" smtClean="0"/>
              <a:t>.</a:t>
            </a:r>
          </a:p>
          <a:p>
            <a:pPr marL="0" indent="0">
              <a:buNone/>
            </a:pPr>
            <a:endParaRPr lang="fr-FR" dirty="0"/>
          </a:p>
          <a:p>
            <a:r>
              <a:rPr lang="fr-FR" dirty="0"/>
              <a:t>Il existe différents dispositifs de </a:t>
            </a:r>
            <a:r>
              <a:rPr lang="fr-FR" dirty="0" err="1"/>
              <a:t>rétrovision</a:t>
            </a:r>
            <a:r>
              <a:rPr lang="fr-FR" dirty="0"/>
              <a:t> pour aider le conducteur selon </a:t>
            </a:r>
            <a:r>
              <a:rPr lang="fr-FR" dirty="0" smtClean="0"/>
              <a:t>les véhicules </a:t>
            </a:r>
            <a:r>
              <a:rPr lang="fr-FR" dirty="0"/>
              <a:t>(rétroviseur grand angle, d’accostage, </a:t>
            </a:r>
            <a:r>
              <a:rPr lang="fr-FR" dirty="0" err="1"/>
              <a:t>antéviseur</a:t>
            </a:r>
            <a:r>
              <a:rPr lang="fr-FR" dirty="0"/>
              <a:t>, caméra de recul …).</a:t>
            </a:r>
          </a:p>
          <a:p>
            <a:pPr marL="0" indent="0">
              <a:buNone/>
            </a:pPr>
            <a:r>
              <a:rPr lang="fr-FR" dirty="0"/>
              <a:t/>
            </a:r>
            <a:br>
              <a:rPr lang="fr-FR" dirty="0"/>
            </a:br>
            <a:r>
              <a:rPr lang="fr-FR" dirty="0"/>
              <a:t> </a:t>
            </a:r>
          </a:p>
          <a:p>
            <a:endParaRPr lang="fr-FR" dirty="0"/>
          </a:p>
        </p:txBody>
      </p:sp>
      <p:sp>
        <p:nvSpPr>
          <p:cNvPr id="4" name="Bouton d'action : Précédent 3">
            <a:hlinkClick r:id="rId2" action="ppaction://hlinksldjump" highlightClick="1"/>
          </p:cNvPr>
          <p:cNvSpPr/>
          <p:nvPr/>
        </p:nvSpPr>
        <p:spPr>
          <a:xfrm>
            <a:off x="7452320" y="764704"/>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23731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80728"/>
            <a:ext cx="8229600" cy="1143000"/>
          </a:xfrm>
        </p:spPr>
        <p:txBody>
          <a:bodyPr>
            <a:normAutofit fontScale="90000"/>
          </a:bodyPr>
          <a:lstStyle/>
          <a:p>
            <a:pPr algn="l"/>
            <a:r>
              <a:rPr lang="fr-FR" b="1" dirty="0" smtClean="0"/>
              <a:t>              Gestes </a:t>
            </a:r>
            <a:r>
              <a:rPr lang="fr-FR" b="1" dirty="0"/>
              <a:t>et postures</a:t>
            </a:r>
            <a:br>
              <a:rPr lang="fr-FR" b="1" dirty="0"/>
            </a:br>
            <a:r>
              <a:rPr lang="fr-FR" b="1" dirty="0" smtClean="0"/>
              <a:t>             Accident </a:t>
            </a:r>
            <a:r>
              <a:rPr lang="fr-FR" b="1" dirty="0"/>
              <a:t>du </a:t>
            </a:r>
            <a:r>
              <a:rPr lang="fr-FR" b="1" dirty="0" smtClean="0"/>
              <a:t>travail   </a:t>
            </a:r>
            <a:r>
              <a:rPr lang="fr-FR" sz="3100" b="1" dirty="0" smtClean="0">
                <a:solidFill>
                  <a:srgbClr val="FFC000"/>
                </a:solidFill>
              </a:rPr>
              <a:t>( Fiche n°4 )</a:t>
            </a:r>
            <a:endParaRPr lang="fr-FR" sz="3100" dirty="0">
              <a:solidFill>
                <a:srgbClr val="FFC000"/>
              </a:solidFill>
            </a:endParaRPr>
          </a:p>
        </p:txBody>
      </p:sp>
      <p:sp>
        <p:nvSpPr>
          <p:cNvPr id="3" name="Espace réservé du contenu 2"/>
          <p:cNvSpPr>
            <a:spLocks noGrp="1"/>
          </p:cNvSpPr>
          <p:nvPr>
            <p:ph idx="1"/>
          </p:nvPr>
        </p:nvSpPr>
        <p:spPr/>
        <p:txBody>
          <a:bodyPr/>
          <a:lstStyle/>
          <a:p>
            <a:endParaRPr lang="fr-FR" dirty="0" smtClean="0"/>
          </a:p>
          <a:p>
            <a:r>
              <a:rPr lang="fr-FR" sz="3600" b="1" dirty="0"/>
              <a:t>Gestes et postures à adopter</a:t>
            </a:r>
          </a:p>
          <a:p>
            <a:endParaRPr lang="fr-FR" sz="3600" b="1" dirty="0" smtClean="0"/>
          </a:p>
          <a:p>
            <a:r>
              <a:rPr lang="fr-FR" sz="3600" b="1" dirty="0" smtClean="0"/>
              <a:t>Importance </a:t>
            </a:r>
            <a:r>
              <a:rPr lang="fr-FR" sz="3600" b="1" dirty="0"/>
              <a:t>des accidents</a:t>
            </a:r>
          </a:p>
          <a:p>
            <a:endParaRPr lang="fr-FR" sz="3600" b="1" dirty="0" smtClean="0"/>
          </a:p>
          <a:p>
            <a:r>
              <a:rPr lang="fr-FR" sz="3600" b="1" dirty="0" smtClean="0"/>
              <a:t>Dangers </a:t>
            </a:r>
            <a:r>
              <a:rPr lang="fr-FR" sz="3600" b="1" dirty="0"/>
              <a:t>et risques</a:t>
            </a:r>
            <a:endParaRPr lang="fr-FR" sz="3600" dirty="0"/>
          </a:p>
        </p:txBody>
      </p:sp>
      <p:sp>
        <p:nvSpPr>
          <p:cNvPr id="5" name="Bouton d'action : Informations 4">
            <a:hlinkClick r:id="rId2" action="ppaction://hlinksldjump" highlightClick="1"/>
          </p:cNvPr>
          <p:cNvSpPr/>
          <p:nvPr/>
        </p:nvSpPr>
        <p:spPr>
          <a:xfrm>
            <a:off x="7884368" y="2636912"/>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3" action="ppaction://hlinksldjump" highlightClick="1"/>
          </p:cNvPr>
          <p:cNvSpPr/>
          <p:nvPr/>
        </p:nvSpPr>
        <p:spPr>
          <a:xfrm>
            <a:off x="7884368" y="4005064"/>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Informations 6">
            <a:hlinkClick r:id="rId4" action="ppaction://hlinksldjump" highlightClick="1"/>
          </p:cNvPr>
          <p:cNvSpPr/>
          <p:nvPr/>
        </p:nvSpPr>
        <p:spPr>
          <a:xfrm>
            <a:off x="7884368" y="5301208"/>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195132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640960" cy="5616624"/>
          </a:xfrm>
        </p:spPr>
        <p:txBody>
          <a:bodyPr>
            <a:noAutofit/>
          </a:bodyPr>
          <a:lstStyle/>
          <a:p>
            <a:r>
              <a:rPr lang="fr-FR" sz="1600" b="1" dirty="0" smtClean="0"/>
              <a:t>Tunnels</a:t>
            </a:r>
            <a:endParaRPr lang="fr-FR" sz="1600" dirty="0"/>
          </a:p>
          <a:p>
            <a:r>
              <a:rPr lang="fr-FR" sz="1600" dirty="0"/>
              <a:t>Avant de s’engager dans un tunnel, s’assurer de son ouverture et s’informer </a:t>
            </a:r>
            <a:r>
              <a:rPr lang="fr-FR" sz="1600" dirty="0" smtClean="0"/>
              <a:t>des interdictions </a:t>
            </a:r>
            <a:r>
              <a:rPr lang="fr-FR" sz="1600" dirty="0"/>
              <a:t>éventuelles (internet, société gestionnaire du tunnel, panneau </a:t>
            </a:r>
            <a:r>
              <a:rPr lang="fr-FR" sz="1600" dirty="0" smtClean="0"/>
              <a:t>à message </a:t>
            </a:r>
            <a:r>
              <a:rPr lang="fr-FR" sz="1600" dirty="0"/>
              <a:t>variable </a:t>
            </a:r>
            <a:r>
              <a:rPr lang="fr-FR" sz="1600" dirty="0" smtClean="0"/>
              <a:t>…).</a:t>
            </a:r>
          </a:p>
          <a:p>
            <a:r>
              <a:rPr lang="fr-FR" sz="1600" dirty="0" smtClean="0"/>
              <a:t> </a:t>
            </a:r>
            <a:r>
              <a:rPr lang="fr-FR" sz="1600" dirty="0"/>
              <a:t>S’assurer que la quantité de carburant est suffisante (</a:t>
            </a:r>
            <a:r>
              <a:rPr lang="fr-FR" sz="1600" dirty="0" smtClean="0"/>
              <a:t>un tunnel </a:t>
            </a:r>
            <a:r>
              <a:rPr lang="fr-FR" sz="1600" dirty="0"/>
              <a:t>comme celui du mont Blanc fait par exemple près de 12 kilomètres) </a:t>
            </a:r>
            <a:r>
              <a:rPr lang="fr-FR" sz="1600" dirty="0" smtClean="0"/>
              <a:t>pour franchir </a:t>
            </a:r>
            <a:r>
              <a:rPr lang="fr-FR" sz="1600" dirty="0"/>
              <a:t>l’ouvrage</a:t>
            </a:r>
            <a:r>
              <a:rPr lang="fr-FR" sz="1600" dirty="0" smtClean="0"/>
              <a:t>.</a:t>
            </a:r>
            <a:endParaRPr lang="fr-FR" sz="1600" dirty="0"/>
          </a:p>
          <a:p>
            <a:r>
              <a:rPr lang="fr-FR" sz="1600" b="1" dirty="0"/>
              <a:t>Conduire en sécurité dans un tunnel </a:t>
            </a:r>
            <a:r>
              <a:rPr lang="fr-FR" sz="1600" b="1" dirty="0" smtClean="0"/>
              <a:t>:</a:t>
            </a:r>
            <a:endParaRPr lang="fr-FR" sz="1600" dirty="0"/>
          </a:p>
          <a:p>
            <a:r>
              <a:rPr lang="fr-FR" sz="1600" dirty="0"/>
              <a:t>·  ne pas fumer durant la traversée, enlever les lunettes de soleil traditionnelles ;</a:t>
            </a:r>
          </a:p>
          <a:p>
            <a:r>
              <a:rPr lang="fr-FR" sz="1600" dirty="0"/>
              <a:t>·  suivre les informations qui sont données par les équipes sur place ;</a:t>
            </a:r>
          </a:p>
          <a:p>
            <a:r>
              <a:rPr lang="fr-FR" sz="1600" dirty="0"/>
              <a:t>·  rester toujours à l’écoute de l’autoradio (107.7 ou radios locales) pour </a:t>
            </a:r>
            <a:r>
              <a:rPr lang="fr-FR" sz="1600" dirty="0" smtClean="0"/>
              <a:t>les</a:t>
            </a:r>
            <a:endParaRPr lang="fr-FR" sz="1600" dirty="0"/>
          </a:p>
          <a:p>
            <a:r>
              <a:rPr lang="fr-FR" sz="1600" b="1" dirty="0"/>
              <a:t>consignes de sécurité </a:t>
            </a:r>
            <a:r>
              <a:rPr lang="fr-FR" sz="1600" b="1" dirty="0" smtClean="0"/>
              <a:t>;</a:t>
            </a:r>
            <a:endParaRPr lang="fr-FR" sz="1600" dirty="0"/>
          </a:p>
          <a:p>
            <a:r>
              <a:rPr lang="fr-FR" sz="1600" dirty="0"/>
              <a:t>·  respecter la réglementation en place :</a:t>
            </a:r>
          </a:p>
          <a:p>
            <a:r>
              <a:rPr lang="fr-FR" sz="1600" dirty="0"/>
              <a:t>o les limites de gabarit (hauteur, largeur …), d’accès (</a:t>
            </a:r>
            <a:r>
              <a:rPr lang="fr-FR" sz="1600" dirty="0" smtClean="0"/>
              <a:t>produit inflammables</a:t>
            </a:r>
            <a:r>
              <a:rPr lang="fr-FR" sz="1600" dirty="0"/>
              <a:t>, GPL …) ;</a:t>
            </a:r>
          </a:p>
          <a:p>
            <a:r>
              <a:rPr lang="fr-FR" sz="1600" dirty="0"/>
              <a:t>o obligation d’allumer les feux (avant d’entrer dans le tunnel) ;</a:t>
            </a:r>
          </a:p>
          <a:p>
            <a:r>
              <a:rPr lang="fr-FR" sz="1600" dirty="0"/>
              <a:t>o les limitations de vitesse ;</a:t>
            </a:r>
          </a:p>
          <a:p>
            <a:r>
              <a:rPr lang="fr-FR" sz="1600" dirty="0"/>
              <a:t>o les distances de sécurité : il existe une </a:t>
            </a:r>
            <a:r>
              <a:rPr lang="fr-FR" sz="1600" dirty="0" err="1"/>
              <a:t>interdistance</a:t>
            </a:r>
            <a:r>
              <a:rPr lang="fr-FR" sz="1600" dirty="0"/>
              <a:t> obligatoire avec</a:t>
            </a:r>
            <a:r>
              <a:rPr lang="fr-FR" sz="1600" dirty="0" smtClean="0"/>
              <a:t>,  généralement</a:t>
            </a:r>
            <a:r>
              <a:rPr lang="fr-FR" sz="1600" dirty="0"/>
              <a:t>, des balisages lumineux bleus disposés à </a:t>
            </a:r>
            <a:r>
              <a:rPr lang="fr-FR" sz="1600" dirty="0" smtClean="0"/>
              <a:t>intervalles réguliers</a:t>
            </a:r>
            <a:r>
              <a:rPr lang="fr-FR" sz="1600" dirty="0"/>
              <a:t>. Un certain nombre de ces balisages doivent séparer </a:t>
            </a:r>
            <a:r>
              <a:rPr lang="fr-FR" sz="1600" dirty="0" smtClean="0"/>
              <a:t>le véhicule </a:t>
            </a:r>
            <a:r>
              <a:rPr lang="fr-FR" sz="1600" dirty="0"/>
              <a:t>de celui qui précède ;</a:t>
            </a:r>
          </a:p>
          <a:p>
            <a:r>
              <a:rPr lang="fr-FR" sz="1600" dirty="0"/>
              <a:t>o les feux, barrière d’accès …</a:t>
            </a:r>
          </a:p>
          <a:p>
            <a:r>
              <a:rPr lang="fr-FR" sz="1600" dirty="0"/>
              <a:t>En cas d’arrêt dans un tunnel :</a:t>
            </a:r>
          </a:p>
          <a:p>
            <a:r>
              <a:rPr lang="fr-FR" sz="1600" dirty="0"/>
              <a:t>o respecter la distance minimale entre deux véhicules, ne pas tenter de </a:t>
            </a:r>
            <a:r>
              <a:rPr lang="fr-FR" sz="1600" dirty="0" smtClean="0"/>
              <a:t>faire demi-tour </a:t>
            </a:r>
            <a:r>
              <a:rPr lang="fr-FR" sz="1600" dirty="0"/>
              <a:t>;</a:t>
            </a:r>
          </a:p>
          <a:p>
            <a:r>
              <a:rPr lang="fr-FR" sz="1600" dirty="0"/>
              <a:t>o lire les informations sur les panneaux à messages variables, écouter la </a:t>
            </a:r>
            <a:r>
              <a:rPr lang="fr-FR" sz="1600" dirty="0" smtClean="0"/>
              <a:t>radio, suivre </a:t>
            </a:r>
            <a:r>
              <a:rPr lang="fr-FR" sz="1600" dirty="0"/>
              <a:t>les consignes.</a:t>
            </a:r>
          </a:p>
          <a:p>
            <a:endParaRPr lang="fr-FR" sz="1600" dirty="0"/>
          </a:p>
        </p:txBody>
      </p:sp>
      <p:sp>
        <p:nvSpPr>
          <p:cNvPr id="4" name="Bouton d'action : Précédent 3">
            <a:hlinkClick r:id="rId2" action="ppaction://hlinksldjump" highlightClick="1"/>
          </p:cNvPr>
          <p:cNvSpPr/>
          <p:nvPr/>
        </p:nvSpPr>
        <p:spPr>
          <a:xfrm>
            <a:off x="7812360" y="188640"/>
            <a:ext cx="936104"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277000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760640"/>
          </a:xfrm>
        </p:spPr>
        <p:txBody>
          <a:bodyPr>
            <a:normAutofit fontScale="70000" lnSpcReduction="20000"/>
          </a:bodyPr>
          <a:lstStyle/>
          <a:p>
            <a:r>
              <a:rPr lang="fr-FR" b="1" dirty="0"/>
              <a:t> </a:t>
            </a:r>
            <a:endParaRPr lang="fr-FR" dirty="0"/>
          </a:p>
          <a:p>
            <a:r>
              <a:rPr lang="fr-FR" b="1" dirty="0"/>
              <a:t>En cas d’urgence (panne, incident, </a:t>
            </a:r>
            <a:r>
              <a:rPr lang="fr-FR" b="1" dirty="0" err="1"/>
              <a:t>etc</a:t>
            </a:r>
            <a:r>
              <a:rPr lang="fr-FR" b="1" dirty="0"/>
              <a:t>) :</a:t>
            </a:r>
            <a:endParaRPr lang="fr-FR" dirty="0"/>
          </a:p>
          <a:p>
            <a:r>
              <a:rPr lang="fr-FR" b="1" dirty="0"/>
              <a:t> </a:t>
            </a:r>
            <a:endParaRPr lang="fr-FR" dirty="0"/>
          </a:p>
          <a:p>
            <a:r>
              <a:rPr lang="fr-FR" dirty="0" smtClean="0"/>
              <a:t>- </a:t>
            </a:r>
            <a:r>
              <a:rPr lang="fr-FR" dirty="0"/>
              <a:t>utiliser autant que possible les emplacements d’arrêt prévus, à droite, situés </a:t>
            </a:r>
            <a:r>
              <a:rPr lang="fr-FR" dirty="0" smtClean="0"/>
              <a:t>à       des </a:t>
            </a:r>
            <a:r>
              <a:rPr lang="fr-FR" dirty="0"/>
              <a:t>intervalles réguliers ; sinon, arrêter le véhicule au plus près du trottoir ;</a:t>
            </a:r>
          </a:p>
          <a:p>
            <a:r>
              <a:rPr lang="fr-FR" dirty="0"/>
              <a:t>-</a:t>
            </a:r>
            <a:r>
              <a:rPr lang="fr-FR" dirty="0" smtClean="0"/>
              <a:t> </a:t>
            </a:r>
            <a:r>
              <a:rPr lang="fr-FR" dirty="0"/>
              <a:t>couper le moteur et allumer les feux de détresse ;</a:t>
            </a:r>
          </a:p>
          <a:p>
            <a:r>
              <a:rPr lang="fr-FR" dirty="0"/>
              <a:t>-</a:t>
            </a:r>
            <a:r>
              <a:rPr lang="fr-FR" dirty="0" smtClean="0"/>
              <a:t> </a:t>
            </a:r>
            <a:r>
              <a:rPr lang="fr-FR" dirty="0"/>
              <a:t>si possible, avertir le poste de contrôle et de commande à partir des niches de</a:t>
            </a:r>
          </a:p>
          <a:p>
            <a:pPr marL="0" indent="0">
              <a:buNone/>
            </a:pPr>
            <a:r>
              <a:rPr lang="fr-FR" dirty="0" smtClean="0"/>
              <a:t>      sécurité </a:t>
            </a:r>
            <a:r>
              <a:rPr lang="fr-FR" dirty="0"/>
              <a:t>(SOS).</a:t>
            </a:r>
          </a:p>
          <a:p>
            <a:r>
              <a:rPr lang="fr-FR" b="1" dirty="0"/>
              <a:t> </a:t>
            </a:r>
            <a:endParaRPr lang="fr-FR" dirty="0"/>
          </a:p>
          <a:p>
            <a:r>
              <a:rPr lang="fr-FR" b="1" dirty="0"/>
              <a:t>En cas d’incendie :</a:t>
            </a:r>
            <a:endParaRPr lang="fr-FR" dirty="0"/>
          </a:p>
          <a:p>
            <a:pPr marL="0" indent="0">
              <a:buNone/>
            </a:pPr>
            <a:endParaRPr lang="fr-FR" dirty="0"/>
          </a:p>
          <a:p>
            <a:r>
              <a:rPr lang="fr-FR" dirty="0"/>
              <a:t>-</a:t>
            </a:r>
            <a:r>
              <a:rPr lang="fr-FR" dirty="0" smtClean="0"/>
              <a:t> </a:t>
            </a:r>
            <a:r>
              <a:rPr lang="fr-FR" dirty="0"/>
              <a:t>dès détection de fumées ou de flammes, s’arrêter immédiatement. Ne pas</a:t>
            </a:r>
          </a:p>
          <a:p>
            <a:r>
              <a:rPr lang="fr-FR" dirty="0"/>
              <a:t>tenter de faire demi-tour ou marche arrière ;</a:t>
            </a:r>
          </a:p>
          <a:p>
            <a:r>
              <a:rPr lang="fr-FR" dirty="0"/>
              <a:t>-</a:t>
            </a:r>
            <a:r>
              <a:rPr lang="fr-FR" dirty="0" smtClean="0"/>
              <a:t> </a:t>
            </a:r>
            <a:r>
              <a:rPr lang="fr-FR" dirty="0"/>
              <a:t>couper le moteur en laissant la clé de contact en place et allumer les feux de</a:t>
            </a:r>
          </a:p>
          <a:p>
            <a:pPr marL="0" indent="0">
              <a:buNone/>
            </a:pPr>
            <a:r>
              <a:rPr lang="fr-FR" dirty="0" smtClean="0"/>
              <a:t>        détresse </a:t>
            </a:r>
            <a:r>
              <a:rPr lang="fr-FR" dirty="0"/>
              <a:t>;</a:t>
            </a:r>
          </a:p>
          <a:p>
            <a:r>
              <a:rPr lang="fr-FR" dirty="0"/>
              <a:t>-</a:t>
            </a:r>
            <a:r>
              <a:rPr lang="fr-FR" dirty="0" smtClean="0"/>
              <a:t> </a:t>
            </a:r>
            <a:r>
              <a:rPr lang="fr-FR" dirty="0"/>
              <a:t>regagner rapidement un abri vert signalé par des lampes clignotantes ;</a:t>
            </a:r>
          </a:p>
          <a:p>
            <a:r>
              <a:rPr lang="fr-FR" dirty="0"/>
              <a:t>-</a:t>
            </a:r>
            <a:r>
              <a:rPr lang="fr-FR" dirty="0" smtClean="0"/>
              <a:t> </a:t>
            </a:r>
            <a:r>
              <a:rPr lang="fr-FR" dirty="0"/>
              <a:t>penser à aider ceux qui auraient des difficultés ;</a:t>
            </a:r>
          </a:p>
          <a:p>
            <a:r>
              <a:rPr lang="fr-FR" dirty="0"/>
              <a:t>-</a:t>
            </a:r>
            <a:r>
              <a:rPr lang="fr-FR" dirty="0" smtClean="0"/>
              <a:t> </a:t>
            </a:r>
            <a:r>
              <a:rPr lang="fr-FR" dirty="0"/>
              <a:t>si possible, avertir le poste de contrôle et de commande à partir des niches de</a:t>
            </a:r>
          </a:p>
          <a:p>
            <a:pPr marL="0" indent="0">
              <a:buNone/>
            </a:pPr>
            <a:r>
              <a:rPr lang="fr-FR" dirty="0" smtClean="0"/>
              <a:t>        sécurité </a:t>
            </a:r>
            <a:r>
              <a:rPr lang="fr-FR" dirty="0"/>
              <a:t>;</a:t>
            </a:r>
          </a:p>
          <a:p>
            <a:r>
              <a:rPr lang="fr-FR" dirty="0"/>
              <a:t>-</a:t>
            </a:r>
            <a:r>
              <a:rPr lang="fr-FR" dirty="0" smtClean="0"/>
              <a:t> </a:t>
            </a:r>
            <a:r>
              <a:rPr lang="fr-FR" dirty="0"/>
              <a:t>si possible, utiliser les extincteurs ou les lances qui se trouvent à l’intérieur</a:t>
            </a:r>
          </a:p>
          <a:p>
            <a:pPr marL="0" indent="0">
              <a:buNone/>
            </a:pPr>
            <a:r>
              <a:rPr lang="fr-FR" dirty="0" smtClean="0"/>
              <a:t>        des </a:t>
            </a:r>
            <a:r>
              <a:rPr lang="fr-FR" dirty="0"/>
              <a:t>niches de sécurité elles-mêmes.</a:t>
            </a:r>
          </a:p>
          <a:p>
            <a:endParaRPr lang="fr-FR" dirty="0"/>
          </a:p>
        </p:txBody>
      </p:sp>
      <p:sp>
        <p:nvSpPr>
          <p:cNvPr id="4" name="Bouton d'action : Précédent 3">
            <a:hlinkClick r:id="rId2" action="ppaction://hlinksldjump" highlightClick="1"/>
          </p:cNvPr>
          <p:cNvSpPr/>
          <p:nvPr/>
        </p:nvSpPr>
        <p:spPr>
          <a:xfrm>
            <a:off x="7668344" y="908720"/>
            <a:ext cx="1008112"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385533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08720"/>
            <a:ext cx="8229600" cy="5688632"/>
          </a:xfrm>
        </p:spPr>
        <p:txBody>
          <a:bodyPr>
            <a:normAutofit fontScale="55000" lnSpcReduction="20000"/>
          </a:bodyPr>
          <a:lstStyle/>
          <a:p>
            <a:r>
              <a:rPr lang="fr-FR" sz="3400" b="1" dirty="0"/>
              <a:t>Passages à niveau</a:t>
            </a:r>
            <a:endParaRPr lang="fr-FR" sz="3400" dirty="0"/>
          </a:p>
          <a:p>
            <a:r>
              <a:rPr lang="fr-FR" b="1" dirty="0"/>
              <a:t> </a:t>
            </a:r>
            <a:endParaRPr lang="fr-FR" dirty="0"/>
          </a:p>
          <a:p>
            <a:r>
              <a:rPr lang="fr-FR" sz="3200" b="1" dirty="0"/>
              <a:t>Différents types :</a:t>
            </a:r>
            <a:endParaRPr lang="fr-FR" sz="3200" dirty="0"/>
          </a:p>
          <a:p>
            <a:r>
              <a:rPr lang="fr-FR" sz="3200" b="1" dirty="0"/>
              <a:t> </a:t>
            </a:r>
            <a:endParaRPr lang="fr-FR" sz="3200" dirty="0"/>
          </a:p>
          <a:p>
            <a:r>
              <a:rPr lang="fr-FR" sz="3200" dirty="0"/>
              <a:t>·  passage à niveau sans barrière : malgré sa rareté, il provoque un taux</a:t>
            </a:r>
          </a:p>
          <a:p>
            <a:pPr marL="0" indent="0">
              <a:buNone/>
            </a:pPr>
            <a:r>
              <a:rPr lang="fr-FR" sz="3200" dirty="0" smtClean="0"/>
              <a:t>     d'accident </a:t>
            </a:r>
            <a:r>
              <a:rPr lang="fr-FR" sz="3200" dirty="0"/>
              <a:t>très élevé si on le calcule en fonction du nombre de véhicules</a:t>
            </a:r>
          </a:p>
          <a:p>
            <a:pPr marL="0" indent="0">
              <a:buNone/>
            </a:pPr>
            <a:r>
              <a:rPr lang="fr-FR" sz="3200" dirty="0" smtClean="0"/>
              <a:t>     passant </a:t>
            </a:r>
            <a:r>
              <a:rPr lang="fr-FR" sz="3200" dirty="0"/>
              <a:t>en moyenne chaque jour ;</a:t>
            </a:r>
          </a:p>
          <a:p>
            <a:r>
              <a:rPr lang="fr-FR" sz="3200" dirty="0"/>
              <a:t>·  le passage à niveau avec une barrière complète ou deux demi-barrières de</a:t>
            </a:r>
          </a:p>
          <a:p>
            <a:pPr marL="0" indent="0">
              <a:buNone/>
            </a:pPr>
            <a:r>
              <a:rPr lang="fr-FR" sz="3200" dirty="0" smtClean="0"/>
              <a:t>       chaque </a:t>
            </a:r>
            <a:r>
              <a:rPr lang="fr-FR" sz="3200" dirty="0"/>
              <a:t>côté de la voie ;</a:t>
            </a:r>
          </a:p>
          <a:p>
            <a:r>
              <a:rPr lang="fr-FR" sz="3200" dirty="0"/>
              <a:t>·  le passage à niveau avec une demi-barrière : forme la plus répandue.</a:t>
            </a:r>
          </a:p>
          <a:p>
            <a:pPr marL="0" indent="0">
              <a:buNone/>
            </a:pPr>
            <a:r>
              <a:rPr lang="fr-FR" sz="3200" b="1" dirty="0"/>
              <a:t> </a:t>
            </a:r>
            <a:endParaRPr lang="fr-FR" sz="3200" dirty="0"/>
          </a:p>
          <a:p>
            <a:r>
              <a:rPr lang="fr-FR" sz="3200" b="1" dirty="0"/>
              <a:t>Données statistiques :</a:t>
            </a:r>
            <a:endParaRPr lang="fr-FR" sz="3200" dirty="0"/>
          </a:p>
          <a:p>
            <a:r>
              <a:rPr lang="fr-FR" sz="3200" b="1" dirty="0"/>
              <a:t> </a:t>
            </a:r>
            <a:endParaRPr lang="fr-FR" sz="3200" dirty="0"/>
          </a:p>
          <a:p>
            <a:r>
              <a:rPr lang="fr-FR" sz="3200" dirty="0"/>
              <a:t>·  En France, plus de 18 000 passages à niveau ;</a:t>
            </a:r>
          </a:p>
          <a:p>
            <a:r>
              <a:rPr lang="fr-FR" sz="3200" dirty="0"/>
              <a:t>·  Pratiquement tous les accidents qui surviennent lors d'un franchissement de</a:t>
            </a:r>
          </a:p>
          <a:p>
            <a:pPr marL="0" indent="0">
              <a:buNone/>
            </a:pPr>
            <a:r>
              <a:rPr lang="fr-FR" sz="3200" dirty="0" smtClean="0"/>
              <a:t>        passage </a:t>
            </a:r>
            <a:r>
              <a:rPr lang="fr-FR" sz="3200" dirty="0"/>
              <a:t>à niveau sont dus au non respect du code de la route ;</a:t>
            </a:r>
          </a:p>
          <a:p>
            <a:r>
              <a:rPr lang="fr-FR" sz="3200" dirty="0"/>
              <a:t>·  12 décès lors du franchissement des passages à niveau (ONISR 2011).</a:t>
            </a:r>
          </a:p>
          <a:p>
            <a:endParaRPr lang="fr-FR" sz="3200" dirty="0"/>
          </a:p>
        </p:txBody>
      </p:sp>
      <p:sp>
        <p:nvSpPr>
          <p:cNvPr id="4" name="Bouton d'action : Précédent 3">
            <a:hlinkClick r:id="rId2" action="ppaction://hlinksldjump" highlightClick="1"/>
          </p:cNvPr>
          <p:cNvSpPr/>
          <p:nvPr/>
        </p:nvSpPr>
        <p:spPr>
          <a:xfrm>
            <a:off x="7164288" y="1124744"/>
            <a:ext cx="936104"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568256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052736"/>
            <a:ext cx="8229600" cy="5472608"/>
          </a:xfrm>
        </p:spPr>
        <p:txBody>
          <a:bodyPr>
            <a:normAutofit fontScale="92500" lnSpcReduction="10000"/>
          </a:bodyPr>
          <a:lstStyle/>
          <a:p>
            <a:r>
              <a:rPr lang="fr-FR" b="1" dirty="0"/>
              <a:t>Précautions :</a:t>
            </a:r>
            <a:endParaRPr lang="fr-FR" dirty="0"/>
          </a:p>
          <a:p>
            <a:r>
              <a:rPr lang="fr-FR" dirty="0"/>
              <a:t>Le gabarit des véhicules lourds impose de prendre beaucoup de précautions </a:t>
            </a:r>
            <a:r>
              <a:rPr lang="fr-FR" dirty="0" smtClean="0"/>
              <a:t>pour franchir </a:t>
            </a:r>
            <a:r>
              <a:rPr lang="fr-FR" dirty="0"/>
              <a:t>les passages à niveau : inertie liée aux masses, longueur, hauteur, largeur</a:t>
            </a:r>
            <a:r>
              <a:rPr lang="fr-FR" dirty="0" smtClean="0"/>
              <a:t>, garde </a:t>
            </a:r>
            <a:r>
              <a:rPr lang="fr-FR" dirty="0"/>
              <a:t>au sol avec certains types de remorques ...</a:t>
            </a:r>
          </a:p>
          <a:p>
            <a:r>
              <a:rPr lang="fr-FR" dirty="0"/>
              <a:t>L'adaptation de la vitesse de franchissement est délicate : si le conducteur </a:t>
            </a:r>
            <a:r>
              <a:rPr lang="fr-FR" dirty="0" smtClean="0"/>
              <a:t>circule vite</a:t>
            </a:r>
            <a:r>
              <a:rPr lang="fr-FR" dirty="0"/>
              <a:t>, il n'est pas sûr de pouvoir s'arrêter à temps en cas d'abaissement des barrières.</a:t>
            </a:r>
          </a:p>
          <a:p>
            <a:r>
              <a:rPr lang="fr-FR" dirty="0"/>
              <a:t>A l'inverse, si son allure est faible, les barrières risquent de s'abaisser pendant </a:t>
            </a:r>
            <a:r>
              <a:rPr lang="fr-FR" dirty="0" smtClean="0"/>
              <a:t>le franchissement </a:t>
            </a:r>
            <a:r>
              <a:rPr lang="fr-FR" dirty="0"/>
              <a:t>(dans ce cas, le conducteur ne doit en aucun cas s’arrêter quitte </a:t>
            </a:r>
            <a:r>
              <a:rPr lang="fr-FR" dirty="0" smtClean="0"/>
              <a:t>à casser </a:t>
            </a:r>
            <a:r>
              <a:rPr lang="fr-FR" dirty="0"/>
              <a:t>les barrières).</a:t>
            </a:r>
          </a:p>
          <a:p>
            <a:r>
              <a:rPr lang="fr-FR" dirty="0"/>
              <a:t>Le conducteur, avant de s'engager, doit s'assurer qu'il dispose d'un espace suffisant pour dégager entièrement le passage à niveau.</a:t>
            </a:r>
          </a:p>
          <a:p>
            <a:endParaRPr lang="fr-FR" dirty="0"/>
          </a:p>
        </p:txBody>
      </p:sp>
      <p:sp>
        <p:nvSpPr>
          <p:cNvPr id="4" name="Bouton d'action : Précédent 3">
            <a:hlinkClick r:id="rId2" action="ppaction://hlinksldjump" highlightClick="1"/>
          </p:cNvPr>
          <p:cNvSpPr/>
          <p:nvPr/>
        </p:nvSpPr>
        <p:spPr>
          <a:xfrm>
            <a:off x="7740352" y="764704"/>
            <a:ext cx="1080120"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748111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5472608"/>
          </a:xfrm>
        </p:spPr>
        <p:txBody>
          <a:bodyPr>
            <a:normAutofit fontScale="47500" lnSpcReduction="20000"/>
          </a:bodyPr>
          <a:lstStyle/>
          <a:p>
            <a:r>
              <a:rPr lang="fr-FR" sz="3300" b="1" dirty="0"/>
              <a:t>Définition </a:t>
            </a:r>
            <a:r>
              <a:rPr lang="fr-FR" sz="3300" b="1" dirty="0" smtClean="0"/>
              <a:t>:</a:t>
            </a:r>
            <a:endParaRPr lang="fr-FR" sz="3300" dirty="0"/>
          </a:p>
          <a:p>
            <a:r>
              <a:rPr lang="fr-FR" b="1" dirty="0"/>
              <a:t> </a:t>
            </a:r>
            <a:endParaRPr lang="fr-FR" dirty="0"/>
          </a:p>
          <a:p>
            <a:r>
              <a:rPr lang="fr-FR" sz="3600" dirty="0"/>
              <a:t>Une aide à la conduite est un système de sécurité active d'information ou</a:t>
            </a:r>
          </a:p>
          <a:p>
            <a:pPr marL="0" indent="0">
              <a:buNone/>
            </a:pPr>
            <a:r>
              <a:rPr lang="fr-FR" sz="3600" dirty="0" smtClean="0"/>
              <a:t>     d'assistance </a:t>
            </a:r>
            <a:r>
              <a:rPr lang="fr-FR" sz="3600" dirty="0"/>
              <a:t>du conducteur pour </a:t>
            </a:r>
            <a:r>
              <a:rPr lang="fr-FR" sz="3600" dirty="0" smtClean="0"/>
              <a:t>:</a:t>
            </a:r>
          </a:p>
          <a:p>
            <a:endParaRPr lang="fr-FR" sz="3600" dirty="0"/>
          </a:p>
          <a:p>
            <a:r>
              <a:rPr lang="fr-FR" sz="3600" dirty="0"/>
              <a:t>·  éviter l'apparition d'une situation dangereuse risquant d'aboutir à l'accident ;</a:t>
            </a:r>
          </a:p>
          <a:p>
            <a:r>
              <a:rPr lang="fr-FR" sz="3600" dirty="0"/>
              <a:t>·  libérer le conducteur d'un certain nombre de tâches qui pourraient atténuer </a:t>
            </a:r>
            <a:r>
              <a:rPr lang="fr-FR" sz="3600" dirty="0" smtClean="0"/>
              <a:t>sa vigilance ;</a:t>
            </a:r>
          </a:p>
          <a:p>
            <a:endParaRPr lang="fr-FR" sz="3600" dirty="0"/>
          </a:p>
          <a:p>
            <a:r>
              <a:rPr lang="fr-FR" sz="3600" dirty="0"/>
              <a:t>·  assister le conducteur dans sa perception de l’environnement (détecteur de</a:t>
            </a:r>
          </a:p>
          <a:p>
            <a:pPr marL="0" indent="0">
              <a:buNone/>
            </a:pPr>
            <a:r>
              <a:rPr lang="fr-FR" sz="3600" dirty="0" smtClean="0"/>
              <a:t>      dépassement</a:t>
            </a:r>
            <a:r>
              <a:rPr lang="fr-FR" sz="3600" dirty="0"/>
              <a:t>, détecteur de risque de gel </a:t>
            </a:r>
            <a:r>
              <a:rPr lang="fr-FR" sz="3600" dirty="0" smtClean="0"/>
              <a:t>...).</a:t>
            </a:r>
          </a:p>
          <a:p>
            <a:endParaRPr lang="fr-FR" sz="3600" dirty="0"/>
          </a:p>
          <a:p>
            <a:r>
              <a:rPr lang="fr-FR" sz="3600" dirty="0"/>
              <a:t>Tout système allégeant et facilitant la tâche du conducteur peut être considéré</a:t>
            </a:r>
          </a:p>
          <a:p>
            <a:pPr marL="0" indent="0">
              <a:buNone/>
            </a:pPr>
            <a:r>
              <a:rPr lang="fr-FR" sz="3600" dirty="0" smtClean="0"/>
              <a:t>     comme </a:t>
            </a:r>
            <a:r>
              <a:rPr lang="fr-FR" sz="3600" dirty="0"/>
              <a:t>une aide à la conduite</a:t>
            </a:r>
            <a:r>
              <a:rPr lang="fr-FR" sz="3600" dirty="0" smtClean="0"/>
              <a:t>.</a:t>
            </a:r>
          </a:p>
          <a:p>
            <a:endParaRPr lang="fr-FR" sz="3600" dirty="0"/>
          </a:p>
          <a:p>
            <a:r>
              <a:rPr lang="fr-FR" sz="3600" dirty="0"/>
              <a:t>Cela va donc des systèmes les plus </a:t>
            </a:r>
            <a:r>
              <a:rPr lang="fr-FR" sz="3600" dirty="0" smtClean="0"/>
              <a:t>simples  </a:t>
            </a:r>
            <a:r>
              <a:rPr lang="fr-FR" sz="3600" dirty="0"/>
              <a:t>et répandus (direction assistée par</a:t>
            </a:r>
          </a:p>
          <a:p>
            <a:pPr marL="0" indent="0">
              <a:buNone/>
            </a:pPr>
            <a:r>
              <a:rPr lang="fr-FR" sz="3600" dirty="0" smtClean="0"/>
              <a:t>     exemple</a:t>
            </a:r>
            <a:r>
              <a:rPr lang="fr-FR" sz="3600" dirty="0"/>
              <a:t>) aux plus complexes (radar de maintient des distances par exemple).</a:t>
            </a:r>
          </a:p>
          <a:p>
            <a:pPr marL="0" indent="0">
              <a:buNone/>
            </a:pPr>
            <a:endParaRPr lang="fr-FR" sz="3600" dirty="0"/>
          </a:p>
          <a:p>
            <a:endParaRPr lang="fr-FR" dirty="0"/>
          </a:p>
        </p:txBody>
      </p:sp>
      <p:sp>
        <p:nvSpPr>
          <p:cNvPr id="4" name="Bouton d'action : Précédent 3">
            <a:hlinkClick r:id="rId2" action="ppaction://hlinksldjump" highlightClick="1"/>
          </p:cNvPr>
          <p:cNvSpPr/>
          <p:nvPr/>
        </p:nvSpPr>
        <p:spPr>
          <a:xfrm>
            <a:off x="7668344" y="836712"/>
            <a:ext cx="864096"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349732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229600" cy="5976664"/>
          </a:xfrm>
        </p:spPr>
        <p:txBody>
          <a:bodyPr>
            <a:normAutofit fontScale="40000" lnSpcReduction="20000"/>
          </a:bodyPr>
          <a:lstStyle/>
          <a:p>
            <a:r>
              <a:rPr lang="fr-FR" sz="4400" b="1" dirty="0"/>
              <a:t>Quelques exemples, leurs rôles </a:t>
            </a:r>
            <a:r>
              <a:rPr lang="fr-FR" sz="4400" b="1" dirty="0" smtClean="0"/>
              <a:t>:    </a:t>
            </a:r>
            <a:r>
              <a:rPr lang="fr-FR" sz="4400" b="1" dirty="0"/>
              <a:t>Aide de sécurité :</a:t>
            </a:r>
            <a:endParaRPr lang="fr-FR" sz="4400" dirty="0"/>
          </a:p>
          <a:p>
            <a:r>
              <a:rPr lang="fr-FR" b="1" dirty="0"/>
              <a:t> </a:t>
            </a:r>
            <a:endParaRPr lang="fr-FR" dirty="0"/>
          </a:p>
          <a:p>
            <a:r>
              <a:rPr lang="fr-FR" sz="4000" dirty="0"/>
              <a:t>o </a:t>
            </a:r>
            <a:r>
              <a:rPr lang="fr-FR" sz="4000" b="1" dirty="0"/>
              <a:t>ABR</a:t>
            </a:r>
            <a:r>
              <a:rPr lang="fr-FR" sz="4000" dirty="0"/>
              <a:t>, antiblocage des roues en cas de freinage brusque / appuyé : </a:t>
            </a:r>
            <a:r>
              <a:rPr lang="fr-FR" sz="4000" dirty="0" smtClean="0"/>
              <a:t>le conducteur </a:t>
            </a:r>
            <a:r>
              <a:rPr lang="fr-FR" sz="4000" dirty="0"/>
              <a:t>peut conserver sa trajectoire ;</a:t>
            </a:r>
          </a:p>
          <a:p>
            <a:r>
              <a:rPr lang="fr-FR" sz="4000" b="1" dirty="0"/>
              <a:t>o ESP</a:t>
            </a:r>
            <a:r>
              <a:rPr lang="fr-FR" sz="4000" dirty="0"/>
              <a:t>, stabilisateur électronique programmable : aide au contrôle </a:t>
            </a:r>
            <a:r>
              <a:rPr lang="fr-FR" sz="4000" dirty="0" smtClean="0"/>
              <a:t>de trajectoire </a:t>
            </a:r>
            <a:r>
              <a:rPr lang="fr-FR" sz="4000" dirty="0"/>
              <a:t>;</a:t>
            </a:r>
          </a:p>
          <a:p>
            <a:r>
              <a:rPr lang="fr-FR" sz="4000" dirty="0"/>
              <a:t>o </a:t>
            </a:r>
            <a:r>
              <a:rPr lang="fr-FR" sz="4000" b="1" dirty="0"/>
              <a:t>AFU</a:t>
            </a:r>
            <a:r>
              <a:rPr lang="fr-FR" sz="4000" dirty="0"/>
              <a:t>, aide au freinage d’urgence : permet d’utiliser la </a:t>
            </a:r>
            <a:r>
              <a:rPr lang="fr-FR" sz="4000" dirty="0" smtClean="0"/>
              <a:t>puissance maximale </a:t>
            </a:r>
            <a:r>
              <a:rPr lang="fr-FR" sz="4000" dirty="0"/>
              <a:t>du système de freinage ;</a:t>
            </a:r>
          </a:p>
          <a:p>
            <a:r>
              <a:rPr lang="fr-FR" sz="4000" dirty="0"/>
              <a:t>o limiteur de vitesse ;</a:t>
            </a:r>
          </a:p>
          <a:p>
            <a:r>
              <a:rPr lang="fr-FR" sz="4000" dirty="0"/>
              <a:t>o radar de distance : permet de conserver automatiquement une </a:t>
            </a:r>
            <a:r>
              <a:rPr lang="fr-FR" sz="4000" dirty="0" smtClean="0"/>
              <a:t>distance entre </a:t>
            </a:r>
            <a:r>
              <a:rPr lang="fr-FR" sz="4000" dirty="0"/>
              <a:t>son véhicule et celui qui vous précède</a:t>
            </a:r>
          </a:p>
          <a:p>
            <a:r>
              <a:rPr lang="fr-FR" sz="4000" dirty="0"/>
              <a:t>·  Aide à la navigation par GPS avec avertisseur de zone de </a:t>
            </a:r>
            <a:r>
              <a:rPr lang="fr-FR" sz="4000" dirty="0" err="1" smtClean="0"/>
              <a:t>travaux,d’embouteillage</a:t>
            </a:r>
            <a:r>
              <a:rPr lang="fr-FR" sz="4000" dirty="0" smtClean="0"/>
              <a:t> </a:t>
            </a:r>
            <a:r>
              <a:rPr lang="fr-FR" sz="4000" dirty="0"/>
              <a:t>… ;</a:t>
            </a:r>
          </a:p>
          <a:p>
            <a:r>
              <a:rPr lang="fr-FR" sz="4000" dirty="0"/>
              <a:t>·  Détecteur de fatigue, d'inattention :</a:t>
            </a:r>
          </a:p>
          <a:p>
            <a:r>
              <a:rPr lang="fr-FR" sz="4000" dirty="0"/>
              <a:t>o Avertisseur de déviation de trajectoire ;</a:t>
            </a:r>
          </a:p>
          <a:p>
            <a:r>
              <a:rPr lang="fr-FR" sz="4000" dirty="0"/>
              <a:t>o Alerte de franchissement involontaire de ligne.</a:t>
            </a:r>
          </a:p>
          <a:p>
            <a:r>
              <a:rPr lang="fr-FR" sz="4000" b="1" dirty="0"/>
              <a:t> </a:t>
            </a:r>
            <a:endParaRPr lang="fr-FR" sz="4000" dirty="0"/>
          </a:p>
          <a:p>
            <a:r>
              <a:rPr lang="fr-FR" sz="4000" b="1" dirty="0"/>
              <a:t>·  Automatisation des tâches :</a:t>
            </a:r>
            <a:endParaRPr lang="fr-FR" sz="4000" dirty="0"/>
          </a:p>
          <a:p>
            <a:r>
              <a:rPr lang="fr-FR" sz="4000" dirty="0"/>
              <a:t>o Allumage automatique des feux de croisement ;</a:t>
            </a:r>
          </a:p>
          <a:p>
            <a:r>
              <a:rPr lang="fr-FR" sz="4000" dirty="0"/>
              <a:t>o Essuie-vitre automatique couplé à un capteur d'eau de pluie ;</a:t>
            </a:r>
          </a:p>
          <a:p>
            <a:r>
              <a:rPr lang="fr-FR" sz="4000" dirty="0"/>
              <a:t>o Régulateur de </a:t>
            </a:r>
            <a:r>
              <a:rPr lang="fr-FR" sz="4000" dirty="0" smtClean="0"/>
              <a:t>vitesse </a:t>
            </a:r>
            <a:endParaRPr lang="fr-FR" sz="4000" dirty="0"/>
          </a:p>
          <a:p>
            <a:r>
              <a:rPr lang="fr-FR" sz="4000" dirty="0"/>
              <a:t>·  Aide au démarrage en côte, sur sol glissant (</a:t>
            </a:r>
            <a:r>
              <a:rPr lang="fr-FR" sz="4000" dirty="0" err="1"/>
              <a:t>antipatinage</a:t>
            </a:r>
            <a:r>
              <a:rPr lang="fr-FR" sz="4000" dirty="0"/>
              <a:t>) ;</a:t>
            </a:r>
          </a:p>
          <a:p>
            <a:r>
              <a:rPr lang="fr-FR" sz="4000" dirty="0"/>
              <a:t> </a:t>
            </a:r>
          </a:p>
          <a:p>
            <a:r>
              <a:rPr lang="fr-FR" sz="4000" b="1" dirty="0"/>
              <a:t>·  Aide au stationnement :</a:t>
            </a:r>
            <a:endParaRPr lang="fr-FR" sz="4000" dirty="0"/>
          </a:p>
          <a:p>
            <a:r>
              <a:rPr lang="fr-FR" sz="4000" dirty="0"/>
              <a:t>o Radar de détection de distance avant et arrière ;</a:t>
            </a:r>
          </a:p>
          <a:p>
            <a:r>
              <a:rPr lang="fr-FR" sz="4000" dirty="0"/>
              <a:t>o Caméra de recul</a:t>
            </a:r>
          </a:p>
          <a:p>
            <a:r>
              <a:rPr lang="fr-FR" sz="4000" dirty="0"/>
              <a:t>·  Frein de stationnement électrique ;</a:t>
            </a:r>
          </a:p>
          <a:p>
            <a:endParaRPr lang="fr-FR" sz="3400" dirty="0"/>
          </a:p>
        </p:txBody>
      </p:sp>
      <p:sp>
        <p:nvSpPr>
          <p:cNvPr id="4" name="Bouton d'action : Précédent 3">
            <a:hlinkClick r:id="rId2" action="ppaction://hlinksldjump" highlightClick="1"/>
          </p:cNvPr>
          <p:cNvSpPr/>
          <p:nvPr/>
        </p:nvSpPr>
        <p:spPr>
          <a:xfrm>
            <a:off x="7884368" y="692696"/>
            <a:ext cx="936104"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77158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688632"/>
          </a:xfrm>
        </p:spPr>
        <p:txBody>
          <a:bodyPr>
            <a:normAutofit fontScale="92500" lnSpcReduction="20000"/>
          </a:bodyPr>
          <a:lstStyle/>
          <a:p>
            <a:r>
              <a:rPr lang="fr-FR" b="1" dirty="0"/>
              <a:t>Dangers :</a:t>
            </a:r>
            <a:endParaRPr lang="fr-FR" dirty="0"/>
          </a:p>
          <a:p>
            <a:r>
              <a:rPr lang="fr-FR" b="1" dirty="0"/>
              <a:t> </a:t>
            </a:r>
            <a:endParaRPr lang="fr-FR" dirty="0"/>
          </a:p>
          <a:p>
            <a:r>
              <a:rPr lang="fr-FR" dirty="0"/>
              <a:t>Si ces systèmes apportent une efficacité à la conduite normale, ils peuvent aussi être source de risques et contraires à la sécurité si :</a:t>
            </a:r>
          </a:p>
          <a:p>
            <a:r>
              <a:rPr lang="fr-FR" dirty="0"/>
              <a:t>·  le conducteur se repose intégralement sur ces aides : baisse de vigilance,</a:t>
            </a:r>
          </a:p>
          <a:p>
            <a:r>
              <a:rPr lang="fr-FR" dirty="0"/>
              <a:t>perte des repères, absence d’anticipation, endormissent…</a:t>
            </a:r>
          </a:p>
          <a:p>
            <a:r>
              <a:rPr lang="fr-FR" dirty="0"/>
              <a:t>·  pour certains appareils, l'interface utilisateur (vocale et/ou visuelle) est </a:t>
            </a:r>
            <a:r>
              <a:rPr lang="fr-FR" dirty="0" smtClean="0"/>
              <a:t>mal conçue </a:t>
            </a:r>
            <a:r>
              <a:rPr lang="fr-FR" dirty="0"/>
              <a:t>et sollicite trop l'attention du </a:t>
            </a:r>
            <a:r>
              <a:rPr lang="fr-FR" dirty="0" smtClean="0"/>
              <a:t>conducteur </a:t>
            </a:r>
            <a:r>
              <a:rPr lang="fr-FR" dirty="0"/>
              <a:t>qui à tendance à occulter </a:t>
            </a:r>
            <a:r>
              <a:rPr lang="fr-FR" dirty="0" smtClean="0"/>
              <a:t>ce qu’il </a:t>
            </a:r>
            <a:r>
              <a:rPr lang="fr-FR" dirty="0"/>
              <a:t>se passe réellement sur la route ;</a:t>
            </a:r>
          </a:p>
          <a:p>
            <a:r>
              <a:rPr lang="fr-FR" dirty="0"/>
              <a:t>·  le conducteur procède aux divers réglages en roulant (entrée de données </a:t>
            </a:r>
            <a:r>
              <a:rPr lang="fr-FR" dirty="0" smtClean="0"/>
              <a:t>sur l’aide </a:t>
            </a:r>
            <a:r>
              <a:rPr lang="fr-FR" dirty="0"/>
              <a:t>à la navigation par exemple) ;</a:t>
            </a:r>
          </a:p>
          <a:p>
            <a:r>
              <a:rPr lang="fr-FR" dirty="0"/>
              <a:t>·  en cas de défaillance, risque de se laisser surprendre …</a:t>
            </a:r>
          </a:p>
          <a:p>
            <a:r>
              <a:rPr lang="fr-FR" dirty="0"/>
              <a:t>·  tentation d'augmenter sa prise de risques au volant, repousser ses limites …</a:t>
            </a:r>
          </a:p>
          <a:p>
            <a:endParaRPr lang="fr-FR" dirty="0"/>
          </a:p>
        </p:txBody>
      </p:sp>
      <p:sp>
        <p:nvSpPr>
          <p:cNvPr id="4" name="Bouton d'action : Précédent 3">
            <a:hlinkClick r:id="rId2" action="ppaction://hlinksldjump" highlightClick="1"/>
          </p:cNvPr>
          <p:cNvSpPr/>
          <p:nvPr/>
        </p:nvSpPr>
        <p:spPr>
          <a:xfrm>
            <a:off x="7452320" y="908720"/>
            <a:ext cx="936104"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21866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Chargement </a:t>
            </a:r>
            <a:r>
              <a:rPr lang="fr-FR" b="1" dirty="0" smtClean="0"/>
              <a:t>– Surcharge   </a:t>
            </a:r>
            <a:r>
              <a:rPr lang="fr-FR" sz="3100" b="1" dirty="0" smtClean="0">
                <a:solidFill>
                  <a:srgbClr val="FFC000"/>
                </a:solidFill>
              </a:rPr>
              <a:t>( Fiche n° 5 )</a:t>
            </a:r>
            <a:endParaRPr lang="fr-FR" sz="3100" dirty="0">
              <a:solidFill>
                <a:srgbClr val="FFC000"/>
              </a:solidFill>
            </a:endParaRPr>
          </a:p>
        </p:txBody>
      </p:sp>
      <p:sp>
        <p:nvSpPr>
          <p:cNvPr id="3" name="Espace réservé du contenu 2"/>
          <p:cNvSpPr>
            <a:spLocks noGrp="1"/>
          </p:cNvSpPr>
          <p:nvPr>
            <p:ph idx="1"/>
          </p:nvPr>
        </p:nvSpPr>
        <p:spPr/>
        <p:txBody>
          <a:bodyPr>
            <a:normAutofit/>
          </a:bodyPr>
          <a:lstStyle/>
          <a:p>
            <a:r>
              <a:rPr lang="fr-FR" b="1" dirty="0" smtClean="0"/>
              <a:t>Chargement</a:t>
            </a:r>
            <a:endParaRPr lang="fr-FR" b="1" dirty="0"/>
          </a:p>
          <a:p>
            <a:endParaRPr lang="fr-FR" dirty="0" smtClean="0"/>
          </a:p>
          <a:p>
            <a:r>
              <a:rPr lang="fr-FR" dirty="0" smtClean="0"/>
              <a:t>Précautions</a:t>
            </a:r>
            <a:endParaRPr lang="fr-FR" dirty="0"/>
          </a:p>
          <a:p>
            <a:endParaRPr lang="fr-FR" dirty="0" smtClean="0"/>
          </a:p>
          <a:p>
            <a:r>
              <a:rPr lang="fr-FR" dirty="0" smtClean="0"/>
              <a:t>Risques</a:t>
            </a:r>
            <a:endParaRPr lang="fr-FR" dirty="0"/>
          </a:p>
          <a:p>
            <a:endParaRPr lang="fr-FR" b="1" dirty="0" smtClean="0"/>
          </a:p>
          <a:p>
            <a:r>
              <a:rPr lang="fr-FR" b="1" dirty="0" smtClean="0"/>
              <a:t>Surcharge</a:t>
            </a:r>
            <a:endParaRPr lang="fr-FR" b="1" dirty="0"/>
          </a:p>
          <a:p>
            <a:endParaRPr lang="fr-FR" b="1" dirty="0" smtClean="0"/>
          </a:p>
          <a:p>
            <a:r>
              <a:rPr lang="fr-FR" b="1" dirty="0" smtClean="0"/>
              <a:t>Sanctions</a:t>
            </a:r>
            <a:endParaRPr lang="fr-FR" dirty="0"/>
          </a:p>
        </p:txBody>
      </p:sp>
      <p:sp>
        <p:nvSpPr>
          <p:cNvPr id="4" name="Bouton d'action : Informations 3">
            <a:hlinkClick r:id="rId2" action="ppaction://hlinksldjump" highlightClick="1"/>
          </p:cNvPr>
          <p:cNvSpPr/>
          <p:nvPr/>
        </p:nvSpPr>
        <p:spPr>
          <a:xfrm>
            <a:off x="7308304" y="2780928"/>
            <a:ext cx="576064"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7308304" y="3717032"/>
            <a:ext cx="576064"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7308304" y="4797152"/>
            <a:ext cx="576064"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Informations 6">
            <a:hlinkClick r:id="rId5" action="ppaction://hlinksldjump" highlightClick="1"/>
          </p:cNvPr>
          <p:cNvSpPr/>
          <p:nvPr/>
        </p:nvSpPr>
        <p:spPr>
          <a:xfrm>
            <a:off x="7308304" y="5805264"/>
            <a:ext cx="576064"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3937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Le </a:t>
            </a:r>
            <a:r>
              <a:rPr lang="fr-FR" b="1" dirty="0" smtClean="0"/>
              <a:t>dépassement </a:t>
            </a:r>
            <a:r>
              <a:rPr lang="fr-FR" sz="2800" b="1" dirty="0" smtClean="0">
                <a:solidFill>
                  <a:srgbClr val="FFC000"/>
                </a:solidFill>
              </a:rPr>
              <a:t>( Fiche n° 6 )</a:t>
            </a:r>
            <a:endParaRPr lang="fr-FR" sz="2800" dirty="0">
              <a:solidFill>
                <a:srgbClr val="FFC000"/>
              </a:solidFill>
            </a:endParaRPr>
          </a:p>
        </p:txBody>
      </p:sp>
      <p:sp>
        <p:nvSpPr>
          <p:cNvPr id="3" name="Espace réservé du contenu 2"/>
          <p:cNvSpPr>
            <a:spLocks noGrp="1"/>
          </p:cNvSpPr>
          <p:nvPr>
            <p:ph idx="1"/>
          </p:nvPr>
        </p:nvSpPr>
        <p:spPr>
          <a:xfrm>
            <a:off x="467544" y="1916832"/>
            <a:ext cx="8229600" cy="4389120"/>
          </a:xfrm>
        </p:spPr>
        <p:txBody>
          <a:bodyPr>
            <a:noAutofit/>
          </a:bodyPr>
          <a:lstStyle/>
          <a:p>
            <a:r>
              <a:rPr lang="fr-FR" sz="3200" b="1" dirty="0" smtClean="0"/>
              <a:t>Précautions </a:t>
            </a:r>
            <a:r>
              <a:rPr lang="fr-FR" sz="3200" b="1" dirty="0"/>
              <a:t>avant, pendant et après le</a:t>
            </a:r>
          </a:p>
          <a:p>
            <a:pPr marL="0" indent="0">
              <a:buNone/>
            </a:pPr>
            <a:r>
              <a:rPr lang="fr-FR" sz="3200" b="1" dirty="0" smtClean="0"/>
              <a:t>   dépassement</a:t>
            </a:r>
            <a:endParaRPr lang="fr-FR" sz="3200" b="1" dirty="0"/>
          </a:p>
          <a:p>
            <a:endParaRPr lang="fr-FR" sz="1800" b="1" dirty="0" smtClean="0"/>
          </a:p>
          <a:p>
            <a:r>
              <a:rPr lang="fr-FR" sz="3200" b="1" dirty="0" smtClean="0"/>
              <a:t>Dangers </a:t>
            </a:r>
            <a:r>
              <a:rPr lang="fr-FR" sz="3200" b="1" dirty="0"/>
              <a:t>liés aux dépassements</a:t>
            </a:r>
          </a:p>
          <a:p>
            <a:endParaRPr lang="fr-FR" sz="1800" b="1" dirty="0" smtClean="0"/>
          </a:p>
          <a:p>
            <a:r>
              <a:rPr lang="fr-FR" sz="3200" b="1" dirty="0" smtClean="0"/>
              <a:t>Être </a:t>
            </a:r>
            <a:r>
              <a:rPr lang="fr-FR" sz="3200" b="1" dirty="0"/>
              <a:t>dépassé</a:t>
            </a:r>
          </a:p>
          <a:p>
            <a:endParaRPr lang="fr-FR" sz="1800" b="1" dirty="0" smtClean="0"/>
          </a:p>
          <a:p>
            <a:r>
              <a:rPr lang="fr-FR" sz="3200" b="1" dirty="0" smtClean="0"/>
              <a:t>dispositifs </a:t>
            </a:r>
            <a:r>
              <a:rPr lang="fr-FR" sz="3200" b="1" dirty="0"/>
              <a:t>latéraux et arrière de protection</a:t>
            </a:r>
            <a:endParaRPr lang="fr-FR" sz="3200" dirty="0"/>
          </a:p>
        </p:txBody>
      </p:sp>
      <p:sp>
        <p:nvSpPr>
          <p:cNvPr id="4" name="Bouton d'action : Informations 3">
            <a:hlinkClick r:id="rId2" action="ppaction://hlinksldjump" highlightClick="1"/>
          </p:cNvPr>
          <p:cNvSpPr/>
          <p:nvPr/>
        </p:nvSpPr>
        <p:spPr>
          <a:xfrm>
            <a:off x="7668344" y="2708920"/>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7668344" y="3789040"/>
            <a:ext cx="648072" cy="136815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7668344" y="5733256"/>
            <a:ext cx="648072" cy="72008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92987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t>Dynamique du </a:t>
            </a:r>
            <a:r>
              <a:rPr lang="fr-FR" b="1" dirty="0" smtClean="0"/>
              <a:t>véhicule  </a:t>
            </a:r>
            <a:r>
              <a:rPr lang="fr-FR" sz="3100" b="1" dirty="0" smtClean="0">
                <a:solidFill>
                  <a:srgbClr val="FFC000"/>
                </a:solidFill>
              </a:rPr>
              <a:t>( Fiche n° 7 )</a:t>
            </a:r>
            <a:endParaRPr lang="fr-FR" sz="3100" dirty="0">
              <a:solidFill>
                <a:srgbClr val="FFC000"/>
              </a:solidFill>
            </a:endParaRPr>
          </a:p>
        </p:txBody>
      </p:sp>
      <p:sp>
        <p:nvSpPr>
          <p:cNvPr id="3" name="Espace réservé du contenu 2"/>
          <p:cNvSpPr>
            <a:spLocks noGrp="1"/>
          </p:cNvSpPr>
          <p:nvPr>
            <p:ph idx="1"/>
          </p:nvPr>
        </p:nvSpPr>
        <p:spPr/>
        <p:txBody>
          <a:bodyPr>
            <a:normAutofit lnSpcReduction="10000"/>
          </a:bodyPr>
          <a:lstStyle/>
          <a:p>
            <a:r>
              <a:rPr lang="fr-FR" b="1" dirty="0" smtClean="0"/>
              <a:t>Vitesse</a:t>
            </a:r>
          </a:p>
          <a:p>
            <a:endParaRPr lang="fr-FR" b="1" dirty="0"/>
          </a:p>
          <a:p>
            <a:r>
              <a:rPr lang="fr-FR" b="1" dirty="0"/>
              <a:t>Centre de </a:t>
            </a:r>
            <a:r>
              <a:rPr lang="fr-FR" b="1" dirty="0" smtClean="0"/>
              <a:t>gravité</a:t>
            </a:r>
          </a:p>
          <a:p>
            <a:endParaRPr lang="fr-FR" b="1" dirty="0"/>
          </a:p>
          <a:p>
            <a:r>
              <a:rPr lang="fr-FR" b="1" dirty="0"/>
              <a:t>Force </a:t>
            </a:r>
            <a:r>
              <a:rPr lang="fr-FR" b="1" dirty="0" smtClean="0"/>
              <a:t>centrifuge</a:t>
            </a:r>
          </a:p>
          <a:p>
            <a:endParaRPr lang="fr-FR" b="1" dirty="0"/>
          </a:p>
          <a:p>
            <a:r>
              <a:rPr lang="fr-FR" b="1" dirty="0"/>
              <a:t>Adaptation de la </a:t>
            </a:r>
            <a:r>
              <a:rPr lang="fr-FR" b="1" dirty="0" smtClean="0"/>
              <a:t>conduite</a:t>
            </a:r>
          </a:p>
          <a:p>
            <a:endParaRPr lang="fr-FR" b="1" dirty="0"/>
          </a:p>
          <a:p>
            <a:r>
              <a:rPr lang="fr-FR" b="1" dirty="0"/>
              <a:t>Spécifique CE :</a:t>
            </a:r>
          </a:p>
          <a:p>
            <a:r>
              <a:rPr lang="fr-FR" b="1" dirty="0"/>
              <a:t>conduite d’un tracteur routier en solo</a:t>
            </a:r>
            <a:endParaRPr lang="fr-FR" dirty="0"/>
          </a:p>
        </p:txBody>
      </p:sp>
      <p:sp>
        <p:nvSpPr>
          <p:cNvPr id="4" name="Bouton d'action : Informations 3">
            <a:hlinkClick r:id="rId2" action="ppaction://hlinksldjump" highlightClick="1"/>
          </p:cNvPr>
          <p:cNvSpPr/>
          <p:nvPr/>
        </p:nvSpPr>
        <p:spPr>
          <a:xfrm>
            <a:off x="7524328" y="1988840"/>
            <a:ext cx="720080"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7524328" y="2780928"/>
            <a:ext cx="720080"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7524328" y="3573016"/>
            <a:ext cx="720080"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Informations 6">
            <a:hlinkClick r:id="rId5" action="ppaction://hlinksldjump" highlightClick="1"/>
          </p:cNvPr>
          <p:cNvSpPr/>
          <p:nvPr/>
        </p:nvSpPr>
        <p:spPr>
          <a:xfrm>
            <a:off x="7524328" y="4509120"/>
            <a:ext cx="720080" cy="72008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Informations 7">
            <a:hlinkClick r:id="rId6" action="ppaction://hlinksldjump" highlightClick="1"/>
          </p:cNvPr>
          <p:cNvSpPr/>
          <p:nvPr/>
        </p:nvSpPr>
        <p:spPr>
          <a:xfrm>
            <a:off x="7524328" y="5877272"/>
            <a:ext cx="720080"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625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t>Alcool, stupéfiants, </a:t>
            </a:r>
            <a:r>
              <a:rPr lang="fr-FR" b="1" dirty="0" smtClean="0"/>
              <a:t>médicaments</a:t>
            </a:r>
            <a:br>
              <a:rPr lang="fr-FR" b="1" dirty="0" smtClean="0"/>
            </a:br>
            <a:r>
              <a:rPr lang="fr-FR" sz="3100" b="1" dirty="0" smtClean="0">
                <a:solidFill>
                  <a:srgbClr val="FFC000"/>
                </a:solidFill>
              </a:rPr>
              <a:t>( Fiche n° 8 )</a:t>
            </a:r>
            <a:endParaRPr lang="fr-FR" sz="3100" dirty="0">
              <a:solidFill>
                <a:srgbClr val="FFC000"/>
              </a:solidFill>
            </a:endParaRPr>
          </a:p>
        </p:txBody>
      </p:sp>
      <p:sp>
        <p:nvSpPr>
          <p:cNvPr id="3" name="Espace réservé du contenu 2"/>
          <p:cNvSpPr>
            <a:spLocks noGrp="1"/>
          </p:cNvSpPr>
          <p:nvPr>
            <p:ph idx="1"/>
          </p:nvPr>
        </p:nvSpPr>
        <p:spPr>
          <a:xfrm>
            <a:off x="457200" y="1935480"/>
            <a:ext cx="8229600" cy="4661872"/>
          </a:xfrm>
        </p:spPr>
        <p:txBody>
          <a:bodyPr>
            <a:normAutofit fontScale="77500" lnSpcReduction="20000"/>
          </a:bodyPr>
          <a:lstStyle/>
          <a:p>
            <a:endParaRPr lang="fr-FR" b="1" dirty="0" smtClean="0"/>
          </a:p>
          <a:p>
            <a:r>
              <a:rPr lang="fr-FR" sz="3200" b="1" dirty="0" smtClean="0"/>
              <a:t>Alcool</a:t>
            </a:r>
            <a:endParaRPr lang="fr-FR" sz="3200" b="1" dirty="0"/>
          </a:p>
          <a:p>
            <a:r>
              <a:rPr lang="fr-FR" sz="3200" dirty="0" smtClean="0"/>
              <a:t>Effets</a:t>
            </a:r>
          </a:p>
          <a:p>
            <a:endParaRPr lang="fr-FR" sz="3200" dirty="0" smtClean="0"/>
          </a:p>
          <a:p>
            <a:r>
              <a:rPr lang="fr-FR" sz="3200" dirty="0" smtClean="0"/>
              <a:t>sanctions</a:t>
            </a:r>
          </a:p>
          <a:p>
            <a:endParaRPr lang="fr-FR" sz="3200" dirty="0"/>
          </a:p>
          <a:p>
            <a:r>
              <a:rPr lang="fr-FR" sz="3200" b="1" dirty="0"/>
              <a:t>Stupéfiants</a:t>
            </a:r>
          </a:p>
          <a:p>
            <a:r>
              <a:rPr lang="fr-FR" sz="3200" dirty="0"/>
              <a:t>Effets, </a:t>
            </a:r>
            <a:endParaRPr lang="fr-FR" sz="3200" dirty="0" smtClean="0"/>
          </a:p>
          <a:p>
            <a:endParaRPr lang="fr-FR" sz="3200" dirty="0" smtClean="0"/>
          </a:p>
          <a:p>
            <a:r>
              <a:rPr lang="fr-FR" sz="3200" dirty="0" smtClean="0"/>
              <a:t>sanctions</a:t>
            </a:r>
          </a:p>
          <a:p>
            <a:endParaRPr lang="fr-FR" sz="3200" dirty="0"/>
          </a:p>
          <a:p>
            <a:r>
              <a:rPr lang="fr-FR" sz="3200" b="1" dirty="0"/>
              <a:t>Médicaments</a:t>
            </a:r>
            <a:endParaRPr lang="fr-FR" sz="3200" dirty="0"/>
          </a:p>
        </p:txBody>
      </p:sp>
      <p:sp>
        <p:nvSpPr>
          <p:cNvPr id="4" name="Bouton d'action : Informations 3">
            <a:hlinkClick r:id="rId2" action="ppaction://hlinksldjump" highlightClick="1"/>
          </p:cNvPr>
          <p:cNvSpPr/>
          <p:nvPr/>
        </p:nvSpPr>
        <p:spPr>
          <a:xfrm>
            <a:off x="6948264" y="2276872"/>
            <a:ext cx="648072" cy="72008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Informations 4">
            <a:hlinkClick r:id="rId3" action="ppaction://hlinksldjump" highlightClick="1"/>
          </p:cNvPr>
          <p:cNvSpPr/>
          <p:nvPr/>
        </p:nvSpPr>
        <p:spPr>
          <a:xfrm>
            <a:off x="6948264" y="3356992"/>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Informations 5">
            <a:hlinkClick r:id="rId4" action="ppaction://hlinksldjump" highlightClick="1"/>
          </p:cNvPr>
          <p:cNvSpPr/>
          <p:nvPr/>
        </p:nvSpPr>
        <p:spPr>
          <a:xfrm>
            <a:off x="6948264" y="4293096"/>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Informations 6">
            <a:hlinkClick r:id="rId5" action="ppaction://hlinksldjump" highlightClick="1"/>
          </p:cNvPr>
          <p:cNvSpPr/>
          <p:nvPr/>
        </p:nvSpPr>
        <p:spPr>
          <a:xfrm>
            <a:off x="6948264" y="5229200"/>
            <a:ext cx="648072" cy="64807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Informations 7">
            <a:hlinkClick r:id="rId6" action="ppaction://hlinksldjump" highlightClick="1"/>
          </p:cNvPr>
          <p:cNvSpPr/>
          <p:nvPr/>
        </p:nvSpPr>
        <p:spPr>
          <a:xfrm>
            <a:off x="6948264" y="6093296"/>
            <a:ext cx="648072" cy="57606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8048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422</TotalTime>
  <Words>1924</Words>
  <Application>Microsoft Office PowerPoint</Application>
  <PresentationFormat>Affichage à l'écran (4:3)</PresentationFormat>
  <Paragraphs>642</Paragraphs>
  <Slides>56</Slides>
  <Notes>0</Notes>
  <HiddenSlides>0</HiddenSlides>
  <MMClips>0</MMClips>
  <ScaleCrop>false</ScaleCrop>
  <HeadingPairs>
    <vt:vector size="4" baseType="variant">
      <vt:variant>
        <vt:lpstr>Thème</vt:lpstr>
      </vt:variant>
      <vt:variant>
        <vt:i4>1</vt:i4>
      </vt:variant>
      <vt:variant>
        <vt:lpstr>Titres des diapositives</vt:lpstr>
      </vt:variant>
      <vt:variant>
        <vt:i4>56</vt:i4>
      </vt:variant>
    </vt:vector>
  </HeadingPairs>
  <TitlesOfParts>
    <vt:vector size="57" baseType="lpstr">
      <vt:lpstr>Débit</vt:lpstr>
      <vt:lpstr>Guide de l’interrogation orale des permis de conduire des catégories  C et CE </vt:lpstr>
      <vt:lpstr>Conduite dans des conditions atmosphériques difficiles, route de nuit    ( Fiche n°1 )</vt:lpstr>
      <vt:lpstr>Comportement en cas d’accident ( Fiche n° 2 )</vt:lpstr>
      <vt:lpstr>           Conduite en montagne          ou zones accidentées   ( Fiche n°3 )</vt:lpstr>
      <vt:lpstr>              Gestes et postures              Accident du travail   ( Fiche n°4 )</vt:lpstr>
      <vt:lpstr>Chargement – Surcharge   ( Fiche n° 5 )</vt:lpstr>
      <vt:lpstr>Le dépassement ( Fiche n° 6 )</vt:lpstr>
      <vt:lpstr>Dynamique du véhicule  ( Fiche n° 7 )</vt:lpstr>
      <vt:lpstr>Alcool, stupéfiants, médicaments ( Fiche n° 8 )</vt:lpstr>
      <vt:lpstr>Eco-conduite  et conduite citoyenne  ( Fiche n° 9 )</vt:lpstr>
      <vt:lpstr>       Porte-à-faux - Angles morts                             ( Fiche n° 10 )                  ( porte à faux )             (  Angles morts )</vt:lpstr>
      <vt:lpstr>Comportement en tunnels et aux passages à niveau ( Fiche n° 11 )</vt:lpstr>
      <vt:lpstr>Systèmes de sécurité et d’aides à la conduite ( Fiche n° 12 )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Papa</dc:creator>
  <cp:lastModifiedBy>Papa</cp:lastModifiedBy>
  <cp:revision>35</cp:revision>
  <dcterms:created xsi:type="dcterms:W3CDTF">2012-12-13T08:53:20Z</dcterms:created>
  <dcterms:modified xsi:type="dcterms:W3CDTF">2012-12-14T15:24:32Z</dcterms:modified>
</cp:coreProperties>
</file>