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CCFFFF"/>
    <a:srgbClr val="FFCC99"/>
    <a:srgbClr val="0033CC"/>
    <a:srgbClr val="660033"/>
    <a:srgbClr val="99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F15DD-8E64-4E73-AD5B-39F5C2026BBC}" type="datetimeFigureOut">
              <a:rPr lang="fr-FR" smtClean="0"/>
              <a:pPr/>
              <a:t>19/12/2011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CF284-AD94-4A4A-BC7B-4554C2049C8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31853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6674-7938-4CE3-AB73-2C314AEF9B8D}" type="datetimeFigureOut">
              <a:rPr lang="fr-FR" smtClean="0"/>
              <a:pPr/>
              <a:t>19/12/2011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F281-6224-4FB8-856F-646907DF67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7599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6674-7938-4CE3-AB73-2C314AEF9B8D}" type="datetimeFigureOut">
              <a:rPr lang="fr-FR" smtClean="0"/>
              <a:pPr/>
              <a:t>19/12/2011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F281-6224-4FB8-856F-646907DF67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1209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6674-7938-4CE3-AB73-2C314AEF9B8D}" type="datetimeFigureOut">
              <a:rPr lang="fr-FR" smtClean="0"/>
              <a:pPr/>
              <a:t>19/12/2011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F281-6224-4FB8-856F-646907DF67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85686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6674-7938-4CE3-AB73-2C314AEF9B8D}" type="datetimeFigureOut">
              <a:rPr lang="fr-FR" smtClean="0"/>
              <a:pPr/>
              <a:t>19/12/2011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F281-6224-4FB8-856F-646907DF67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6473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6674-7938-4CE3-AB73-2C314AEF9B8D}" type="datetimeFigureOut">
              <a:rPr lang="fr-FR" smtClean="0"/>
              <a:pPr/>
              <a:t>19/12/2011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F281-6224-4FB8-856F-646907DF67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9907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6674-7938-4CE3-AB73-2C314AEF9B8D}" type="datetimeFigureOut">
              <a:rPr lang="fr-FR" smtClean="0"/>
              <a:pPr/>
              <a:t>19/12/2011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F281-6224-4FB8-856F-646907DF67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5707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6674-7938-4CE3-AB73-2C314AEF9B8D}" type="datetimeFigureOut">
              <a:rPr lang="fr-FR" smtClean="0"/>
              <a:pPr/>
              <a:t>19/12/2011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F281-6224-4FB8-856F-646907DF67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11303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6674-7938-4CE3-AB73-2C314AEF9B8D}" type="datetimeFigureOut">
              <a:rPr lang="fr-FR" smtClean="0"/>
              <a:pPr/>
              <a:t>19/12/2011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F281-6224-4FB8-856F-646907DF67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791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6674-7938-4CE3-AB73-2C314AEF9B8D}" type="datetimeFigureOut">
              <a:rPr lang="fr-FR" smtClean="0"/>
              <a:pPr/>
              <a:t>19/12/2011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F281-6224-4FB8-856F-646907DF67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6078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6674-7938-4CE3-AB73-2C314AEF9B8D}" type="datetimeFigureOut">
              <a:rPr lang="fr-FR" smtClean="0"/>
              <a:pPr/>
              <a:t>19/12/2011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F281-6224-4FB8-856F-646907DF67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5186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6674-7938-4CE3-AB73-2C314AEF9B8D}" type="datetimeFigureOut">
              <a:rPr lang="fr-FR" smtClean="0"/>
              <a:pPr/>
              <a:t>19/12/2011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9F281-6224-4FB8-856F-646907DF67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4500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A6674-7938-4CE3-AB73-2C314AEF9B8D}" type="datetimeFigureOut">
              <a:rPr lang="fr-FR" smtClean="0"/>
              <a:pPr/>
              <a:t>19/12/2011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F281-6224-4FB8-856F-646907DF670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9013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Documents%20and%20Settings\inspecteur\Bureau\R&#233;union%20Profs%20const%20%20Carrosserie%2018%2001%202012\D&#233;finition%20de%20l'Epreuve%20E3.pd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ducation.gouv.fr/cid51640/mene1005120a.html" TargetMode="External"/><Relationship Id="rId3" Type="http://schemas.microsoft.com/office/2007/relationships/hdphoto" Target="../media/hdphoto1.wdp"/><Relationship Id="rId7" Type="http://schemas.openxmlformats.org/officeDocument/2006/relationships/hyperlink" Target="http://www.education.gouv.fr/cid51639/mene1005510a.html" TargetMode="External"/><Relationship Id="rId12" Type="http://schemas.openxmlformats.org/officeDocument/2006/relationships/hyperlink" Target="file:///D:\documents\I%20E%20N\IEN%20STI\CHEFS%20DE%20TRAVAUX\R&#233;unions\R&#233;union%202011%202012\R&#233;union%20du%2018%2011%202011\Diaporamas%20de%20pr&#233;sentation\R&#233;capitulation%20des%20r&#232;glements%20examens.ppt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ducation.gouv.fr/cid51638/mene1005321a.html" TargetMode="External"/><Relationship Id="rId11" Type="http://schemas.openxmlformats.org/officeDocument/2006/relationships/hyperlink" Target="http://www.education.gouv.fr/cid51644/mene1005152a.html" TargetMode="External"/><Relationship Id="rId5" Type="http://schemas.openxmlformats.org/officeDocument/2006/relationships/hyperlink" Target="http://www.education.gouv.fr/cid51727/mene1009660a.html" TargetMode="External"/><Relationship Id="rId10" Type="http://schemas.openxmlformats.org/officeDocument/2006/relationships/hyperlink" Target="http://www.education.gouv.fr/cid51642/mene1005122a.html" TargetMode="External"/><Relationship Id="rId4" Type="http://schemas.openxmlformats.org/officeDocument/2006/relationships/hyperlink" Target="http://www.education.gouv.fr/cid51726/mene1009658a.html" TargetMode="External"/><Relationship Id="rId9" Type="http://schemas.openxmlformats.org/officeDocument/2006/relationships/hyperlink" Target="http://www.education.gouv.fr/cid51641/mene1005119a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19233" y="764704"/>
            <a:ext cx="86805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 smtClean="0">
                <a:solidFill>
                  <a:srgbClr val="0033CC"/>
                </a:solidFill>
              </a:rPr>
              <a:t>BACCALAUREAT PROFESSIONNEL </a:t>
            </a:r>
            <a:endParaRPr lang="fr-FR" sz="4800" b="1" dirty="0">
              <a:solidFill>
                <a:srgbClr val="0033CC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55776" y="4262021"/>
            <a:ext cx="57027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b="1" dirty="0" smtClean="0">
                <a:solidFill>
                  <a:srgbClr val="0033CC"/>
                </a:solidFill>
              </a:rPr>
              <a:t> SESSION 2012</a:t>
            </a:r>
            <a:endParaRPr lang="fr-FR" sz="72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900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40912" cy="687516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0" y="13911"/>
            <a:ext cx="7625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rgbClr val="0033CC"/>
                </a:solidFill>
              </a:rPr>
              <a:t>Modification des règlements d’examen</a:t>
            </a:r>
            <a:endParaRPr lang="fr-FR" sz="3600" b="1" dirty="0">
              <a:solidFill>
                <a:srgbClr val="0033CC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699754" y="683404"/>
            <a:ext cx="3377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</a:rPr>
              <a:t>Arrêté du 28 février 2011</a:t>
            </a:r>
            <a:endParaRPr lang="fr-FR" sz="2400" b="1" dirty="0">
              <a:solidFill>
                <a:srgbClr val="C00000"/>
              </a:solidFill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3995898" y="1145069"/>
            <a:ext cx="504056" cy="339715"/>
          </a:xfrm>
          <a:prstGeom prst="downArrow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70747" y="1487230"/>
            <a:ext cx="6721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0033CC"/>
                </a:solidFill>
              </a:rPr>
              <a:t>Modifiant principalement l’épreuve E3</a:t>
            </a:r>
            <a:endParaRPr lang="fr-FR" sz="3200" b="1" dirty="0">
              <a:solidFill>
                <a:srgbClr val="0033CC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15816" y="2348880"/>
            <a:ext cx="28861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Nouvelles sous-épreuves </a:t>
            </a:r>
            <a:endParaRPr lang="fr-FR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3059832" y="2852936"/>
            <a:ext cx="27092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effectLst/>
                <a:latin typeface="Arial"/>
                <a:ea typeface="Calibri"/>
                <a:cs typeface="Times New Roman"/>
              </a:rPr>
              <a:t>Sous-épreuve : </a:t>
            </a:r>
          </a:p>
          <a:p>
            <a:r>
              <a:rPr lang="fr-FR" b="1" dirty="0" smtClean="0">
                <a:effectLst/>
                <a:latin typeface="Arial"/>
                <a:ea typeface="Calibri"/>
                <a:cs typeface="Times New Roman"/>
              </a:rPr>
              <a:t>économie-gestion</a:t>
            </a:r>
            <a:endParaRPr lang="fr-FR" sz="2400" dirty="0">
              <a:ea typeface="Calibri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43808" y="3717032"/>
            <a:ext cx="39785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effectLst/>
                <a:latin typeface="Arial"/>
                <a:ea typeface="Calibri"/>
                <a:cs typeface="Times New Roman"/>
              </a:rPr>
              <a:t>Sous-épreuve : </a:t>
            </a:r>
          </a:p>
          <a:p>
            <a:r>
              <a:rPr lang="fr-FR" b="1" dirty="0" smtClean="0">
                <a:effectLst/>
                <a:latin typeface="Arial"/>
                <a:ea typeface="Calibri"/>
                <a:cs typeface="Times New Roman"/>
              </a:rPr>
              <a:t>prévention, santé, environnement</a:t>
            </a:r>
            <a:endParaRPr lang="fr-FR" sz="2400" dirty="0">
              <a:ea typeface="Calibri"/>
              <a:cs typeface="Times New Roman"/>
            </a:endParaRPr>
          </a:p>
        </p:txBody>
      </p:sp>
      <p:sp>
        <p:nvSpPr>
          <p:cNvPr id="11" name="Flèche courbée vers la droite 10"/>
          <p:cNvSpPr/>
          <p:nvPr/>
        </p:nvSpPr>
        <p:spPr>
          <a:xfrm>
            <a:off x="2195736" y="2492896"/>
            <a:ext cx="576102" cy="1512167"/>
          </a:xfrm>
          <a:prstGeom prst="curvedRightArrow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95536" y="5445224"/>
            <a:ext cx="44688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0033CC"/>
                </a:solidFill>
              </a:rPr>
              <a:t>Modifiant  aussi l’évaluation </a:t>
            </a:r>
          </a:p>
          <a:p>
            <a:r>
              <a:rPr lang="fr-FR" sz="2800" b="1" dirty="0" smtClean="0">
                <a:solidFill>
                  <a:srgbClr val="0033CC"/>
                </a:solidFill>
              </a:rPr>
              <a:t>de l’épreuve E4 ( </a:t>
            </a:r>
            <a:r>
              <a:rPr lang="fr-FR" sz="2800" b="1" dirty="0" err="1" smtClean="0">
                <a:solidFill>
                  <a:srgbClr val="0033CC"/>
                </a:solidFill>
              </a:rPr>
              <a:t>Coef</a:t>
            </a:r>
            <a:r>
              <a:rPr lang="fr-FR" sz="2800" b="1" dirty="0" smtClean="0">
                <a:solidFill>
                  <a:srgbClr val="0033CC"/>
                </a:solidFill>
              </a:rPr>
              <a:t>: 2)</a:t>
            </a:r>
            <a:endParaRPr lang="fr-FR" sz="2800" b="1" dirty="0">
              <a:solidFill>
                <a:srgbClr val="0033CC"/>
              </a:solidFill>
            </a:endParaRPr>
          </a:p>
        </p:txBody>
      </p:sp>
      <p:sp>
        <p:nvSpPr>
          <p:cNvPr id="22" name="Flèche droite 21"/>
          <p:cNvSpPr/>
          <p:nvPr/>
        </p:nvSpPr>
        <p:spPr>
          <a:xfrm>
            <a:off x="5220072" y="5805264"/>
            <a:ext cx="1269287" cy="355654"/>
          </a:xfrm>
          <a:prstGeom prst="rightArrow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6948264" y="573325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33CC"/>
                </a:solidFill>
              </a:rPr>
              <a:t>CCF</a:t>
            </a:r>
            <a:endParaRPr lang="fr-FR" sz="2800" b="1" dirty="0">
              <a:solidFill>
                <a:srgbClr val="0033CC"/>
              </a:solidFill>
            </a:endParaRPr>
          </a:p>
        </p:txBody>
      </p:sp>
      <p:sp>
        <p:nvSpPr>
          <p:cNvPr id="24" name="Flèche droite 23"/>
          <p:cNvSpPr/>
          <p:nvPr/>
        </p:nvSpPr>
        <p:spPr>
          <a:xfrm>
            <a:off x="6948264" y="3933056"/>
            <a:ext cx="778660" cy="355654"/>
          </a:xfrm>
          <a:prstGeom prst="rightArrow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droite 24"/>
          <p:cNvSpPr/>
          <p:nvPr/>
        </p:nvSpPr>
        <p:spPr>
          <a:xfrm>
            <a:off x="5796136" y="2996952"/>
            <a:ext cx="1269287" cy="355654"/>
          </a:xfrm>
          <a:prstGeom prst="rightArrow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Bouton d'action : Document 28">
            <a:hlinkClick r:id="rId4" action="ppaction://hlinkfile" highlightClick="1"/>
          </p:cNvPr>
          <p:cNvSpPr/>
          <p:nvPr/>
        </p:nvSpPr>
        <p:spPr>
          <a:xfrm>
            <a:off x="8172400" y="4509120"/>
            <a:ext cx="648072" cy="50405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179512" y="4509120"/>
            <a:ext cx="6397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Nouvelles modalités de l’épreuve E3</a:t>
            </a:r>
            <a:endParaRPr lang="fr-FR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lèche droite 30"/>
          <p:cNvSpPr/>
          <p:nvPr/>
        </p:nvSpPr>
        <p:spPr>
          <a:xfrm>
            <a:off x="6804248" y="4581128"/>
            <a:ext cx="1224136" cy="288032"/>
          </a:xfrm>
          <a:prstGeom prst="rightArrow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7884368" y="3789040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33CC"/>
                </a:solidFill>
              </a:rPr>
              <a:t>CCF</a:t>
            </a:r>
            <a:endParaRPr lang="fr-FR" sz="2800" b="1" dirty="0">
              <a:solidFill>
                <a:srgbClr val="0033CC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236296" y="285293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33CC"/>
                </a:solidFill>
              </a:rPr>
              <a:t>CCF</a:t>
            </a:r>
            <a:endParaRPr lang="fr-FR" sz="28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838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264" y="13912"/>
            <a:ext cx="9216008" cy="69607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5458" y="836712"/>
            <a:ext cx="8828515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033CC"/>
                </a:solidFill>
              </a:rPr>
              <a:t>http://www2.cndp.fr/doc_administrative/default.asp?page=/produits/pubadmin/acc_bdep.htm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13911"/>
            <a:ext cx="7625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rgbClr val="0033CC"/>
                </a:solidFill>
              </a:rPr>
              <a:t>Modification des règlements d’examen</a:t>
            </a:r>
            <a:endParaRPr lang="fr-FR" sz="3600" b="1" dirty="0">
              <a:solidFill>
                <a:srgbClr val="0033CC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7504" y="548680"/>
            <a:ext cx="359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993300"/>
                </a:solidFill>
              </a:rPr>
              <a:t>Vous trouverez sur le site ci dessous</a:t>
            </a:r>
            <a:endParaRPr lang="fr-FR" b="1" dirty="0">
              <a:solidFill>
                <a:srgbClr val="9933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3502" y="1926124"/>
            <a:ext cx="8820472" cy="923330"/>
          </a:xfrm>
          <a:prstGeom prst="rect">
            <a:avLst/>
          </a:prstGeom>
          <a:solidFill>
            <a:srgbClr val="FFCC99"/>
          </a:solidFill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33CC"/>
                </a:solidFill>
                <a:ea typeface="Times New Roman"/>
              </a:rPr>
              <a:t>Mais aussi les </a:t>
            </a:r>
            <a:r>
              <a:rPr lang="fr-FR" b="1" dirty="0">
                <a:solidFill>
                  <a:srgbClr val="0033CC"/>
                </a:solidFill>
                <a:ea typeface="Times New Roman"/>
              </a:rPr>
              <a:t>nouvelles modalités d'évaluation des épreuves d'enseignement </a:t>
            </a:r>
            <a:r>
              <a:rPr lang="fr-FR" b="1" dirty="0" smtClean="0">
                <a:solidFill>
                  <a:srgbClr val="0033CC"/>
                </a:solidFill>
                <a:ea typeface="Times New Roman"/>
              </a:rPr>
              <a:t>général </a:t>
            </a:r>
            <a:r>
              <a:rPr lang="fr-FR" i="1" dirty="0" smtClean="0">
                <a:solidFill>
                  <a:srgbClr val="660033"/>
                </a:solidFill>
                <a:ea typeface="Times New Roman"/>
              </a:rPr>
              <a:t>Arrêtés </a:t>
            </a:r>
            <a:r>
              <a:rPr lang="fr-FR" i="1" dirty="0">
                <a:solidFill>
                  <a:srgbClr val="660033"/>
                </a:solidFill>
                <a:ea typeface="Times New Roman"/>
              </a:rPr>
              <a:t>du 8 avril 2010 et du 13 avril 2010 (B.O. n° 21 du 27 mai 2010 et n°20 du 20 mai 2010) </a:t>
            </a:r>
            <a:endParaRPr lang="fr-FR" i="1" dirty="0">
              <a:solidFill>
                <a:srgbClr val="660033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897" y="2887682"/>
            <a:ext cx="8885076" cy="3970318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u="sng" dirty="0">
                <a:solidFill>
                  <a:srgbClr val="0000FF"/>
                </a:solidFill>
                <a:latin typeface="Arial"/>
                <a:ea typeface="Times New Roman"/>
                <a:cs typeface="Times New Roman"/>
                <a:hlinkClick r:id="rId4"/>
              </a:rPr>
              <a:t>Epreuves obligatoires de langues vivantes </a:t>
            </a:r>
            <a:r>
              <a:rPr lang="fr-FR" dirty="0">
                <a:latin typeface="Arial"/>
                <a:ea typeface="Times New Roman"/>
                <a:cs typeface="Times New Roman"/>
              </a:rPr>
              <a:t>(applicable session </a:t>
            </a:r>
            <a:r>
              <a:rPr lang="fr-FR" b="1" dirty="0">
                <a:latin typeface="Arial"/>
                <a:ea typeface="Times New Roman"/>
                <a:cs typeface="Times New Roman"/>
              </a:rPr>
              <a:t>2012</a:t>
            </a:r>
            <a:r>
              <a:rPr lang="fr-FR" dirty="0">
                <a:latin typeface="Arial"/>
                <a:ea typeface="Times New Roman"/>
                <a:cs typeface="Times New Roman"/>
              </a:rPr>
              <a:t>)</a:t>
            </a:r>
            <a:r>
              <a:rPr lang="fr-FR" dirty="0">
                <a:latin typeface="Times New Roman"/>
                <a:ea typeface="Times New Roman"/>
                <a:cs typeface="Times New Roman"/>
              </a:rPr>
              <a:t> </a:t>
            </a:r>
            <a:endParaRPr lang="fr-FR" dirty="0"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u="sng" dirty="0">
                <a:solidFill>
                  <a:srgbClr val="0000FF"/>
                </a:solidFill>
                <a:latin typeface="Arial"/>
                <a:ea typeface="Times New Roman"/>
                <a:cs typeface="Times New Roman"/>
                <a:hlinkClick r:id="rId5"/>
              </a:rPr>
              <a:t>Epreuve facultative de langue vivante</a:t>
            </a:r>
            <a:r>
              <a:rPr lang="fr-FR" dirty="0">
                <a:latin typeface="Arial"/>
                <a:ea typeface="Times New Roman"/>
                <a:cs typeface="Times New Roman"/>
              </a:rPr>
              <a:t> (applicable session </a:t>
            </a:r>
            <a:r>
              <a:rPr lang="fr-FR" b="1" dirty="0">
                <a:latin typeface="Arial"/>
                <a:ea typeface="Times New Roman"/>
                <a:cs typeface="Times New Roman"/>
              </a:rPr>
              <a:t>2011</a:t>
            </a:r>
            <a:r>
              <a:rPr lang="fr-FR" dirty="0">
                <a:latin typeface="Arial"/>
                <a:ea typeface="Times New Roman"/>
                <a:cs typeface="Times New Roman"/>
              </a:rPr>
              <a:t>)</a:t>
            </a:r>
            <a:endParaRPr lang="fr-FR" dirty="0"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u="sng" dirty="0">
                <a:solidFill>
                  <a:srgbClr val="0000FF"/>
                </a:solidFill>
                <a:latin typeface="Arial"/>
                <a:ea typeface="Times New Roman"/>
                <a:cs typeface="Times New Roman"/>
                <a:hlinkClick r:id="rId6"/>
              </a:rPr>
              <a:t>Modalités d'évaluation du français et de l'histoire, géographie et éducation civique</a:t>
            </a:r>
            <a:r>
              <a:rPr lang="fr-FR" dirty="0">
                <a:latin typeface="Arial"/>
                <a:ea typeface="Times New Roman"/>
                <a:cs typeface="Times New Roman"/>
              </a:rPr>
              <a:t> (applicable session </a:t>
            </a:r>
            <a:r>
              <a:rPr lang="fr-FR" b="1" dirty="0">
                <a:latin typeface="Arial"/>
                <a:ea typeface="Times New Roman"/>
                <a:cs typeface="Times New Roman"/>
              </a:rPr>
              <a:t>2012</a:t>
            </a:r>
            <a:r>
              <a:rPr lang="fr-FR" dirty="0">
                <a:latin typeface="Arial"/>
                <a:ea typeface="Times New Roman"/>
                <a:cs typeface="Times New Roman"/>
              </a:rPr>
              <a:t>)</a:t>
            </a:r>
            <a:endParaRPr lang="fr-FR" dirty="0"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u="sng" dirty="0">
                <a:solidFill>
                  <a:srgbClr val="0000FF"/>
                </a:solidFill>
                <a:latin typeface="Arial"/>
                <a:ea typeface="Times New Roman"/>
                <a:cs typeface="Times New Roman"/>
                <a:hlinkClick r:id="rId7"/>
              </a:rPr>
              <a:t>Modalités d'évaluation des mathématiques et sciences physiques et chimiques et modalités d'évaluation d'une épreuve de certaines spécialités</a:t>
            </a:r>
            <a:r>
              <a:rPr lang="fr-FR" dirty="0">
                <a:latin typeface="Arial"/>
                <a:ea typeface="Times New Roman"/>
                <a:cs typeface="Times New Roman"/>
              </a:rPr>
              <a:t> </a:t>
            </a:r>
            <a:endParaRPr lang="fr-FR" dirty="0" smtClean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dirty="0" smtClean="0">
                <a:latin typeface="Arial"/>
                <a:ea typeface="Times New Roman"/>
                <a:cs typeface="Times New Roman"/>
              </a:rPr>
              <a:t>(</a:t>
            </a:r>
            <a:r>
              <a:rPr lang="fr-FR" dirty="0">
                <a:latin typeface="Arial"/>
                <a:ea typeface="Times New Roman"/>
                <a:cs typeface="Times New Roman"/>
              </a:rPr>
              <a:t>applicable session </a:t>
            </a:r>
            <a:r>
              <a:rPr lang="fr-FR" b="1" dirty="0">
                <a:latin typeface="Arial"/>
                <a:ea typeface="Times New Roman"/>
                <a:cs typeface="Times New Roman"/>
              </a:rPr>
              <a:t>2012</a:t>
            </a:r>
            <a:r>
              <a:rPr lang="fr-FR" dirty="0">
                <a:latin typeface="Arial"/>
                <a:ea typeface="Times New Roman"/>
                <a:cs typeface="Times New Roman"/>
              </a:rPr>
              <a:t>)</a:t>
            </a:r>
            <a:endParaRPr lang="fr-FR" dirty="0"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u="sng" dirty="0">
                <a:solidFill>
                  <a:srgbClr val="0000FF"/>
                </a:solidFill>
                <a:latin typeface="Arial"/>
                <a:ea typeface="Times New Roman"/>
                <a:cs typeface="Times New Roman"/>
                <a:hlinkClick r:id="rId8"/>
              </a:rPr>
              <a:t>Modalités d'évaluation des arts appliqués et cultures artistiques</a:t>
            </a:r>
            <a:r>
              <a:rPr lang="fr-FR" dirty="0">
                <a:latin typeface="Arial"/>
                <a:ea typeface="Times New Roman"/>
                <a:cs typeface="Times New Roman"/>
              </a:rPr>
              <a:t> </a:t>
            </a:r>
            <a:endParaRPr lang="fr-FR" dirty="0" smtClean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dirty="0" smtClean="0">
                <a:latin typeface="Arial"/>
                <a:ea typeface="Times New Roman"/>
                <a:cs typeface="Times New Roman"/>
              </a:rPr>
              <a:t>(</a:t>
            </a:r>
            <a:r>
              <a:rPr lang="fr-FR" dirty="0">
                <a:latin typeface="Arial"/>
                <a:ea typeface="Times New Roman"/>
                <a:cs typeface="Times New Roman"/>
              </a:rPr>
              <a:t>applicable session </a:t>
            </a:r>
            <a:r>
              <a:rPr lang="fr-FR" b="1" dirty="0">
                <a:latin typeface="Arial"/>
                <a:ea typeface="Times New Roman"/>
                <a:cs typeface="Times New Roman"/>
              </a:rPr>
              <a:t>2012</a:t>
            </a:r>
            <a:r>
              <a:rPr lang="fr-FR" dirty="0">
                <a:latin typeface="Arial"/>
                <a:ea typeface="Times New Roman"/>
                <a:cs typeface="Times New Roman"/>
              </a:rPr>
              <a:t>)</a:t>
            </a:r>
            <a:endParaRPr lang="fr-FR" dirty="0"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u="sng" dirty="0">
                <a:solidFill>
                  <a:srgbClr val="0000FF"/>
                </a:solidFill>
                <a:latin typeface="Arial"/>
                <a:ea typeface="Times New Roman"/>
                <a:cs typeface="Times New Roman"/>
                <a:hlinkClick r:id="rId9"/>
              </a:rPr>
              <a:t>Modalités d'évaluation </a:t>
            </a:r>
            <a:r>
              <a:rPr lang="fr-FR" u="sng" dirty="0" err="1">
                <a:solidFill>
                  <a:srgbClr val="0000FF"/>
                </a:solidFill>
                <a:latin typeface="Arial"/>
                <a:ea typeface="Times New Roman"/>
                <a:cs typeface="Times New Roman"/>
                <a:hlinkClick r:id="rId9"/>
              </a:rPr>
              <a:t>d'évaluation</a:t>
            </a:r>
            <a:r>
              <a:rPr lang="fr-FR" u="sng" dirty="0">
                <a:solidFill>
                  <a:srgbClr val="0000FF"/>
                </a:solidFill>
                <a:latin typeface="Arial"/>
                <a:ea typeface="Times New Roman"/>
                <a:cs typeface="Times New Roman"/>
                <a:hlinkClick r:id="rId9"/>
              </a:rPr>
              <a:t> de l'enseignement de prévention-santé-environnement</a:t>
            </a:r>
            <a:r>
              <a:rPr lang="fr-FR" dirty="0">
                <a:latin typeface="Arial"/>
                <a:ea typeface="Times New Roman"/>
                <a:cs typeface="Times New Roman"/>
              </a:rPr>
              <a:t> (applicable session </a:t>
            </a:r>
            <a:r>
              <a:rPr lang="fr-FR" b="1" dirty="0">
                <a:latin typeface="Arial"/>
                <a:ea typeface="Times New Roman"/>
                <a:cs typeface="Times New Roman"/>
              </a:rPr>
              <a:t>2012</a:t>
            </a:r>
            <a:r>
              <a:rPr lang="fr-FR" dirty="0">
                <a:latin typeface="Arial"/>
                <a:ea typeface="Times New Roman"/>
                <a:cs typeface="Times New Roman"/>
              </a:rPr>
              <a:t>)</a:t>
            </a:r>
            <a:endParaRPr lang="fr-FR" dirty="0"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u="sng" dirty="0">
                <a:solidFill>
                  <a:srgbClr val="0000FF"/>
                </a:solidFill>
                <a:latin typeface="Arial"/>
                <a:ea typeface="Times New Roman"/>
                <a:cs typeface="Times New Roman"/>
                <a:hlinkClick r:id="rId10"/>
              </a:rPr>
              <a:t>Modalités d'évaluation </a:t>
            </a:r>
            <a:r>
              <a:rPr lang="fr-FR" u="sng" dirty="0" err="1">
                <a:solidFill>
                  <a:srgbClr val="0000FF"/>
                </a:solidFill>
                <a:latin typeface="Arial"/>
                <a:ea typeface="Times New Roman"/>
                <a:cs typeface="Times New Roman"/>
                <a:hlinkClick r:id="rId10"/>
              </a:rPr>
              <a:t>d'évaluation</a:t>
            </a:r>
            <a:r>
              <a:rPr lang="fr-FR" u="sng" dirty="0">
                <a:solidFill>
                  <a:srgbClr val="0000FF"/>
                </a:solidFill>
                <a:latin typeface="Arial"/>
                <a:ea typeface="Times New Roman"/>
                <a:cs typeface="Times New Roman"/>
                <a:hlinkClick r:id="rId10"/>
              </a:rPr>
              <a:t> de l'économie-gestion</a:t>
            </a:r>
            <a:r>
              <a:rPr lang="fr-FR" dirty="0">
                <a:latin typeface="Arial"/>
                <a:ea typeface="Times New Roman"/>
                <a:cs typeface="Times New Roman"/>
              </a:rPr>
              <a:t> </a:t>
            </a:r>
            <a:endParaRPr lang="fr-FR" dirty="0" smtClean="0">
              <a:latin typeface="Arial"/>
              <a:ea typeface="Times New Roman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dirty="0" smtClean="0">
                <a:latin typeface="Arial"/>
                <a:ea typeface="Times New Roman"/>
                <a:cs typeface="Times New Roman"/>
              </a:rPr>
              <a:t>(</a:t>
            </a:r>
            <a:r>
              <a:rPr lang="fr-FR" dirty="0">
                <a:latin typeface="Arial"/>
                <a:ea typeface="Times New Roman"/>
                <a:cs typeface="Times New Roman"/>
              </a:rPr>
              <a:t>applicable session </a:t>
            </a:r>
            <a:r>
              <a:rPr lang="fr-FR" b="1" dirty="0">
                <a:latin typeface="Arial"/>
                <a:ea typeface="Times New Roman"/>
                <a:cs typeface="Times New Roman"/>
              </a:rPr>
              <a:t>2012</a:t>
            </a:r>
            <a:r>
              <a:rPr lang="fr-FR" dirty="0">
                <a:latin typeface="Arial"/>
                <a:ea typeface="Times New Roman"/>
                <a:cs typeface="Times New Roman"/>
              </a:rPr>
              <a:t>)</a:t>
            </a:r>
            <a:endParaRPr lang="fr-FR" dirty="0">
              <a:ea typeface="Calibri"/>
              <a:cs typeface="Times New Roman"/>
            </a:endParaRPr>
          </a:p>
          <a:p>
            <a:pPr marL="342900" lvl="0" indent="-34290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u="sng" dirty="0">
                <a:solidFill>
                  <a:srgbClr val="0000FF"/>
                </a:solidFill>
                <a:latin typeface="Arial"/>
                <a:ea typeface="Times New Roman"/>
                <a:cs typeface="Times New Roman"/>
                <a:hlinkClick r:id="rId11"/>
              </a:rPr>
              <a:t>Modalités d'évaluation </a:t>
            </a:r>
            <a:r>
              <a:rPr lang="fr-FR" u="sng" dirty="0" err="1">
                <a:solidFill>
                  <a:srgbClr val="0000FF"/>
                </a:solidFill>
                <a:latin typeface="Arial"/>
                <a:ea typeface="Times New Roman"/>
                <a:cs typeface="Times New Roman"/>
                <a:hlinkClick r:id="rId11"/>
              </a:rPr>
              <a:t>d'évaluation</a:t>
            </a:r>
            <a:r>
              <a:rPr lang="fr-FR" u="sng" dirty="0">
                <a:solidFill>
                  <a:srgbClr val="0000FF"/>
                </a:solidFill>
                <a:latin typeface="Arial"/>
                <a:ea typeface="Times New Roman"/>
                <a:cs typeface="Times New Roman"/>
                <a:hlinkClick r:id="rId11"/>
              </a:rPr>
              <a:t> de l'économie-droit</a:t>
            </a:r>
            <a:r>
              <a:rPr lang="fr-FR" dirty="0">
                <a:latin typeface="Arial"/>
                <a:ea typeface="Times New Roman"/>
                <a:cs typeface="Times New Roman"/>
              </a:rPr>
              <a:t> (applicable session</a:t>
            </a:r>
            <a:r>
              <a:rPr lang="fr-FR" dirty="0">
                <a:solidFill>
                  <a:srgbClr val="264B71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fr-FR" b="1" dirty="0">
                <a:latin typeface="Arial"/>
                <a:ea typeface="Times New Roman"/>
                <a:cs typeface="Times New Roman"/>
              </a:rPr>
              <a:t>2013</a:t>
            </a:r>
            <a:r>
              <a:rPr lang="fr-FR" dirty="0">
                <a:latin typeface="Arial"/>
                <a:ea typeface="Times New Roman"/>
                <a:cs typeface="Times New Roman"/>
              </a:rPr>
              <a:t>)</a:t>
            </a:r>
            <a:endParaRPr lang="fr-FR" dirty="0">
              <a:ea typeface="Calibri"/>
              <a:cs typeface="Times New Roman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7504" y="1556792"/>
            <a:ext cx="5407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33CC"/>
                </a:solidFill>
              </a:rPr>
              <a:t>Les différents règlements d’examen de tous les bac pro</a:t>
            </a:r>
            <a:endParaRPr lang="fr-FR" b="1" dirty="0">
              <a:solidFill>
                <a:srgbClr val="0033CC"/>
              </a:solidFill>
            </a:endParaRPr>
          </a:p>
        </p:txBody>
      </p:sp>
      <p:sp>
        <p:nvSpPr>
          <p:cNvPr id="9" name="Bouton d'action : Document 8">
            <a:hlinkClick r:id="rId12" action="ppaction://hlinkpres?slideindex=1&amp;slidetitle=Présentation PowerPoint" highlightClick="1"/>
          </p:cNvPr>
          <p:cNvSpPr/>
          <p:nvPr/>
        </p:nvSpPr>
        <p:spPr>
          <a:xfrm>
            <a:off x="5515459" y="1556792"/>
            <a:ext cx="568709" cy="369332"/>
          </a:xfrm>
          <a:prstGeom prst="actionButtonDocumen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3373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215</Words>
  <Application>Microsoft Office PowerPoint</Application>
  <PresentationFormat>Affichage à l'écran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GERARD</dc:creator>
  <cp:lastModifiedBy> </cp:lastModifiedBy>
  <cp:revision>29</cp:revision>
  <dcterms:created xsi:type="dcterms:W3CDTF">2011-10-24T08:13:44Z</dcterms:created>
  <dcterms:modified xsi:type="dcterms:W3CDTF">2011-12-19T17:03:53Z</dcterms:modified>
</cp:coreProperties>
</file>