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75" r:id="rId5"/>
    <p:sldId id="277" r:id="rId6"/>
    <p:sldId id="278" r:id="rId7"/>
    <p:sldId id="279" r:id="rId8"/>
    <p:sldId id="261" r:id="rId9"/>
    <p:sldId id="285" r:id="rId10"/>
    <p:sldId id="298" r:id="rId11"/>
    <p:sldId id="299" r:id="rId12"/>
    <p:sldId id="300" r:id="rId13"/>
    <p:sldId id="301" r:id="rId14"/>
    <p:sldId id="302" r:id="rId15"/>
    <p:sldId id="280" r:id="rId16"/>
    <p:sldId id="263" r:id="rId17"/>
    <p:sldId id="303" r:id="rId18"/>
    <p:sldId id="304" r:id="rId19"/>
    <p:sldId id="306" r:id="rId20"/>
    <p:sldId id="281" r:id="rId21"/>
    <p:sldId id="266" r:id="rId22"/>
    <p:sldId id="311" r:id="rId23"/>
    <p:sldId id="305" r:id="rId24"/>
    <p:sldId id="312" r:id="rId25"/>
    <p:sldId id="313" r:id="rId26"/>
    <p:sldId id="282" r:id="rId27"/>
    <p:sldId id="267" r:id="rId28"/>
    <p:sldId id="286" r:id="rId29"/>
    <p:sldId id="289" r:id="rId30"/>
    <p:sldId id="273" r:id="rId31"/>
    <p:sldId id="290" r:id="rId32"/>
    <p:sldId id="294" r:id="rId33"/>
    <p:sldId id="308" r:id="rId34"/>
    <p:sldId id="291" r:id="rId35"/>
    <p:sldId id="268" r:id="rId36"/>
    <p:sldId id="269" r:id="rId37"/>
    <p:sldId id="296" r:id="rId38"/>
    <p:sldId id="307" r:id="rId39"/>
    <p:sldId id="283" r:id="rId40"/>
    <p:sldId id="309" r:id="rId41"/>
    <p:sldId id="310" r:id="rId42"/>
    <p:sldId id="270" r:id="rId43"/>
    <p:sldId id="297" r:id="rId44"/>
    <p:sldId id="274" r:id="rId45"/>
    <p:sldId id="315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EE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1E0D"/>
    <a:srgbClr val="336699"/>
    <a:srgbClr val="CC0000"/>
    <a:srgbClr val="FFFF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5T15:33:51.506" idx="1">
    <p:pos x="10" y="10"/>
    <p:text>Demande de l'inspecteur de parler du projet et aussi des TP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5T15:34:36.846" idx="2">
    <p:pos x="10" y="10"/>
    <p:text>Evolution de la demande de l'industrie.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EC799-7A4A-49DE-B629-3CF6154C9CC4}" type="datetimeFigureOut">
              <a:rPr lang="fr-FR" smtClean="0"/>
              <a:pPr/>
              <a:t>18/02/2015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5EBA-726C-4A95-A0A7-67BDEC7BE0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7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4FA0E-B7A7-46BF-99A3-B86C5B00D131}" type="datetimeFigureOut">
              <a:rPr lang="fr-FR" smtClean="0"/>
              <a:pPr/>
              <a:t>18/02/2015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8C5E-F4C2-45D5-B9A1-E61596482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08C5E-F4C2-45D5-B9A1-E61596482BA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8975-77F3-4043-8AFA-B67D0BB53872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1016-03BD-4A72-B992-70D3F285529F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DB6-F569-4893-A518-D6925D085AF8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3CCF-8077-43A7-A258-8151F5470D98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FB-1D24-4889-947C-93B6ECB74670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3E4-3731-4017-999E-280B5B1A1E92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07D2-4BEB-49E7-B9B0-7431A668BEEB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E311-9FC4-4C49-A46A-C8AD1E67F935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2ACC-18FA-43EF-9DD2-65F78883B3F5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D4FA-EDE2-4D92-AC1D-CFDA050F5CB1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7B65-AE04-4B3A-A4B4-11BD50621CF5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6979-494C-4120-B464-AA07DB12600E}" type="datetime1">
              <a:rPr lang="fr-FR" smtClean="0"/>
              <a:pPr/>
              <a:t>18/02/2015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F72F-CD2B-4C31-930D-13899489AB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ZIN\Desktop\seminaire-rascle\station%20m&#233;t&#233;o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066" y="2372249"/>
            <a:ext cx="7635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Activités Pratiques en </a:t>
            </a:r>
          </a:p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BAC S SI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0440" y="202067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59205" y="1306691"/>
            <a:ext cx="4559538" cy="1143000"/>
            <a:chOff x="5614976" y="4238576"/>
            <a:chExt cx="3753876" cy="1143000"/>
          </a:xfrm>
        </p:grpSpPr>
        <p:sp>
          <p:nvSpPr>
            <p:cNvPr id="15" name="Flèche à angle droit 14"/>
            <p:cNvSpPr/>
            <p:nvPr/>
          </p:nvSpPr>
          <p:spPr>
            <a:xfrm rot="5400000">
              <a:off x="5686984" y="4454600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itre 1"/>
            <p:cNvSpPr txBox="1">
              <a:spLocks/>
            </p:cNvSpPr>
            <p:nvPr/>
          </p:nvSpPr>
          <p:spPr>
            <a:xfrm>
              <a:off x="6130977" y="4238576"/>
              <a:ext cx="3237875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 Environnement</a:t>
              </a:r>
            </a:p>
          </p:txBody>
        </p:sp>
      </p:grpSp>
      <p:pic>
        <p:nvPicPr>
          <p:cNvPr id="22" name="Image 21" descr="station mété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7674" y="2496456"/>
            <a:ext cx="2841171" cy="284117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538515" y="2685143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/>
              <a:t>Station météo portable </a:t>
            </a:r>
            <a:endParaRPr lang="fr-FR" sz="4000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0440" y="202067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Image 21" descr="station mété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2" y="275772"/>
            <a:ext cx="2057398" cy="2057398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203452" y="1259671"/>
            <a:ext cx="8501122" cy="2513601"/>
            <a:chOff x="203452" y="1622521"/>
            <a:chExt cx="8501122" cy="2513601"/>
          </a:xfrm>
        </p:grpSpPr>
        <p:grpSp>
          <p:nvGrpSpPr>
            <p:cNvPr id="8" name="Groupe 7"/>
            <p:cNvGrpSpPr/>
            <p:nvPr/>
          </p:nvGrpSpPr>
          <p:grpSpPr>
            <a:xfrm>
              <a:off x="203452" y="1622521"/>
              <a:ext cx="1785950" cy="841822"/>
              <a:chOff x="203452" y="3291663"/>
              <a:chExt cx="1785950" cy="841822"/>
            </a:xfrm>
          </p:grpSpPr>
          <p:sp>
            <p:nvSpPr>
              <p:cNvPr id="9" name="Flèche droite 8"/>
              <p:cNvSpPr/>
              <p:nvPr/>
            </p:nvSpPr>
            <p:spPr>
              <a:xfrm>
                <a:off x="346328" y="386316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03452" y="3291663"/>
                <a:ext cx="1643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Idées de  </a:t>
                </a:r>
              </a:p>
              <a:p>
                <a:pPr algn="ctr"/>
                <a:r>
                  <a:rPr lang="fr-FR" dirty="0" smtClean="0"/>
                  <a:t>thème projet</a:t>
                </a:r>
                <a:endParaRPr lang="fr-FR" dirty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7275814" y="2694091"/>
              <a:ext cx="1428760" cy="841822"/>
              <a:chOff x="7275814" y="4363233"/>
              <a:chExt cx="1428760" cy="841822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7275814" y="4934737"/>
                <a:ext cx="135732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418690" y="4363233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203584" y="2694091"/>
              <a:ext cx="1643041" cy="1442031"/>
              <a:chOff x="1203584" y="4363233"/>
              <a:chExt cx="1643041" cy="1442031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5400000" flipH="1" flipV="1">
                <a:off x="1954477" y="5041100"/>
                <a:ext cx="1357322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1203584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3203848" y="3122722"/>
              <a:ext cx="1643041" cy="1013400"/>
              <a:chOff x="3203848" y="4791864"/>
              <a:chExt cx="1643041" cy="1013400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203848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4169058" y="5255417"/>
                <a:ext cx="928691" cy="1586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/>
            <p:nvPr/>
          </p:nvGrpSpPr>
          <p:grpSpPr>
            <a:xfrm>
              <a:off x="5061236" y="3622785"/>
              <a:ext cx="1643041" cy="481430"/>
              <a:chOff x="5061236" y="5291927"/>
              <a:chExt cx="1643041" cy="481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6347914" y="5505447"/>
                <a:ext cx="428628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5061236" y="5434803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1703650" y="1693959"/>
              <a:ext cx="5605175" cy="1985017"/>
              <a:chOff x="1703650" y="3363101"/>
              <a:chExt cx="5605175" cy="1985017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703650" y="3363101"/>
                <a:ext cx="3929884" cy="858844"/>
                <a:chOff x="1857356" y="2071684"/>
                <a:chExt cx="3929884" cy="858844"/>
              </a:xfrm>
            </p:grpSpPr>
            <p:cxnSp>
              <p:nvCxnSpPr>
                <p:cNvPr id="47" name="Connecteur droit 26"/>
                <p:cNvCxnSpPr/>
                <p:nvPr/>
              </p:nvCxnSpPr>
              <p:spPr>
                <a:xfrm>
                  <a:off x="5500694" y="2928940"/>
                  <a:ext cx="285752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27"/>
                <p:cNvCxnSpPr/>
                <p:nvPr/>
              </p:nvCxnSpPr>
              <p:spPr>
                <a:xfrm rot="5400000" flipH="1" flipV="1">
                  <a:off x="5357421" y="2500709"/>
                  <a:ext cx="85805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28"/>
                <p:cNvCxnSpPr/>
                <p:nvPr/>
              </p:nvCxnSpPr>
              <p:spPr>
                <a:xfrm rot="10800000">
                  <a:off x="1857356" y="2071684"/>
                  <a:ext cx="392909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29"/>
                <p:cNvCxnSpPr/>
                <p:nvPr/>
              </p:nvCxnSpPr>
              <p:spPr>
                <a:xfrm rot="5400000">
                  <a:off x="1715275" y="2214561"/>
                  <a:ext cx="284959" cy="795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>
                  <a:off x="1857356" y="2357436"/>
                  <a:ext cx="285752" cy="1588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e 47"/>
              <p:cNvGrpSpPr/>
              <p:nvPr/>
            </p:nvGrpSpPr>
            <p:grpSpPr>
              <a:xfrm>
                <a:off x="1989402" y="3577415"/>
                <a:ext cx="5286412" cy="1770703"/>
                <a:chOff x="1989402" y="3577415"/>
                <a:chExt cx="5286412" cy="1770703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1989402" y="3577415"/>
                  <a:ext cx="1428760" cy="83099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Identifier le </a:t>
                  </a:r>
                </a:p>
                <a:p>
                  <a:pPr algn="ctr"/>
                  <a:r>
                    <a:rPr lang="fr-FR" sz="1600" b="1" dirty="0" smtClean="0"/>
                    <a:t>besoin fondamental</a:t>
                  </a:r>
                  <a:endParaRPr lang="fr-FR" sz="1600" b="1" dirty="0"/>
                </a:p>
              </p:txBody>
            </p:sp>
            <p:grpSp>
              <p:nvGrpSpPr>
                <p:cNvPr id="43" name="Groupe 12"/>
                <p:cNvGrpSpPr/>
                <p:nvPr/>
              </p:nvGrpSpPr>
              <p:grpSpPr>
                <a:xfrm>
                  <a:off x="3418162" y="3934605"/>
                  <a:ext cx="1928826" cy="830997"/>
                  <a:chOff x="3571868" y="2643188"/>
                  <a:chExt cx="1928826" cy="830997"/>
                </a:xfrm>
              </p:grpSpPr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4071934" y="2643188"/>
                    <a:ext cx="1428760" cy="830997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 smtClean="0"/>
                      <a:t>Etudier la </a:t>
                    </a:r>
                  </a:p>
                  <a:p>
                    <a:pPr algn="ctr"/>
                    <a:r>
                      <a:rPr lang="fr-FR" sz="1600" b="1" dirty="0" smtClean="0"/>
                      <a:t>faisabilité</a:t>
                    </a:r>
                  </a:p>
                  <a:p>
                    <a:pPr algn="ctr"/>
                    <a:endParaRPr lang="fr-FR" sz="1600" b="1" dirty="0"/>
                  </a:p>
                </p:txBody>
              </p:sp>
              <p:cxnSp>
                <p:nvCxnSpPr>
                  <p:cNvPr id="46" name="Connecteur en angle 45"/>
                  <p:cNvCxnSpPr>
                    <a:endCxn id="45" idx="1"/>
                  </p:cNvCxnSpPr>
                  <p:nvPr/>
                </p:nvCxnSpPr>
                <p:spPr>
                  <a:xfrm>
                    <a:off x="3571868" y="2714626"/>
                    <a:ext cx="500066" cy="344061"/>
                  </a:xfrm>
                  <a:prstGeom prst="bentConnector3">
                    <a:avLst>
                      <a:gd name="adj1" fmla="val 50000"/>
                    </a:avLst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/>
                <p:cNvSpPr txBox="1"/>
                <p:nvPr/>
              </p:nvSpPr>
              <p:spPr>
                <a:xfrm>
                  <a:off x="5847054" y="4363233"/>
                  <a:ext cx="1428760" cy="98488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Valider  et rédiger note de cadrage</a:t>
                  </a:r>
                </a:p>
                <a:p>
                  <a:pPr algn="ctr"/>
                  <a:endParaRPr lang="fr-FR" sz="1600" b="1" dirty="0"/>
                </a:p>
              </p:txBody>
            </p:sp>
          </p:grpSp>
          <p:cxnSp>
            <p:nvCxnSpPr>
              <p:cNvPr id="30" name="Connecteur en angle 29"/>
              <p:cNvCxnSpPr/>
              <p:nvPr/>
            </p:nvCxnSpPr>
            <p:spPr>
              <a:xfrm>
                <a:off x="5346988" y="4506109"/>
                <a:ext cx="500066" cy="349567"/>
              </a:xfrm>
              <a:prstGeom prst="bentConnector3">
                <a:avLst>
                  <a:gd name="adj1" fmla="val 50000"/>
                </a:avLst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4"/>
              <p:cNvGrpSpPr/>
              <p:nvPr/>
            </p:nvGrpSpPr>
            <p:grpSpPr>
              <a:xfrm>
                <a:off x="5632740" y="3363101"/>
                <a:ext cx="1676085" cy="428628"/>
                <a:chOff x="5786446" y="2071684"/>
                <a:chExt cx="1676085" cy="428628"/>
              </a:xfrm>
            </p:grpSpPr>
            <p:cxnSp>
              <p:nvCxnSpPr>
                <p:cNvPr id="37" name="Connecteur droit 36"/>
                <p:cNvCxnSpPr/>
                <p:nvPr/>
              </p:nvCxnSpPr>
              <p:spPr>
                <a:xfrm rot="5400000" flipH="1" flipV="1">
                  <a:off x="5786446" y="2357436"/>
                  <a:ext cx="142876" cy="1428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rot="16200000" flipH="1">
                  <a:off x="5893603" y="2393155"/>
                  <a:ext cx="142876" cy="7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e 105"/>
                <p:cNvGrpSpPr/>
                <p:nvPr/>
              </p:nvGrpSpPr>
              <p:grpSpPr>
                <a:xfrm>
                  <a:off x="6000760" y="2071684"/>
                  <a:ext cx="1461771" cy="428628"/>
                  <a:chOff x="6000760" y="2071684"/>
                  <a:chExt cx="1461771" cy="428628"/>
                </a:xfrm>
              </p:grpSpPr>
              <p:cxnSp>
                <p:nvCxnSpPr>
                  <p:cNvPr id="40" name="Connecteur droit 39"/>
                  <p:cNvCxnSpPr/>
                  <p:nvPr/>
                </p:nvCxnSpPr>
                <p:spPr>
                  <a:xfrm rot="5400000" flipH="1" flipV="1">
                    <a:off x="6000760" y="2285998"/>
                    <a:ext cx="214314" cy="214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6215074" y="2071684"/>
                    <a:ext cx="124745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/>
                      <a:t>Non faisable</a:t>
                    </a:r>
                    <a:endParaRPr lang="fr-FR" sz="1600" dirty="0"/>
                  </a:p>
                </p:txBody>
              </p:sp>
            </p:grpSp>
          </p:grpSp>
          <p:grpSp>
            <p:nvGrpSpPr>
              <p:cNvPr id="32" name="Groupe 40"/>
              <p:cNvGrpSpPr/>
              <p:nvPr/>
            </p:nvGrpSpPr>
            <p:grpSpPr>
              <a:xfrm>
                <a:off x="4918360" y="4648985"/>
                <a:ext cx="883575" cy="695744"/>
                <a:chOff x="5072066" y="3357568"/>
                <a:chExt cx="883575" cy="695744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5072066" y="3714758"/>
                  <a:ext cx="8835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Faisable</a:t>
                  </a:r>
                  <a:endParaRPr lang="fr-FR" sz="1600" dirty="0"/>
                </a:p>
              </p:txBody>
            </p:sp>
            <p:cxnSp>
              <p:nvCxnSpPr>
                <p:cNvPr id="34" name="Connecteur droit 33"/>
                <p:cNvCxnSpPr/>
                <p:nvPr/>
              </p:nvCxnSpPr>
              <p:spPr>
                <a:xfrm rot="5400000">
                  <a:off x="5500694" y="3357568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500694" y="3571882"/>
                  <a:ext cx="14287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>
                  <a:endCxn id="33" idx="0"/>
                </p:cNvCxnSpPr>
                <p:nvPr/>
              </p:nvCxnSpPr>
              <p:spPr>
                <a:xfrm rot="5400000">
                  <a:off x="5507274" y="3578462"/>
                  <a:ext cx="142876" cy="1297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ZoneTexte 52"/>
          <p:cNvSpPr txBox="1"/>
          <p:nvPr/>
        </p:nvSpPr>
        <p:spPr>
          <a:xfrm>
            <a:off x="72574" y="3918856"/>
            <a:ext cx="888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>
                <a:solidFill>
                  <a:srgbClr val="FF0000"/>
                </a:solidFill>
              </a:rPr>
              <a:t>Les élèves souhaitent enregistrer des mesures à différentes périodes pour faire des moyennes.</a:t>
            </a:r>
          </a:p>
        </p:txBody>
      </p:sp>
      <p:sp>
        <p:nvSpPr>
          <p:cNvPr id="55" name="Ellipse 54"/>
          <p:cNvSpPr/>
          <p:nvPr/>
        </p:nvSpPr>
        <p:spPr>
          <a:xfrm>
            <a:off x="1582057" y="1219200"/>
            <a:ext cx="2148113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space réservé du numéro de diapositive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0440" y="202067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Image 21" descr="station mété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2" y="275772"/>
            <a:ext cx="2057398" cy="2057398"/>
          </a:xfrm>
          <a:prstGeom prst="rect">
            <a:avLst/>
          </a:prstGeom>
        </p:spPr>
      </p:pic>
      <p:grpSp>
        <p:nvGrpSpPr>
          <p:cNvPr id="2" name="Groupe 51"/>
          <p:cNvGrpSpPr/>
          <p:nvPr/>
        </p:nvGrpSpPr>
        <p:grpSpPr>
          <a:xfrm>
            <a:off x="203452" y="1259671"/>
            <a:ext cx="8501122" cy="2513601"/>
            <a:chOff x="203452" y="1622521"/>
            <a:chExt cx="8501122" cy="2513601"/>
          </a:xfrm>
        </p:grpSpPr>
        <p:grpSp>
          <p:nvGrpSpPr>
            <p:cNvPr id="4" name="Groupe 7"/>
            <p:cNvGrpSpPr/>
            <p:nvPr/>
          </p:nvGrpSpPr>
          <p:grpSpPr>
            <a:xfrm>
              <a:off x="203452" y="1622521"/>
              <a:ext cx="1785950" cy="841822"/>
              <a:chOff x="203452" y="3291663"/>
              <a:chExt cx="1785950" cy="841822"/>
            </a:xfrm>
          </p:grpSpPr>
          <p:sp>
            <p:nvSpPr>
              <p:cNvPr id="9" name="Flèche droite 8"/>
              <p:cNvSpPr/>
              <p:nvPr/>
            </p:nvSpPr>
            <p:spPr>
              <a:xfrm>
                <a:off x="346328" y="386316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03452" y="3291663"/>
                <a:ext cx="1643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Idées de  </a:t>
                </a:r>
              </a:p>
              <a:p>
                <a:pPr algn="ctr"/>
                <a:r>
                  <a:rPr lang="fr-FR" dirty="0" smtClean="0"/>
                  <a:t>thème projet</a:t>
                </a:r>
                <a:endParaRPr lang="fr-FR" dirty="0"/>
              </a:p>
            </p:txBody>
          </p:sp>
        </p:grpSp>
        <p:grpSp>
          <p:nvGrpSpPr>
            <p:cNvPr id="5" name="Groupe 10"/>
            <p:cNvGrpSpPr/>
            <p:nvPr/>
          </p:nvGrpSpPr>
          <p:grpSpPr>
            <a:xfrm>
              <a:off x="7275814" y="2694091"/>
              <a:ext cx="1428760" cy="841822"/>
              <a:chOff x="7275814" y="4363233"/>
              <a:chExt cx="1428760" cy="841822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7275814" y="4934737"/>
                <a:ext cx="135732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418690" y="4363233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6" name="Groupe 13"/>
            <p:cNvGrpSpPr/>
            <p:nvPr/>
          </p:nvGrpSpPr>
          <p:grpSpPr>
            <a:xfrm>
              <a:off x="1203584" y="2694091"/>
              <a:ext cx="1643041" cy="1442031"/>
              <a:chOff x="1203584" y="4363233"/>
              <a:chExt cx="1643041" cy="1442031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5400000" flipH="1" flipV="1">
                <a:off x="1954477" y="5041100"/>
                <a:ext cx="1357322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1203584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7" name="Groupe 18"/>
            <p:cNvGrpSpPr/>
            <p:nvPr/>
          </p:nvGrpSpPr>
          <p:grpSpPr>
            <a:xfrm>
              <a:off x="3203848" y="3122722"/>
              <a:ext cx="1643041" cy="1013400"/>
              <a:chOff x="3203848" y="4791864"/>
              <a:chExt cx="1643041" cy="1013400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203848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4169058" y="5255417"/>
                <a:ext cx="928691" cy="1586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22"/>
            <p:cNvGrpSpPr/>
            <p:nvPr/>
          </p:nvGrpSpPr>
          <p:grpSpPr>
            <a:xfrm>
              <a:off x="5061236" y="3622785"/>
              <a:ext cx="1643041" cy="481430"/>
              <a:chOff x="5061236" y="5291927"/>
              <a:chExt cx="1643041" cy="481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6347914" y="5505447"/>
                <a:ext cx="428628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5061236" y="5434803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11" name="Groupe 26"/>
            <p:cNvGrpSpPr/>
            <p:nvPr/>
          </p:nvGrpSpPr>
          <p:grpSpPr>
            <a:xfrm>
              <a:off x="1703650" y="1693959"/>
              <a:ext cx="5605175" cy="1985017"/>
              <a:chOff x="1703650" y="3363101"/>
              <a:chExt cx="5605175" cy="1985017"/>
            </a:xfrm>
          </p:grpSpPr>
          <p:grpSp>
            <p:nvGrpSpPr>
              <p:cNvPr id="14" name="Groupe 27"/>
              <p:cNvGrpSpPr/>
              <p:nvPr/>
            </p:nvGrpSpPr>
            <p:grpSpPr>
              <a:xfrm>
                <a:off x="1703650" y="3363101"/>
                <a:ext cx="3929884" cy="858844"/>
                <a:chOff x="1857356" y="2071684"/>
                <a:chExt cx="3929884" cy="858844"/>
              </a:xfrm>
            </p:grpSpPr>
            <p:cxnSp>
              <p:nvCxnSpPr>
                <p:cNvPr id="47" name="Connecteur droit 26"/>
                <p:cNvCxnSpPr/>
                <p:nvPr/>
              </p:nvCxnSpPr>
              <p:spPr>
                <a:xfrm>
                  <a:off x="5500694" y="2928940"/>
                  <a:ext cx="285752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27"/>
                <p:cNvCxnSpPr/>
                <p:nvPr/>
              </p:nvCxnSpPr>
              <p:spPr>
                <a:xfrm rot="5400000" flipH="1" flipV="1">
                  <a:off x="5357421" y="2500709"/>
                  <a:ext cx="85805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28"/>
                <p:cNvCxnSpPr/>
                <p:nvPr/>
              </p:nvCxnSpPr>
              <p:spPr>
                <a:xfrm rot="10800000">
                  <a:off x="1857356" y="2071684"/>
                  <a:ext cx="392909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29"/>
                <p:cNvCxnSpPr/>
                <p:nvPr/>
              </p:nvCxnSpPr>
              <p:spPr>
                <a:xfrm rot="5400000">
                  <a:off x="1715275" y="2214561"/>
                  <a:ext cx="284959" cy="795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>
                  <a:off x="1857356" y="2357436"/>
                  <a:ext cx="285752" cy="1588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47"/>
              <p:cNvGrpSpPr/>
              <p:nvPr/>
            </p:nvGrpSpPr>
            <p:grpSpPr>
              <a:xfrm>
                <a:off x="1989402" y="3577415"/>
                <a:ext cx="5286412" cy="1770703"/>
                <a:chOff x="1989402" y="3577415"/>
                <a:chExt cx="5286412" cy="1770703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1989402" y="3577415"/>
                  <a:ext cx="1428760" cy="83099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Identifier le </a:t>
                  </a:r>
                </a:p>
                <a:p>
                  <a:pPr algn="ctr"/>
                  <a:r>
                    <a:rPr lang="fr-FR" sz="1600" b="1" dirty="0" smtClean="0"/>
                    <a:t>besoin fondamental</a:t>
                  </a:r>
                  <a:endParaRPr lang="fr-FR" sz="1600" b="1" dirty="0"/>
                </a:p>
              </p:txBody>
            </p:sp>
            <p:grpSp>
              <p:nvGrpSpPr>
                <p:cNvPr id="17" name="Groupe 12"/>
                <p:cNvGrpSpPr/>
                <p:nvPr/>
              </p:nvGrpSpPr>
              <p:grpSpPr>
                <a:xfrm>
                  <a:off x="3418162" y="3934605"/>
                  <a:ext cx="1928826" cy="830997"/>
                  <a:chOff x="3571868" y="2643188"/>
                  <a:chExt cx="1928826" cy="830997"/>
                </a:xfrm>
              </p:grpSpPr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4071934" y="2643188"/>
                    <a:ext cx="1428760" cy="830997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 smtClean="0"/>
                      <a:t>Etudier la </a:t>
                    </a:r>
                  </a:p>
                  <a:p>
                    <a:pPr algn="ctr"/>
                    <a:r>
                      <a:rPr lang="fr-FR" sz="1600" b="1" dirty="0" smtClean="0"/>
                      <a:t>faisabilité</a:t>
                    </a:r>
                  </a:p>
                  <a:p>
                    <a:pPr algn="ctr"/>
                    <a:endParaRPr lang="fr-FR" sz="1600" b="1" dirty="0"/>
                  </a:p>
                </p:txBody>
              </p:sp>
              <p:cxnSp>
                <p:nvCxnSpPr>
                  <p:cNvPr id="46" name="Connecteur en angle 45"/>
                  <p:cNvCxnSpPr>
                    <a:endCxn id="45" idx="1"/>
                  </p:cNvCxnSpPr>
                  <p:nvPr/>
                </p:nvCxnSpPr>
                <p:spPr>
                  <a:xfrm>
                    <a:off x="3571868" y="2714626"/>
                    <a:ext cx="500066" cy="344061"/>
                  </a:xfrm>
                  <a:prstGeom prst="bentConnector3">
                    <a:avLst>
                      <a:gd name="adj1" fmla="val 50000"/>
                    </a:avLst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/>
                <p:cNvSpPr txBox="1"/>
                <p:nvPr/>
              </p:nvSpPr>
              <p:spPr>
                <a:xfrm>
                  <a:off x="5847054" y="4363233"/>
                  <a:ext cx="1428760" cy="98488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Valider  et rédiger note de cadrage</a:t>
                  </a:r>
                </a:p>
                <a:p>
                  <a:pPr algn="ctr"/>
                  <a:endParaRPr lang="fr-FR" sz="1600" b="1" dirty="0"/>
                </a:p>
              </p:txBody>
            </p:sp>
          </p:grpSp>
          <p:cxnSp>
            <p:nvCxnSpPr>
              <p:cNvPr id="30" name="Connecteur en angle 29"/>
              <p:cNvCxnSpPr/>
              <p:nvPr/>
            </p:nvCxnSpPr>
            <p:spPr>
              <a:xfrm>
                <a:off x="5346988" y="4506109"/>
                <a:ext cx="500066" cy="349567"/>
              </a:xfrm>
              <a:prstGeom prst="bentConnector3">
                <a:avLst>
                  <a:gd name="adj1" fmla="val 50000"/>
                </a:avLst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e 34"/>
              <p:cNvGrpSpPr/>
              <p:nvPr/>
            </p:nvGrpSpPr>
            <p:grpSpPr>
              <a:xfrm>
                <a:off x="5632740" y="3363101"/>
                <a:ext cx="1676085" cy="428628"/>
                <a:chOff x="5786446" y="2071684"/>
                <a:chExt cx="1676085" cy="428628"/>
              </a:xfrm>
            </p:grpSpPr>
            <p:cxnSp>
              <p:nvCxnSpPr>
                <p:cNvPr id="37" name="Connecteur droit 36"/>
                <p:cNvCxnSpPr/>
                <p:nvPr/>
              </p:nvCxnSpPr>
              <p:spPr>
                <a:xfrm rot="5400000" flipH="1" flipV="1">
                  <a:off x="5786446" y="2357436"/>
                  <a:ext cx="142876" cy="1428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rot="16200000" flipH="1">
                  <a:off x="5893603" y="2393155"/>
                  <a:ext cx="142876" cy="7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e 105"/>
                <p:cNvGrpSpPr/>
                <p:nvPr/>
              </p:nvGrpSpPr>
              <p:grpSpPr>
                <a:xfrm>
                  <a:off x="6000760" y="2071684"/>
                  <a:ext cx="1461771" cy="428628"/>
                  <a:chOff x="6000760" y="2071684"/>
                  <a:chExt cx="1461771" cy="428628"/>
                </a:xfrm>
              </p:grpSpPr>
              <p:cxnSp>
                <p:nvCxnSpPr>
                  <p:cNvPr id="40" name="Connecteur droit 39"/>
                  <p:cNvCxnSpPr/>
                  <p:nvPr/>
                </p:nvCxnSpPr>
                <p:spPr>
                  <a:xfrm rot="5400000" flipH="1" flipV="1">
                    <a:off x="6000760" y="2285998"/>
                    <a:ext cx="214314" cy="214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6215074" y="2071684"/>
                    <a:ext cx="124745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/>
                      <a:t>Non faisable</a:t>
                    </a:r>
                    <a:endParaRPr lang="fr-FR" sz="1600" dirty="0"/>
                  </a:p>
                </p:txBody>
              </p:sp>
            </p:grpSp>
          </p:grpSp>
          <p:grpSp>
            <p:nvGrpSpPr>
              <p:cNvPr id="24" name="Groupe 40"/>
              <p:cNvGrpSpPr/>
              <p:nvPr/>
            </p:nvGrpSpPr>
            <p:grpSpPr>
              <a:xfrm>
                <a:off x="4918360" y="4648985"/>
                <a:ext cx="883575" cy="695744"/>
                <a:chOff x="5072066" y="3357568"/>
                <a:chExt cx="883575" cy="695744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5072066" y="3714758"/>
                  <a:ext cx="8835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Faisable</a:t>
                  </a:r>
                  <a:endParaRPr lang="fr-FR" sz="1600" dirty="0"/>
                </a:p>
              </p:txBody>
            </p:sp>
            <p:cxnSp>
              <p:nvCxnSpPr>
                <p:cNvPr id="34" name="Connecteur droit 33"/>
                <p:cNvCxnSpPr/>
                <p:nvPr/>
              </p:nvCxnSpPr>
              <p:spPr>
                <a:xfrm rot="5400000">
                  <a:off x="5500694" y="3357568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500694" y="3571882"/>
                  <a:ext cx="14287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>
                  <a:endCxn id="33" idx="0"/>
                </p:cNvCxnSpPr>
                <p:nvPr/>
              </p:nvCxnSpPr>
              <p:spPr>
                <a:xfrm rot="5400000">
                  <a:off x="5507274" y="3578462"/>
                  <a:ext cx="142876" cy="1297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ZoneTexte 51"/>
          <p:cNvSpPr txBox="1"/>
          <p:nvPr/>
        </p:nvSpPr>
        <p:spPr>
          <a:xfrm>
            <a:off x="261257" y="4216400"/>
            <a:ext cx="888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>
                <a:solidFill>
                  <a:srgbClr val="FF0000"/>
                </a:solidFill>
              </a:rPr>
              <a:t>Pour cela, ils relèvent la température, la vitesse du vent, la pression, l’humidité, la position, la date et l’heure.</a:t>
            </a:r>
          </a:p>
        </p:txBody>
      </p:sp>
      <p:sp>
        <p:nvSpPr>
          <p:cNvPr id="54" name="ZoneTexte 53"/>
          <p:cNvSpPr txBox="1"/>
          <p:nvPr/>
        </p:nvSpPr>
        <p:spPr>
          <a:xfrm rot="20115177">
            <a:off x="818863" y="4695536"/>
            <a:ext cx="6090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/>
              <a:t>Trop ambitieux !!!!</a:t>
            </a:r>
          </a:p>
        </p:txBody>
      </p:sp>
      <p:sp>
        <p:nvSpPr>
          <p:cNvPr id="55" name="Ellipse 54"/>
          <p:cNvSpPr/>
          <p:nvPr/>
        </p:nvSpPr>
        <p:spPr>
          <a:xfrm>
            <a:off x="3570515" y="1567543"/>
            <a:ext cx="2148113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0440" y="202067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Image 21" descr="station mété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2" y="275772"/>
            <a:ext cx="2057398" cy="2057398"/>
          </a:xfrm>
          <a:prstGeom prst="rect">
            <a:avLst/>
          </a:prstGeom>
        </p:spPr>
      </p:pic>
      <p:grpSp>
        <p:nvGrpSpPr>
          <p:cNvPr id="2" name="Groupe 51"/>
          <p:cNvGrpSpPr/>
          <p:nvPr/>
        </p:nvGrpSpPr>
        <p:grpSpPr>
          <a:xfrm>
            <a:off x="203452" y="1259671"/>
            <a:ext cx="8501122" cy="2513601"/>
            <a:chOff x="203452" y="1622521"/>
            <a:chExt cx="8501122" cy="2513601"/>
          </a:xfrm>
        </p:grpSpPr>
        <p:grpSp>
          <p:nvGrpSpPr>
            <p:cNvPr id="4" name="Groupe 7"/>
            <p:cNvGrpSpPr/>
            <p:nvPr/>
          </p:nvGrpSpPr>
          <p:grpSpPr>
            <a:xfrm>
              <a:off x="203452" y="1622521"/>
              <a:ext cx="1785950" cy="841822"/>
              <a:chOff x="203452" y="3291663"/>
              <a:chExt cx="1785950" cy="841822"/>
            </a:xfrm>
          </p:grpSpPr>
          <p:sp>
            <p:nvSpPr>
              <p:cNvPr id="9" name="Flèche droite 8"/>
              <p:cNvSpPr/>
              <p:nvPr/>
            </p:nvSpPr>
            <p:spPr>
              <a:xfrm>
                <a:off x="346328" y="386316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03452" y="3291663"/>
                <a:ext cx="1643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Idées de  </a:t>
                </a:r>
              </a:p>
              <a:p>
                <a:pPr algn="ctr"/>
                <a:r>
                  <a:rPr lang="fr-FR" dirty="0" smtClean="0"/>
                  <a:t>thème projet</a:t>
                </a:r>
                <a:endParaRPr lang="fr-FR" dirty="0"/>
              </a:p>
            </p:txBody>
          </p:sp>
        </p:grpSp>
        <p:grpSp>
          <p:nvGrpSpPr>
            <p:cNvPr id="5" name="Groupe 10"/>
            <p:cNvGrpSpPr/>
            <p:nvPr/>
          </p:nvGrpSpPr>
          <p:grpSpPr>
            <a:xfrm>
              <a:off x="7275814" y="2694091"/>
              <a:ext cx="1428760" cy="841822"/>
              <a:chOff x="7275814" y="4363233"/>
              <a:chExt cx="1428760" cy="841822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7275814" y="4934737"/>
                <a:ext cx="135732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418690" y="4363233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6" name="Groupe 13"/>
            <p:cNvGrpSpPr/>
            <p:nvPr/>
          </p:nvGrpSpPr>
          <p:grpSpPr>
            <a:xfrm>
              <a:off x="1203584" y="2694091"/>
              <a:ext cx="1643041" cy="1442031"/>
              <a:chOff x="1203584" y="4363233"/>
              <a:chExt cx="1643041" cy="1442031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5400000" flipH="1" flipV="1">
                <a:off x="1954477" y="5041100"/>
                <a:ext cx="1357322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1203584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7" name="Groupe 18"/>
            <p:cNvGrpSpPr/>
            <p:nvPr/>
          </p:nvGrpSpPr>
          <p:grpSpPr>
            <a:xfrm>
              <a:off x="3203848" y="3122722"/>
              <a:ext cx="1643041" cy="1013400"/>
              <a:chOff x="3203848" y="4791864"/>
              <a:chExt cx="1643041" cy="1013400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203848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4169058" y="5255417"/>
                <a:ext cx="928691" cy="1586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22"/>
            <p:cNvGrpSpPr/>
            <p:nvPr/>
          </p:nvGrpSpPr>
          <p:grpSpPr>
            <a:xfrm>
              <a:off x="5061236" y="3622785"/>
              <a:ext cx="1643041" cy="481430"/>
              <a:chOff x="5061236" y="5291927"/>
              <a:chExt cx="1643041" cy="481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6347914" y="5505447"/>
                <a:ext cx="428628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5061236" y="5434803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11" name="Groupe 26"/>
            <p:cNvGrpSpPr/>
            <p:nvPr/>
          </p:nvGrpSpPr>
          <p:grpSpPr>
            <a:xfrm>
              <a:off x="1703650" y="1693959"/>
              <a:ext cx="5605175" cy="1985017"/>
              <a:chOff x="1703650" y="3363101"/>
              <a:chExt cx="5605175" cy="1985017"/>
            </a:xfrm>
          </p:grpSpPr>
          <p:grpSp>
            <p:nvGrpSpPr>
              <p:cNvPr id="14" name="Groupe 27"/>
              <p:cNvGrpSpPr/>
              <p:nvPr/>
            </p:nvGrpSpPr>
            <p:grpSpPr>
              <a:xfrm>
                <a:off x="1703650" y="3363101"/>
                <a:ext cx="3929884" cy="858844"/>
                <a:chOff x="1857356" y="2071684"/>
                <a:chExt cx="3929884" cy="858844"/>
              </a:xfrm>
            </p:grpSpPr>
            <p:cxnSp>
              <p:nvCxnSpPr>
                <p:cNvPr id="47" name="Connecteur droit 26"/>
                <p:cNvCxnSpPr/>
                <p:nvPr/>
              </p:nvCxnSpPr>
              <p:spPr>
                <a:xfrm>
                  <a:off x="5500694" y="2928940"/>
                  <a:ext cx="285752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27"/>
                <p:cNvCxnSpPr/>
                <p:nvPr/>
              </p:nvCxnSpPr>
              <p:spPr>
                <a:xfrm rot="5400000" flipH="1" flipV="1">
                  <a:off x="5357421" y="2500709"/>
                  <a:ext cx="85805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28"/>
                <p:cNvCxnSpPr/>
                <p:nvPr/>
              </p:nvCxnSpPr>
              <p:spPr>
                <a:xfrm rot="10800000">
                  <a:off x="1857356" y="2071684"/>
                  <a:ext cx="392909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29"/>
                <p:cNvCxnSpPr/>
                <p:nvPr/>
              </p:nvCxnSpPr>
              <p:spPr>
                <a:xfrm rot="5400000">
                  <a:off x="1715275" y="2214561"/>
                  <a:ext cx="284959" cy="795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>
                  <a:off x="1857356" y="2357436"/>
                  <a:ext cx="285752" cy="1588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47"/>
              <p:cNvGrpSpPr/>
              <p:nvPr/>
            </p:nvGrpSpPr>
            <p:grpSpPr>
              <a:xfrm>
                <a:off x="1989402" y="3577415"/>
                <a:ext cx="5286412" cy="1770703"/>
                <a:chOff x="1989402" y="3577415"/>
                <a:chExt cx="5286412" cy="1770703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1989402" y="3577415"/>
                  <a:ext cx="1428760" cy="83099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Identifier le </a:t>
                  </a:r>
                </a:p>
                <a:p>
                  <a:pPr algn="ctr"/>
                  <a:r>
                    <a:rPr lang="fr-FR" sz="1600" b="1" dirty="0" smtClean="0"/>
                    <a:t>besoin fondamental</a:t>
                  </a:r>
                  <a:endParaRPr lang="fr-FR" sz="1600" b="1" dirty="0"/>
                </a:p>
              </p:txBody>
            </p:sp>
            <p:grpSp>
              <p:nvGrpSpPr>
                <p:cNvPr id="17" name="Groupe 12"/>
                <p:cNvGrpSpPr/>
                <p:nvPr/>
              </p:nvGrpSpPr>
              <p:grpSpPr>
                <a:xfrm>
                  <a:off x="3418162" y="3934605"/>
                  <a:ext cx="1928826" cy="830997"/>
                  <a:chOff x="3571868" y="2643188"/>
                  <a:chExt cx="1928826" cy="830997"/>
                </a:xfrm>
              </p:grpSpPr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4071934" y="2643188"/>
                    <a:ext cx="1428760" cy="830997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 smtClean="0"/>
                      <a:t>Etudier la </a:t>
                    </a:r>
                  </a:p>
                  <a:p>
                    <a:pPr algn="ctr"/>
                    <a:r>
                      <a:rPr lang="fr-FR" sz="1600" b="1" dirty="0" smtClean="0"/>
                      <a:t>faisabilité</a:t>
                    </a:r>
                  </a:p>
                  <a:p>
                    <a:pPr algn="ctr"/>
                    <a:endParaRPr lang="fr-FR" sz="1600" b="1" dirty="0"/>
                  </a:p>
                </p:txBody>
              </p:sp>
              <p:cxnSp>
                <p:nvCxnSpPr>
                  <p:cNvPr id="46" name="Connecteur en angle 45"/>
                  <p:cNvCxnSpPr>
                    <a:endCxn id="45" idx="1"/>
                  </p:cNvCxnSpPr>
                  <p:nvPr/>
                </p:nvCxnSpPr>
                <p:spPr>
                  <a:xfrm>
                    <a:off x="3571868" y="2714626"/>
                    <a:ext cx="500066" cy="344061"/>
                  </a:xfrm>
                  <a:prstGeom prst="bentConnector3">
                    <a:avLst>
                      <a:gd name="adj1" fmla="val 50000"/>
                    </a:avLst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/>
                <p:cNvSpPr txBox="1"/>
                <p:nvPr/>
              </p:nvSpPr>
              <p:spPr>
                <a:xfrm>
                  <a:off x="5847054" y="4363233"/>
                  <a:ext cx="1428760" cy="98488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Valider  et rédiger note de cadrage</a:t>
                  </a:r>
                </a:p>
                <a:p>
                  <a:pPr algn="ctr"/>
                  <a:endParaRPr lang="fr-FR" sz="1600" b="1" dirty="0"/>
                </a:p>
              </p:txBody>
            </p:sp>
          </p:grpSp>
          <p:cxnSp>
            <p:nvCxnSpPr>
              <p:cNvPr id="30" name="Connecteur en angle 29"/>
              <p:cNvCxnSpPr/>
              <p:nvPr/>
            </p:nvCxnSpPr>
            <p:spPr>
              <a:xfrm>
                <a:off x="5346988" y="4506109"/>
                <a:ext cx="500066" cy="349567"/>
              </a:xfrm>
              <a:prstGeom prst="bentConnector3">
                <a:avLst>
                  <a:gd name="adj1" fmla="val 50000"/>
                </a:avLst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e 34"/>
              <p:cNvGrpSpPr/>
              <p:nvPr/>
            </p:nvGrpSpPr>
            <p:grpSpPr>
              <a:xfrm>
                <a:off x="5632740" y="3363101"/>
                <a:ext cx="1676085" cy="428628"/>
                <a:chOff x="5786446" y="2071684"/>
                <a:chExt cx="1676085" cy="428628"/>
              </a:xfrm>
            </p:grpSpPr>
            <p:cxnSp>
              <p:nvCxnSpPr>
                <p:cNvPr id="37" name="Connecteur droit 36"/>
                <p:cNvCxnSpPr/>
                <p:nvPr/>
              </p:nvCxnSpPr>
              <p:spPr>
                <a:xfrm rot="5400000" flipH="1" flipV="1">
                  <a:off x="5786446" y="2357436"/>
                  <a:ext cx="142876" cy="1428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rot="16200000" flipH="1">
                  <a:off x="5893603" y="2393155"/>
                  <a:ext cx="142876" cy="7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e 105"/>
                <p:cNvGrpSpPr/>
                <p:nvPr/>
              </p:nvGrpSpPr>
              <p:grpSpPr>
                <a:xfrm>
                  <a:off x="6000760" y="2071684"/>
                  <a:ext cx="1461771" cy="428628"/>
                  <a:chOff x="6000760" y="2071684"/>
                  <a:chExt cx="1461771" cy="428628"/>
                </a:xfrm>
              </p:grpSpPr>
              <p:cxnSp>
                <p:nvCxnSpPr>
                  <p:cNvPr id="40" name="Connecteur droit 39"/>
                  <p:cNvCxnSpPr/>
                  <p:nvPr/>
                </p:nvCxnSpPr>
                <p:spPr>
                  <a:xfrm rot="5400000" flipH="1" flipV="1">
                    <a:off x="6000760" y="2285998"/>
                    <a:ext cx="214314" cy="214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6215074" y="2071684"/>
                    <a:ext cx="124745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/>
                      <a:t>Non faisable</a:t>
                    </a:r>
                    <a:endParaRPr lang="fr-FR" sz="1600" dirty="0"/>
                  </a:p>
                </p:txBody>
              </p:sp>
            </p:grpSp>
          </p:grpSp>
          <p:grpSp>
            <p:nvGrpSpPr>
              <p:cNvPr id="24" name="Groupe 40"/>
              <p:cNvGrpSpPr/>
              <p:nvPr/>
            </p:nvGrpSpPr>
            <p:grpSpPr>
              <a:xfrm>
                <a:off x="4918360" y="4648985"/>
                <a:ext cx="883575" cy="695744"/>
                <a:chOff x="5072066" y="3357568"/>
                <a:chExt cx="883575" cy="695744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5072066" y="3714758"/>
                  <a:ext cx="8835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Faisable</a:t>
                  </a:r>
                  <a:endParaRPr lang="fr-FR" sz="1600" dirty="0"/>
                </a:p>
              </p:txBody>
            </p:sp>
            <p:cxnSp>
              <p:nvCxnSpPr>
                <p:cNvPr id="34" name="Connecteur droit 33"/>
                <p:cNvCxnSpPr/>
                <p:nvPr/>
              </p:nvCxnSpPr>
              <p:spPr>
                <a:xfrm rot="5400000">
                  <a:off x="5500694" y="3357568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500694" y="3571882"/>
                  <a:ext cx="14287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>
                  <a:endCxn id="33" idx="0"/>
                </p:cNvCxnSpPr>
                <p:nvPr/>
              </p:nvCxnSpPr>
              <p:spPr>
                <a:xfrm rot="5400000">
                  <a:off x="5507274" y="3578462"/>
                  <a:ext cx="142876" cy="1297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ZoneTexte 51"/>
          <p:cNvSpPr txBox="1"/>
          <p:nvPr/>
        </p:nvSpPr>
        <p:spPr>
          <a:xfrm>
            <a:off x="159659" y="4216400"/>
            <a:ext cx="888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>
                <a:solidFill>
                  <a:srgbClr val="FF0000"/>
                </a:solidFill>
              </a:rPr>
              <a:t>Les professeurs leur conseillent de se limiter à la température, la vitesse du vent et la pression.</a:t>
            </a:r>
          </a:p>
        </p:txBody>
      </p:sp>
      <p:sp>
        <p:nvSpPr>
          <p:cNvPr id="53" name="Ellipse 52"/>
          <p:cNvSpPr/>
          <p:nvPr/>
        </p:nvSpPr>
        <p:spPr>
          <a:xfrm>
            <a:off x="3512457" y="1509486"/>
            <a:ext cx="2148113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space réservé du numéro de diapositive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0440" y="202067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Image 21" descr="station mété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2" y="275772"/>
            <a:ext cx="2057398" cy="2057398"/>
          </a:xfrm>
          <a:prstGeom prst="rect">
            <a:avLst/>
          </a:prstGeom>
        </p:spPr>
      </p:pic>
      <p:grpSp>
        <p:nvGrpSpPr>
          <p:cNvPr id="2" name="Groupe 51"/>
          <p:cNvGrpSpPr/>
          <p:nvPr/>
        </p:nvGrpSpPr>
        <p:grpSpPr>
          <a:xfrm>
            <a:off x="203452" y="1259671"/>
            <a:ext cx="8501122" cy="2513601"/>
            <a:chOff x="203452" y="1622521"/>
            <a:chExt cx="8501122" cy="2513601"/>
          </a:xfrm>
        </p:grpSpPr>
        <p:grpSp>
          <p:nvGrpSpPr>
            <p:cNvPr id="4" name="Groupe 7"/>
            <p:cNvGrpSpPr/>
            <p:nvPr/>
          </p:nvGrpSpPr>
          <p:grpSpPr>
            <a:xfrm>
              <a:off x="203452" y="1622521"/>
              <a:ext cx="1785950" cy="841822"/>
              <a:chOff x="203452" y="3291663"/>
              <a:chExt cx="1785950" cy="841822"/>
            </a:xfrm>
          </p:grpSpPr>
          <p:sp>
            <p:nvSpPr>
              <p:cNvPr id="9" name="Flèche droite 8"/>
              <p:cNvSpPr/>
              <p:nvPr/>
            </p:nvSpPr>
            <p:spPr>
              <a:xfrm>
                <a:off x="346328" y="386316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03452" y="3291663"/>
                <a:ext cx="1643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Idées de  </a:t>
                </a:r>
              </a:p>
              <a:p>
                <a:pPr algn="ctr"/>
                <a:r>
                  <a:rPr lang="fr-FR" dirty="0" smtClean="0"/>
                  <a:t>thème projet</a:t>
                </a:r>
                <a:endParaRPr lang="fr-FR" dirty="0"/>
              </a:p>
            </p:txBody>
          </p:sp>
        </p:grpSp>
        <p:grpSp>
          <p:nvGrpSpPr>
            <p:cNvPr id="5" name="Groupe 10"/>
            <p:cNvGrpSpPr/>
            <p:nvPr/>
          </p:nvGrpSpPr>
          <p:grpSpPr>
            <a:xfrm>
              <a:off x="7275814" y="2694091"/>
              <a:ext cx="1428760" cy="841822"/>
              <a:chOff x="7275814" y="4363233"/>
              <a:chExt cx="1428760" cy="841822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7275814" y="4934737"/>
                <a:ext cx="135732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418690" y="4363233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6" name="Groupe 13"/>
            <p:cNvGrpSpPr/>
            <p:nvPr/>
          </p:nvGrpSpPr>
          <p:grpSpPr>
            <a:xfrm>
              <a:off x="1203584" y="2694091"/>
              <a:ext cx="1643041" cy="1442031"/>
              <a:chOff x="1203584" y="4363233"/>
              <a:chExt cx="1643041" cy="1442031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5400000" flipH="1" flipV="1">
                <a:off x="1954477" y="5041100"/>
                <a:ext cx="1357322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1203584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7" name="Groupe 18"/>
            <p:cNvGrpSpPr/>
            <p:nvPr/>
          </p:nvGrpSpPr>
          <p:grpSpPr>
            <a:xfrm>
              <a:off x="3203848" y="3122722"/>
              <a:ext cx="1643041" cy="1013400"/>
              <a:chOff x="3203848" y="4791864"/>
              <a:chExt cx="1643041" cy="1013400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203848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4169058" y="5255417"/>
                <a:ext cx="928691" cy="1586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22"/>
            <p:cNvGrpSpPr/>
            <p:nvPr/>
          </p:nvGrpSpPr>
          <p:grpSpPr>
            <a:xfrm>
              <a:off x="5061236" y="3622785"/>
              <a:ext cx="1643041" cy="481430"/>
              <a:chOff x="5061236" y="5291927"/>
              <a:chExt cx="1643041" cy="481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6347914" y="5505447"/>
                <a:ext cx="428628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5061236" y="5434803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11" name="Groupe 26"/>
            <p:cNvGrpSpPr/>
            <p:nvPr/>
          </p:nvGrpSpPr>
          <p:grpSpPr>
            <a:xfrm>
              <a:off x="1703650" y="1693959"/>
              <a:ext cx="5605175" cy="1985017"/>
              <a:chOff x="1703650" y="3363101"/>
              <a:chExt cx="5605175" cy="1985017"/>
            </a:xfrm>
          </p:grpSpPr>
          <p:grpSp>
            <p:nvGrpSpPr>
              <p:cNvPr id="14" name="Groupe 27"/>
              <p:cNvGrpSpPr/>
              <p:nvPr/>
            </p:nvGrpSpPr>
            <p:grpSpPr>
              <a:xfrm>
                <a:off x="1703650" y="3363101"/>
                <a:ext cx="3929884" cy="858844"/>
                <a:chOff x="1857356" y="2071684"/>
                <a:chExt cx="3929884" cy="858844"/>
              </a:xfrm>
            </p:grpSpPr>
            <p:cxnSp>
              <p:nvCxnSpPr>
                <p:cNvPr id="47" name="Connecteur droit 26"/>
                <p:cNvCxnSpPr/>
                <p:nvPr/>
              </p:nvCxnSpPr>
              <p:spPr>
                <a:xfrm>
                  <a:off x="5500694" y="2928940"/>
                  <a:ext cx="285752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27"/>
                <p:cNvCxnSpPr/>
                <p:nvPr/>
              </p:nvCxnSpPr>
              <p:spPr>
                <a:xfrm rot="5400000" flipH="1" flipV="1">
                  <a:off x="5357421" y="2500709"/>
                  <a:ext cx="85805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28"/>
                <p:cNvCxnSpPr/>
                <p:nvPr/>
              </p:nvCxnSpPr>
              <p:spPr>
                <a:xfrm rot="10800000">
                  <a:off x="1857356" y="2071684"/>
                  <a:ext cx="392909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29"/>
                <p:cNvCxnSpPr/>
                <p:nvPr/>
              </p:nvCxnSpPr>
              <p:spPr>
                <a:xfrm rot="5400000">
                  <a:off x="1715275" y="2214561"/>
                  <a:ext cx="284959" cy="795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>
                  <a:off x="1857356" y="2357436"/>
                  <a:ext cx="285752" cy="1588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47"/>
              <p:cNvGrpSpPr/>
              <p:nvPr/>
            </p:nvGrpSpPr>
            <p:grpSpPr>
              <a:xfrm>
                <a:off x="1989402" y="3577415"/>
                <a:ext cx="5286412" cy="1770703"/>
                <a:chOff x="1989402" y="3577415"/>
                <a:chExt cx="5286412" cy="1770703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1989402" y="3577415"/>
                  <a:ext cx="1428760" cy="83099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Identifier le </a:t>
                  </a:r>
                </a:p>
                <a:p>
                  <a:pPr algn="ctr"/>
                  <a:r>
                    <a:rPr lang="fr-FR" sz="1600" b="1" dirty="0" smtClean="0"/>
                    <a:t>besoin fondamental</a:t>
                  </a:r>
                  <a:endParaRPr lang="fr-FR" sz="1600" b="1" dirty="0"/>
                </a:p>
              </p:txBody>
            </p:sp>
            <p:grpSp>
              <p:nvGrpSpPr>
                <p:cNvPr id="17" name="Groupe 12"/>
                <p:cNvGrpSpPr/>
                <p:nvPr/>
              </p:nvGrpSpPr>
              <p:grpSpPr>
                <a:xfrm>
                  <a:off x="3418162" y="3934605"/>
                  <a:ext cx="1928826" cy="830997"/>
                  <a:chOff x="3571868" y="2643188"/>
                  <a:chExt cx="1928826" cy="830997"/>
                </a:xfrm>
              </p:grpSpPr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4071934" y="2643188"/>
                    <a:ext cx="1428760" cy="830997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 smtClean="0"/>
                      <a:t>Etudier la </a:t>
                    </a:r>
                  </a:p>
                  <a:p>
                    <a:pPr algn="ctr"/>
                    <a:r>
                      <a:rPr lang="fr-FR" sz="1600" b="1" dirty="0" smtClean="0"/>
                      <a:t>faisabilité</a:t>
                    </a:r>
                  </a:p>
                  <a:p>
                    <a:pPr algn="ctr"/>
                    <a:endParaRPr lang="fr-FR" sz="1600" b="1" dirty="0"/>
                  </a:p>
                </p:txBody>
              </p:sp>
              <p:cxnSp>
                <p:nvCxnSpPr>
                  <p:cNvPr id="46" name="Connecteur en angle 45"/>
                  <p:cNvCxnSpPr>
                    <a:endCxn id="45" idx="1"/>
                  </p:cNvCxnSpPr>
                  <p:nvPr/>
                </p:nvCxnSpPr>
                <p:spPr>
                  <a:xfrm>
                    <a:off x="3571868" y="2714626"/>
                    <a:ext cx="500066" cy="344061"/>
                  </a:xfrm>
                  <a:prstGeom prst="bentConnector3">
                    <a:avLst>
                      <a:gd name="adj1" fmla="val 50000"/>
                    </a:avLst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/>
                <p:cNvSpPr txBox="1"/>
                <p:nvPr/>
              </p:nvSpPr>
              <p:spPr>
                <a:xfrm>
                  <a:off x="5847054" y="4363233"/>
                  <a:ext cx="1428760" cy="98488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Valider  et rédiger note de cadrage</a:t>
                  </a:r>
                </a:p>
                <a:p>
                  <a:pPr algn="ctr"/>
                  <a:endParaRPr lang="fr-FR" sz="1600" b="1" dirty="0"/>
                </a:p>
              </p:txBody>
            </p:sp>
          </p:grpSp>
          <p:cxnSp>
            <p:nvCxnSpPr>
              <p:cNvPr id="30" name="Connecteur en angle 29"/>
              <p:cNvCxnSpPr/>
              <p:nvPr/>
            </p:nvCxnSpPr>
            <p:spPr>
              <a:xfrm>
                <a:off x="5346988" y="4506109"/>
                <a:ext cx="500066" cy="349567"/>
              </a:xfrm>
              <a:prstGeom prst="bentConnector3">
                <a:avLst>
                  <a:gd name="adj1" fmla="val 50000"/>
                </a:avLst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e 34"/>
              <p:cNvGrpSpPr/>
              <p:nvPr/>
            </p:nvGrpSpPr>
            <p:grpSpPr>
              <a:xfrm>
                <a:off x="5632740" y="3363101"/>
                <a:ext cx="1676085" cy="428628"/>
                <a:chOff x="5786446" y="2071684"/>
                <a:chExt cx="1676085" cy="428628"/>
              </a:xfrm>
            </p:grpSpPr>
            <p:cxnSp>
              <p:nvCxnSpPr>
                <p:cNvPr id="37" name="Connecteur droit 36"/>
                <p:cNvCxnSpPr/>
                <p:nvPr/>
              </p:nvCxnSpPr>
              <p:spPr>
                <a:xfrm rot="5400000" flipH="1" flipV="1">
                  <a:off x="5786446" y="2357436"/>
                  <a:ext cx="142876" cy="1428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rot="16200000" flipH="1">
                  <a:off x="5893603" y="2393155"/>
                  <a:ext cx="142876" cy="7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e 105"/>
                <p:cNvGrpSpPr/>
                <p:nvPr/>
              </p:nvGrpSpPr>
              <p:grpSpPr>
                <a:xfrm>
                  <a:off x="6000760" y="2071684"/>
                  <a:ext cx="1461771" cy="428628"/>
                  <a:chOff x="6000760" y="2071684"/>
                  <a:chExt cx="1461771" cy="428628"/>
                </a:xfrm>
              </p:grpSpPr>
              <p:cxnSp>
                <p:nvCxnSpPr>
                  <p:cNvPr id="40" name="Connecteur droit 39"/>
                  <p:cNvCxnSpPr/>
                  <p:nvPr/>
                </p:nvCxnSpPr>
                <p:spPr>
                  <a:xfrm rot="5400000" flipH="1" flipV="1">
                    <a:off x="6000760" y="2285998"/>
                    <a:ext cx="214314" cy="214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6215074" y="2071684"/>
                    <a:ext cx="124745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/>
                      <a:t>Non faisable</a:t>
                    </a:r>
                    <a:endParaRPr lang="fr-FR" sz="1600" dirty="0"/>
                  </a:p>
                </p:txBody>
              </p:sp>
            </p:grpSp>
          </p:grpSp>
          <p:grpSp>
            <p:nvGrpSpPr>
              <p:cNvPr id="24" name="Groupe 40"/>
              <p:cNvGrpSpPr/>
              <p:nvPr/>
            </p:nvGrpSpPr>
            <p:grpSpPr>
              <a:xfrm>
                <a:off x="4918360" y="4648985"/>
                <a:ext cx="883575" cy="695744"/>
                <a:chOff x="5072066" y="3357568"/>
                <a:chExt cx="883575" cy="695744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5072066" y="3714758"/>
                  <a:ext cx="8835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Faisable</a:t>
                  </a:r>
                  <a:endParaRPr lang="fr-FR" sz="1600" dirty="0"/>
                </a:p>
              </p:txBody>
            </p:sp>
            <p:cxnSp>
              <p:nvCxnSpPr>
                <p:cNvPr id="34" name="Connecteur droit 33"/>
                <p:cNvCxnSpPr/>
                <p:nvPr/>
              </p:nvCxnSpPr>
              <p:spPr>
                <a:xfrm rot="5400000">
                  <a:off x="5500694" y="3357568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500694" y="3571882"/>
                  <a:ext cx="14287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>
                  <a:endCxn id="33" idx="0"/>
                </p:cNvCxnSpPr>
                <p:nvPr/>
              </p:nvCxnSpPr>
              <p:spPr>
                <a:xfrm rot="5400000">
                  <a:off x="5507274" y="3578462"/>
                  <a:ext cx="142876" cy="1297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ZoneTexte 51"/>
          <p:cNvSpPr txBox="1"/>
          <p:nvPr/>
        </p:nvSpPr>
        <p:spPr>
          <a:xfrm>
            <a:off x="159659" y="4216400"/>
            <a:ext cx="8882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>
                <a:solidFill>
                  <a:srgbClr val="FF0000"/>
                </a:solidFill>
              </a:rPr>
              <a:t>A partir de là, les professeurs rédigent la note de cadrage.</a:t>
            </a:r>
          </a:p>
        </p:txBody>
      </p:sp>
      <p:sp>
        <p:nvSpPr>
          <p:cNvPr id="53" name="Bouton d'action : Document 52">
            <a:hlinkClick r:id="rId3" action="ppaction://hlinkfile" highlightClick="1"/>
          </p:cNvPr>
          <p:cNvSpPr/>
          <p:nvPr/>
        </p:nvSpPr>
        <p:spPr>
          <a:xfrm>
            <a:off x="4034971" y="5007429"/>
            <a:ext cx="493486" cy="667657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5515429" y="2090057"/>
            <a:ext cx="2148113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numéro de diapositive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droite 14"/>
          <p:cNvSpPr/>
          <p:nvPr/>
        </p:nvSpPr>
        <p:spPr>
          <a:xfrm>
            <a:off x="5508104" y="4727994"/>
            <a:ext cx="11430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572000" y="3933056"/>
            <a:ext cx="2088232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340768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1152128" y="2780928"/>
            <a:ext cx="2555776" cy="1080120"/>
          </a:xfrm>
          <a:prstGeom prst="ellipse">
            <a:avLst/>
          </a:prstGeom>
          <a:noFill/>
          <a:ln w="5715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Préparation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958872" y="1732157"/>
            <a:ext cx="7072362" cy="1360711"/>
            <a:chOff x="1071538" y="1000114"/>
            <a:chExt cx="7072362" cy="1360711"/>
          </a:xfrm>
        </p:grpSpPr>
        <p:sp>
          <p:nvSpPr>
            <p:cNvPr id="50" name="ZoneTexte 49"/>
            <p:cNvSpPr txBox="1"/>
            <p:nvPr/>
          </p:nvSpPr>
          <p:spPr>
            <a:xfrm>
              <a:off x="3500430" y="1357304"/>
              <a:ext cx="1998304" cy="720000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PREPARATION</a:t>
              </a:r>
            </a:p>
            <a:p>
              <a:endParaRPr lang="fr-FR" sz="2000" b="1" dirty="0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1214414" y="1571618"/>
              <a:ext cx="2264292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071538" y="1214428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Note de cadrage</a:t>
              </a:r>
              <a:endParaRPr lang="fr-FR" dirty="0"/>
            </a:p>
          </p:txBody>
        </p:sp>
        <p:sp>
          <p:nvSpPr>
            <p:cNvPr id="53" name="Flèche droite 52"/>
            <p:cNvSpPr/>
            <p:nvPr/>
          </p:nvSpPr>
          <p:spPr>
            <a:xfrm>
              <a:off x="5500694" y="1571618"/>
              <a:ext cx="2357454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54" name="Groupe 32"/>
            <p:cNvGrpSpPr/>
            <p:nvPr/>
          </p:nvGrpSpPr>
          <p:grpSpPr>
            <a:xfrm>
              <a:off x="5214942" y="1000114"/>
              <a:ext cx="2928958" cy="1360711"/>
              <a:chOff x="5214942" y="1000114"/>
              <a:chExt cx="2928958" cy="1360711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5214942" y="1000114"/>
                <a:ext cx="2928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715008" y="1714494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643570" y="1000114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07504" y="2938655"/>
            <a:ext cx="8286776" cy="2722593"/>
            <a:chOff x="107504" y="2938655"/>
            <a:chExt cx="8286776" cy="2722593"/>
          </a:xfrm>
        </p:grpSpPr>
        <p:grpSp>
          <p:nvGrpSpPr>
            <p:cNvPr id="37" name="Groupe 36"/>
            <p:cNvGrpSpPr/>
            <p:nvPr/>
          </p:nvGrpSpPr>
          <p:grpSpPr>
            <a:xfrm>
              <a:off x="107504" y="2938655"/>
              <a:ext cx="8280920" cy="2722593"/>
              <a:chOff x="107504" y="2938655"/>
              <a:chExt cx="8280920" cy="2722593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1530376" y="4018177"/>
                <a:ext cx="4571999" cy="1643071"/>
                <a:chOff x="1530376" y="4018177"/>
                <a:chExt cx="4571999" cy="1643071"/>
              </a:xfrm>
            </p:grpSpPr>
            <p:grpSp>
              <p:nvGrpSpPr>
                <p:cNvPr id="33" name="Groupe 32"/>
                <p:cNvGrpSpPr/>
                <p:nvPr/>
              </p:nvGrpSpPr>
              <p:grpSpPr>
                <a:xfrm>
                  <a:off x="1530376" y="4018177"/>
                  <a:ext cx="1643041" cy="1643071"/>
                  <a:chOff x="1530376" y="4018177"/>
                  <a:chExt cx="1643041" cy="1643071"/>
                </a:xfrm>
              </p:grpSpPr>
              <p:cxnSp>
                <p:nvCxnSpPr>
                  <p:cNvPr id="58" name="Connecteur droit avec flèche 57"/>
                  <p:cNvCxnSpPr/>
                  <p:nvPr/>
                </p:nvCxnSpPr>
                <p:spPr>
                  <a:xfrm rot="5400000" flipH="1" flipV="1">
                    <a:off x="2138394" y="4838919"/>
                    <a:ext cx="1643071" cy="1587"/>
                  </a:xfrm>
                  <a:prstGeom prst="straightConnector1">
                    <a:avLst/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1530376" y="5018305"/>
                    <a:ext cx="164304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/>
                      <a:t>Elèves</a:t>
                    </a:r>
                  </a:p>
                  <a:p>
                    <a:pPr algn="ctr"/>
                    <a:r>
                      <a:rPr lang="fr-FR" sz="1600" dirty="0" smtClean="0"/>
                      <a:t>Professeurs</a:t>
                    </a:r>
                    <a:endParaRPr lang="fr-FR" sz="1600" dirty="0"/>
                  </a:p>
                </p:txBody>
              </p:sp>
            </p:grpSp>
            <p:cxnSp>
              <p:nvCxnSpPr>
                <p:cNvPr id="60" name="Connecteur droit avec flèche 59"/>
                <p:cNvCxnSpPr/>
                <p:nvPr/>
              </p:nvCxnSpPr>
              <p:spPr>
                <a:xfrm rot="16200000" flipV="1">
                  <a:off x="5390348" y="5300757"/>
                  <a:ext cx="565884" cy="980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60"/>
                <p:cNvSpPr txBox="1"/>
                <p:nvPr/>
              </p:nvSpPr>
              <p:spPr>
                <a:xfrm>
                  <a:off x="4459334" y="5232619"/>
                  <a:ext cx="16430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Elèves</a:t>
                  </a: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107504" y="2938655"/>
                <a:ext cx="8280920" cy="2095181"/>
                <a:chOff x="107504" y="2938655"/>
                <a:chExt cx="8280920" cy="2095181"/>
              </a:xfrm>
            </p:grpSpPr>
            <p:grpSp>
              <p:nvGrpSpPr>
                <p:cNvPr id="31" name="Groupe 30"/>
                <p:cNvGrpSpPr/>
                <p:nvPr/>
              </p:nvGrpSpPr>
              <p:grpSpPr>
                <a:xfrm>
                  <a:off x="2030474" y="3232355"/>
                  <a:ext cx="6357950" cy="1801481"/>
                  <a:chOff x="2030474" y="3232355"/>
                  <a:chExt cx="6357950" cy="1801481"/>
                </a:xfrm>
              </p:grpSpPr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2030474" y="3303793"/>
                    <a:ext cx="1998304" cy="720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tx2">
                          <a:lumMod val="50000"/>
                        </a:scheme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b="1" dirty="0" smtClean="0"/>
                      <a:t>Elaborer le </a:t>
                    </a:r>
                    <a:r>
                      <a:rPr lang="fr-FR" sz="2000" b="1" dirty="0" err="1" smtClean="0"/>
                      <a:t>CdCF</a:t>
                    </a:r>
                    <a:endParaRPr lang="fr-FR" sz="2000" b="1" dirty="0" smtClean="0"/>
                  </a:p>
                  <a:p>
                    <a:endParaRPr lang="fr-FR" sz="2000" b="1" dirty="0"/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4673648" y="4018173"/>
                    <a:ext cx="1998304" cy="1015663"/>
                  </a:xfrm>
                  <a:prstGeom prst="rect">
                    <a:avLst/>
                  </a:prstGeom>
                  <a:gradFill>
                    <a:gsLst>
                      <a:gs pos="0">
                        <a:schemeClr val="tx2">
                          <a:lumMod val="50000"/>
                        </a:schemeClr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b="1" dirty="0" smtClean="0"/>
                      <a:t>Modéliser, calculer, simuler</a:t>
                    </a:r>
                  </a:p>
                  <a:p>
                    <a:endParaRPr lang="fr-FR" sz="2000" b="1" dirty="0"/>
                  </a:p>
                </p:txBody>
              </p:sp>
              <p:grpSp>
                <p:nvGrpSpPr>
                  <p:cNvPr id="63" name="Groupe 62"/>
                  <p:cNvGrpSpPr/>
                  <p:nvPr/>
                </p:nvGrpSpPr>
                <p:grpSpPr>
                  <a:xfrm>
                    <a:off x="4030706" y="3232355"/>
                    <a:ext cx="4357718" cy="1145818"/>
                    <a:chOff x="4143372" y="2500312"/>
                    <a:chExt cx="4357718" cy="1145818"/>
                  </a:xfrm>
                </p:grpSpPr>
                <p:sp>
                  <p:nvSpPr>
                    <p:cNvPr id="64" name="ZoneTexte 63"/>
                    <p:cNvSpPr txBox="1"/>
                    <p:nvPr/>
                  </p:nvSpPr>
                  <p:spPr>
                    <a:xfrm>
                      <a:off x="4143372" y="2500312"/>
                      <a:ext cx="4357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dirty="0" smtClean="0"/>
                        <a:t>Spécification des performances attendues</a:t>
                      </a:r>
                      <a:endParaRPr lang="fr-FR" dirty="0"/>
                    </a:p>
                  </p:txBody>
                </p:sp>
                <p:cxnSp>
                  <p:nvCxnSpPr>
                    <p:cNvPr id="65" name="Connecteur en angle 64"/>
                    <p:cNvCxnSpPr/>
                    <p:nvPr/>
                  </p:nvCxnSpPr>
                  <p:spPr>
                    <a:xfrm>
                      <a:off x="4143372" y="3071816"/>
                      <a:ext cx="642942" cy="574314"/>
                    </a:xfrm>
                    <a:prstGeom prst="bentConnector3">
                      <a:avLst>
                        <a:gd name="adj1" fmla="val 50000"/>
                      </a:avLst>
                    </a:prstGeom>
                    <a:ln w="44450">
                      <a:tailEnd type="arrow"/>
                    </a:ln>
                    <a:scene3d>
                      <a:camera prst="orthographicFront"/>
                      <a:lightRig rig="threePt" dir="t"/>
                    </a:scene3d>
                    <a:sp3d prstMaterial="dkEdge"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Connecteur droit 65"/>
                    <p:cNvCxnSpPr/>
                    <p:nvPr/>
                  </p:nvCxnSpPr>
                  <p:spPr>
                    <a:xfrm rot="5400000" flipH="1" flipV="1">
                      <a:off x="4357686" y="2857502"/>
                      <a:ext cx="214314" cy="21431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Connecteur droit 66"/>
                    <p:cNvCxnSpPr/>
                    <p:nvPr/>
                  </p:nvCxnSpPr>
                  <p:spPr>
                    <a:xfrm rot="5400000" flipH="1" flipV="1">
                      <a:off x="4643438" y="2857502"/>
                      <a:ext cx="214314" cy="21431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Connecteur droit 67"/>
                    <p:cNvCxnSpPr/>
                    <p:nvPr/>
                  </p:nvCxnSpPr>
                  <p:spPr>
                    <a:xfrm rot="16200000" flipH="1">
                      <a:off x="4501356" y="2929734"/>
                      <a:ext cx="213520" cy="706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Groupe 29"/>
                <p:cNvGrpSpPr/>
                <p:nvPr/>
              </p:nvGrpSpPr>
              <p:grpSpPr>
                <a:xfrm>
                  <a:off x="107504" y="2938655"/>
                  <a:ext cx="2214578" cy="841822"/>
                  <a:chOff x="107504" y="2938655"/>
                  <a:chExt cx="2214578" cy="841822"/>
                </a:xfrm>
              </p:grpSpPr>
              <p:sp>
                <p:nvSpPr>
                  <p:cNvPr id="73" name="Flèche droite 72"/>
                  <p:cNvSpPr/>
                  <p:nvPr/>
                </p:nvSpPr>
                <p:spPr>
                  <a:xfrm>
                    <a:off x="679040" y="3510159"/>
                    <a:ext cx="1335598" cy="270318"/>
                  </a:xfrm>
                  <a:prstGeom prst="rightArrow">
                    <a:avLst/>
                  </a:prstGeom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ZoneTexte 73"/>
                  <p:cNvSpPr txBox="1"/>
                  <p:nvPr/>
                </p:nvSpPr>
                <p:spPr>
                  <a:xfrm>
                    <a:off x="107504" y="2938655"/>
                    <a:ext cx="221457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 smtClean="0"/>
                      <a:t>Note de </a:t>
                    </a:r>
                  </a:p>
                  <a:p>
                    <a:pPr algn="ctr"/>
                    <a:r>
                      <a:rPr lang="fr-FR" dirty="0" smtClean="0"/>
                      <a:t>cadrage</a:t>
                    </a:r>
                    <a:endParaRPr lang="fr-FR" dirty="0"/>
                  </a:p>
                </p:txBody>
              </p:sp>
            </p:grpSp>
          </p:grpSp>
        </p:grpSp>
        <p:grpSp>
          <p:nvGrpSpPr>
            <p:cNvPr id="32" name="Groupe 31"/>
            <p:cNvGrpSpPr/>
            <p:nvPr/>
          </p:nvGrpSpPr>
          <p:grpSpPr>
            <a:xfrm>
              <a:off x="6536924" y="3724473"/>
              <a:ext cx="1857356" cy="1360711"/>
              <a:chOff x="6536924" y="3724473"/>
              <a:chExt cx="1857356" cy="1360711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36924" y="372447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>
                <a:off x="6679800" y="429597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608330" y="443885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</p:grpSp>
      </p:grp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107504" y="1378851"/>
            <a:ext cx="8286776" cy="2481584"/>
            <a:chOff x="107504" y="2938655"/>
            <a:chExt cx="8286776" cy="2645534"/>
          </a:xfrm>
        </p:grpSpPr>
        <p:grpSp>
          <p:nvGrpSpPr>
            <p:cNvPr id="4" name="Groupe 33"/>
            <p:cNvGrpSpPr/>
            <p:nvPr/>
          </p:nvGrpSpPr>
          <p:grpSpPr>
            <a:xfrm>
              <a:off x="1530376" y="4018178"/>
              <a:ext cx="4571999" cy="1566011"/>
              <a:chOff x="1530376" y="4018178"/>
              <a:chExt cx="4571999" cy="1566011"/>
            </a:xfrm>
          </p:grpSpPr>
          <p:grpSp>
            <p:nvGrpSpPr>
              <p:cNvPr id="5" name="Groupe 32"/>
              <p:cNvGrpSpPr/>
              <p:nvPr/>
            </p:nvGrpSpPr>
            <p:grpSpPr>
              <a:xfrm>
                <a:off x="1530376" y="4018178"/>
                <a:ext cx="1643041" cy="860939"/>
                <a:chOff x="1530376" y="4018178"/>
                <a:chExt cx="1643041" cy="860939"/>
              </a:xfrm>
            </p:grpSpPr>
            <p:cxnSp>
              <p:nvCxnSpPr>
                <p:cNvPr id="58" name="Connecteur droit avec flèche 57"/>
                <p:cNvCxnSpPr/>
                <p:nvPr/>
              </p:nvCxnSpPr>
              <p:spPr>
                <a:xfrm flipV="1">
                  <a:off x="2946403" y="4018178"/>
                  <a:ext cx="14320" cy="860939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ZoneTexte 58"/>
                <p:cNvSpPr txBox="1"/>
                <p:nvPr/>
              </p:nvSpPr>
              <p:spPr>
                <a:xfrm>
                  <a:off x="1530376" y="4144177"/>
                  <a:ext cx="16430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Elèves</a:t>
                  </a:r>
                </a:p>
                <a:p>
                  <a:pPr algn="ctr"/>
                  <a:r>
                    <a:rPr lang="fr-FR" sz="1600" dirty="0" smtClean="0"/>
                    <a:t>Professeurs</a:t>
                  </a:r>
                  <a:endParaRPr lang="fr-FR" sz="1600" dirty="0"/>
                </a:p>
              </p:txBody>
            </p:sp>
          </p:grpSp>
          <p:cxnSp>
            <p:nvCxnSpPr>
              <p:cNvPr id="60" name="Connecteur droit avec flèche 59"/>
              <p:cNvCxnSpPr/>
              <p:nvPr/>
            </p:nvCxnSpPr>
            <p:spPr>
              <a:xfrm rot="16200000" flipV="1">
                <a:off x="5390348" y="5300757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60"/>
              <p:cNvSpPr txBox="1"/>
              <p:nvPr/>
            </p:nvSpPr>
            <p:spPr>
              <a:xfrm>
                <a:off x="4459334" y="5232619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</p:grpSp>
        <p:grpSp>
          <p:nvGrpSpPr>
            <p:cNvPr id="6" name="Groupe 30"/>
            <p:cNvGrpSpPr/>
            <p:nvPr/>
          </p:nvGrpSpPr>
          <p:grpSpPr>
            <a:xfrm>
              <a:off x="2030474" y="3232355"/>
              <a:ext cx="6357950" cy="1801481"/>
              <a:chOff x="2030474" y="3232355"/>
              <a:chExt cx="6357950" cy="1801481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2030474" y="3303793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Elaborer le </a:t>
                </a:r>
                <a:r>
                  <a:rPr lang="fr-FR" sz="2000" b="1" dirty="0" err="1" smtClean="0"/>
                  <a:t>CdCF</a:t>
                </a:r>
                <a:endParaRPr lang="fr-FR" sz="2000" b="1" dirty="0" smtClean="0"/>
              </a:p>
              <a:p>
                <a:endParaRPr lang="fr-FR" sz="2000" b="1" dirty="0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4673648" y="4018173"/>
                <a:ext cx="1998304" cy="1015663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Modéliser, calculer, simuler</a:t>
                </a:r>
              </a:p>
              <a:p>
                <a:endParaRPr lang="fr-FR" sz="2000" b="1" dirty="0"/>
              </a:p>
            </p:txBody>
          </p:sp>
          <p:grpSp>
            <p:nvGrpSpPr>
              <p:cNvPr id="7" name="Groupe 62"/>
              <p:cNvGrpSpPr/>
              <p:nvPr/>
            </p:nvGrpSpPr>
            <p:grpSpPr>
              <a:xfrm>
                <a:off x="4030706" y="3232355"/>
                <a:ext cx="4357718" cy="1145818"/>
                <a:chOff x="4143372" y="2500312"/>
                <a:chExt cx="4357718" cy="1145818"/>
              </a:xfrm>
            </p:grpSpPr>
            <p:sp>
              <p:nvSpPr>
                <p:cNvPr id="64" name="ZoneTexte 63"/>
                <p:cNvSpPr txBox="1"/>
                <p:nvPr/>
              </p:nvSpPr>
              <p:spPr>
                <a:xfrm>
                  <a:off x="4143372" y="2500312"/>
                  <a:ext cx="43577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Spécification des performances attendues</a:t>
                  </a:r>
                  <a:endParaRPr lang="fr-FR" dirty="0"/>
                </a:p>
              </p:txBody>
            </p:sp>
            <p:cxnSp>
              <p:nvCxnSpPr>
                <p:cNvPr id="65" name="Connecteur en angle 64"/>
                <p:cNvCxnSpPr/>
                <p:nvPr/>
              </p:nvCxnSpPr>
              <p:spPr>
                <a:xfrm>
                  <a:off x="4143372" y="3071816"/>
                  <a:ext cx="642942" cy="574314"/>
                </a:xfrm>
                <a:prstGeom prst="bentConnector3">
                  <a:avLst>
                    <a:gd name="adj1" fmla="val 50000"/>
                  </a:avLst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5400000" flipH="1" flipV="1">
                  <a:off x="4357686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5400000" flipH="1" flipV="1">
                  <a:off x="4643438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16200000" flipH="1">
                  <a:off x="4501356" y="2929734"/>
                  <a:ext cx="213520" cy="706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e 29"/>
            <p:cNvGrpSpPr/>
            <p:nvPr/>
          </p:nvGrpSpPr>
          <p:grpSpPr>
            <a:xfrm>
              <a:off x="107504" y="2938655"/>
              <a:ext cx="2214578" cy="841822"/>
              <a:chOff x="107504" y="2938655"/>
              <a:chExt cx="2214578" cy="841822"/>
            </a:xfrm>
          </p:grpSpPr>
          <p:sp>
            <p:nvSpPr>
              <p:cNvPr id="73" name="Flèche droite 72"/>
              <p:cNvSpPr/>
              <p:nvPr/>
            </p:nvSpPr>
            <p:spPr>
              <a:xfrm>
                <a:off x="679040" y="3510159"/>
                <a:ext cx="1335598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107504" y="2938655"/>
                <a:ext cx="2214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9" name="Groupe 31"/>
            <p:cNvGrpSpPr/>
            <p:nvPr/>
          </p:nvGrpSpPr>
          <p:grpSpPr>
            <a:xfrm>
              <a:off x="6536924" y="3724473"/>
              <a:ext cx="1857356" cy="1360711"/>
              <a:chOff x="6536924" y="3724473"/>
              <a:chExt cx="1857356" cy="1360711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36924" y="372447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>
                <a:off x="6679800" y="429597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608330" y="443885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</p:grpSp>
      </p:grpSp>
      <p:sp>
        <p:nvSpPr>
          <p:cNvPr id="34" name="Titre 1"/>
          <p:cNvSpPr txBox="1">
            <a:spLocks/>
          </p:cNvSpPr>
          <p:nvPr/>
        </p:nvSpPr>
        <p:spPr>
          <a:xfrm>
            <a:off x="678840" y="216581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3468914"/>
            <a:ext cx="8795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CdCF</a:t>
            </a:r>
            <a:r>
              <a:rPr lang="fr-FR" sz="4000" dirty="0" smtClean="0"/>
              <a:t> partiel :</a:t>
            </a:r>
          </a:p>
          <a:p>
            <a:pPr marL="711200">
              <a:buFont typeface="Wingdings" pitchFamily="2" charset="2"/>
              <a:buChar char="Ø"/>
            </a:pPr>
            <a:r>
              <a:rPr lang="fr-FR" sz="4000" dirty="0" smtClean="0"/>
              <a:t> Spécification de la dimension</a:t>
            </a:r>
          </a:p>
          <a:p>
            <a:pPr marL="1262063" indent="-550863">
              <a:buFont typeface="Wingdings" pitchFamily="2" charset="2"/>
              <a:buChar char="Ø"/>
            </a:pPr>
            <a:r>
              <a:rPr lang="fr-FR" sz="4000" dirty="0" smtClean="0"/>
              <a:t>Spécification de la précision des mesures</a:t>
            </a:r>
          </a:p>
          <a:p>
            <a:pPr marL="711200">
              <a:buFont typeface="Wingdings" pitchFamily="2" charset="2"/>
              <a:buChar char="Ø"/>
            </a:pPr>
            <a:r>
              <a:rPr lang="fr-FR" sz="4000" dirty="0" smtClean="0"/>
              <a:t> Spécification de l’alimentation</a:t>
            </a:r>
          </a:p>
        </p:txBody>
      </p:sp>
      <p:sp>
        <p:nvSpPr>
          <p:cNvPr id="38" name="Ellipse 37"/>
          <p:cNvSpPr/>
          <p:nvPr/>
        </p:nvSpPr>
        <p:spPr>
          <a:xfrm>
            <a:off x="1625602" y="1320792"/>
            <a:ext cx="2786742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060" y="0"/>
            <a:ext cx="2057398" cy="2057398"/>
          </a:xfrm>
          <a:prstGeom prst="rect">
            <a:avLst/>
          </a:prstGeom>
        </p:spPr>
      </p:pic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4"/>
          <p:cNvGrpSpPr/>
          <p:nvPr/>
        </p:nvGrpSpPr>
        <p:grpSpPr>
          <a:xfrm>
            <a:off x="-327916" y="478983"/>
            <a:ext cx="8286776" cy="2481584"/>
            <a:chOff x="107504" y="2938655"/>
            <a:chExt cx="8286776" cy="2645534"/>
          </a:xfrm>
        </p:grpSpPr>
        <p:grpSp>
          <p:nvGrpSpPr>
            <p:cNvPr id="3" name="Groupe 33"/>
            <p:cNvGrpSpPr/>
            <p:nvPr/>
          </p:nvGrpSpPr>
          <p:grpSpPr>
            <a:xfrm>
              <a:off x="1530376" y="4018178"/>
              <a:ext cx="4571999" cy="1566011"/>
              <a:chOff x="1530376" y="4018178"/>
              <a:chExt cx="4571999" cy="1566011"/>
            </a:xfrm>
          </p:grpSpPr>
          <p:grpSp>
            <p:nvGrpSpPr>
              <p:cNvPr id="4" name="Groupe 32"/>
              <p:cNvGrpSpPr/>
              <p:nvPr/>
            </p:nvGrpSpPr>
            <p:grpSpPr>
              <a:xfrm>
                <a:off x="1530376" y="4018178"/>
                <a:ext cx="1643041" cy="860939"/>
                <a:chOff x="1530376" y="4018178"/>
                <a:chExt cx="1643041" cy="860939"/>
              </a:xfrm>
            </p:grpSpPr>
            <p:cxnSp>
              <p:nvCxnSpPr>
                <p:cNvPr id="58" name="Connecteur droit avec flèche 57"/>
                <p:cNvCxnSpPr/>
                <p:nvPr/>
              </p:nvCxnSpPr>
              <p:spPr>
                <a:xfrm flipV="1">
                  <a:off x="2946403" y="4018178"/>
                  <a:ext cx="14320" cy="860939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ZoneTexte 58"/>
                <p:cNvSpPr txBox="1"/>
                <p:nvPr/>
              </p:nvSpPr>
              <p:spPr>
                <a:xfrm>
                  <a:off x="1530376" y="4144177"/>
                  <a:ext cx="16430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Elèves</a:t>
                  </a:r>
                </a:p>
                <a:p>
                  <a:pPr algn="ctr"/>
                  <a:r>
                    <a:rPr lang="fr-FR" sz="1600" dirty="0" smtClean="0"/>
                    <a:t>Professeurs</a:t>
                  </a:r>
                  <a:endParaRPr lang="fr-FR" sz="1600" dirty="0"/>
                </a:p>
              </p:txBody>
            </p:sp>
          </p:grpSp>
          <p:cxnSp>
            <p:nvCxnSpPr>
              <p:cNvPr id="60" name="Connecteur droit avec flèche 59"/>
              <p:cNvCxnSpPr/>
              <p:nvPr/>
            </p:nvCxnSpPr>
            <p:spPr>
              <a:xfrm rot="16200000" flipV="1">
                <a:off x="5390348" y="5300757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60"/>
              <p:cNvSpPr txBox="1"/>
              <p:nvPr/>
            </p:nvSpPr>
            <p:spPr>
              <a:xfrm>
                <a:off x="4459334" y="5232619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</p:grpSp>
        <p:grpSp>
          <p:nvGrpSpPr>
            <p:cNvPr id="5" name="Groupe 30"/>
            <p:cNvGrpSpPr/>
            <p:nvPr/>
          </p:nvGrpSpPr>
          <p:grpSpPr>
            <a:xfrm>
              <a:off x="2030474" y="3232355"/>
              <a:ext cx="6357950" cy="1801481"/>
              <a:chOff x="2030474" y="3232355"/>
              <a:chExt cx="6357950" cy="1801481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2030474" y="3303793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Elaborer le </a:t>
                </a:r>
                <a:r>
                  <a:rPr lang="fr-FR" sz="2000" b="1" dirty="0" err="1" smtClean="0"/>
                  <a:t>CdCF</a:t>
                </a:r>
                <a:endParaRPr lang="fr-FR" sz="2000" b="1" dirty="0" smtClean="0"/>
              </a:p>
              <a:p>
                <a:endParaRPr lang="fr-FR" sz="2000" b="1" dirty="0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4673648" y="4018173"/>
                <a:ext cx="1998304" cy="1015663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Modéliser, calculer, simuler</a:t>
                </a:r>
              </a:p>
              <a:p>
                <a:endParaRPr lang="fr-FR" sz="2000" b="1" dirty="0"/>
              </a:p>
            </p:txBody>
          </p:sp>
          <p:grpSp>
            <p:nvGrpSpPr>
              <p:cNvPr id="6" name="Groupe 62"/>
              <p:cNvGrpSpPr/>
              <p:nvPr/>
            </p:nvGrpSpPr>
            <p:grpSpPr>
              <a:xfrm>
                <a:off x="4030706" y="3232355"/>
                <a:ext cx="4357718" cy="1145818"/>
                <a:chOff x="4143372" y="2500312"/>
                <a:chExt cx="4357718" cy="1145818"/>
              </a:xfrm>
            </p:grpSpPr>
            <p:sp>
              <p:nvSpPr>
                <p:cNvPr id="64" name="ZoneTexte 63"/>
                <p:cNvSpPr txBox="1"/>
                <p:nvPr/>
              </p:nvSpPr>
              <p:spPr>
                <a:xfrm>
                  <a:off x="4143372" y="2500312"/>
                  <a:ext cx="43577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Spécification des performances attendues</a:t>
                  </a:r>
                  <a:endParaRPr lang="fr-FR" dirty="0"/>
                </a:p>
              </p:txBody>
            </p:sp>
            <p:cxnSp>
              <p:nvCxnSpPr>
                <p:cNvPr id="65" name="Connecteur en angle 64"/>
                <p:cNvCxnSpPr/>
                <p:nvPr/>
              </p:nvCxnSpPr>
              <p:spPr>
                <a:xfrm>
                  <a:off x="4143372" y="3071816"/>
                  <a:ext cx="642942" cy="574314"/>
                </a:xfrm>
                <a:prstGeom prst="bentConnector3">
                  <a:avLst>
                    <a:gd name="adj1" fmla="val 50000"/>
                  </a:avLst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5400000" flipH="1" flipV="1">
                  <a:off x="4357686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5400000" flipH="1" flipV="1">
                  <a:off x="4643438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16200000" flipH="1">
                  <a:off x="4501356" y="2929734"/>
                  <a:ext cx="213520" cy="706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e 29"/>
            <p:cNvGrpSpPr/>
            <p:nvPr/>
          </p:nvGrpSpPr>
          <p:grpSpPr>
            <a:xfrm>
              <a:off x="107504" y="2938655"/>
              <a:ext cx="2214578" cy="841822"/>
              <a:chOff x="107504" y="2938655"/>
              <a:chExt cx="2214578" cy="841822"/>
            </a:xfrm>
          </p:grpSpPr>
          <p:sp>
            <p:nvSpPr>
              <p:cNvPr id="73" name="Flèche droite 72"/>
              <p:cNvSpPr/>
              <p:nvPr/>
            </p:nvSpPr>
            <p:spPr>
              <a:xfrm>
                <a:off x="679040" y="3510159"/>
                <a:ext cx="1335598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107504" y="2938655"/>
                <a:ext cx="2214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8" name="Groupe 31"/>
            <p:cNvGrpSpPr/>
            <p:nvPr/>
          </p:nvGrpSpPr>
          <p:grpSpPr>
            <a:xfrm>
              <a:off x="6536924" y="3724473"/>
              <a:ext cx="1857356" cy="1360711"/>
              <a:chOff x="6536924" y="3724473"/>
              <a:chExt cx="1857356" cy="1360711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36924" y="372447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>
                <a:off x="6679800" y="429597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608330" y="443885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</p:grpSp>
      </p:grpSp>
      <p:sp>
        <p:nvSpPr>
          <p:cNvPr id="34" name="Titre 1"/>
          <p:cNvSpPr txBox="1">
            <a:spLocks/>
          </p:cNvSpPr>
          <p:nvPr/>
        </p:nvSpPr>
        <p:spPr>
          <a:xfrm>
            <a:off x="678840" y="-1129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2569055"/>
            <a:ext cx="873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Modélisation </a:t>
            </a:r>
          </a:p>
          <a:p>
            <a:pPr marL="449263">
              <a:buFont typeface="Wingdings" pitchFamily="2" charset="2"/>
              <a:buChar char="Ø"/>
            </a:pPr>
            <a:r>
              <a:rPr lang="fr-FR" sz="4000" dirty="0" smtClean="0"/>
              <a:t> du boitier sous </a:t>
            </a:r>
            <a:r>
              <a:rPr lang="fr-FR" sz="4000" dirty="0" err="1" smtClean="0"/>
              <a:t>Solidworks</a:t>
            </a:r>
            <a:endParaRPr lang="fr-FR" sz="4000" dirty="0" smtClean="0"/>
          </a:p>
          <a:p>
            <a:pPr marL="449263">
              <a:buFont typeface="Wingdings" pitchFamily="2" charset="2"/>
              <a:buChar char="Ø"/>
            </a:pPr>
            <a:r>
              <a:rPr lang="fr-FR" sz="4000" dirty="0" smtClean="0"/>
              <a:t> du schéma électronique sous ISIS</a:t>
            </a:r>
            <a:endParaRPr lang="fr-FR" sz="4000" dirty="0"/>
          </a:p>
        </p:txBody>
      </p:sp>
      <p:sp>
        <p:nvSpPr>
          <p:cNvPr id="38" name="Ellipse 37"/>
          <p:cNvSpPr/>
          <p:nvPr/>
        </p:nvSpPr>
        <p:spPr>
          <a:xfrm>
            <a:off x="3831783" y="1219209"/>
            <a:ext cx="2786742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0" y="4502390"/>
            <a:ext cx="5631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50000"/>
                  </a:schemeClr>
                </a:solidFill>
              </a:rPr>
              <a:t>Calcul </a:t>
            </a:r>
          </a:p>
          <a:p>
            <a:pPr marL="449263">
              <a:buFont typeface="Wingdings" pitchFamily="2" charset="2"/>
              <a:buChar char="Ø"/>
            </a:pPr>
            <a:r>
              <a:rPr lang="fr-FR" sz="4000" dirty="0" smtClean="0">
                <a:solidFill>
                  <a:schemeClr val="accent5">
                    <a:lumMod val="50000"/>
                  </a:schemeClr>
                </a:solidFill>
              </a:rPr>
              <a:t> de l’autonomie.</a:t>
            </a:r>
          </a:p>
          <a:p>
            <a:pPr marL="449263">
              <a:buFont typeface="Wingdings" pitchFamily="2" charset="2"/>
              <a:buChar char="Ø"/>
            </a:pPr>
            <a:r>
              <a:rPr lang="fr-FR" sz="4000" dirty="0" smtClean="0">
                <a:solidFill>
                  <a:schemeClr val="accent5">
                    <a:lumMod val="50000"/>
                  </a:schemeClr>
                </a:solidFill>
              </a:rPr>
              <a:t> De la vitesse du vent  </a:t>
            </a:r>
          </a:p>
        </p:txBody>
      </p:sp>
      <p:pic>
        <p:nvPicPr>
          <p:cNvPr id="30" name="Image 29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060" y="0"/>
            <a:ext cx="2057398" cy="2057398"/>
          </a:xfrm>
          <a:prstGeom prst="rect">
            <a:avLst/>
          </a:prstGeom>
        </p:spPr>
      </p:pic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4"/>
          <p:cNvGrpSpPr/>
          <p:nvPr/>
        </p:nvGrpSpPr>
        <p:grpSpPr>
          <a:xfrm>
            <a:off x="-327916" y="478983"/>
            <a:ext cx="8286776" cy="2481584"/>
            <a:chOff x="107504" y="2938655"/>
            <a:chExt cx="8286776" cy="2645534"/>
          </a:xfrm>
        </p:grpSpPr>
        <p:grpSp>
          <p:nvGrpSpPr>
            <p:cNvPr id="3" name="Groupe 33"/>
            <p:cNvGrpSpPr/>
            <p:nvPr/>
          </p:nvGrpSpPr>
          <p:grpSpPr>
            <a:xfrm>
              <a:off x="1530376" y="4018178"/>
              <a:ext cx="4571999" cy="1566011"/>
              <a:chOff x="1530376" y="4018178"/>
              <a:chExt cx="4571999" cy="1566011"/>
            </a:xfrm>
          </p:grpSpPr>
          <p:grpSp>
            <p:nvGrpSpPr>
              <p:cNvPr id="4" name="Groupe 32"/>
              <p:cNvGrpSpPr/>
              <p:nvPr/>
            </p:nvGrpSpPr>
            <p:grpSpPr>
              <a:xfrm>
                <a:off x="1530376" y="4018178"/>
                <a:ext cx="1643041" cy="860939"/>
                <a:chOff x="1530376" y="4018178"/>
                <a:chExt cx="1643041" cy="860939"/>
              </a:xfrm>
            </p:grpSpPr>
            <p:cxnSp>
              <p:nvCxnSpPr>
                <p:cNvPr id="58" name="Connecteur droit avec flèche 57"/>
                <p:cNvCxnSpPr/>
                <p:nvPr/>
              </p:nvCxnSpPr>
              <p:spPr>
                <a:xfrm flipV="1">
                  <a:off x="2946403" y="4018178"/>
                  <a:ext cx="14320" cy="860939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ZoneTexte 58"/>
                <p:cNvSpPr txBox="1"/>
                <p:nvPr/>
              </p:nvSpPr>
              <p:spPr>
                <a:xfrm>
                  <a:off x="1530376" y="4144177"/>
                  <a:ext cx="16430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Elèves</a:t>
                  </a:r>
                </a:p>
                <a:p>
                  <a:pPr algn="ctr"/>
                  <a:r>
                    <a:rPr lang="fr-FR" sz="1600" dirty="0" smtClean="0"/>
                    <a:t>Professeurs</a:t>
                  </a:r>
                  <a:endParaRPr lang="fr-FR" sz="1600" dirty="0"/>
                </a:p>
              </p:txBody>
            </p:sp>
          </p:grpSp>
          <p:cxnSp>
            <p:nvCxnSpPr>
              <p:cNvPr id="60" name="Connecteur droit avec flèche 59"/>
              <p:cNvCxnSpPr/>
              <p:nvPr/>
            </p:nvCxnSpPr>
            <p:spPr>
              <a:xfrm rot="16200000" flipV="1">
                <a:off x="5390348" y="5300757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60"/>
              <p:cNvSpPr txBox="1"/>
              <p:nvPr/>
            </p:nvSpPr>
            <p:spPr>
              <a:xfrm>
                <a:off x="4459334" y="5232619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</p:grpSp>
        <p:grpSp>
          <p:nvGrpSpPr>
            <p:cNvPr id="5" name="Groupe 30"/>
            <p:cNvGrpSpPr/>
            <p:nvPr/>
          </p:nvGrpSpPr>
          <p:grpSpPr>
            <a:xfrm>
              <a:off x="2030474" y="3232355"/>
              <a:ext cx="6357950" cy="1801481"/>
              <a:chOff x="2030474" y="3232355"/>
              <a:chExt cx="6357950" cy="1801481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2030474" y="3303793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Elaborer le </a:t>
                </a:r>
                <a:r>
                  <a:rPr lang="fr-FR" sz="2000" b="1" dirty="0" err="1" smtClean="0"/>
                  <a:t>CdCF</a:t>
                </a:r>
                <a:endParaRPr lang="fr-FR" sz="2000" b="1" dirty="0" smtClean="0"/>
              </a:p>
              <a:p>
                <a:endParaRPr lang="fr-FR" sz="2000" b="1" dirty="0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4673648" y="4018173"/>
                <a:ext cx="1998304" cy="1015663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Modéliser, calculer, simuler</a:t>
                </a:r>
              </a:p>
              <a:p>
                <a:endParaRPr lang="fr-FR" sz="2000" b="1" dirty="0"/>
              </a:p>
            </p:txBody>
          </p:sp>
          <p:grpSp>
            <p:nvGrpSpPr>
              <p:cNvPr id="6" name="Groupe 62"/>
              <p:cNvGrpSpPr/>
              <p:nvPr/>
            </p:nvGrpSpPr>
            <p:grpSpPr>
              <a:xfrm>
                <a:off x="4030706" y="3232355"/>
                <a:ext cx="4357718" cy="1145818"/>
                <a:chOff x="4143372" y="2500312"/>
                <a:chExt cx="4357718" cy="1145818"/>
              </a:xfrm>
            </p:grpSpPr>
            <p:sp>
              <p:nvSpPr>
                <p:cNvPr id="64" name="ZoneTexte 63"/>
                <p:cNvSpPr txBox="1"/>
                <p:nvPr/>
              </p:nvSpPr>
              <p:spPr>
                <a:xfrm>
                  <a:off x="4143372" y="2500312"/>
                  <a:ext cx="43577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Spécification des performances attendues</a:t>
                  </a:r>
                  <a:endParaRPr lang="fr-FR" dirty="0"/>
                </a:p>
              </p:txBody>
            </p:sp>
            <p:cxnSp>
              <p:nvCxnSpPr>
                <p:cNvPr id="65" name="Connecteur en angle 64"/>
                <p:cNvCxnSpPr/>
                <p:nvPr/>
              </p:nvCxnSpPr>
              <p:spPr>
                <a:xfrm>
                  <a:off x="4143372" y="3071816"/>
                  <a:ext cx="642942" cy="574314"/>
                </a:xfrm>
                <a:prstGeom prst="bentConnector3">
                  <a:avLst>
                    <a:gd name="adj1" fmla="val 50000"/>
                  </a:avLst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5400000" flipH="1" flipV="1">
                  <a:off x="4357686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5400000" flipH="1" flipV="1">
                  <a:off x="4643438" y="2857502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16200000" flipH="1">
                  <a:off x="4501356" y="2929734"/>
                  <a:ext cx="213520" cy="706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e 29"/>
            <p:cNvGrpSpPr/>
            <p:nvPr/>
          </p:nvGrpSpPr>
          <p:grpSpPr>
            <a:xfrm>
              <a:off x="107504" y="2938655"/>
              <a:ext cx="2214578" cy="841822"/>
              <a:chOff x="107504" y="2938655"/>
              <a:chExt cx="2214578" cy="841822"/>
            </a:xfrm>
          </p:grpSpPr>
          <p:sp>
            <p:nvSpPr>
              <p:cNvPr id="73" name="Flèche droite 72"/>
              <p:cNvSpPr/>
              <p:nvPr/>
            </p:nvSpPr>
            <p:spPr>
              <a:xfrm>
                <a:off x="679040" y="3510159"/>
                <a:ext cx="1335598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107504" y="2938655"/>
                <a:ext cx="2214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8" name="Groupe 31"/>
            <p:cNvGrpSpPr/>
            <p:nvPr/>
          </p:nvGrpSpPr>
          <p:grpSpPr>
            <a:xfrm>
              <a:off x="6536924" y="3724473"/>
              <a:ext cx="1857356" cy="1360711"/>
              <a:chOff x="6536924" y="3724473"/>
              <a:chExt cx="1857356" cy="1360711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36924" y="372447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>
                <a:off x="6679800" y="429597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608330" y="4438853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</p:grpSp>
      </p:grpSp>
      <p:sp>
        <p:nvSpPr>
          <p:cNvPr id="34" name="Titre 1"/>
          <p:cNvSpPr txBox="1">
            <a:spLocks/>
          </p:cNvSpPr>
          <p:nvPr/>
        </p:nvSpPr>
        <p:spPr>
          <a:xfrm>
            <a:off x="678840" y="-1129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831783" y="1219209"/>
            <a:ext cx="2786742" cy="1509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3564" y="3693906"/>
            <a:ext cx="9100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Simulation  </a:t>
            </a:r>
          </a:p>
          <a:p>
            <a:pPr marL="987425" indent="-363538">
              <a:buFont typeface="Wingdings" pitchFamily="2" charset="2"/>
              <a:buChar char="Ø"/>
            </a:pP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 du fonctionnement de la station météo sous ISIS à l’aide de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Flowcode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Image 29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060" y="0"/>
            <a:ext cx="2057398" cy="2057398"/>
          </a:xfrm>
          <a:prstGeom prst="rect">
            <a:avLst/>
          </a:prstGeom>
        </p:spPr>
      </p:pic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Yves\AppData\Local\Microsoft\Windows\INetCache\IE\00JW4D3W\MC9000829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143" y="1463648"/>
            <a:ext cx="1830629" cy="186720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0280"/>
            <a:ext cx="9855200" cy="157135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Demande de l’industrie :</a:t>
            </a:r>
            <a:br>
              <a:rPr lang="fr-FR" dirty="0" smtClean="0"/>
            </a:br>
            <a:r>
              <a:rPr lang="fr-FR" dirty="0" smtClean="0"/>
              <a:t>Rendre les jeunes ingénieurs opérationnels plus rapidement.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31772" y="2525486"/>
            <a:ext cx="280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Avant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38286" y="5958086"/>
            <a:ext cx="280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1E0D"/>
                </a:solidFill>
              </a:rPr>
              <a:t>Maintenant</a:t>
            </a:r>
            <a:endParaRPr lang="fr-FR" sz="3600" dirty="0">
              <a:solidFill>
                <a:srgbClr val="FF1E0D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123380" y="3142358"/>
            <a:ext cx="7416792" cy="1499432"/>
            <a:chOff x="123380" y="3142358"/>
            <a:chExt cx="7416792" cy="1499432"/>
          </a:xfrm>
        </p:grpSpPr>
        <p:sp>
          <p:nvSpPr>
            <p:cNvPr id="13" name="ZoneTexte 12"/>
            <p:cNvSpPr txBox="1"/>
            <p:nvPr/>
          </p:nvSpPr>
          <p:spPr>
            <a:xfrm>
              <a:off x="123380" y="3142358"/>
              <a:ext cx="3287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Entrée jeune ingénieur</a:t>
              </a:r>
              <a:endParaRPr lang="fr-FR" sz="2400" dirty="0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1516741" y="3592295"/>
              <a:ext cx="6023431" cy="1049495"/>
              <a:chOff x="1523998" y="3592295"/>
              <a:chExt cx="6023431" cy="1049495"/>
            </a:xfrm>
          </p:grpSpPr>
          <p:sp>
            <p:nvSpPr>
              <p:cNvPr id="9" name="Flèche droite 8"/>
              <p:cNvSpPr/>
              <p:nvPr/>
            </p:nvSpPr>
            <p:spPr>
              <a:xfrm>
                <a:off x="1799752" y="3599552"/>
                <a:ext cx="5747677" cy="5660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83657" y="3592295"/>
                <a:ext cx="87086" cy="5225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523998" y="4180125"/>
                <a:ext cx="420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0</a:t>
                </a:r>
                <a:endParaRPr lang="fr-FR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56859" y="3592295"/>
                <a:ext cx="87086" cy="5225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30061" y="3592295"/>
                <a:ext cx="87086" cy="5225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103263" y="3592295"/>
                <a:ext cx="87086" cy="5225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4279293" y="4180125"/>
                <a:ext cx="849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2 ans</a:t>
                </a:r>
                <a:endParaRPr lang="fr-FR" sz="24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2789157" y="4180125"/>
                <a:ext cx="849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1 an</a:t>
                </a:r>
                <a:endParaRPr lang="fr-FR" sz="24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871027" y="4180125"/>
                <a:ext cx="849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70C0"/>
                    </a:solidFill>
                  </a:rPr>
                  <a:t>3 ans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7" name="Groupe 46"/>
          <p:cNvGrpSpPr/>
          <p:nvPr/>
        </p:nvGrpSpPr>
        <p:grpSpPr>
          <a:xfrm>
            <a:off x="1516741" y="4949378"/>
            <a:ext cx="6023431" cy="1049495"/>
            <a:chOff x="1516741" y="4949378"/>
            <a:chExt cx="6023431" cy="1049495"/>
          </a:xfrm>
        </p:grpSpPr>
        <p:sp>
          <p:nvSpPr>
            <p:cNvPr id="37" name="Flèche droite 36"/>
            <p:cNvSpPr/>
            <p:nvPr/>
          </p:nvSpPr>
          <p:spPr>
            <a:xfrm>
              <a:off x="1792495" y="4956635"/>
              <a:ext cx="5747677" cy="56605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76400" y="4949378"/>
              <a:ext cx="87086" cy="5225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516741" y="5537208"/>
              <a:ext cx="420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0</a:t>
              </a:r>
              <a:endParaRPr lang="fr-FR" sz="2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49602" y="4949378"/>
              <a:ext cx="87086" cy="5225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22804" y="4949378"/>
              <a:ext cx="87086" cy="5225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96006" y="4949378"/>
              <a:ext cx="87086" cy="5225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272036" y="5537208"/>
              <a:ext cx="849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2 ans</a:t>
              </a:r>
              <a:endParaRPr lang="fr-FR" sz="2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781900" y="5537208"/>
              <a:ext cx="849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1 an</a:t>
              </a:r>
              <a:endParaRPr lang="fr-FR" sz="24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863770" y="5537208"/>
              <a:ext cx="849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3 ans</a:t>
              </a:r>
              <a:endParaRPr lang="fr-FR" sz="24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489201" y="4949378"/>
            <a:ext cx="87086" cy="522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1959429" y="5515437"/>
            <a:ext cx="96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6mois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6" grpId="0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droite 16"/>
          <p:cNvSpPr/>
          <p:nvPr/>
        </p:nvSpPr>
        <p:spPr>
          <a:xfrm>
            <a:off x="5508104" y="4727994"/>
            <a:ext cx="11430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572000" y="3933056"/>
            <a:ext cx="2088232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340768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2483768" y="3573016"/>
            <a:ext cx="2555776" cy="108012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Réalisation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214282" y="3200436"/>
            <a:ext cx="8929718" cy="2423272"/>
            <a:chOff x="214282" y="3200436"/>
            <a:chExt cx="8929718" cy="2423272"/>
          </a:xfrm>
        </p:grpSpPr>
        <p:grpSp>
          <p:nvGrpSpPr>
            <p:cNvPr id="30" name="Groupe 29"/>
            <p:cNvGrpSpPr/>
            <p:nvPr/>
          </p:nvGrpSpPr>
          <p:grpSpPr>
            <a:xfrm>
              <a:off x="2000232" y="3200436"/>
              <a:ext cx="4572032" cy="1846660"/>
              <a:chOff x="2000232" y="3200436"/>
              <a:chExt cx="4572032" cy="1846660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2000232" y="3200437"/>
                <a:ext cx="2286016" cy="184665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Réalisation d’un prototype matériel ou maquette numérique et/ou programme</a:t>
                </a:r>
              </a:p>
              <a:p>
                <a:pPr algn="ctr"/>
                <a:endParaRPr lang="fr-FR" sz="2000" b="1" dirty="0" smtClean="0"/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4286248" y="4129130"/>
                <a:ext cx="571504" cy="11012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4857752" y="3200436"/>
                <a:ext cx="1714512" cy="184665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fr-FR" sz="2000" b="1" dirty="0" smtClean="0"/>
                  <a:t>Essais, mise au point, évaluation des performances</a:t>
                </a:r>
              </a:p>
              <a:p>
                <a:pPr algn="ctr"/>
                <a:endParaRPr lang="fr-FR" sz="2000" b="1" dirty="0" smtClean="0"/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1929774" y="5057824"/>
              <a:ext cx="4213829" cy="565884"/>
              <a:chOff x="1929774" y="5057824"/>
              <a:chExt cx="4213829" cy="565884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 rot="16200000" flipV="1">
                <a:off x="5431576" y="5340276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4500562" y="5272138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  <p:cxnSp>
            <p:nvCxnSpPr>
              <p:cNvPr id="36" name="Connecteur droit avec flèche 35"/>
              <p:cNvCxnSpPr/>
              <p:nvPr/>
            </p:nvCxnSpPr>
            <p:spPr>
              <a:xfrm rot="16200000" flipV="1">
                <a:off x="2860788" y="5340276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1929774" y="5272138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214282" y="3414750"/>
              <a:ext cx="1785950" cy="1360711"/>
              <a:chOff x="214282" y="3414750"/>
              <a:chExt cx="1785950" cy="1360711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214282" y="3414750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  <p:sp>
            <p:nvSpPr>
              <p:cNvPr id="41" name="Flèche droite 40"/>
              <p:cNvSpPr/>
              <p:nvPr/>
            </p:nvSpPr>
            <p:spPr>
              <a:xfrm>
                <a:off x="357158" y="3986254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14282" y="4129130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6286448" y="3414750"/>
              <a:ext cx="2857552" cy="1637710"/>
              <a:chOff x="6286448" y="3414750"/>
              <a:chExt cx="2857552" cy="1637710"/>
            </a:xfrm>
          </p:grpSpPr>
          <p:sp>
            <p:nvSpPr>
              <p:cNvPr id="40" name="ZoneTexte 39"/>
              <p:cNvSpPr txBox="1"/>
              <p:nvPr/>
            </p:nvSpPr>
            <p:spPr>
              <a:xfrm>
                <a:off x="6286448" y="3414750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Prototype matériel </a:t>
                </a:r>
              </a:p>
              <a:p>
                <a:pPr algn="ctr"/>
                <a:r>
                  <a:rPr lang="fr-FR" dirty="0" smtClean="0"/>
                  <a:t>ou maquette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  <p:sp>
            <p:nvSpPr>
              <p:cNvPr id="43" name="Flèche droite 42"/>
              <p:cNvSpPr/>
              <p:nvPr/>
            </p:nvSpPr>
            <p:spPr>
              <a:xfrm>
                <a:off x="6572264" y="3986254"/>
                <a:ext cx="2214578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6286448" y="4129130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numérique et/ou </a:t>
                </a:r>
              </a:p>
              <a:p>
                <a:pPr algn="ctr"/>
                <a:r>
                  <a:rPr lang="fr-FR" dirty="0" smtClean="0"/>
                  <a:t>programme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</p:grpSp>
      </p:grpSp>
      <p:grpSp>
        <p:nvGrpSpPr>
          <p:cNvPr id="45" name="Groupe 44"/>
          <p:cNvGrpSpPr/>
          <p:nvPr/>
        </p:nvGrpSpPr>
        <p:grpSpPr>
          <a:xfrm>
            <a:off x="714348" y="1628800"/>
            <a:ext cx="7715336" cy="1637710"/>
            <a:chOff x="714348" y="1000114"/>
            <a:chExt cx="7715336" cy="1637710"/>
          </a:xfrm>
        </p:grpSpPr>
        <p:grpSp>
          <p:nvGrpSpPr>
            <p:cNvPr id="47" name="Groupe 61"/>
            <p:cNvGrpSpPr/>
            <p:nvPr/>
          </p:nvGrpSpPr>
          <p:grpSpPr>
            <a:xfrm>
              <a:off x="5572132" y="1000114"/>
              <a:ext cx="2857552" cy="1637710"/>
              <a:chOff x="5572132" y="1000114"/>
              <a:chExt cx="2857552" cy="1637710"/>
            </a:xfrm>
          </p:grpSpPr>
          <p:sp>
            <p:nvSpPr>
              <p:cNvPr id="78" name="ZoneTexte 77"/>
              <p:cNvSpPr txBox="1"/>
              <p:nvPr/>
            </p:nvSpPr>
            <p:spPr>
              <a:xfrm>
                <a:off x="5572132" y="1000114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Prototype matériel </a:t>
                </a:r>
              </a:p>
              <a:p>
                <a:pPr algn="ctr"/>
                <a:r>
                  <a:rPr lang="fr-FR" dirty="0" smtClean="0"/>
                  <a:t>ou maquette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5572132" y="1714494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numérique et/ou </a:t>
                </a:r>
              </a:p>
              <a:p>
                <a:pPr algn="ctr"/>
                <a:r>
                  <a:rPr lang="fr-FR" dirty="0" smtClean="0"/>
                  <a:t>programme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3500430" y="1214428"/>
              <a:ext cx="1998304" cy="1015663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fr-FR" sz="2000" b="1" dirty="0" smtClean="0"/>
            </a:p>
            <a:p>
              <a:pPr algn="ctr"/>
              <a:r>
                <a:rPr lang="fr-FR" sz="2000" b="1" dirty="0" smtClean="0"/>
                <a:t>REALISATION</a:t>
              </a:r>
            </a:p>
            <a:p>
              <a:pPr algn="ctr"/>
              <a:endParaRPr lang="fr-FR" sz="2000" b="1" dirty="0" smtClean="0"/>
            </a:p>
          </p:txBody>
        </p:sp>
        <p:grpSp>
          <p:nvGrpSpPr>
            <p:cNvPr id="54" name="Groupe 52"/>
            <p:cNvGrpSpPr/>
            <p:nvPr/>
          </p:nvGrpSpPr>
          <p:grpSpPr>
            <a:xfrm>
              <a:off x="714348" y="1000114"/>
              <a:ext cx="2928958" cy="1360711"/>
              <a:chOff x="5214942" y="1000114"/>
              <a:chExt cx="2928958" cy="1360711"/>
            </a:xfrm>
          </p:grpSpPr>
          <p:sp>
            <p:nvSpPr>
              <p:cNvPr id="70" name="ZoneTexte 69"/>
              <p:cNvSpPr txBox="1"/>
              <p:nvPr/>
            </p:nvSpPr>
            <p:spPr>
              <a:xfrm>
                <a:off x="5214942" y="1000114"/>
                <a:ext cx="2928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5715008" y="1714494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Dossier  d’avant projet</a:t>
                </a:r>
                <a:endParaRPr lang="fr-FR" dirty="0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5715008" y="1000114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Choix d’une solution</a:t>
                </a:r>
                <a:endParaRPr lang="fr-FR" dirty="0"/>
              </a:p>
            </p:txBody>
          </p:sp>
        </p:grpSp>
        <p:sp>
          <p:nvSpPr>
            <p:cNvPr id="63" name="Flèche droite 19"/>
            <p:cNvSpPr/>
            <p:nvPr/>
          </p:nvSpPr>
          <p:spPr>
            <a:xfrm>
              <a:off x="5500694" y="1571618"/>
              <a:ext cx="2928958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lèche droite 68"/>
            <p:cNvSpPr/>
            <p:nvPr/>
          </p:nvSpPr>
          <p:spPr>
            <a:xfrm>
              <a:off x="1214414" y="1571618"/>
              <a:ext cx="2264292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684352" y="1023293"/>
            <a:ext cx="2286017" cy="1231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500" b="1" dirty="0" smtClean="0"/>
              <a:t>Réalisation d’un prototype matériel ou maquette numérique et/ou programme</a:t>
            </a:r>
          </a:p>
          <a:p>
            <a:pPr algn="ctr"/>
            <a:endParaRPr lang="fr-FR" sz="20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4783172" y="1150292"/>
            <a:ext cx="1714512" cy="100027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500" b="1" dirty="0" smtClean="0"/>
              <a:t>Essais, mise au point, évaluation des performances</a:t>
            </a:r>
          </a:p>
          <a:p>
            <a:pPr algn="ctr"/>
            <a:endParaRPr lang="fr-FR" sz="2000" b="1" dirty="0" smtClean="0"/>
          </a:p>
        </p:txBody>
      </p:sp>
      <p:sp>
        <p:nvSpPr>
          <p:cNvPr id="41" name="Flèche droite 40"/>
          <p:cNvSpPr/>
          <p:nvPr/>
        </p:nvSpPr>
        <p:spPr>
          <a:xfrm>
            <a:off x="596900" y="1542410"/>
            <a:ext cx="1087452" cy="2228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>
            <a:off x="6510384" y="1529710"/>
            <a:ext cx="792116" cy="2482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78840" y="-1129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" name="Image 45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8144" y="-43542"/>
            <a:ext cx="2057398" cy="2057398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1257300" y="698500"/>
            <a:ext cx="3009899" cy="18541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3957684" y="1555110"/>
            <a:ext cx="792116" cy="2482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EBlo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700" y="2971800"/>
            <a:ext cx="5511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684352" y="1023293"/>
            <a:ext cx="2286017" cy="1231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500" b="1" dirty="0" smtClean="0"/>
              <a:t>Réalisation d’un prototype matériel ou maquette numérique et/ou programme</a:t>
            </a:r>
          </a:p>
          <a:p>
            <a:pPr algn="ctr"/>
            <a:endParaRPr lang="fr-FR" sz="20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4783172" y="1150292"/>
            <a:ext cx="1714512" cy="100027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500" b="1" dirty="0" smtClean="0"/>
              <a:t>Essais, mise au point, évaluation des performances</a:t>
            </a:r>
          </a:p>
          <a:p>
            <a:pPr algn="ctr"/>
            <a:endParaRPr lang="fr-FR" sz="2000" b="1" dirty="0" smtClean="0"/>
          </a:p>
        </p:txBody>
      </p:sp>
      <p:sp>
        <p:nvSpPr>
          <p:cNvPr id="41" name="Flèche droite 40"/>
          <p:cNvSpPr/>
          <p:nvPr/>
        </p:nvSpPr>
        <p:spPr>
          <a:xfrm>
            <a:off x="596900" y="1542410"/>
            <a:ext cx="1087452" cy="2228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>
            <a:off x="6510384" y="1529710"/>
            <a:ext cx="792116" cy="2482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78840" y="-1129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" name="Image 45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8144" y="-43542"/>
            <a:ext cx="2057398" cy="2057398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1257300" y="698500"/>
            <a:ext cx="3009899" cy="18541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0D0"/>
              </a:clrFrom>
              <a:clrTo>
                <a:srgbClr val="E0E0D0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843723" y="2484385"/>
            <a:ext cx="5560378" cy="4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3957684" y="1555110"/>
            <a:ext cx="792116" cy="2482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862152" y="2521893"/>
            <a:ext cx="2286017" cy="1231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500" b="1" dirty="0" smtClean="0"/>
              <a:t>Réalisation d’un prototype matériel ou maquette numérique et/ou programme</a:t>
            </a:r>
          </a:p>
          <a:p>
            <a:pPr algn="ctr"/>
            <a:endParaRPr lang="fr-FR" sz="2000" b="1" dirty="0" smtClean="0"/>
          </a:p>
        </p:txBody>
      </p:sp>
      <p:sp>
        <p:nvSpPr>
          <p:cNvPr id="41" name="Flèche droite 40"/>
          <p:cNvSpPr/>
          <p:nvPr/>
        </p:nvSpPr>
        <p:spPr>
          <a:xfrm>
            <a:off x="774700" y="3041010"/>
            <a:ext cx="1087452" cy="2228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-1130300" y="0"/>
            <a:ext cx="7592511" cy="871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de projets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" name="Image 45" descr="station mété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490" y="219694"/>
            <a:ext cx="2057398" cy="2057398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1435100" y="2197100"/>
            <a:ext cx="3009899" cy="18541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4209" t="19005" r="77500" b="10417"/>
          <a:stretch>
            <a:fillRect/>
          </a:stretch>
        </p:blipFill>
        <p:spPr bwMode="auto">
          <a:xfrm>
            <a:off x="5422899" y="279401"/>
            <a:ext cx="2105727" cy="60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Réalisation</a:t>
            </a:r>
          </a:p>
        </p:txBody>
      </p:sp>
      <p:grpSp>
        <p:nvGrpSpPr>
          <p:cNvPr id="2" name="Groupe 29"/>
          <p:cNvGrpSpPr/>
          <p:nvPr/>
        </p:nvGrpSpPr>
        <p:grpSpPr>
          <a:xfrm>
            <a:off x="2000232" y="1104936"/>
            <a:ext cx="4572032" cy="1846660"/>
            <a:chOff x="2000232" y="3200436"/>
            <a:chExt cx="4572032" cy="1846660"/>
          </a:xfrm>
        </p:grpSpPr>
        <p:sp>
          <p:nvSpPr>
            <p:cNvPr id="31" name="ZoneTexte 30"/>
            <p:cNvSpPr txBox="1"/>
            <p:nvPr/>
          </p:nvSpPr>
          <p:spPr>
            <a:xfrm>
              <a:off x="2000232" y="3200437"/>
              <a:ext cx="2286016" cy="1846659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fr-FR" sz="2000" b="1" dirty="0" smtClean="0"/>
                <a:t>Réalisation d’un prototype matériel ou maquette numérique et/ou programme</a:t>
              </a:r>
            </a:p>
            <a:p>
              <a:pPr algn="ctr"/>
              <a:endParaRPr lang="fr-FR" sz="2000" b="1" dirty="0" smtClean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4286248" y="4129130"/>
              <a:ext cx="571504" cy="11012"/>
            </a:xfrm>
            <a:prstGeom prst="straightConnector1">
              <a:avLst/>
            </a:prstGeom>
            <a:ln w="44450">
              <a:tailEnd type="arrow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857752" y="3200436"/>
              <a:ext cx="1714512" cy="1846659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fr-FR" sz="2000" b="1" dirty="0" smtClean="0"/>
                <a:t>Essais, mise au point, évaluation des performances</a:t>
              </a:r>
            </a:p>
            <a:p>
              <a:pPr algn="ctr"/>
              <a:endParaRPr lang="fr-FR" sz="2000" b="1" dirty="0" smtClean="0"/>
            </a:p>
          </p:txBody>
        </p:sp>
      </p:grpSp>
      <p:grpSp>
        <p:nvGrpSpPr>
          <p:cNvPr id="3" name="Groupe 45"/>
          <p:cNvGrpSpPr/>
          <p:nvPr/>
        </p:nvGrpSpPr>
        <p:grpSpPr>
          <a:xfrm>
            <a:off x="1929774" y="2962324"/>
            <a:ext cx="4213829" cy="565884"/>
            <a:chOff x="1929774" y="5057824"/>
            <a:chExt cx="4213829" cy="565884"/>
          </a:xfrm>
        </p:grpSpPr>
        <p:cxnSp>
          <p:nvCxnSpPr>
            <p:cNvPr id="34" name="Connecteur droit avec flèche 33"/>
            <p:cNvCxnSpPr/>
            <p:nvPr/>
          </p:nvCxnSpPr>
          <p:spPr>
            <a:xfrm rot="16200000" flipV="1">
              <a:off x="5431576" y="5340276"/>
              <a:ext cx="565884" cy="980"/>
            </a:xfrm>
            <a:prstGeom prst="straightConnector1">
              <a:avLst/>
            </a:prstGeom>
            <a:ln w="44450">
              <a:tailEnd type="arrow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500562" y="5272138"/>
              <a:ext cx="1643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Elèves</a:t>
              </a: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rot="16200000" flipV="1">
              <a:off x="2860788" y="5340276"/>
              <a:ext cx="565884" cy="980"/>
            </a:xfrm>
            <a:prstGeom prst="straightConnector1">
              <a:avLst/>
            </a:prstGeom>
            <a:ln w="44450">
              <a:tailEnd type="arrow"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929774" y="5272138"/>
              <a:ext cx="1643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Elèves</a:t>
              </a:r>
            </a:p>
          </p:txBody>
        </p:sp>
      </p:grpSp>
      <p:grpSp>
        <p:nvGrpSpPr>
          <p:cNvPr id="4" name="Groupe 27"/>
          <p:cNvGrpSpPr/>
          <p:nvPr/>
        </p:nvGrpSpPr>
        <p:grpSpPr>
          <a:xfrm>
            <a:off x="214282" y="1319250"/>
            <a:ext cx="1785950" cy="1360711"/>
            <a:chOff x="214282" y="3414750"/>
            <a:chExt cx="1785950" cy="1360711"/>
          </a:xfrm>
        </p:grpSpPr>
        <p:sp>
          <p:nvSpPr>
            <p:cNvPr id="39" name="ZoneTexte 38"/>
            <p:cNvSpPr txBox="1"/>
            <p:nvPr/>
          </p:nvSpPr>
          <p:spPr>
            <a:xfrm>
              <a:off x="214282" y="341475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Choix d’une solution</a:t>
              </a:r>
              <a:endParaRPr lang="fr-FR" dirty="0"/>
            </a:p>
          </p:txBody>
        </p:sp>
        <p:sp>
          <p:nvSpPr>
            <p:cNvPr id="41" name="Flèche droite 40"/>
            <p:cNvSpPr/>
            <p:nvPr/>
          </p:nvSpPr>
          <p:spPr>
            <a:xfrm>
              <a:off x="357158" y="3986254"/>
              <a:ext cx="1643074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4282" y="412913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Dossier  d’avant projet</a:t>
              </a:r>
              <a:endParaRPr lang="fr-FR" dirty="0"/>
            </a:p>
          </p:txBody>
        </p:sp>
      </p:grpSp>
      <p:grpSp>
        <p:nvGrpSpPr>
          <p:cNvPr id="5" name="Groupe 28"/>
          <p:cNvGrpSpPr/>
          <p:nvPr/>
        </p:nvGrpSpPr>
        <p:grpSpPr>
          <a:xfrm>
            <a:off x="6286448" y="1319250"/>
            <a:ext cx="2857552" cy="1637710"/>
            <a:chOff x="6286448" y="3414750"/>
            <a:chExt cx="2857552" cy="1637710"/>
          </a:xfrm>
        </p:grpSpPr>
        <p:sp>
          <p:nvSpPr>
            <p:cNvPr id="40" name="ZoneTexte 39"/>
            <p:cNvSpPr txBox="1"/>
            <p:nvPr/>
          </p:nvSpPr>
          <p:spPr>
            <a:xfrm>
              <a:off x="6286448" y="3414750"/>
              <a:ext cx="2857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Prototype matériel </a:t>
              </a:r>
            </a:p>
            <a:p>
              <a:pPr algn="ctr"/>
              <a:r>
                <a:rPr lang="fr-FR" dirty="0" smtClean="0"/>
                <a:t>ou maquette</a:t>
              </a:r>
            </a:p>
            <a:p>
              <a:pPr algn="ctr"/>
              <a:r>
                <a:rPr lang="fr-FR" dirty="0" smtClean="0"/>
                <a:t> </a:t>
              </a:r>
            </a:p>
          </p:txBody>
        </p:sp>
        <p:sp>
          <p:nvSpPr>
            <p:cNvPr id="43" name="Flèche droite 42"/>
            <p:cNvSpPr/>
            <p:nvPr/>
          </p:nvSpPr>
          <p:spPr>
            <a:xfrm>
              <a:off x="6572264" y="3986254"/>
              <a:ext cx="2214578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286448" y="4129130"/>
              <a:ext cx="2857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numérique et/ou </a:t>
              </a:r>
            </a:p>
            <a:p>
              <a:pPr algn="ctr"/>
              <a:r>
                <a:rPr lang="fr-FR" dirty="0" smtClean="0"/>
                <a:t>programme</a:t>
              </a:r>
            </a:p>
            <a:p>
              <a:pPr algn="ctr"/>
              <a:r>
                <a:rPr lang="fr-FR" dirty="0" smtClean="0"/>
                <a:t> </a:t>
              </a:r>
            </a:p>
          </p:txBody>
        </p:sp>
      </p:grp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610100" y="850900"/>
            <a:ext cx="2349500" cy="2298700"/>
          </a:xfrm>
          <a:prstGeom prst="ellipse">
            <a:avLst/>
          </a:prstGeom>
          <a:noFill/>
          <a:ln w="57150">
            <a:solidFill>
              <a:srgbClr val="FF1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234064" y="3884406"/>
            <a:ext cx="9100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44500"/>
            <a:r>
              <a:rPr lang="fr-FR" sz="4000" dirty="0" smtClean="0">
                <a:solidFill>
                  <a:srgbClr val="CC0000"/>
                </a:solidFill>
              </a:rPr>
              <a:t>Comparaison des résultats obtenus</a:t>
            </a:r>
          </a:p>
          <a:p>
            <a:pPr marL="1346200" indent="-622300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CC0000"/>
                </a:solidFill>
              </a:rPr>
              <a:t>Au CDCF</a:t>
            </a:r>
          </a:p>
          <a:p>
            <a:pPr marL="1346200" indent="-622300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CC0000"/>
                </a:solidFill>
              </a:rPr>
              <a:t>A la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droite 14"/>
          <p:cNvSpPr/>
          <p:nvPr/>
        </p:nvSpPr>
        <p:spPr>
          <a:xfrm>
            <a:off x="5508104" y="4727994"/>
            <a:ext cx="11430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572000" y="3933056"/>
            <a:ext cx="2088232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340768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40% - 28h</a:t>
                      </a: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10% - 7h</a:t>
                      </a:r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3563888" y="4365104"/>
            <a:ext cx="2555776" cy="108012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Clôture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08076" y="1714488"/>
            <a:ext cx="7143832" cy="1637710"/>
            <a:chOff x="928662" y="1000114"/>
            <a:chExt cx="7143832" cy="1637710"/>
          </a:xfrm>
        </p:grpSpPr>
        <p:grpSp>
          <p:nvGrpSpPr>
            <p:cNvPr id="30" name="Groupe 34"/>
            <p:cNvGrpSpPr/>
            <p:nvPr/>
          </p:nvGrpSpPr>
          <p:grpSpPr>
            <a:xfrm>
              <a:off x="928662" y="1000114"/>
              <a:ext cx="2857552" cy="1637710"/>
              <a:chOff x="928662" y="1000114"/>
              <a:chExt cx="2857552" cy="1637710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928662" y="1000114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Prototype matériel </a:t>
                </a:r>
              </a:p>
              <a:p>
                <a:pPr algn="ctr"/>
                <a:r>
                  <a:rPr lang="fr-FR" dirty="0" smtClean="0"/>
                  <a:t>ou maquette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928662" y="1714494"/>
                <a:ext cx="2857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numérique ou </a:t>
                </a:r>
              </a:p>
              <a:p>
                <a:pPr algn="ctr"/>
                <a:r>
                  <a:rPr lang="fr-FR" dirty="0" smtClean="0"/>
                  <a:t>programme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3714744" y="1357304"/>
              <a:ext cx="1998304" cy="720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CLÔTURE</a:t>
              </a:r>
            </a:p>
            <a:p>
              <a:endParaRPr lang="fr-FR" sz="2000" b="1" dirty="0"/>
            </a:p>
          </p:txBody>
        </p:sp>
        <p:grpSp>
          <p:nvGrpSpPr>
            <p:cNvPr id="45" name="Groupe 8"/>
            <p:cNvGrpSpPr/>
            <p:nvPr/>
          </p:nvGrpSpPr>
          <p:grpSpPr>
            <a:xfrm>
              <a:off x="5143504" y="1214428"/>
              <a:ext cx="2928990" cy="1217835"/>
              <a:chOff x="5143504" y="1214428"/>
              <a:chExt cx="2928990" cy="1217835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5143504" y="1214428"/>
                <a:ext cx="2857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Projet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214942" y="1785932"/>
                <a:ext cx="2857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présenté</a:t>
                </a:r>
              </a:p>
              <a:p>
                <a:pPr algn="ctr"/>
                <a:r>
                  <a:rPr lang="fr-FR" dirty="0" smtClean="0"/>
                  <a:t> </a:t>
                </a:r>
              </a:p>
            </p:txBody>
          </p:sp>
        </p:grpSp>
        <p:sp>
          <p:nvSpPr>
            <p:cNvPr id="46" name="Flèche droite 45"/>
            <p:cNvSpPr/>
            <p:nvPr/>
          </p:nvSpPr>
          <p:spPr>
            <a:xfrm>
              <a:off x="5715008" y="1571618"/>
              <a:ext cx="2000264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Flèche droite 46"/>
            <p:cNvSpPr/>
            <p:nvPr/>
          </p:nvSpPr>
          <p:spPr>
            <a:xfrm>
              <a:off x="1428728" y="1571618"/>
              <a:ext cx="2264292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-104588" y="3372524"/>
            <a:ext cx="9501124" cy="1949218"/>
            <a:chOff x="-104588" y="3372524"/>
            <a:chExt cx="9501124" cy="1949218"/>
          </a:xfrm>
        </p:grpSpPr>
        <p:grpSp>
          <p:nvGrpSpPr>
            <p:cNvPr id="33" name="Groupe 32"/>
            <p:cNvGrpSpPr/>
            <p:nvPr/>
          </p:nvGrpSpPr>
          <p:grpSpPr>
            <a:xfrm>
              <a:off x="6467546" y="3645024"/>
              <a:ext cx="2928990" cy="1217835"/>
              <a:chOff x="6323530" y="3645024"/>
              <a:chExt cx="2928990" cy="1217835"/>
            </a:xfrm>
          </p:grpSpPr>
          <p:grpSp>
            <p:nvGrpSpPr>
              <p:cNvPr id="24" name="Groupe 8"/>
              <p:cNvGrpSpPr/>
              <p:nvPr/>
            </p:nvGrpSpPr>
            <p:grpSpPr>
              <a:xfrm>
                <a:off x="6323530" y="3645024"/>
                <a:ext cx="2928990" cy="1217835"/>
                <a:chOff x="5143504" y="1214428"/>
                <a:chExt cx="2928990" cy="1217835"/>
              </a:xfrm>
            </p:grpSpPr>
            <p:sp>
              <p:nvSpPr>
                <p:cNvPr id="27" name="ZoneTexte 26"/>
                <p:cNvSpPr txBox="1"/>
                <p:nvPr/>
              </p:nvSpPr>
              <p:spPr>
                <a:xfrm>
                  <a:off x="5143504" y="1214428"/>
                  <a:ext cx="2857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Projet</a:t>
                  </a:r>
                </a:p>
                <a:p>
                  <a:pPr algn="ctr"/>
                  <a:r>
                    <a:rPr lang="fr-FR" dirty="0" smtClean="0"/>
                    <a:t> </a:t>
                  </a: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5214942" y="1785932"/>
                  <a:ext cx="2857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présenté</a:t>
                  </a:r>
                </a:p>
                <a:p>
                  <a:pPr algn="ctr"/>
                  <a:r>
                    <a:rPr lang="fr-FR" dirty="0" smtClean="0"/>
                    <a:t> </a:t>
                  </a:r>
                </a:p>
              </p:txBody>
            </p:sp>
          </p:grpSp>
          <p:sp>
            <p:nvSpPr>
              <p:cNvPr id="25" name="Flèche droite 24"/>
              <p:cNvSpPr/>
              <p:nvPr/>
            </p:nvSpPr>
            <p:spPr>
              <a:xfrm>
                <a:off x="6820208" y="4002214"/>
                <a:ext cx="200026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2738802" y="3429000"/>
              <a:ext cx="4641510" cy="1323439"/>
              <a:chOff x="2738802" y="3429000"/>
              <a:chExt cx="4641510" cy="1323439"/>
            </a:xfrm>
          </p:grpSpPr>
          <p:sp>
            <p:nvSpPr>
              <p:cNvPr id="54" name="ZoneTexte 53"/>
              <p:cNvSpPr txBox="1"/>
              <p:nvPr/>
            </p:nvSpPr>
            <p:spPr>
              <a:xfrm>
                <a:off x="2738802" y="3429000"/>
                <a:ext cx="1998304" cy="132343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Réaliser un</a:t>
                </a:r>
              </a:p>
              <a:p>
                <a:pPr algn="ctr"/>
                <a:r>
                  <a:rPr lang="fr-FR" sz="2000" b="1" dirty="0" smtClean="0"/>
                  <a:t>support de</a:t>
                </a:r>
              </a:p>
              <a:p>
                <a:pPr algn="ctr"/>
                <a:r>
                  <a:rPr lang="fr-FR" sz="2000" b="1" dirty="0" smtClean="0"/>
                  <a:t>communication</a:t>
                </a:r>
              </a:p>
              <a:p>
                <a:endParaRPr lang="fr-FR" sz="2000" b="1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5382008" y="3714752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Communiquer</a:t>
                </a:r>
              </a:p>
              <a:p>
                <a:endParaRPr lang="fr-FR" sz="2000" b="1" dirty="0"/>
              </a:p>
            </p:txBody>
          </p:sp>
          <p:cxnSp>
            <p:nvCxnSpPr>
              <p:cNvPr id="56" name="Connecteur droit avec flèche 55"/>
              <p:cNvCxnSpPr>
                <a:endCxn id="55" idx="1"/>
              </p:cNvCxnSpPr>
              <p:nvPr/>
            </p:nvCxnSpPr>
            <p:spPr>
              <a:xfrm>
                <a:off x="4739066" y="4071942"/>
                <a:ext cx="642942" cy="281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e 38"/>
            <p:cNvGrpSpPr/>
            <p:nvPr/>
          </p:nvGrpSpPr>
          <p:grpSpPr>
            <a:xfrm>
              <a:off x="2454030" y="4429132"/>
              <a:ext cx="4357685" cy="892610"/>
              <a:chOff x="2454030" y="4429132"/>
              <a:chExt cx="4357685" cy="892610"/>
            </a:xfrm>
          </p:grpSpPr>
          <p:cxnSp>
            <p:nvCxnSpPr>
              <p:cNvPr id="57" name="Connecteur droit avec flèche 56"/>
              <p:cNvCxnSpPr/>
              <p:nvPr/>
            </p:nvCxnSpPr>
            <p:spPr>
              <a:xfrm rot="16200000" flipV="1">
                <a:off x="3325426" y="5038310"/>
                <a:ext cx="565884" cy="980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2454030" y="4929198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 rot="16200000" flipV="1">
                <a:off x="5956565" y="4854212"/>
                <a:ext cx="851636" cy="1475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ZoneTexte 59"/>
              <p:cNvSpPr txBox="1"/>
              <p:nvPr/>
            </p:nvSpPr>
            <p:spPr>
              <a:xfrm>
                <a:off x="5168674" y="4929198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-104588" y="3372524"/>
              <a:ext cx="2857552" cy="1637710"/>
              <a:chOff x="-104588" y="3372524"/>
              <a:chExt cx="2857552" cy="1637710"/>
            </a:xfrm>
          </p:grpSpPr>
          <p:grpSp>
            <p:nvGrpSpPr>
              <p:cNvPr id="22" name="Groupe 34"/>
              <p:cNvGrpSpPr/>
              <p:nvPr/>
            </p:nvGrpSpPr>
            <p:grpSpPr>
              <a:xfrm>
                <a:off x="-104588" y="3372524"/>
                <a:ext cx="2857552" cy="1637710"/>
                <a:chOff x="928662" y="1000114"/>
                <a:chExt cx="2857552" cy="1637710"/>
              </a:xfrm>
            </p:grpSpPr>
            <p:sp>
              <p:nvSpPr>
                <p:cNvPr id="31" name="ZoneTexte 30"/>
                <p:cNvSpPr txBox="1"/>
                <p:nvPr/>
              </p:nvSpPr>
              <p:spPr>
                <a:xfrm>
                  <a:off x="928662" y="1000114"/>
                  <a:ext cx="28575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Prototype matériel </a:t>
                  </a:r>
                </a:p>
                <a:p>
                  <a:pPr algn="ctr"/>
                  <a:r>
                    <a:rPr lang="fr-FR" dirty="0" smtClean="0"/>
                    <a:t>ou maquette</a:t>
                  </a:r>
                </a:p>
                <a:p>
                  <a:pPr algn="ctr"/>
                  <a:r>
                    <a:rPr lang="fr-FR" dirty="0" smtClean="0"/>
                    <a:t> </a:t>
                  </a: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928662" y="1714494"/>
                  <a:ext cx="28575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numérique et/ou </a:t>
                  </a:r>
                </a:p>
                <a:p>
                  <a:pPr algn="ctr"/>
                  <a:r>
                    <a:rPr lang="fr-FR" dirty="0" smtClean="0"/>
                    <a:t>programme</a:t>
                  </a:r>
                </a:p>
                <a:p>
                  <a:pPr algn="ctr"/>
                  <a:r>
                    <a:rPr lang="fr-FR" dirty="0" smtClean="0"/>
                    <a:t> </a:t>
                  </a:r>
                </a:p>
              </p:txBody>
            </p:sp>
          </p:grpSp>
          <p:sp>
            <p:nvSpPr>
              <p:cNvPr id="26" name="Flèche droite 25"/>
              <p:cNvSpPr/>
              <p:nvPr/>
            </p:nvSpPr>
            <p:spPr>
              <a:xfrm>
                <a:off x="425458" y="3963036"/>
                <a:ext cx="226429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0"/>
            <a:ext cx="8229600" cy="7794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Calendrier 2014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943219" y="1367027"/>
          <a:ext cx="5947108" cy="4104005"/>
        </p:xfrm>
        <a:graphic>
          <a:graphicData uri="http://schemas.openxmlformats.org/drawingml/2006/table">
            <a:tbl>
              <a:tblPr/>
              <a:tblGrid>
                <a:gridCol w="157832"/>
                <a:gridCol w="145205"/>
                <a:gridCol w="637641"/>
                <a:gridCol w="44193"/>
                <a:gridCol w="157832"/>
                <a:gridCol w="164145"/>
                <a:gridCol w="637641"/>
                <a:gridCol w="44193"/>
                <a:gridCol w="157832"/>
                <a:gridCol w="170459"/>
                <a:gridCol w="637641"/>
                <a:gridCol w="44193"/>
                <a:gridCol w="157832"/>
                <a:gridCol w="151519"/>
                <a:gridCol w="637641"/>
                <a:gridCol w="44193"/>
                <a:gridCol w="157832"/>
                <a:gridCol w="164145"/>
                <a:gridCol w="637641"/>
                <a:gridCol w="44193"/>
                <a:gridCol w="157832"/>
                <a:gridCol w="157832"/>
                <a:gridCol w="637641"/>
              </a:tblGrid>
              <a:tr h="158786"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91" marR="6291" marT="629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78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JUILLET</a:t>
                      </a:r>
                    </a:p>
                  </a:txBody>
                  <a:tcPr marL="6291" marR="6291" marT="6291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91" marR="6291" marT="629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AOUT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SEPTEMBRE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OCTOBRE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NOVEMBRE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DECEMBRE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LU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MA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JE</a:t>
                      </a:r>
                    </a:p>
                  </a:txBody>
                  <a:tcPr marL="6291" marR="6291" marT="629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VE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ME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91" marR="6291" marT="6291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031578" y="572035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Vacances</a:t>
            </a:r>
          </a:p>
          <a:p>
            <a:pPr algn="ctr"/>
            <a:r>
              <a:rPr lang="fr-FR" b="1" dirty="0" smtClean="0"/>
              <a:t>scolaires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 rot="5400000" flipV="1">
            <a:off x="7966140" y="5996940"/>
            <a:ext cx="71120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1890931" y="3520834"/>
            <a:ext cx="386636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5400000">
            <a:off x="4701036" y="4677181"/>
            <a:ext cx="147153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>
            <a:off x="6834630" y="4790232"/>
            <a:ext cx="119671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9720" y="2212127"/>
            <a:ext cx="192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Validation des </a:t>
            </a:r>
          </a:p>
          <a:p>
            <a:pPr algn="ctr"/>
            <a:r>
              <a:rPr lang="fr-FR" b="1" dirty="0" smtClean="0"/>
              <a:t> notes de cadrage</a:t>
            </a:r>
          </a:p>
          <a:p>
            <a:pPr algn="ctr"/>
            <a:r>
              <a:rPr lang="fr-FR" b="1" dirty="0" smtClean="0"/>
              <a:t> par le</a:t>
            </a:r>
          </a:p>
          <a:p>
            <a:pPr algn="ctr"/>
            <a:r>
              <a:rPr lang="fr-FR" b="1" dirty="0" smtClean="0"/>
              <a:t>corps d’inspection</a:t>
            </a:r>
          </a:p>
        </p:txBody>
      </p:sp>
      <p:sp>
        <p:nvSpPr>
          <p:cNvPr id="17" name="Flèche courbée vers le bas 16"/>
          <p:cNvSpPr/>
          <p:nvPr/>
        </p:nvSpPr>
        <p:spPr>
          <a:xfrm>
            <a:off x="1131861" y="841829"/>
            <a:ext cx="6255909" cy="1262741"/>
          </a:xfrm>
          <a:prstGeom prst="curvedDownArrow">
            <a:avLst>
              <a:gd name="adj1" fmla="val 15894"/>
              <a:gd name="adj2" fmla="val 41272"/>
              <a:gd name="adj3" fmla="val 3834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955788" y="2044001"/>
            <a:ext cx="928694" cy="357190"/>
          </a:xfrm>
          <a:prstGeom prst="ellipse">
            <a:avLst/>
          </a:prstGeom>
          <a:solidFill>
            <a:schemeClr val="tx1">
              <a:lumMod val="65000"/>
              <a:alpha val="45000"/>
            </a:schemeClr>
          </a:solid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14300"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709764" y="5897728"/>
            <a:ext cx="151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Travail élèves </a:t>
            </a:r>
          </a:p>
        </p:txBody>
      </p:sp>
      <p:sp>
        <p:nvSpPr>
          <p:cNvPr id="23" name="Double flèche verticale 22"/>
          <p:cNvSpPr/>
          <p:nvPr/>
        </p:nvSpPr>
        <p:spPr>
          <a:xfrm rot="10800000">
            <a:off x="6275599" y="5639187"/>
            <a:ext cx="484632" cy="850513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5400000">
            <a:off x="900331" y="3501784"/>
            <a:ext cx="386636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verticale 24"/>
          <p:cNvSpPr/>
          <p:nvPr/>
        </p:nvSpPr>
        <p:spPr>
          <a:xfrm>
            <a:off x="6292621" y="3614058"/>
            <a:ext cx="484632" cy="1509486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3887302"/>
            <a:ext cx="350046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L’organisation de l’activité de projet sur 35 semaines n’est pas recommandée.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97691" y="4091722"/>
            <a:ext cx="1998304" cy="720000"/>
          </a:xfrm>
          <a:prstGeom prst="rect">
            <a:avLst/>
          </a:prstGeom>
          <a:gradFill>
            <a:gsLst>
              <a:gs pos="0">
                <a:srgbClr val="FF00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INITIALISATION</a:t>
            </a:r>
          </a:p>
          <a:p>
            <a:endParaRPr lang="fr-FR" sz="20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9" grpId="0" animBg="1"/>
      <p:bldP spid="24" grpId="0" animBg="1"/>
      <p:bldP spid="25" grpId="0" animBg="1"/>
      <p:bldP spid="20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0"/>
            <a:ext cx="8229600" cy="7794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Calendrier 2015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69135" y="1174771"/>
          <a:ext cx="6516918" cy="4269384"/>
        </p:xfrm>
        <a:graphic>
          <a:graphicData uri="http://schemas.openxmlformats.org/drawingml/2006/table">
            <a:tbl>
              <a:tblPr/>
              <a:tblGrid>
                <a:gridCol w="77559"/>
                <a:gridCol w="147363"/>
                <a:gridCol w="116339"/>
                <a:gridCol w="775592"/>
                <a:gridCol w="40719"/>
                <a:gridCol w="147363"/>
                <a:gridCol w="116339"/>
                <a:gridCol w="775592"/>
                <a:gridCol w="40719"/>
                <a:gridCol w="147363"/>
                <a:gridCol w="116339"/>
                <a:gridCol w="775592"/>
                <a:gridCol w="40719"/>
                <a:gridCol w="147363"/>
                <a:gridCol w="116339"/>
                <a:gridCol w="775592"/>
                <a:gridCol w="40719"/>
                <a:gridCol w="147363"/>
                <a:gridCol w="116339"/>
                <a:gridCol w="775592"/>
                <a:gridCol w="40719"/>
                <a:gridCol w="147363"/>
                <a:gridCol w="116339"/>
                <a:gridCol w="775592"/>
              </a:tblGrid>
              <a:tr h="11845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45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JANVIER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FEVRIER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MARS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AVRIL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JUIN</a:t>
                      </a:r>
                    </a:p>
                  </a:txBody>
                  <a:tcPr marL="5449" marR="5449" marT="544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5582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 dirty="0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371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739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5A5A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49" marR="5449" marT="54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5400000">
            <a:off x="2897731" y="4608134"/>
            <a:ext cx="60772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5400000">
            <a:off x="3993559" y="1886706"/>
            <a:ext cx="60772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 flipV="1">
            <a:off x="5187873" y="5042626"/>
            <a:ext cx="37737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5967501" y="1973791"/>
            <a:ext cx="99961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verticale 13"/>
          <p:cNvSpPr/>
          <p:nvPr/>
        </p:nvSpPr>
        <p:spPr>
          <a:xfrm>
            <a:off x="2120448" y="2039710"/>
            <a:ext cx="484632" cy="3141889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400000" flipV="1">
            <a:off x="2049158" y="1591855"/>
            <a:ext cx="22497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3209020" y="1633309"/>
            <a:ext cx="484632" cy="2358119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>
            <a:off x="4232277" y="2525937"/>
            <a:ext cx="484632" cy="2358119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12955" y="3809284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À raison de</a:t>
            </a:r>
          </a:p>
          <a:p>
            <a:pPr algn="ctr"/>
            <a:r>
              <a:rPr lang="fr-FR" b="1" dirty="0" smtClean="0"/>
              <a:t> 4h/semaine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37731" y="4813954"/>
            <a:ext cx="1362874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≈70 h</a:t>
            </a:r>
            <a:endParaRPr lang="fr-FR" sz="4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801257" y="1698171"/>
            <a:ext cx="1059543" cy="449943"/>
          </a:xfrm>
          <a:prstGeom prst="ellipse">
            <a:avLst/>
          </a:prstGeom>
          <a:solidFill>
            <a:srgbClr val="FF1E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>
                  <a:solidFill>
                    <a:schemeClr val="tx1"/>
                  </a:solidFill>
                </a:ln>
                <a:noFill/>
              </a:rPr>
              <a:t>Revue de projet 1</a:t>
            </a:r>
            <a:endParaRPr lang="fr-FR" sz="1100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17354" y="2845540"/>
            <a:ext cx="1998304" cy="720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PREPARATION</a:t>
            </a:r>
          </a:p>
          <a:p>
            <a:endParaRPr lang="fr-FR" sz="2000" b="1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5233770" y="1451884"/>
            <a:ext cx="484632" cy="2249260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001213" y="2833070"/>
            <a:ext cx="1998304" cy="720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REALISATION</a:t>
            </a:r>
          </a:p>
          <a:p>
            <a:endParaRPr lang="fr-FR" sz="2000" b="1" dirty="0"/>
          </a:p>
        </p:txBody>
      </p:sp>
      <p:sp>
        <p:nvSpPr>
          <p:cNvPr id="31" name="Double flèche verticale 30"/>
          <p:cNvSpPr/>
          <p:nvPr/>
        </p:nvSpPr>
        <p:spPr>
          <a:xfrm>
            <a:off x="6344338" y="2772682"/>
            <a:ext cx="484632" cy="1523547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6358272" y="3305392"/>
            <a:ext cx="1998304" cy="720000"/>
          </a:xfrm>
          <a:prstGeom prst="rect">
            <a:avLst/>
          </a:prstGeom>
          <a:gradFill>
            <a:gsLst>
              <a:gs pos="0">
                <a:srgbClr val="00B05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CLÔTURE</a:t>
            </a:r>
          </a:p>
          <a:p>
            <a:endParaRPr lang="fr-FR" sz="2000" b="1" dirty="0"/>
          </a:p>
        </p:txBody>
      </p:sp>
      <p:sp>
        <p:nvSpPr>
          <p:cNvPr id="39" name="Ellipse 38"/>
          <p:cNvSpPr/>
          <p:nvPr/>
        </p:nvSpPr>
        <p:spPr>
          <a:xfrm>
            <a:off x="5000171" y="2184400"/>
            <a:ext cx="1059543" cy="449943"/>
          </a:xfrm>
          <a:prstGeom prst="ellipse">
            <a:avLst/>
          </a:prstGeom>
          <a:solidFill>
            <a:srgbClr val="FF1E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>
                  <a:solidFill>
                    <a:schemeClr val="tx1"/>
                  </a:solidFill>
                </a:ln>
              </a:rPr>
              <a:t>Revue de projet 2</a:t>
            </a:r>
            <a:endParaRPr lang="fr-FR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031578" y="572035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Vacances</a:t>
            </a:r>
          </a:p>
          <a:p>
            <a:pPr algn="ctr"/>
            <a:r>
              <a:rPr lang="fr-FR" b="1" dirty="0" smtClean="0"/>
              <a:t>scolaires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 rot="5400000" flipV="1">
            <a:off x="7966140" y="5996940"/>
            <a:ext cx="711201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709764" y="5897728"/>
            <a:ext cx="151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Travail élèves </a:t>
            </a:r>
          </a:p>
        </p:txBody>
      </p:sp>
      <p:sp>
        <p:nvSpPr>
          <p:cNvPr id="42" name="Double flèche verticale 41"/>
          <p:cNvSpPr/>
          <p:nvPr/>
        </p:nvSpPr>
        <p:spPr>
          <a:xfrm rot="10800000">
            <a:off x="6275599" y="5639187"/>
            <a:ext cx="484632" cy="850513"/>
          </a:xfrm>
          <a:prstGeom prst="upDown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/>
      <p:bldP spid="27" grpId="0" animBg="1"/>
      <p:bldP spid="37" grpId="0" animBg="1"/>
      <p:bldP spid="25" grpId="0" animBg="1"/>
      <p:bldP spid="26" grpId="0" animBg="1"/>
      <p:bldP spid="28" grpId="0" animBg="1"/>
      <p:bldP spid="31" grpId="0" animBg="1"/>
      <p:bldP spid="30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démarche </a:t>
            </a:r>
            <a:br>
              <a:rPr lang="fr-FR" dirty="0" smtClean="0"/>
            </a:br>
            <a:r>
              <a:rPr lang="fr-FR" dirty="0" smtClean="0"/>
              <a:t>de projet doit s’installer rapidement</a:t>
            </a:r>
            <a:endParaRPr lang="fr-FR" dirty="0"/>
          </a:p>
        </p:txBody>
      </p:sp>
      <p:pic>
        <p:nvPicPr>
          <p:cNvPr id="3074" name="Picture 2" descr="C:\Users\JYves\AppData\Local\Microsoft\Windows\INetCache\IE\00JW4D3W\MC9002330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014753" cy="2046843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>
            <a:off x="1403648" y="306896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574202" cy="261494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28914" y="1262734"/>
            <a:ext cx="333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Au lycée</a:t>
            </a:r>
            <a:endParaRPr lang="fr-FR" sz="4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gagner-de-largent-rapidement.jpg"/>
          <p:cNvPicPr>
            <a:picLocks noChangeAspect="1"/>
          </p:cNvPicPr>
          <p:nvPr/>
        </p:nvPicPr>
        <p:blipFill>
          <a:blip r:embed="rId4" cstate="print"/>
          <a:srcRect l="8882" r="29269"/>
          <a:stretch>
            <a:fillRect/>
          </a:stretch>
        </p:blipFill>
        <p:spPr>
          <a:xfrm>
            <a:off x="6438900" y="4609669"/>
            <a:ext cx="2133600" cy="162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La démarche de projet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223174"/>
            <a:ext cx="886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 Développe les capacités particulières au métier d’ingénieur</a:t>
            </a:r>
            <a:endParaRPr lang="fr-FR" sz="28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403648" y="2876939"/>
            <a:ext cx="2525317" cy="552061"/>
            <a:chOff x="1403648" y="2876939"/>
            <a:chExt cx="2525317" cy="552061"/>
          </a:xfrm>
        </p:grpSpPr>
        <p:sp>
          <p:nvSpPr>
            <p:cNvPr id="6" name="Flèche à angle droit 5"/>
            <p:cNvSpPr/>
            <p:nvPr/>
          </p:nvSpPr>
          <p:spPr>
            <a:xfrm rot="5400000">
              <a:off x="1475656" y="2804931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51720" y="2905780"/>
              <a:ext cx="187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La synthèse</a:t>
              </a:r>
              <a:endParaRPr lang="fr-FR" sz="28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03648" y="3573016"/>
            <a:ext cx="2612777" cy="552061"/>
            <a:chOff x="1403648" y="3573016"/>
            <a:chExt cx="2612777" cy="552061"/>
          </a:xfrm>
        </p:grpSpPr>
        <p:sp>
          <p:nvSpPr>
            <p:cNvPr id="7" name="Flèche à angle droit 6"/>
            <p:cNvSpPr/>
            <p:nvPr/>
          </p:nvSpPr>
          <p:spPr>
            <a:xfrm rot="5400000">
              <a:off x="1475656" y="3501008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51720" y="3601857"/>
              <a:ext cx="1964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L’autonomie</a:t>
              </a:r>
              <a:endParaRPr lang="fr-FR" sz="28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403648" y="4269093"/>
            <a:ext cx="4548692" cy="552061"/>
            <a:chOff x="1403648" y="4269093"/>
            <a:chExt cx="4548692" cy="552061"/>
          </a:xfrm>
        </p:grpSpPr>
        <p:sp>
          <p:nvSpPr>
            <p:cNvPr id="8" name="Flèche à angle droit 7"/>
            <p:cNvSpPr/>
            <p:nvPr/>
          </p:nvSpPr>
          <p:spPr>
            <a:xfrm rot="5400000">
              <a:off x="1475656" y="4197085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51720" y="4297934"/>
              <a:ext cx="39006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L’Innovation/La Créativité</a:t>
              </a:r>
              <a:endParaRPr lang="fr-FR" sz="28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403648" y="4965171"/>
            <a:ext cx="6469089" cy="552061"/>
            <a:chOff x="1403648" y="4965171"/>
            <a:chExt cx="6469089" cy="552061"/>
          </a:xfrm>
        </p:grpSpPr>
        <p:sp>
          <p:nvSpPr>
            <p:cNvPr id="9" name="Flèche à angle droit 8"/>
            <p:cNvSpPr/>
            <p:nvPr/>
          </p:nvSpPr>
          <p:spPr>
            <a:xfrm rot="5400000">
              <a:off x="1475656" y="4893163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51720" y="4994012"/>
              <a:ext cx="5821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La mise en application des savoir faire</a:t>
              </a:r>
              <a:endParaRPr lang="fr-FR" sz="2800" dirty="0"/>
            </a:p>
          </p:txBody>
        </p:sp>
      </p:grpSp>
      <p:pic>
        <p:nvPicPr>
          <p:cNvPr id="6146" name="Picture 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880" y="2996388"/>
            <a:ext cx="1479499" cy="1820570"/>
          </a:xfrm>
          <a:prstGeom prst="rect">
            <a:avLst/>
          </a:prstGeom>
          <a:noFill/>
        </p:spPr>
      </p:pic>
      <p:pic>
        <p:nvPicPr>
          <p:cNvPr id="6147" name="Picture 3" descr="C:\Users\JYves\AppData\Local\Microsoft\Windows\INetCache\IE\3EI00QSF\MP9004224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82" y="1772816"/>
            <a:ext cx="1423020" cy="2133488"/>
          </a:xfrm>
          <a:prstGeom prst="rect">
            <a:avLst/>
          </a:prstGeom>
          <a:noFill/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Yves\AppData\Local\Microsoft\Windows\INetCache\IE\J2LGP1FB\MC9000829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18" y="330746"/>
            <a:ext cx="1830629" cy="1867205"/>
          </a:xfrm>
          <a:prstGeom prst="rect">
            <a:avLst/>
          </a:prstGeom>
          <a:noFill/>
        </p:spPr>
      </p:pic>
      <p:pic>
        <p:nvPicPr>
          <p:cNvPr id="4102" name="Picture 6" descr="C:\Users\JYves\AppData\Local\Microsoft\Windows\INetCache\IE\J2LGP1FB\MC9002330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258" y="259879"/>
            <a:ext cx="2088232" cy="2121492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219325" y="2495550"/>
            <a:ext cx="1857375" cy="1485900"/>
          </a:xfrm>
          <a:prstGeom prst="ellipse">
            <a:avLst/>
          </a:prstGeom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SAVOIR</a:t>
            </a:r>
            <a:endParaRPr lang="fr-FR" sz="2800" dirty="0"/>
          </a:p>
        </p:txBody>
      </p:sp>
      <p:sp>
        <p:nvSpPr>
          <p:cNvPr id="11" name="Ellipse 10"/>
          <p:cNvSpPr/>
          <p:nvPr/>
        </p:nvSpPr>
        <p:spPr>
          <a:xfrm>
            <a:off x="4572000" y="2552700"/>
            <a:ext cx="1857375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SAVOIR FAIRE</a:t>
            </a:r>
          </a:p>
        </p:txBody>
      </p:sp>
      <p:sp>
        <p:nvSpPr>
          <p:cNvPr id="12" name="Ellipse 11"/>
          <p:cNvSpPr/>
          <p:nvPr/>
        </p:nvSpPr>
        <p:spPr>
          <a:xfrm>
            <a:off x="3400425" y="4057650"/>
            <a:ext cx="1857375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SAVOIR ETRE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962150" y="1381125"/>
            <a:ext cx="4714875" cy="4257675"/>
            <a:chOff x="1962150" y="1381125"/>
            <a:chExt cx="4714875" cy="4257675"/>
          </a:xfrm>
        </p:grpSpPr>
        <p:sp>
          <p:nvSpPr>
            <p:cNvPr id="13" name="Ellipse 12"/>
            <p:cNvSpPr/>
            <p:nvPr/>
          </p:nvSpPr>
          <p:spPr>
            <a:xfrm>
              <a:off x="1962150" y="1781175"/>
              <a:ext cx="4714875" cy="38576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400425" y="138112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INGENIEUR</a:t>
              </a:r>
              <a:endParaRPr lang="fr-FR" sz="2400" dirty="0"/>
            </a:p>
          </p:txBody>
        </p:sp>
      </p:grpSp>
      <p:pic>
        <p:nvPicPr>
          <p:cNvPr id="16" name="Image 15" descr="point_interrogation_et_hom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493" y="2790825"/>
            <a:ext cx="1009650" cy="1009650"/>
          </a:xfrm>
          <a:prstGeom prst="rect">
            <a:avLst/>
          </a:prstGeom>
        </p:spPr>
      </p:pic>
      <p:pic>
        <p:nvPicPr>
          <p:cNvPr id="18" name="Image 17" descr="point_interrogation_et_hom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893" y="4867275"/>
            <a:ext cx="1009650" cy="1009650"/>
          </a:xfrm>
          <a:prstGeom prst="rect">
            <a:avLst/>
          </a:prstGeom>
        </p:spPr>
      </p:pic>
      <p:pic>
        <p:nvPicPr>
          <p:cNvPr id="19" name="Image 18" descr="point_interrogation_et_homm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043" y="3409950"/>
            <a:ext cx="10096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624" y="2459331"/>
            <a:ext cx="5859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Pour parler tous de </a:t>
            </a:r>
          </a:p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 même chose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20914" y="841828"/>
            <a:ext cx="2757183" cy="1262743"/>
            <a:chOff x="420914" y="841828"/>
            <a:chExt cx="2757183" cy="1262743"/>
          </a:xfrm>
        </p:grpSpPr>
        <p:sp>
          <p:nvSpPr>
            <p:cNvPr id="16" name="Pensées 15"/>
            <p:cNvSpPr/>
            <p:nvPr/>
          </p:nvSpPr>
          <p:spPr>
            <a:xfrm rot="20350185">
              <a:off x="420914" y="841828"/>
              <a:ext cx="2569029" cy="1262743"/>
            </a:xfrm>
            <a:prstGeom prst="cloudCallout">
              <a:avLst>
                <a:gd name="adj1" fmla="val 17513"/>
                <a:gd name="adj2" fmla="val 934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19940895">
              <a:off x="465495" y="1096219"/>
              <a:ext cx="27126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latin typeface="Arial" pitchFamily="34" charset="0"/>
                  <a:cs typeface="Arial" pitchFamily="34" charset="0"/>
                </a:rPr>
                <a:t>Savoir faire ? 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019577" y="825161"/>
            <a:ext cx="2651184" cy="1412191"/>
            <a:chOff x="6019577" y="825161"/>
            <a:chExt cx="2651184" cy="1412191"/>
          </a:xfrm>
        </p:grpSpPr>
        <p:sp>
          <p:nvSpPr>
            <p:cNvPr id="18" name="Pensées 17"/>
            <p:cNvSpPr/>
            <p:nvPr/>
          </p:nvSpPr>
          <p:spPr>
            <a:xfrm rot="1470377">
              <a:off x="6019577" y="825161"/>
              <a:ext cx="2605762" cy="1412191"/>
            </a:xfrm>
            <a:prstGeom prst="cloudCallout">
              <a:avLst>
                <a:gd name="adj1" fmla="val -31007"/>
                <a:gd name="adj2" fmla="val 8574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553564">
              <a:off x="6163343" y="1248621"/>
              <a:ext cx="25074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latin typeface="Arial" pitchFamily="34" charset="0"/>
                  <a:cs typeface="Arial" pitchFamily="34" charset="0"/>
                </a:rPr>
                <a:t>Savoir être ?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266167" y="4977039"/>
            <a:ext cx="1828800" cy="856343"/>
            <a:chOff x="1465942" y="4891314"/>
            <a:chExt cx="1828800" cy="856343"/>
          </a:xfrm>
        </p:grpSpPr>
        <p:sp>
          <p:nvSpPr>
            <p:cNvPr id="19" name="Pensées 18"/>
            <p:cNvSpPr/>
            <p:nvPr/>
          </p:nvSpPr>
          <p:spPr>
            <a:xfrm rot="21088587">
              <a:off x="1465942" y="4891314"/>
              <a:ext cx="1828800" cy="856343"/>
            </a:xfrm>
            <a:prstGeom prst="cloudCallout">
              <a:avLst>
                <a:gd name="adj1" fmla="val 24307"/>
                <a:gd name="adj2" fmla="val -97828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907082">
              <a:off x="1594513" y="4964276"/>
              <a:ext cx="16882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latin typeface="Arial" pitchFamily="34" charset="0"/>
                  <a:cs typeface="Arial" pitchFamily="34" charset="0"/>
                </a:rPr>
                <a:t>Savoir ?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définitions</a:t>
            </a:r>
            <a:endParaRPr lang="fr-FR" dirty="0"/>
          </a:p>
        </p:txBody>
      </p:sp>
      <p:grpSp>
        <p:nvGrpSpPr>
          <p:cNvPr id="4" name="Groupe 9"/>
          <p:cNvGrpSpPr/>
          <p:nvPr/>
        </p:nvGrpSpPr>
        <p:grpSpPr>
          <a:xfrm>
            <a:off x="128225" y="980111"/>
            <a:ext cx="9164881" cy="3918356"/>
            <a:chOff x="128225" y="1270391"/>
            <a:chExt cx="9164881" cy="3918356"/>
          </a:xfrm>
        </p:grpSpPr>
        <p:sp>
          <p:nvSpPr>
            <p:cNvPr id="3" name="Rectangle 2"/>
            <p:cNvSpPr/>
            <p:nvPr/>
          </p:nvSpPr>
          <p:spPr>
            <a:xfrm>
              <a:off x="128225" y="2387980"/>
              <a:ext cx="9164881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400" dirty="0" smtClean="0"/>
                <a:t>est défini habituellement comme un ensemble de connaissances ou d'aptitudes reproductibles, acquises par l'étude ou l'expérience.</a:t>
              </a:r>
              <a:endParaRPr lang="fr-FR" sz="4000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550" y="1270391"/>
              <a:ext cx="17535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Savoir </a:t>
              </a:r>
              <a:endParaRPr lang="fr-FR" sz="4400" dirty="0"/>
            </a:p>
          </p:txBody>
        </p:sp>
      </p:grpSp>
      <p:pic>
        <p:nvPicPr>
          <p:cNvPr id="10" name="Image 9" descr="bouqu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6406" y="4783202"/>
            <a:ext cx="2106394" cy="16442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63" y="-174168"/>
            <a:ext cx="8229600" cy="1143000"/>
          </a:xfrm>
        </p:spPr>
        <p:txBody>
          <a:bodyPr/>
          <a:lstStyle/>
          <a:p>
            <a:r>
              <a:rPr lang="fr-FR" dirty="0" smtClean="0"/>
              <a:t>Quelques définitions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28225" y="965597"/>
            <a:ext cx="9164881" cy="3124102"/>
            <a:chOff x="128225" y="1255877"/>
            <a:chExt cx="9164881" cy="3124102"/>
          </a:xfrm>
        </p:grpSpPr>
        <p:sp>
          <p:nvSpPr>
            <p:cNvPr id="3" name="Rectangle 2"/>
            <p:cNvSpPr/>
            <p:nvPr/>
          </p:nvSpPr>
          <p:spPr>
            <a:xfrm>
              <a:off x="128225" y="1763878"/>
              <a:ext cx="916488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960688" indent="-2960688"/>
              <a:r>
                <a:rPr lang="fr-FR" sz="4400" dirty="0" smtClean="0"/>
                <a:t>C’</a:t>
              </a:r>
              <a:r>
                <a:rPr lang="fr-FR" sz="4000" dirty="0" smtClean="0"/>
                <a:t>est la connaissance des </a:t>
              </a:r>
            </a:p>
            <a:p>
              <a:pPr marL="2960688" indent="-2960688"/>
              <a:r>
                <a:rPr lang="fr-FR" sz="4000" dirty="0" smtClean="0"/>
                <a:t>moyens qui permettent l'accomplissement </a:t>
              </a:r>
            </a:p>
            <a:p>
              <a:r>
                <a:rPr lang="fr-FR" sz="4000" dirty="0" smtClean="0"/>
                <a:t>d'une tâche. </a:t>
              </a:r>
            </a:p>
            <a:p>
              <a:pPr marL="2960688" indent="-2960688"/>
              <a:endParaRPr lang="fr-FR" sz="4000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5120" y="1255877"/>
              <a:ext cx="294516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Savoir faire </a:t>
              </a:r>
              <a:endParaRPr lang="fr-FR" sz="4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-53197" y="3853927"/>
            <a:ext cx="9164881" cy="2657446"/>
            <a:chOff x="-53197" y="3853927"/>
            <a:chExt cx="9164881" cy="2657446"/>
          </a:xfrm>
        </p:grpSpPr>
        <p:sp>
          <p:nvSpPr>
            <p:cNvPr id="5" name="Rectangle 4"/>
            <p:cNvSpPr/>
            <p:nvPr/>
          </p:nvSpPr>
          <p:spPr>
            <a:xfrm>
              <a:off x="5578826" y="3853927"/>
              <a:ext cx="283500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Savoir être </a:t>
              </a:r>
              <a:endParaRPr lang="fr-F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53197" y="4572381"/>
              <a:ext cx="916488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4000" dirty="0" smtClean="0"/>
                <a:t>correspond à la capacité de produire des actions et des réactions adaptées à l'environnement humain et écologique.</a:t>
              </a:r>
            </a:p>
          </p:txBody>
        </p:sp>
      </p:grpSp>
      <p:pic>
        <p:nvPicPr>
          <p:cNvPr id="8" name="Image 7" descr="meti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629" y="725710"/>
            <a:ext cx="1843314" cy="1310801"/>
          </a:xfrm>
          <a:prstGeom prst="rect">
            <a:avLst/>
          </a:prstGeom>
        </p:spPr>
      </p:pic>
      <p:pic>
        <p:nvPicPr>
          <p:cNvPr id="9" name="Image 8" descr="savoirfaire et savoiretre en entreprise.jpg"/>
          <p:cNvPicPr>
            <a:picLocks noChangeAspect="1"/>
          </p:cNvPicPr>
          <p:nvPr/>
        </p:nvPicPr>
        <p:blipFill>
          <a:blip r:embed="rId3" cstate="print"/>
          <a:srcRect t="12005" b="8572"/>
          <a:stretch>
            <a:fillRect/>
          </a:stretch>
        </p:blipFill>
        <p:spPr>
          <a:xfrm>
            <a:off x="435656" y="3715655"/>
            <a:ext cx="1683430" cy="10014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3078088"/>
            <a:ext cx="8424936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Savoir        Savoir faire   Savoir être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JYves\AppData\Local\Microsoft\Windows\INetCache\IE\J2LGP1FB\MC9000829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830629" cy="1867205"/>
          </a:xfrm>
          <a:prstGeom prst="rect">
            <a:avLst/>
          </a:prstGeom>
          <a:noFill/>
        </p:spPr>
      </p:pic>
      <p:pic>
        <p:nvPicPr>
          <p:cNvPr id="4102" name="Picture 6" descr="C:\Users\JYves\AppData\Local\Microsoft\Windows\INetCache\IE\J2LGP1FB\MC9002330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2088232" cy="2121492"/>
          </a:xfrm>
          <a:prstGeom prst="rect">
            <a:avLst/>
          </a:prstGeom>
          <a:noFill/>
        </p:spPr>
      </p:pic>
      <p:grpSp>
        <p:nvGrpSpPr>
          <p:cNvPr id="16" name="Groupe 15"/>
          <p:cNvGrpSpPr/>
          <p:nvPr/>
        </p:nvGrpSpPr>
        <p:grpSpPr>
          <a:xfrm>
            <a:off x="189756" y="3802757"/>
            <a:ext cx="2736304" cy="1996430"/>
            <a:chOff x="189756" y="3802757"/>
            <a:chExt cx="2736304" cy="1996430"/>
          </a:xfrm>
        </p:grpSpPr>
        <p:sp>
          <p:nvSpPr>
            <p:cNvPr id="9" name="Flèche droite 8"/>
            <p:cNvSpPr/>
            <p:nvPr/>
          </p:nvSpPr>
          <p:spPr>
            <a:xfrm rot="5400000">
              <a:off x="783191" y="4085226"/>
              <a:ext cx="835256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itre 1"/>
            <p:cNvSpPr txBox="1">
              <a:spLocks/>
            </p:cNvSpPr>
            <p:nvPr/>
          </p:nvSpPr>
          <p:spPr>
            <a:xfrm>
              <a:off x="189756" y="4656187"/>
              <a:ext cx="2736304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400" dirty="0" smtClean="0">
                  <a:latin typeface="+mj-lt"/>
                  <a:ea typeface="+mj-ea"/>
                  <a:cs typeface="+mj-cs"/>
                </a:rPr>
                <a:t>T.D.-Cours</a:t>
              </a:r>
              <a:endPara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12997" y="5145384"/>
            <a:ext cx="8388077" cy="2055516"/>
            <a:chOff x="212997" y="5145384"/>
            <a:chExt cx="8388077" cy="2055516"/>
          </a:xfrm>
        </p:grpSpPr>
        <p:sp>
          <p:nvSpPr>
            <p:cNvPr id="13" name="Titre 1"/>
            <p:cNvSpPr txBox="1">
              <a:spLocks/>
            </p:cNvSpPr>
            <p:nvPr/>
          </p:nvSpPr>
          <p:spPr>
            <a:xfrm>
              <a:off x="3497957" y="6057900"/>
              <a:ext cx="2736304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400" dirty="0" smtClean="0">
                  <a:latin typeface="+mj-lt"/>
                  <a:ea typeface="+mj-ea"/>
                  <a:cs typeface="+mj-cs"/>
                </a:rPr>
                <a:t>Projet</a:t>
              </a:r>
              <a:endParaRPr kumimoji="0" lang="fr-F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Accolade fermante 14"/>
            <p:cNvSpPr/>
            <p:nvPr/>
          </p:nvSpPr>
          <p:spPr>
            <a:xfrm rot="5400000">
              <a:off x="3974988" y="1383393"/>
              <a:ext cx="864096" cy="838807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5400000">
            <a:off x="3812141" y="4094751"/>
            <a:ext cx="835256" cy="270318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704481" y="4741912"/>
            <a:ext cx="99134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T.P.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rriere_comple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02" y="279817"/>
            <a:ext cx="1863777" cy="1998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Travaux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7816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Ont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subi un changement de statut :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611560" y="4437112"/>
            <a:ext cx="432048" cy="576064"/>
          </a:xfrm>
          <a:prstGeom prst="bentUpArrow">
            <a:avLst/>
          </a:prstGeom>
          <a:solidFill>
            <a:srgbClr val="FF0000"/>
          </a:solidFill>
          <a:ln>
            <a:solidFill>
              <a:srgbClr val="FF1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611560" y="2816792"/>
            <a:ext cx="8877672" cy="1143000"/>
            <a:chOff x="611560" y="2816792"/>
            <a:chExt cx="8877672" cy="1143000"/>
          </a:xfrm>
        </p:grpSpPr>
        <p:sp>
          <p:nvSpPr>
            <p:cNvPr id="4" name="Flèche à angle droit 3"/>
            <p:cNvSpPr/>
            <p:nvPr/>
          </p:nvSpPr>
          <p:spPr>
            <a:xfrm rot="5400000">
              <a:off x="683568" y="3074844"/>
              <a:ext cx="432048" cy="576064"/>
            </a:xfrm>
            <a:prstGeom prst="bentUp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1259632" y="281679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Avant</a:t>
              </a:r>
              <a:r>
                <a:rPr lang="fr-FR" sz="4000" dirty="0" smtClean="0">
                  <a:latin typeface="+mj-lt"/>
                  <a:ea typeface="+mj-ea"/>
                  <a:cs typeface="+mj-cs"/>
                </a:rPr>
                <a:t> : épreuve ponctuelle au bac </a:t>
              </a:r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>
          <a:xfrm>
            <a:off x="1259070" y="4511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Maintenant</a:t>
            </a:r>
            <a:r>
              <a:rPr lang="fr-FR" sz="4000" dirty="0" smtClean="0">
                <a:latin typeface="+mj-lt"/>
                <a:ea typeface="+mj-ea"/>
                <a:cs typeface="+mj-cs"/>
              </a:rPr>
              <a:t> : prépare à  l’écrit et au projet</a:t>
            </a:r>
          </a:p>
        </p:txBody>
      </p:sp>
      <p:pic>
        <p:nvPicPr>
          <p:cNvPr id="10" name="Image 9" descr="pi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1593" y="5281378"/>
            <a:ext cx="1826469" cy="1389245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981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Travaux Pratiques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10706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 les aborder ? </a:t>
            </a:r>
            <a:endParaRPr kumimoji="0" lang="fr-FR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15"/>
          <p:cNvGrpSpPr/>
          <p:nvPr/>
        </p:nvGrpSpPr>
        <p:grpSpPr>
          <a:xfrm>
            <a:off x="350304" y="2549844"/>
            <a:ext cx="7615183" cy="1143000"/>
            <a:chOff x="524476" y="2636912"/>
            <a:chExt cx="7615183" cy="1143000"/>
          </a:xfrm>
        </p:grpSpPr>
        <p:sp>
          <p:nvSpPr>
            <p:cNvPr id="4" name="Flèche à angle droit 3"/>
            <p:cNvSpPr/>
            <p:nvPr/>
          </p:nvSpPr>
          <p:spPr>
            <a:xfrm rot="5400000">
              <a:off x="596484" y="2924944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1259632" y="2636912"/>
              <a:ext cx="6880027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A l’aide des thèmes sociétaux</a:t>
              </a:r>
            </a:p>
          </p:txBody>
        </p:sp>
      </p:grpSp>
      <p:grpSp>
        <p:nvGrpSpPr>
          <p:cNvPr id="11" name="Groupe 16"/>
          <p:cNvGrpSpPr/>
          <p:nvPr/>
        </p:nvGrpSpPr>
        <p:grpSpPr>
          <a:xfrm>
            <a:off x="1947419" y="4337230"/>
            <a:ext cx="6627651" cy="1143000"/>
            <a:chOff x="525038" y="4221088"/>
            <a:chExt cx="6627651" cy="1143000"/>
          </a:xfrm>
        </p:grpSpPr>
        <p:sp>
          <p:nvSpPr>
            <p:cNvPr id="5" name="Flèche à angle droit 4"/>
            <p:cNvSpPr/>
            <p:nvPr/>
          </p:nvSpPr>
          <p:spPr>
            <a:xfrm rot="5400000">
              <a:off x="597046" y="4437112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itre 1"/>
            <p:cNvSpPr txBox="1">
              <a:spLocks/>
            </p:cNvSpPr>
            <p:nvPr/>
          </p:nvSpPr>
          <p:spPr>
            <a:xfrm>
              <a:off x="1259070" y="4221088"/>
              <a:ext cx="589361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A travers des minis projets</a:t>
              </a:r>
            </a:p>
          </p:txBody>
        </p:sp>
      </p:grpSp>
      <p:pic>
        <p:nvPicPr>
          <p:cNvPr id="9" name="Image 8" descr="robot-botte.jpg"/>
          <p:cNvPicPr>
            <a:picLocks noChangeAspect="1"/>
          </p:cNvPicPr>
          <p:nvPr/>
        </p:nvPicPr>
        <p:blipFill>
          <a:blip r:embed="rId2" cstate="print"/>
          <a:srcRect l="22951" r="30328"/>
          <a:stretch>
            <a:fillRect/>
          </a:stretch>
        </p:blipFill>
        <p:spPr>
          <a:xfrm>
            <a:off x="7772434" y="2383595"/>
            <a:ext cx="915174" cy="1288519"/>
          </a:xfrm>
          <a:prstGeom prst="rect">
            <a:avLst/>
          </a:prstGeom>
        </p:spPr>
      </p:pic>
      <p:pic>
        <p:nvPicPr>
          <p:cNvPr id="10" name="Image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86" y="4074581"/>
            <a:ext cx="1411818" cy="141181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Pratiques </a:t>
            </a:r>
            <a:r>
              <a:rPr lang="fr-FR" dirty="0" err="1" smtClean="0">
                <a:solidFill>
                  <a:srgbClr val="002060"/>
                </a:solidFill>
              </a:rPr>
              <a:t>pédagagogiques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Image 5" descr="bouton-proj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649" y="1714046"/>
            <a:ext cx="1707968" cy="1313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393" y="4465028"/>
            <a:ext cx="8095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activités expérimentales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238375" y="1552574"/>
            <a:ext cx="1714500" cy="1914525"/>
            <a:chOff x="2238375" y="1552574"/>
            <a:chExt cx="1714500" cy="1914525"/>
          </a:xfrm>
        </p:grpSpPr>
        <p:grpSp>
          <p:nvGrpSpPr>
            <p:cNvPr id="12" name="Groupe 11"/>
            <p:cNvGrpSpPr/>
            <p:nvPr/>
          </p:nvGrpSpPr>
          <p:grpSpPr>
            <a:xfrm>
              <a:off x="2324100" y="1630060"/>
              <a:ext cx="1545038" cy="1722740"/>
              <a:chOff x="2324100" y="1630060"/>
              <a:chExt cx="1545038" cy="1503666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2495550" y="2047875"/>
                <a:ext cx="12153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0000FF"/>
                    </a:solidFill>
                    <a:latin typeface="Forte" pitchFamily="66" charset="0"/>
                  </a:rPr>
                  <a:t>Travaux </a:t>
                </a:r>
              </a:p>
              <a:p>
                <a:r>
                  <a:rPr lang="fr-FR" sz="2000" dirty="0" smtClean="0">
                    <a:solidFill>
                      <a:srgbClr val="0000FF"/>
                    </a:solidFill>
                    <a:latin typeface="Forte" pitchFamily="66" charset="0"/>
                  </a:rPr>
                  <a:t>Pratiques</a:t>
                </a:r>
                <a:endParaRPr lang="fr-FR" sz="2000" dirty="0">
                  <a:solidFill>
                    <a:srgbClr val="0000FF"/>
                  </a:solidFill>
                  <a:latin typeface="Forte" pitchFamily="66" charset="0"/>
                </a:endParaRPr>
              </a:p>
            </p:txBody>
          </p:sp>
          <p:pic>
            <p:nvPicPr>
              <p:cNvPr id="9" name="Image 8" descr="multimetr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24100" y="1630060"/>
                <a:ext cx="285749" cy="455915"/>
              </a:xfrm>
              <a:prstGeom prst="rect">
                <a:avLst/>
              </a:prstGeom>
            </p:spPr>
          </p:pic>
          <p:pic>
            <p:nvPicPr>
              <p:cNvPr id="10" name="Image 9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48037" y="1638300"/>
                <a:ext cx="521101" cy="438150"/>
              </a:xfrm>
              <a:prstGeom prst="rect">
                <a:avLst/>
              </a:prstGeom>
            </p:spPr>
          </p:pic>
          <p:pic>
            <p:nvPicPr>
              <p:cNvPr id="11" name="Image 10" descr="220px-WTPC_Oscilloscope-1.jpg"/>
              <p:cNvPicPr>
                <a:picLocks noChangeAspect="1"/>
              </p:cNvPicPr>
              <p:nvPr/>
            </p:nvPicPr>
            <p:blipFill>
              <a:blip r:embed="rId5" cstate="print"/>
              <a:srcRect b="26487"/>
              <a:stretch>
                <a:fillRect/>
              </a:stretch>
            </p:blipFill>
            <p:spPr>
              <a:xfrm>
                <a:off x="2710815" y="2639188"/>
                <a:ext cx="718437" cy="49453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238375" y="1552574"/>
              <a:ext cx="1714500" cy="191452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Flèche droite 13"/>
          <p:cNvSpPr/>
          <p:nvPr/>
        </p:nvSpPr>
        <p:spPr>
          <a:xfrm rot="5400000">
            <a:off x="2726291" y="3847101"/>
            <a:ext cx="835256" cy="270318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5400000">
            <a:off x="5383435" y="3666457"/>
            <a:ext cx="1197868" cy="270318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981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Activités expérimentales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34846" y="635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les aborder ? </a:t>
            </a:r>
            <a:endParaRPr kumimoji="0" lang="fr-FR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Image 20" descr="Simulation_of_a_Robotis_DARwIn-OP_in_Webots.png"/>
          <p:cNvPicPr>
            <a:picLocks noChangeAspect="1"/>
          </p:cNvPicPr>
          <p:nvPr/>
        </p:nvPicPr>
        <p:blipFill>
          <a:blip r:embed="rId2" cstate="print"/>
          <a:srcRect l="32189" r="24297" b="7721"/>
          <a:stretch>
            <a:fillRect/>
          </a:stretch>
        </p:blipFill>
        <p:spPr>
          <a:xfrm>
            <a:off x="7721599" y="2002970"/>
            <a:ext cx="921451" cy="146594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517754" y="2324788"/>
            <a:ext cx="6627651" cy="1174276"/>
            <a:chOff x="525038" y="4189812"/>
            <a:chExt cx="6627651" cy="1174276"/>
          </a:xfrm>
        </p:grpSpPr>
        <p:sp>
          <p:nvSpPr>
            <p:cNvPr id="23" name="Flèche à angle droit 22"/>
            <p:cNvSpPr/>
            <p:nvPr/>
          </p:nvSpPr>
          <p:spPr>
            <a:xfrm rot="5400000">
              <a:off x="597046" y="4117804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itre 1"/>
            <p:cNvSpPr txBox="1">
              <a:spLocks/>
            </p:cNvSpPr>
            <p:nvPr/>
          </p:nvSpPr>
          <p:spPr>
            <a:xfrm>
              <a:off x="1259070" y="4221088"/>
              <a:ext cx="589361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Pour justifier les écarts entre simulation et réalité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511983" y="3785720"/>
            <a:ext cx="9402768" cy="1143000"/>
            <a:chOff x="525038" y="4177546"/>
            <a:chExt cx="9402768" cy="1143000"/>
          </a:xfrm>
        </p:grpSpPr>
        <p:sp>
          <p:nvSpPr>
            <p:cNvPr id="26" name="Flèche à angle droit 25"/>
            <p:cNvSpPr/>
            <p:nvPr/>
          </p:nvSpPr>
          <p:spPr>
            <a:xfrm rot="5400000">
              <a:off x="597046" y="4451626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/>
          </p:nvSpPr>
          <p:spPr>
            <a:xfrm>
              <a:off x="1259070" y="4177546"/>
              <a:ext cx="866873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Pour apporter des connaissances</a:t>
              </a:r>
            </a:p>
          </p:txBody>
        </p:sp>
      </p:grpSp>
      <p:pic>
        <p:nvPicPr>
          <p:cNvPr id="28" name="Image 27" descr="li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70328"/>
            <a:ext cx="1409456" cy="1104900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525011" y="5365531"/>
            <a:ext cx="6627651" cy="1174276"/>
            <a:chOff x="525038" y="4189812"/>
            <a:chExt cx="6627651" cy="1174276"/>
          </a:xfrm>
        </p:grpSpPr>
        <p:sp>
          <p:nvSpPr>
            <p:cNvPr id="30" name="Flèche à angle droit 29"/>
            <p:cNvSpPr/>
            <p:nvPr/>
          </p:nvSpPr>
          <p:spPr>
            <a:xfrm rot="5400000">
              <a:off x="597046" y="4117804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itre 1"/>
            <p:cNvSpPr txBox="1">
              <a:spLocks/>
            </p:cNvSpPr>
            <p:nvPr/>
          </p:nvSpPr>
          <p:spPr>
            <a:xfrm>
              <a:off x="1259070" y="4221088"/>
              <a:ext cx="589361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Pour préparer au projet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4000" dirty="0" smtClean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2" name="Image 31" descr="proj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772" y="5204720"/>
            <a:ext cx="2399890" cy="1094481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268760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155902" y="237308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10% - 7h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981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Exemple d’activités expérimentales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34846" y="736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Réaliser un réveil à l’aide d’une horloge temps réel I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C? </a:t>
            </a:r>
            <a:endParaRPr kumimoji="0" lang="fr-F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879" y="2520723"/>
            <a:ext cx="5257318" cy="41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67" y="1355272"/>
            <a:ext cx="2717063" cy="526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tokai-tcp-124k-radio-reveil-projecte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9775" y="1526598"/>
            <a:ext cx="1181100" cy="1181100"/>
          </a:xfrm>
          <a:prstGeom prst="rect">
            <a:avLst/>
          </a:prstGeom>
        </p:spPr>
      </p:pic>
      <p:pic>
        <p:nvPicPr>
          <p:cNvPr id="7" name="Image 6" descr="MCU-microcontroller-Single-Chip-Microcomputer-DS1307-clock-circuit-timing-real-time-clock-serial-port-64X8-DIP.jpg_250x250.jpg"/>
          <p:cNvPicPr>
            <a:picLocks noChangeAspect="1"/>
          </p:cNvPicPr>
          <p:nvPr/>
        </p:nvPicPr>
        <p:blipFill>
          <a:blip r:embed="rId5" cstate="print"/>
          <a:srcRect l="11311" b="8187"/>
          <a:stretch>
            <a:fillRect/>
          </a:stretch>
        </p:blipFill>
        <p:spPr>
          <a:xfrm>
            <a:off x="7385215" y="2066491"/>
            <a:ext cx="1288256" cy="130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981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Exemple d’activités expérimentales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1122454" y="9178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Objectifs de cette activité :</a:t>
            </a:r>
            <a:endParaRPr kumimoji="0" lang="fr-F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4" name="Groupe 24"/>
          <p:cNvGrpSpPr/>
          <p:nvPr/>
        </p:nvGrpSpPr>
        <p:grpSpPr>
          <a:xfrm>
            <a:off x="152400" y="2316149"/>
            <a:ext cx="9330198" cy="1143000"/>
            <a:chOff x="525038" y="4177546"/>
            <a:chExt cx="9330198" cy="1143000"/>
          </a:xfrm>
        </p:grpSpPr>
        <p:sp>
          <p:nvSpPr>
            <p:cNvPr id="26" name="Flèche à angle droit 25"/>
            <p:cNvSpPr/>
            <p:nvPr/>
          </p:nvSpPr>
          <p:spPr>
            <a:xfrm rot="5400000">
              <a:off x="597046" y="4451626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/>
          </p:nvSpPr>
          <p:spPr>
            <a:xfrm>
              <a:off x="1186500" y="4177546"/>
              <a:ext cx="866873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Apporter des connaissances : </a:t>
              </a:r>
              <a:r>
                <a:rPr lang="fr-FR" sz="4000" dirty="0" smtClean="0"/>
                <a:t>I</a:t>
              </a:r>
              <a:r>
                <a:rPr lang="fr-FR" sz="4000" baseline="30000" dirty="0" smtClean="0"/>
                <a:t>2</a:t>
              </a:r>
              <a:r>
                <a:rPr lang="fr-FR" sz="4000" dirty="0" smtClean="0"/>
                <a:t>C</a:t>
              </a:r>
              <a:endParaRPr lang="fr-FR" sz="4000" dirty="0" smtClean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8656" y="3767145"/>
            <a:ext cx="9197748" cy="1468194"/>
            <a:chOff x="98656" y="3767145"/>
            <a:chExt cx="9197748" cy="1468194"/>
          </a:xfrm>
        </p:grpSpPr>
        <p:sp>
          <p:nvSpPr>
            <p:cNvPr id="30" name="Flèche à angle droit 29"/>
            <p:cNvSpPr/>
            <p:nvPr/>
          </p:nvSpPr>
          <p:spPr>
            <a:xfrm rot="5400000">
              <a:off x="131316" y="3734485"/>
              <a:ext cx="440183" cy="50550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itre 1"/>
            <p:cNvSpPr txBox="1">
              <a:spLocks/>
            </p:cNvSpPr>
            <p:nvPr/>
          </p:nvSpPr>
          <p:spPr>
            <a:xfrm>
              <a:off x="688566" y="4092339"/>
              <a:ext cx="860783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dirty="0" smtClean="0">
                  <a:latin typeface="+mj-lt"/>
                  <a:ea typeface="+mj-ea"/>
                  <a:cs typeface="+mj-cs"/>
                </a:rPr>
                <a:t>Préparer au projet : Réaliser un programme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4000" dirty="0" smtClean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11" name="Image 10" descr="tokai-tcp-124k-radio-reveil-projec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700" y="460057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7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 quoi vont servir ces A.E.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31150" y="1342973"/>
            <a:ext cx="8092510" cy="1323439"/>
            <a:chOff x="561324" y="3418507"/>
            <a:chExt cx="8092510" cy="1323439"/>
          </a:xfrm>
        </p:grpSpPr>
        <p:sp>
          <p:nvSpPr>
            <p:cNvPr id="5" name="Rectangle 4"/>
            <p:cNvSpPr/>
            <p:nvPr/>
          </p:nvSpPr>
          <p:spPr>
            <a:xfrm>
              <a:off x="1220965" y="3418507"/>
              <a:ext cx="743286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5475" lvl="0" indent="-531813">
                <a:spcBef>
                  <a:spcPct val="0"/>
                </a:spcBef>
                <a:defRPr/>
              </a:pPr>
              <a:r>
                <a:rPr lang="fr-FR" sz="4000" dirty="0" smtClean="0"/>
                <a:t>A valider des compétences à l’oral </a:t>
              </a:r>
            </a:p>
            <a:p>
              <a:pPr marL="625475" lvl="0" indent="-531813">
                <a:spcBef>
                  <a:spcPct val="0"/>
                </a:spcBef>
                <a:defRPr/>
              </a:pPr>
              <a:r>
                <a:rPr lang="fr-FR" sz="4000" dirty="0" smtClean="0"/>
                <a:t>ou à l’écrit.</a:t>
              </a:r>
            </a:p>
          </p:txBody>
        </p:sp>
        <p:sp>
          <p:nvSpPr>
            <p:cNvPr id="8" name="Flèche à angle droit 7"/>
            <p:cNvSpPr/>
            <p:nvPr/>
          </p:nvSpPr>
          <p:spPr>
            <a:xfrm rot="5400000">
              <a:off x="633332" y="3428370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31150" y="5316125"/>
            <a:ext cx="7421544" cy="707886"/>
            <a:chOff x="575837" y="4804011"/>
            <a:chExt cx="7421544" cy="707886"/>
          </a:xfrm>
        </p:grpSpPr>
        <p:sp>
          <p:nvSpPr>
            <p:cNvPr id="6" name="Rectangle 5"/>
            <p:cNvSpPr/>
            <p:nvPr/>
          </p:nvSpPr>
          <p:spPr>
            <a:xfrm>
              <a:off x="1211952" y="4804011"/>
              <a:ext cx="678542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lvl="0" indent="6350">
                <a:spcBef>
                  <a:spcPct val="0"/>
                </a:spcBef>
                <a:defRPr/>
              </a:pPr>
              <a:r>
                <a:rPr lang="fr-FR" sz="4000" dirty="0" smtClean="0"/>
                <a:t>A travailler en équipe</a:t>
              </a:r>
            </a:p>
          </p:txBody>
        </p:sp>
        <p:sp>
          <p:nvSpPr>
            <p:cNvPr id="10" name="Flèche à angle droit 9"/>
            <p:cNvSpPr/>
            <p:nvPr/>
          </p:nvSpPr>
          <p:spPr>
            <a:xfrm rot="5400000">
              <a:off x="647845" y="4836256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2"/>
          <p:cNvGrpSpPr/>
          <p:nvPr/>
        </p:nvGrpSpPr>
        <p:grpSpPr>
          <a:xfrm>
            <a:off x="431150" y="3786556"/>
            <a:ext cx="7421544" cy="1323439"/>
            <a:chOff x="575837" y="4804011"/>
            <a:chExt cx="7421544" cy="1323439"/>
          </a:xfrm>
        </p:grpSpPr>
        <p:sp>
          <p:nvSpPr>
            <p:cNvPr id="15" name="Rectangle 14"/>
            <p:cNvSpPr/>
            <p:nvPr/>
          </p:nvSpPr>
          <p:spPr>
            <a:xfrm>
              <a:off x="1211952" y="4804011"/>
              <a:ext cx="6785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lvl="0" indent="6350">
                <a:spcBef>
                  <a:spcPct val="0"/>
                </a:spcBef>
                <a:defRPr/>
              </a:pPr>
              <a:r>
                <a:rPr lang="fr-FR" sz="4000" dirty="0" smtClean="0"/>
                <a:t>A consolider ou à introduire un cours.</a:t>
              </a:r>
            </a:p>
          </p:txBody>
        </p:sp>
        <p:sp>
          <p:nvSpPr>
            <p:cNvPr id="16" name="Flèche à angle droit 15"/>
            <p:cNvSpPr/>
            <p:nvPr/>
          </p:nvSpPr>
          <p:spPr>
            <a:xfrm rot="5400000">
              <a:off x="647845" y="4836256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31150" y="2872541"/>
            <a:ext cx="4562889" cy="707886"/>
            <a:chOff x="561324" y="3418507"/>
            <a:chExt cx="4562889" cy="707886"/>
          </a:xfrm>
        </p:grpSpPr>
        <p:sp>
          <p:nvSpPr>
            <p:cNvPr id="18" name="Rectangle 17"/>
            <p:cNvSpPr/>
            <p:nvPr/>
          </p:nvSpPr>
          <p:spPr>
            <a:xfrm>
              <a:off x="1220965" y="3418507"/>
              <a:ext cx="39032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5475" lvl="0" indent="-531813">
                <a:spcBef>
                  <a:spcPct val="0"/>
                </a:spcBef>
                <a:defRPr/>
              </a:pPr>
              <a:r>
                <a:rPr lang="fr-FR" sz="4000" dirty="0" smtClean="0"/>
                <a:t>A préparer l’écrit.</a:t>
              </a:r>
            </a:p>
          </p:txBody>
        </p:sp>
        <p:sp>
          <p:nvSpPr>
            <p:cNvPr id="19" name="Flèche à angle droit 18"/>
            <p:cNvSpPr/>
            <p:nvPr/>
          </p:nvSpPr>
          <p:spPr>
            <a:xfrm rot="5400000">
              <a:off x="633332" y="3428370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336699"/>
                </a:solidFill>
              </a:rPr>
              <a:t>Les Activités Expérimentales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6112" y="1223174"/>
            <a:ext cx="821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Elles développent les capacités suivantes :</a:t>
            </a:r>
            <a:endParaRPr lang="fr-FR" sz="36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1403648" y="2063968"/>
            <a:ext cx="6402211" cy="2714999"/>
            <a:chOff x="1403648" y="2063968"/>
            <a:chExt cx="6402211" cy="2714999"/>
          </a:xfrm>
        </p:grpSpPr>
        <p:sp>
          <p:nvSpPr>
            <p:cNvPr id="5" name="Flèche à angle droit 4"/>
            <p:cNvSpPr/>
            <p:nvPr/>
          </p:nvSpPr>
          <p:spPr>
            <a:xfrm rot="5400000">
              <a:off x="1475656" y="2079231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à angle droit 5"/>
            <p:cNvSpPr/>
            <p:nvPr/>
          </p:nvSpPr>
          <p:spPr>
            <a:xfrm rot="5400000">
              <a:off x="1475656" y="2775308"/>
              <a:ext cx="432048" cy="5760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51720" y="2063968"/>
              <a:ext cx="26007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 smtClean="0"/>
                <a:t>La synthèse</a:t>
              </a:r>
              <a:endParaRPr lang="fr-FR" sz="40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51720" y="2789073"/>
              <a:ext cx="27296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 smtClean="0"/>
                <a:t>L’autonomie</a:t>
              </a:r>
              <a:endParaRPr lang="fr-FR" sz="4000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1403648" y="3455528"/>
              <a:ext cx="6402211" cy="1323439"/>
              <a:chOff x="1403648" y="4921442"/>
              <a:chExt cx="6402211" cy="1323439"/>
            </a:xfrm>
          </p:grpSpPr>
          <p:sp>
            <p:nvSpPr>
              <p:cNvPr id="8" name="Flèche à angle droit 7"/>
              <p:cNvSpPr/>
              <p:nvPr/>
            </p:nvSpPr>
            <p:spPr>
              <a:xfrm rot="5400000">
                <a:off x="1475656" y="4893163"/>
                <a:ext cx="432048" cy="57606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051720" y="4921442"/>
                <a:ext cx="57541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 smtClean="0"/>
                  <a:t>La mise en application des </a:t>
                </a:r>
              </a:p>
              <a:p>
                <a:r>
                  <a:rPr lang="fr-FR" sz="4000" dirty="0" smtClean="0"/>
                  <a:t>savoir faire</a:t>
                </a:r>
                <a:endParaRPr lang="fr-FR" sz="4000" dirty="0"/>
              </a:p>
            </p:txBody>
          </p:sp>
        </p:grpSp>
      </p:grpSp>
      <p:sp>
        <p:nvSpPr>
          <p:cNvPr id="16" name="Flèche droite 15"/>
          <p:cNvSpPr/>
          <p:nvPr/>
        </p:nvSpPr>
        <p:spPr>
          <a:xfrm>
            <a:off x="391886" y="5225146"/>
            <a:ext cx="978408" cy="484632"/>
          </a:xfrm>
          <a:prstGeom prst="rightArrow">
            <a:avLst/>
          </a:prstGeom>
          <a:solidFill>
            <a:srgbClr val="FF1E0D"/>
          </a:solidFill>
          <a:ln>
            <a:solidFill>
              <a:srgbClr val="FF1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487726" y="5079775"/>
            <a:ext cx="6785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indent="6350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Ces capacités favorisent la démarche de projet.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8043" y="1581890"/>
            <a:ext cx="82399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La </a:t>
            </a:r>
            <a:r>
              <a:rPr lang="fr-FR" sz="3600" b="1" dirty="0" smtClean="0">
                <a:solidFill>
                  <a:srgbClr val="FF0000"/>
                </a:solidFill>
              </a:rPr>
              <a:t>démarche expérimentale </a:t>
            </a:r>
            <a:r>
              <a:rPr lang="fr-FR" sz="3600" dirty="0" smtClean="0"/>
              <a:t>apporte de l’</a:t>
            </a:r>
            <a:r>
              <a:rPr lang="fr-FR" sz="3600" b="1" dirty="0" smtClean="0">
                <a:solidFill>
                  <a:srgbClr val="002060"/>
                </a:solidFill>
              </a:rPr>
              <a:t>attractivité</a:t>
            </a:r>
            <a:r>
              <a:rPr lang="fr-FR" sz="3600" dirty="0" smtClean="0"/>
              <a:t> et de la </a:t>
            </a:r>
            <a:r>
              <a:rPr lang="fr-FR" sz="3600" b="1" dirty="0" smtClean="0">
                <a:solidFill>
                  <a:srgbClr val="002060"/>
                </a:solidFill>
              </a:rPr>
              <a:t>diversité</a:t>
            </a:r>
            <a:r>
              <a:rPr lang="fr-FR" sz="3600" dirty="0" smtClean="0"/>
              <a:t> dans l’enseignement . </a:t>
            </a:r>
          </a:p>
          <a:p>
            <a:endParaRPr lang="fr-FR" sz="3600" dirty="0" smtClean="0"/>
          </a:p>
          <a:p>
            <a:r>
              <a:rPr lang="fr-FR" sz="3600" dirty="0" smtClean="0"/>
              <a:t> Par conséquent, la démarche permet de 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préparer les élèves à l’écrit et au projet</a:t>
            </a:r>
            <a:r>
              <a:rPr lang="fr-FR" sz="3600" dirty="0" smtClean="0"/>
              <a:t>.</a:t>
            </a:r>
          </a:p>
          <a:p>
            <a:endParaRPr lang="fr-FR" sz="3600" dirty="0" smtClean="0"/>
          </a:p>
          <a:p>
            <a:r>
              <a:rPr lang="fr-FR" sz="3600" dirty="0" smtClean="0"/>
              <a:t>L’élève est </a:t>
            </a:r>
            <a:r>
              <a:rPr lang="fr-FR" sz="3600" b="1" dirty="0" smtClean="0">
                <a:solidFill>
                  <a:srgbClr val="336699"/>
                </a:solidFill>
              </a:rPr>
              <a:t>acteur</a:t>
            </a:r>
            <a:r>
              <a:rPr lang="fr-FR" sz="3600" dirty="0" smtClean="0"/>
              <a:t> dans sa formation.</a:t>
            </a:r>
          </a:p>
          <a:p>
            <a:endParaRPr lang="fr-FR" sz="3600" dirty="0" smtClean="0"/>
          </a:p>
          <a:p>
            <a:endParaRPr lang="fr-FR" sz="3600" dirty="0" smtClean="0"/>
          </a:p>
          <a:p>
            <a:endParaRPr lang="fr-FR" sz="3600" dirty="0" smtClean="0"/>
          </a:p>
          <a:p>
            <a:pPr lvl="1"/>
            <a:endParaRPr lang="fr-FR" sz="3600" dirty="0" smtClean="0"/>
          </a:p>
          <a:p>
            <a:pPr lvl="1">
              <a:buFont typeface="Wingdings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Image 4" descr="4132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2314575"/>
            <a:ext cx="2167758" cy="2095500"/>
          </a:xfrm>
          <a:prstGeom prst="rect">
            <a:avLst/>
          </a:prstGeom>
        </p:spPr>
      </p:pic>
      <p:pic>
        <p:nvPicPr>
          <p:cNvPr id="6" name="Image 5" descr="bulle-entrepr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049" y="2505075"/>
            <a:ext cx="2219651" cy="1894824"/>
          </a:xfrm>
          <a:prstGeom prst="rect">
            <a:avLst/>
          </a:prstGeom>
        </p:spPr>
      </p:pic>
      <p:pic>
        <p:nvPicPr>
          <p:cNvPr id="7" name="Image 6" descr="logo-cp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464101"/>
            <a:ext cx="3038475" cy="1978542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885825" y="5051885"/>
            <a:ext cx="7000875" cy="56605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57550" y="5038725"/>
            <a:ext cx="20288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PROJET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268760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155902" y="3120573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dk1"/>
                </a:solidFill>
              </a:rPr>
              <a:t>40%- 28h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155902" y="237308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10% - 7h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droite 13"/>
          <p:cNvSpPr/>
          <p:nvPr/>
        </p:nvSpPr>
        <p:spPr>
          <a:xfrm>
            <a:off x="4572000" y="3933056"/>
            <a:ext cx="2088232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32240" y="1268760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7155902" y="3722915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dk1"/>
                </a:solidFill>
              </a:rPr>
              <a:t>40%- 28h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55902" y="3120573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dk1"/>
                </a:solidFill>
              </a:rPr>
              <a:t>40%- 28h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155902" y="237308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10% - 7h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6732240" y="1268760"/>
          <a:ext cx="2304256" cy="3960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9732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consacré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(% de l’horaire-durée)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677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  <a:tr h="70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74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  <a:tr h="854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>
          <a:xfrm>
            <a:off x="5508104" y="4727994"/>
            <a:ext cx="11430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572000" y="3933056"/>
            <a:ext cx="2088232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987824" y="3140968"/>
            <a:ext cx="367240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79712" y="2420888"/>
            <a:ext cx="4680520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  <p:grpSp>
        <p:nvGrpSpPr>
          <p:cNvPr id="4" name="Groupe 15"/>
          <p:cNvGrpSpPr/>
          <p:nvPr/>
        </p:nvGrpSpPr>
        <p:grpSpPr>
          <a:xfrm>
            <a:off x="251520" y="2204864"/>
            <a:ext cx="5641642" cy="3077454"/>
            <a:chOff x="251520" y="2204864"/>
            <a:chExt cx="5641642" cy="3077454"/>
          </a:xfrm>
        </p:grpSpPr>
        <p:sp>
          <p:nvSpPr>
            <p:cNvPr id="3" name="ZoneTexte 2"/>
            <p:cNvSpPr txBox="1"/>
            <p:nvPr/>
          </p:nvSpPr>
          <p:spPr>
            <a:xfrm>
              <a:off x="251520" y="2204864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  <p:grpSp>
          <p:nvGrpSpPr>
            <p:cNvPr id="9" name="Groupe 3"/>
            <p:cNvGrpSpPr/>
            <p:nvPr/>
          </p:nvGrpSpPr>
          <p:grpSpPr>
            <a:xfrm>
              <a:off x="1394528" y="2990682"/>
              <a:ext cx="4498634" cy="2291636"/>
              <a:chOff x="2500298" y="2285998"/>
              <a:chExt cx="4498634" cy="229163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500298" y="2285998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PREPARATION</a:t>
                </a:r>
              </a:p>
              <a:p>
                <a:endParaRPr lang="fr-FR" sz="2000" b="1" dirty="0"/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786182" y="3071816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REALISATION</a:t>
                </a:r>
              </a:p>
              <a:p>
                <a:endParaRPr lang="fr-FR" sz="2000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000628" y="3857634"/>
                <a:ext cx="1998304" cy="720000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CLÔTURE</a:t>
                </a:r>
              </a:p>
              <a:p>
                <a:endParaRPr lang="fr-FR" sz="2000" b="1" dirty="0"/>
              </a:p>
            </p:txBody>
          </p:sp>
        </p:grpSp>
      </p:grpSp>
      <p:sp>
        <p:nvSpPr>
          <p:cNvPr id="16" name="Ellipse 15"/>
          <p:cNvSpPr/>
          <p:nvPr/>
        </p:nvSpPr>
        <p:spPr>
          <a:xfrm>
            <a:off x="0" y="1988840"/>
            <a:ext cx="2555776" cy="1080120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155902" y="4455887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10% - 7h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55902" y="3722915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dk1"/>
                </a:solidFill>
              </a:rPr>
              <a:t>40%- 28h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155902" y="3120573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dk1"/>
                </a:solidFill>
              </a:rPr>
              <a:t>40%- 28h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55902" y="237308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10% - 7h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28662" y="1710913"/>
            <a:ext cx="6858048" cy="862876"/>
            <a:chOff x="928662" y="1071552"/>
            <a:chExt cx="6858048" cy="862876"/>
          </a:xfrm>
        </p:grpSpPr>
        <p:sp>
          <p:nvSpPr>
            <p:cNvPr id="3" name="Flèche droite 2"/>
            <p:cNvSpPr/>
            <p:nvPr/>
          </p:nvSpPr>
          <p:spPr>
            <a:xfrm>
              <a:off x="1285852" y="1428742"/>
              <a:ext cx="2264292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928662" y="1071552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Idées de thème projet</a:t>
              </a:r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572132" y="1071552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Note de cadrage</a:t>
              </a:r>
              <a:endParaRPr lang="fr-FR" dirty="0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5500694" y="1428742"/>
              <a:ext cx="2264292" cy="27031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500430" y="1214428"/>
              <a:ext cx="1998304" cy="720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INITIALISATION</a:t>
              </a:r>
            </a:p>
            <a:p>
              <a:endParaRPr lang="fr-FR" sz="2000" b="1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203452" y="3291663"/>
            <a:ext cx="8501122" cy="2513601"/>
            <a:chOff x="203452" y="3291663"/>
            <a:chExt cx="8501122" cy="2513601"/>
          </a:xfrm>
        </p:grpSpPr>
        <p:grpSp>
          <p:nvGrpSpPr>
            <p:cNvPr id="46" name="Groupe 45"/>
            <p:cNvGrpSpPr/>
            <p:nvPr/>
          </p:nvGrpSpPr>
          <p:grpSpPr>
            <a:xfrm>
              <a:off x="203452" y="3291663"/>
              <a:ext cx="1785950" cy="841822"/>
              <a:chOff x="203452" y="3291663"/>
              <a:chExt cx="1785950" cy="841822"/>
            </a:xfrm>
          </p:grpSpPr>
          <p:sp>
            <p:nvSpPr>
              <p:cNvPr id="17" name="Flèche droite 16"/>
              <p:cNvSpPr/>
              <p:nvPr/>
            </p:nvSpPr>
            <p:spPr>
              <a:xfrm>
                <a:off x="346328" y="3863167"/>
                <a:ext cx="1643074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03452" y="3291663"/>
                <a:ext cx="1643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Idées de  </a:t>
                </a:r>
              </a:p>
              <a:p>
                <a:pPr algn="ctr"/>
                <a:r>
                  <a:rPr lang="fr-FR" dirty="0" smtClean="0"/>
                  <a:t>thème projet</a:t>
                </a:r>
                <a:endParaRPr lang="fr-FR" dirty="0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7275814" y="4363233"/>
              <a:ext cx="1428760" cy="841822"/>
              <a:chOff x="7275814" y="4363233"/>
              <a:chExt cx="1428760" cy="841822"/>
            </a:xfrm>
          </p:grpSpPr>
          <p:sp>
            <p:nvSpPr>
              <p:cNvPr id="19" name="Flèche droite 18"/>
              <p:cNvSpPr/>
              <p:nvPr/>
            </p:nvSpPr>
            <p:spPr>
              <a:xfrm>
                <a:off x="7275814" y="4934737"/>
                <a:ext cx="1357322" cy="270318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7418690" y="4363233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Note de </a:t>
                </a:r>
              </a:p>
              <a:p>
                <a:pPr algn="ctr"/>
                <a:r>
                  <a:rPr lang="fr-FR" dirty="0" smtClean="0"/>
                  <a:t>cadrage</a:t>
                </a:r>
                <a:endParaRPr lang="fr-FR" dirty="0"/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1203584" y="4363233"/>
              <a:ext cx="1643041" cy="1442031"/>
              <a:chOff x="1203584" y="4363233"/>
              <a:chExt cx="1643041" cy="1442031"/>
            </a:xfrm>
          </p:grpSpPr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1954477" y="5041100"/>
                <a:ext cx="1357322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/>
              <p:cNvSpPr txBox="1"/>
              <p:nvPr/>
            </p:nvSpPr>
            <p:spPr>
              <a:xfrm>
                <a:off x="1203584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3203848" y="4791864"/>
              <a:ext cx="1643041" cy="1013400"/>
              <a:chOff x="3203848" y="4791864"/>
              <a:chExt cx="1643041" cy="1013400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3203848" y="5220489"/>
                <a:ext cx="16430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Elèves</a:t>
                </a:r>
              </a:p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rot="5400000" flipH="1" flipV="1">
                <a:off x="4169058" y="5255417"/>
                <a:ext cx="928691" cy="1586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52"/>
            <p:cNvGrpSpPr/>
            <p:nvPr/>
          </p:nvGrpSpPr>
          <p:grpSpPr>
            <a:xfrm>
              <a:off x="5061236" y="5291927"/>
              <a:ext cx="1643041" cy="481430"/>
              <a:chOff x="5061236" y="5291927"/>
              <a:chExt cx="1643041" cy="481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6347914" y="5505447"/>
                <a:ext cx="428628" cy="1588"/>
              </a:xfrm>
              <a:prstGeom prst="straightConnector1">
                <a:avLst/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>
                <a:off x="5061236" y="5434803"/>
                <a:ext cx="16430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Professeurs</a:t>
                </a:r>
                <a:endParaRPr lang="fr-FR" sz="1600" dirty="0"/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1703650" y="3363101"/>
              <a:ext cx="5605175" cy="1985017"/>
              <a:chOff x="1703650" y="3363101"/>
              <a:chExt cx="5605175" cy="1985017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1703650" y="3363101"/>
                <a:ext cx="3929884" cy="858844"/>
                <a:chOff x="1857356" y="2071684"/>
                <a:chExt cx="3929884" cy="858844"/>
              </a:xfrm>
            </p:grpSpPr>
            <p:cxnSp>
              <p:nvCxnSpPr>
                <p:cNvPr id="27" name="Connecteur droit 26"/>
                <p:cNvCxnSpPr/>
                <p:nvPr/>
              </p:nvCxnSpPr>
              <p:spPr>
                <a:xfrm>
                  <a:off x="5500694" y="2928940"/>
                  <a:ext cx="285752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 rot="5400000" flipH="1" flipV="1">
                  <a:off x="5357421" y="2500709"/>
                  <a:ext cx="85805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rot="10800000">
                  <a:off x="1857356" y="2071684"/>
                  <a:ext cx="3929090" cy="1588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rot="5400000">
                  <a:off x="1715275" y="2214561"/>
                  <a:ext cx="284959" cy="795"/>
                </a:xfrm>
                <a:prstGeom prst="line">
                  <a:avLst/>
                </a:prstGeom>
                <a:ln w="44450"/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avec flèche 30"/>
                <p:cNvCxnSpPr/>
                <p:nvPr/>
              </p:nvCxnSpPr>
              <p:spPr>
                <a:xfrm>
                  <a:off x="1857356" y="2357436"/>
                  <a:ext cx="285752" cy="1588"/>
                </a:xfrm>
                <a:prstGeom prst="straightConnector1">
                  <a:avLst/>
                </a:prstGeom>
                <a:ln w="44450">
                  <a:tailEnd type="arrow"/>
                </a:ln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e 47"/>
              <p:cNvGrpSpPr/>
              <p:nvPr/>
            </p:nvGrpSpPr>
            <p:grpSpPr>
              <a:xfrm>
                <a:off x="1989402" y="3577415"/>
                <a:ext cx="5286412" cy="1770703"/>
                <a:chOff x="1989402" y="3577415"/>
                <a:chExt cx="5286412" cy="1770703"/>
              </a:xfrm>
            </p:grpSpPr>
            <p:sp>
              <p:nvSpPr>
                <p:cNvPr id="12" name="ZoneTexte 11"/>
                <p:cNvSpPr txBox="1"/>
                <p:nvPr/>
              </p:nvSpPr>
              <p:spPr>
                <a:xfrm>
                  <a:off x="1989402" y="3577415"/>
                  <a:ext cx="1428760" cy="83099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Identifier le </a:t>
                  </a:r>
                </a:p>
                <a:p>
                  <a:pPr algn="ctr"/>
                  <a:r>
                    <a:rPr lang="fr-FR" sz="1600" b="1" dirty="0" smtClean="0"/>
                    <a:t>besoin fondamental</a:t>
                  </a:r>
                  <a:endParaRPr lang="fr-FR" sz="1600" b="1" dirty="0"/>
                </a:p>
              </p:txBody>
            </p:sp>
            <p:grpSp>
              <p:nvGrpSpPr>
                <p:cNvPr id="13" name="Groupe 12"/>
                <p:cNvGrpSpPr/>
                <p:nvPr/>
              </p:nvGrpSpPr>
              <p:grpSpPr>
                <a:xfrm>
                  <a:off x="3418162" y="3934605"/>
                  <a:ext cx="1928826" cy="830997"/>
                  <a:chOff x="3571868" y="2643188"/>
                  <a:chExt cx="1928826" cy="830997"/>
                </a:xfrm>
              </p:grpSpPr>
              <p:sp>
                <p:nvSpPr>
                  <p:cNvPr id="14" name="ZoneTexte 13"/>
                  <p:cNvSpPr txBox="1"/>
                  <p:nvPr/>
                </p:nvSpPr>
                <p:spPr>
                  <a:xfrm>
                    <a:off x="4071934" y="2643188"/>
                    <a:ext cx="1428760" cy="830997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64999">
                        <a:srgbClr val="F0EBD5"/>
                      </a:gs>
                      <a:gs pos="100000">
                        <a:srgbClr val="D1C39F"/>
                      </a:gs>
                    </a:gsLst>
                    <a:lin ang="5400000" scaled="0"/>
                  </a:gradFill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b="1" dirty="0" smtClean="0"/>
                      <a:t>Etudier la </a:t>
                    </a:r>
                  </a:p>
                  <a:p>
                    <a:pPr algn="ctr"/>
                    <a:r>
                      <a:rPr lang="fr-FR" sz="1600" b="1" dirty="0" smtClean="0"/>
                      <a:t>faisabilité</a:t>
                    </a:r>
                  </a:p>
                  <a:p>
                    <a:pPr algn="ctr"/>
                    <a:endParaRPr lang="fr-FR" sz="1600" b="1" dirty="0"/>
                  </a:p>
                </p:txBody>
              </p:sp>
              <p:cxnSp>
                <p:nvCxnSpPr>
                  <p:cNvPr id="15" name="Connecteur en angle 14"/>
                  <p:cNvCxnSpPr>
                    <a:endCxn id="14" idx="1"/>
                  </p:cNvCxnSpPr>
                  <p:nvPr/>
                </p:nvCxnSpPr>
                <p:spPr>
                  <a:xfrm>
                    <a:off x="3571868" y="2714626"/>
                    <a:ext cx="500066" cy="344061"/>
                  </a:xfrm>
                  <a:prstGeom prst="bentConnector3">
                    <a:avLst>
                      <a:gd name="adj1" fmla="val 50000"/>
                    </a:avLst>
                  </a:prstGeom>
                  <a:ln w="44450">
                    <a:tailEnd type="arrow"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ZoneTexte 31"/>
                <p:cNvSpPr txBox="1"/>
                <p:nvPr/>
              </p:nvSpPr>
              <p:spPr>
                <a:xfrm>
                  <a:off x="5847054" y="4363233"/>
                  <a:ext cx="1428760" cy="98488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Valider  et rédiger note de cadrage</a:t>
                  </a:r>
                </a:p>
                <a:p>
                  <a:pPr algn="ctr"/>
                  <a:endParaRPr lang="fr-FR" sz="1600" b="1" dirty="0"/>
                </a:p>
              </p:txBody>
            </p:sp>
          </p:grpSp>
          <p:cxnSp>
            <p:nvCxnSpPr>
              <p:cNvPr id="33" name="Connecteur en angle 32"/>
              <p:cNvCxnSpPr/>
              <p:nvPr/>
            </p:nvCxnSpPr>
            <p:spPr>
              <a:xfrm>
                <a:off x="5346988" y="4506109"/>
                <a:ext cx="500066" cy="349567"/>
              </a:xfrm>
              <a:prstGeom prst="bentConnector3">
                <a:avLst>
                  <a:gd name="adj1" fmla="val 50000"/>
                </a:avLst>
              </a:prstGeom>
              <a:ln w="44450">
                <a:tailEnd type="arrow"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e 34"/>
              <p:cNvGrpSpPr/>
              <p:nvPr/>
            </p:nvGrpSpPr>
            <p:grpSpPr>
              <a:xfrm>
                <a:off x="5632740" y="3363101"/>
                <a:ext cx="1676085" cy="428628"/>
                <a:chOff x="5786446" y="2071684"/>
                <a:chExt cx="1676085" cy="428628"/>
              </a:xfrm>
            </p:grpSpPr>
            <p:cxnSp>
              <p:nvCxnSpPr>
                <p:cNvPr id="36" name="Connecteur droit 35"/>
                <p:cNvCxnSpPr/>
                <p:nvPr/>
              </p:nvCxnSpPr>
              <p:spPr>
                <a:xfrm rot="5400000" flipH="1" flipV="1">
                  <a:off x="5786446" y="2357436"/>
                  <a:ext cx="142876" cy="1428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 rot="16200000" flipH="1">
                  <a:off x="5893603" y="2393155"/>
                  <a:ext cx="142876" cy="7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e 105"/>
                <p:cNvGrpSpPr/>
                <p:nvPr/>
              </p:nvGrpSpPr>
              <p:grpSpPr>
                <a:xfrm>
                  <a:off x="6000760" y="2071684"/>
                  <a:ext cx="1461771" cy="428628"/>
                  <a:chOff x="6000760" y="2071684"/>
                  <a:chExt cx="1461771" cy="428628"/>
                </a:xfrm>
              </p:grpSpPr>
              <p:cxnSp>
                <p:nvCxnSpPr>
                  <p:cNvPr id="39" name="Connecteur droit 38"/>
                  <p:cNvCxnSpPr/>
                  <p:nvPr/>
                </p:nvCxnSpPr>
                <p:spPr>
                  <a:xfrm rot="5400000" flipH="1" flipV="1">
                    <a:off x="6000760" y="2285998"/>
                    <a:ext cx="214314" cy="2143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6215074" y="2071684"/>
                    <a:ext cx="124745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/>
                      <a:t>Non faisable</a:t>
                    </a:r>
                    <a:endParaRPr lang="fr-FR" sz="1600" dirty="0"/>
                  </a:p>
                </p:txBody>
              </p:sp>
            </p:grpSp>
          </p:grpSp>
          <p:grpSp>
            <p:nvGrpSpPr>
              <p:cNvPr id="41" name="Groupe 40"/>
              <p:cNvGrpSpPr/>
              <p:nvPr/>
            </p:nvGrpSpPr>
            <p:grpSpPr>
              <a:xfrm>
                <a:off x="4918360" y="4648985"/>
                <a:ext cx="883575" cy="695744"/>
                <a:chOff x="5072066" y="3357568"/>
                <a:chExt cx="883575" cy="695744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5072066" y="3714758"/>
                  <a:ext cx="8835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Faisable</a:t>
                  </a:r>
                  <a:endParaRPr lang="fr-FR" sz="1600" dirty="0"/>
                </a:p>
              </p:txBody>
            </p:sp>
            <p:cxnSp>
              <p:nvCxnSpPr>
                <p:cNvPr id="43" name="Connecteur droit 42"/>
                <p:cNvCxnSpPr/>
                <p:nvPr/>
              </p:nvCxnSpPr>
              <p:spPr>
                <a:xfrm rot="5400000">
                  <a:off x="5500694" y="3357568"/>
                  <a:ext cx="214314" cy="2143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5500694" y="3571882"/>
                  <a:ext cx="14287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>
                  <a:endCxn id="42" idx="0"/>
                </p:cNvCxnSpPr>
                <p:nvPr/>
              </p:nvCxnSpPr>
              <p:spPr>
                <a:xfrm rot="5400000">
                  <a:off x="5507274" y="3578462"/>
                  <a:ext cx="142876" cy="1297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Initialisation</a:t>
            </a:r>
          </a:p>
        </p:txBody>
      </p:sp>
      <p:sp>
        <p:nvSpPr>
          <p:cNvPr id="55" name="Espace réservé du numéro de diapositive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23868" y="274637"/>
            <a:ext cx="7592511" cy="14492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projets 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s’inscrivent à travers les thèmes sociétaux 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83489" y="17216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Quels sont ces différents thèmes ? </a:t>
            </a:r>
            <a:endParaRPr kumimoji="0" lang="fr-FR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Image 19" descr="i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20" y="89940"/>
            <a:ext cx="1725001" cy="1389046"/>
          </a:xfrm>
          <a:prstGeom prst="rect">
            <a:avLst/>
          </a:prstGeom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72F-CD2B-4C31-930D-13899489AB69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977900" y="2654400"/>
            <a:ext cx="1993905" cy="1143000"/>
            <a:chOff x="1511300" y="2730600"/>
            <a:chExt cx="1993905" cy="1143000"/>
          </a:xfrm>
        </p:grpSpPr>
        <p:sp>
          <p:nvSpPr>
            <p:cNvPr id="8" name="Titre 1"/>
            <p:cNvSpPr txBox="1">
              <a:spLocks/>
            </p:cNvSpPr>
            <p:nvPr/>
          </p:nvSpPr>
          <p:spPr>
            <a:xfrm>
              <a:off x="1616903" y="2730600"/>
              <a:ext cx="1888302" cy="1143000"/>
            </a:xfrm>
            <a:prstGeom prst="rect">
              <a:avLst/>
            </a:prstGeom>
            <a:ln w="38100"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700" b="1" i="1" dirty="0" smtClean="0">
                  <a:latin typeface="+mj-lt"/>
                  <a:ea typeface="+mj-ea"/>
                  <a:cs typeface="+mj-cs"/>
                </a:rPr>
                <a:t>Confort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1511300" y="2946400"/>
              <a:ext cx="1866900" cy="7239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337300" y="2654400"/>
            <a:ext cx="2997199" cy="1143000"/>
            <a:chOff x="6146800" y="2654400"/>
            <a:chExt cx="2997199" cy="1143000"/>
          </a:xfrm>
        </p:grpSpPr>
        <p:sp>
          <p:nvSpPr>
            <p:cNvPr id="16" name="Titre 1"/>
            <p:cNvSpPr txBox="1">
              <a:spLocks/>
            </p:cNvSpPr>
            <p:nvPr/>
          </p:nvSpPr>
          <p:spPr>
            <a:xfrm>
              <a:off x="6305076" y="2654400"/>
              <a:ext cx="2838923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700" b="1" i="1" dirty="0" smtClean="0">
                  <a:latin typeface="+mj-lt"/>
                  <a:ea typeface="+mj-ea"/>
                  <a:cs typeface="+mj-cs"/>
                </a:rPr>
                <a:t>Protection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6146800" y="2844800"/>
              <a:ext cx="2438400" cy="8001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i="1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283200" y="3971876"/>
            <a:ext cx="3302000" cy="1143000"/>
            <a:chOff x="6083300" y="4238576"/>
            <a:chExt cx="3302000" cy="1143000"/>
          </a:xfrm>
        </p:grpSpPr>
        <p:sp>
          <p:nvSpPr>
            <p:cNvPr id="17" name="Titre 1"/>
            <p:cNvSpPr txBox="1">
              <a:spLocks/>
            </p:cNvSpPr>
            <p:nvPr/>
          </p:nvSpPr>
          <p:spPr>
            <a:xfrm>
              <a:off x="6130977" y="4238576"/>
              <a:ext cx="3237875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b="1" i="1" dirty="0" smtClean="0">
                  <a:latin typeface="+mj-lt"/>
                  <a:ea typeface="+mj-ea"/>
                  <a:cs typeface="+mj-cs"/>
                </a:rPr>
                <a:t>Environnement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6083300" y="4406900"/>
              <a:ext cx="3302000" cy="889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181100" y="5380326"/>
            <a:ext cx="6832600" cy="1185574"/>
            <a:chOff x="1993900" y="5380326"/>
            <a:chExt cx="6832600" cy="1185574"/>
          </a:xfrm>
        </p:grpSpPr>
        <p:sp>
          <p:nvSpPr>
            <p:cNvPr id="19" name="Titre 1"/>
            <p:cNvSpPr txBox="1">
              <a:spLocks/>
            </p:cNvSpPr>
            <p:nvPr/>
          </p:nvSpPr>
          <p:spPr>
            <a:xfrm>
              <a:off x="2325973" y="5380326"/>
              <a:ext cx="635333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b="1" i="1" dirty="0" smtClean="0">
                  <a:latin typeface="+mj-lt"/>
                  <a:ea typeface="+mj-ea"/>
                  <a:cs typeface="+mj-cs"/>
                </a:rPr>
                <a:t>Assistance au développement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1993900" y="5448300"/>
              <a:ext cx="6832600" cy="11176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15900" y="3971876"/>
            <a:ext cx="2552700" cy="1143000"/>
            <a:chOff x="1435100" y="4073476"/>
            <a:chExt cx="2552700" cy="1143000"/>
          </a:xfrm>
        </p:grpSpPr>
        <p:sp>
          <p:nvSpPr>
            <p:cNvPr id="13" name="Titre 1"/>
            <p:cNvSpPr txBox="1">
              <a:spLocks/>
            </p:cNvSpPr>
            <p:nvPr/>
          </p:nvSpPr>
          <p:spPr>
            <a:xfrm>
              <a:off x="1700182" y="4073476"/>
              <a:ext cx="2173317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b="1" i="1" dirty="0" smtClean="0">
                  <a:latin typeface="+mj-lt"/>
                  <a:ea typeface="+mj-ea"/>
                  <a:cs typeface="+mj-cs"/>
                </a:rPr>
                <a:t>Mobilité</a:t>
              </a:r>
            </a:p>
          </p:txBody>
        </p:sp>
        <p:sp>
          <p:nvSpPr>
            <p:cNvPr id="31" name="Ellipse 30"/>
            <p:cNvSpPr/>
            <p:nvPr/>
          </p:nvSpPr>
          <p:spPr>
            <a:xfrm>
              <a:off x="1435100" y="4267200"/>
              <a:ext cx="2552700" cy="927100"/>
            </a:xfrm>
            <a:prstGeom prst="ellipse">
              <a:avLst/>
            </a:prstGeom>
            <a:noFill/>
            <a:ln w="38100"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949207" y="3971876"/>
            <a:ext cx="2153385" cy="1143000"/>
            <a:chOff x="3759200" y="3352900"/>
            <a:chExt cx="2153385" cy="1143000"/>
          </a:xfrm>
        </p:grpSpPr>
        <p:sp>
          <p:nvSpPr>
            <p:cNvPr id="12" name="Titre 1"/>
            <p:cNvSpPr txBox="1">
              <a:spLocks/>
            </p:cNvSpPr>
            <p:nvPr/>
          </p:nvSpPr>
          <p:spPr>
            <a:xfrm>
              <a:off x="4024283" y="3352900"/>
              <a:ext cx="188830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700" b="1" i="1" dirty="0" smtClean="0">
                  <a:latin typeface="+mj-lt"/>
                  <a:ea typeface="+mj-ea"/>
                  <a:cs typeface="+mj-cs"/>
                </a:rPr>
                <a:t>Santé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3759200" y="3632200"/>
              <a:ext cx="1917700" cy="7493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587753" y="2654400"/>
            <a:ext cx="2133600" cy="1143000"/>
            <a:chOff x="-241300" y="3514676"/>
            <a:chExt cx="2133600" cy="1143000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0" y="3514676"/>
              <a:ext cx="18013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000" b="1" i="1" dirty="0" smtClean="0">
                  <a:latin typeface="+mj-lt"/>
                  <a:ea typeface="+mj-ea"/>
                  <a:cs typeface="+mj-cs"/>
                </a:rPr>
                <a:t>Energie</a:t>
              </a:r>
            </a:p>
          </p:txBody>
        </p:sp>
        <p:sp>
          <p:nvSpPr>
            <p:cNvPr id="37" name="Ellipse 36"/>
            <p:cNvSpPr/>
            <p:nvPr/>
          </p:nvSpPr>
          <p:spPr>
            <a:xfrm>
              <a:off x="-241300" y="3771900"/>
              <a:ext cx="2133600" cy="7493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1999</Words>
  <Application>Microsoft Office PowerPoint</Application>
  <PresentationFormat>Affichage à l'écran (4:3)</PresentationFormat>
  <Paragraphs>1976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Présentation PowerPoint</vt:lpstr>
      <vt:lpstr>Demande de l’industrie : Rendre les jeunes ingénieurs opérationnels plus rapidement.</vt:lpstr>
      <vt:lpstr>La démarche  de projet doit s’installer rapidement</vt:lpstr>
      <vt:lpstr>La démarche de projet</vt:lpstr>
      <vt:lpstr>La démarche de projet</vt:lpstr>
      <vt:lpstr>La démarche de projet</vt:lpstr>
      <vt:lpstr>La démarche de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démarche de projet</vt:lpstr>
      <vt:lpstr>Présentation PowerPoint</vt:lpstr>
      <vt:lpstr>Présentation PowerPoint</vt:lpstr>
      <vt:lpstr>Présentation PowerPoint</vt:lpstr>
      <vt:lpstr>Présentation PowerPoint</vt:lpstr>
      <vt:lpstr>La démarche de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démarche de projet</vt:lpstr>
      <vt:lpstr>Présentation PowerPoint</vt:lpstr>
      <vt:lpstr>Présentation PowerPoint</vt:lpstr>
      <vt:lpstr>Présentation PowerPoint</vt:lpstr>
      <vt:lpstr>La démarche de projet</vt:lpstr>
      <vt:lpstr>Présentation PowerPoint</vt:lpstr>
      <vt:lpstr>Présentation PowerPoint</vt:lpstr>
      <vt:lpstr>Quelques définitions</vt:lpstr>
      <vt:lpstr>Quelques définitions</vt:lpstr>
      <vt:lpstr>Présentation PowerPoint</vt:lpstr>
      <vt:lpstr>Travaux Pratiques</vt:lpstr>
      <vt:lpstr>Travaux Pratiques</vt:lpstr>
      <vt:lpstr>Pratiques pédagagogiques</vt:lpstr>
      <vt:lpstr>Activités expérimentales</vt:lpstr>
      <vt:lpstr>Exemple d’activités expérimentales</vt:lpstr>
      <vt:lpstr>Exemple d’activités expérimentales</vt:lpstr>
      <vt:lpstr>A quoi vont servir ces A.E. ?</vt:lpstr>
      <vt:lpstr>Les Activités Expérimentales</vt:lpstr>
      <vt:lpstr>Conclusion</vt:lpstr>
      <vt:lpstr>Conclusion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 Les Travaux Pratiques</dc:title>
  <dc:creator>JYves</dc:creator>
  <cp:lastModifiedBy>BAZIN</cp:lastModifiedBy>
  <cp:revision>165</cp:revision>
  <dcterms:created xsi:type="dcterms:W3CDTF">2014-05-05T12:04:24Z</dcterms:created>
  <dcterms:modified xsi:type="dcterms:W3CDTF">2015-02-18T07:19:25Z</dcterms:modified>
</cp:coreProperties>
</file>