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E1D2247C-4310-A244-BB04-65074736D9C6}"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7F5CE407-6216-4202-80E4-A30DC2F709B2}" type="slidenum">
              <a:rPr lang="en-US" smtClean="0">
                <a:solidFill>
                  <a:prstClr val="white"/>
                </a:solidFill>
              </a:rPr>
              <a:pPr/>
              <a:t>‹N°›</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45AFB87C-8112-6648-8BA2-3752749707B1}" type="datetime1">
              <a:rPr lang="fr-FR" smtClean="0">
                <a:solidFill>
                  <a:prstClr val="white"/>
                </a:solidFill>
              </a:rPr>
              <a:pPr/>
              <a:t>28/04/2015</a:t>
            </a:fld>
            <a:endParaRPr lang="fr-FR">
              <a:solidFill>
                <a:prstClr val="white"/>
              </a:solidFill>
            </a:endParaRPr>
          </a:p>
        </p:txBody>
      </p:sp>
      <p:sp>
        <p:nvSpPr>
          <p:cNvPr id="6" name="Footer Placeholder 5"/>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7" name="Slide Number Placeholder 6"/>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59B0DB5C-A730-2C47-A97A-AD3A88614B6E}"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62C3A3BA-24F5-F540-B5B9-5A2154CADAD5}"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9F1FC9DD-583B-E245-B5E6-9DC05A6A9AD3}"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EA52B2F0-2EFB-9646-9A7D-D8FED1E28A45}"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2121D99F-F72D-3B45-B883-5DD55FED0D9F}" type="datetime1">
              <a:rPr lang="fr-FR" smtClean="0">
                <a:solidFill>
                  <a:prstClr val="white"/>
                </a:solidFill>
              </a:rPr>
              <a:pPr/>
              <a:t>28/04/2015</a:t>
            </a:fld>
            <a:endParaRPr lang="fr-FR">
              <a:solidFill>
                <a:prstClr val="white"/>
              </a:solidFill>
            </a:endParaRPr>
          </a:p>
        </p:txBody>
      </p:sp>
      <p:sp>
        <p:nvSpPr>
          <p:cNvPr id="5" name="Footer Placeholder 4"/>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65B330C-EF8A-474E-A56D-2F00F671E755}" type="datetime1">
              <a:rPr lang="fr-FR" smtClean="0">
                <a:solidFill>
                  <a:prstClr val="white"/>
                </a:solidFill>
              </a:rPr>
              <a:pPr/>
              <a:t>28/04/2015</a:t>
            </a:fld>
            <a:endParaRPr lang="fr-FR">
              <a:solidFill>
                <a:prstClr val="white"/>
              </a:solidFill>
            </a:endParaRPr>
          </a:p>
        </p:txBody>
      </p:sp>
      <p:sp>
        <p:nvSpPr>
          <p:cNvPr id="6" name="Footer Placeholder 5"/>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7" name="Slide Number Placeholder 6"/>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F37D9309-1AFD-8043-A391-C4DFA4250DAD}" type="datetime1">
              <a:rPr lang="fr-FR" smtClean="0">
                <a:solidFill>
                  <a:prstClr val="white"/>
                </a:solidFill>
              </a:rPr>
              <a:pPr/>
              <a:t>28/04/2015</a:t>
            </a:fld>
            <a:endParaRPr lang="fr-FR">
              <a:solidFill>
                <a:prstClr val="white"/>
              </a:solidFill>
            </a:endParaRPr>
          </a:p>
        </p:txBody>
      </p:sp>
      <p:sp>
        <p:nvSpPr>
          <p:cNvPr id="8" name="Footer Placeholder 7"/>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9" name="Slide Number Placeholder 8"/>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92D0DD8F-CED1-BE4B-9920-6DDD74F72714}" type="datetime1">
              <a:rPr lang="fr-FR" smtClean="0">
                <a:solidFill>
                  <a:prstClr val="white"/>
                </a:solidFill>
              </a:rPr>
              <a:pPr/>
              <a:t>28/04/2015</a:t>
            </a:fld>
            <a:endParaRPr lang="fr-FR">
              <a:solidFill>
                <a:prstClr val="white"/>
              </a:solidFill>
            </a:endParaRPr>
          </a:p>
        </p:txBody>
      </p:sp>
      <p:sp>
        <p:nvSpPr>
          <p:cNvPr id="4" name="Footer Placeholder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Slide Number Placeholder 4"/>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E3A3D-D06E-5E48-91D8-F757EAA5B73B}" type="datetime1">
              <a:rPr lang="fr-FR" smtClean="0">
                <a:solidFill>
                  <a:prstClr val="white"/>
                </a:solidFill>
              </a:rPr>
              <a:pPr/>
              <a:t>28/04/2015</a:t>
            </a:fld>
            <a:endParaRPr lang="fr-FR">
              <a:solidFill>
                <a:prstClr val="white"/>
              </a:solidFill>
            </a:endParaRPr>
          </a:p>
        </p:txBody>
      </p:sp>
      <p:sp>
        <p:nvSpPr>
          <p:cNvPr id="3" name="Footer Placeholder 2"/>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4" name="Slide Number Placeholder 3"/>
          <p:cNvSpPr>
            <a:spLocks noGrp="1"/>
          </p:cNvSpPr>
          <p:nvPr>
            <p:ph type="sldNum" sz="quarter" idx="12"/>
          </p:nvPr>
        </p:nvSpPr>
        <p:spPr/>
        <p:txBody>
          <a:bodyPr/>
          <a:lstStyle/>
          <a:p>
            <a:fld id="{E26FDF57-85E4-1440-84A7-369BA6629EE2}" type="slidenum">
              <a:rPr lang="fr-FR" smtClean="0">
                <a:solidFill>
                  <a:prstClr val="white"/>
                </a:solidFill>
              </a:rPr>
              <a:pPr/>
              <a:t>‹N°›</a:t>
            </a:fld>
            <a:endParaRPr lang="fr-FR">
              <a:solidFill>
                <a:prstClr val="whit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602C5422-8D81-314D-9FFC-8543AD6729BB}" type="datetime1">
              <a:rPr lang="fr-FR" smtClean="0">
                <a:solidFill>
                  <a:prstClr val="white"/>
                </a:solidFill>
              </a:rPr>
              <a:pPr/>
              <a:t>28/04/2015</a:t>
            </a:fld>
            <a:endParaRPr lang="fr-FR">
              <a:solidFill>
                <a:prstClr val="white"/>
              </a:solidFill>
            </a:endParaRPr>
          </a:p>
        </p:txBody>
      </p:sp>
      <p:sp>
        <p:nvSpPr>
          <p:cNvPr id="6" name="Footer Placeholder 5"/>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solidFill>
                  <a:prstClr val="white"/>
                </a:solidFill>
              </a:rPr>
              <a:pPr/>
              <a:t>‹N°›</a:t>
            </a:fld>
            <a:endParaRPr lang="en-US">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defTabSz="457200"/>
            <a:fld id="{BF02C96D-C5B2-2841-8AF1-D9285D5BB286}" type="datetime1">
              <a:rPr lang="fr-FR" smtClean="0">
                <a:solidFill>
                  <a:prstClr val="white"/>
                </a:solidFill>
              </a:rPr>
              <a:pPr defTabSz="457200"/>
              <a:t>28/04/2015</a:t>
            </a:fld>
            <a:endParaRPr lang="fr-FR">
              <a:solidFill>
                <a:prstClr val="white"/>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defTabSz="457200"/>
            <a:r>
              <a:rPr lang="fr-FR" smtClean="0">
                <a:solidFill>
                  <a:prstClr val="white"/>
                </a:solidFill>
              </a:rPr>
              <a:t>Stage SES/Philosophie, M Gosse, S Parayre, académie Aix-Marseille 2015</a:t>
            </a:r>
            <a:endParaRPr lang="fr-FR">
              <a:solidFill>
                <a:prstClr val="white"/>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defTabSz="457200"/>
            <a:fld id="{E26FDF57-85E4-1440-84A7-369BA6629EE2}" type="slidenum">
              <a:rPr lang="fr-FR" smtClean="0">
                <a:solidFill>
                  <a:prstClr val="white"/>
                </a:solidFill>
              </a:rPr>
              <a:pPr defTabSz="457200"/>
              <a:t>‹N°›</a:t>
            </a:fld>
            <a:endParaRPr lang="fr-FR">
              <a:solidFill>
                <a:prstClr val="white"/>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3540" y="1290320"/>
            <a:ext cx="7284720" cy="4135119"/>
          </a:xfrm>
        </p:spPr>
        <p:txBody>
          <a:bodyPr/>
          <a:lstStyle/>
          <a:p>
            <a:r>
              <a:rPr lang="fr-FR" sz="3200" dirty="0" smtClean="0"/>
              <a:t>Stage avril 2015</a:t>
            </a:r>
            <a:endParaRPr lang="fr-FR" sz="3200" dirty="0"/>
          </a:p>
        </p:txBody>
      </p:sp>
      <p:sp>
        <p:nvSpPr>
          <p:cNvPr id="3" name="Sous-titre 2"/>
          <p:cNvSpPr>
            <a:spLocks noGrp="1"/>
          </p:cNvSpPr>
          <p:nvPr>
            <p:ph type="subTitle" idx="1"/>
          </p:nvPr>
        </p:nvSpPr>
        <p:spPr>
          <a:xfrm>
            <a:off x="1322921" y="2062480"/>
            <a:ext cx="6498159" cy="2158607"/>
          </a:xfrm>
        </p:spPr>
        <p:txBody>
          <a:bodyPr>
            <a:normAutofit/>
          </a:bodyPr>
          <a:lstStyle/>
          <a:p>
            <a:endParaRPr lang="fr-FR" dirty="0" smtClean="0"/>
          </a:p>
          <a:p>
            <a:pPr algn="l"/>
            <a:r>
              <a:rPr lang="fr-FR" sz="3200" b="1" dirty="0" smtClean="0">
                <a:solidFill>
                  <a:srgbClr val="215D77"/>
                </a:solidFill>
              </a:rPr>
              <a:t>Pourquoi étudier A. </a:t>
            </a:r>
            <a:r>
              <a:rPr lang="fr-FR" sz="3200" b="1" smtClean="0">
                <a:solidFill>
                  <a:srgbClr val="215D77"/>
                </a:solidFill>
              </a:rPr>
              <a:t>Smith </a:t>
            </a:r>
            <a:endParaRPr lang="fr-FR" sz="3200" b="1" smtClean="0">
              <a:solidFill>
                <a:srgbClr val="215D77"/>
              </a:solidFill>
            </a:endParaRPr>
          </a:p>
          <a:p>
            <a:pPr algn="l"/>
            <a:r>
              <a:rPr lang="fr-FR" sz="3200" b="1" smtClean="0">
                <a:solidFill>
                  <a:srgbClr val="215D77"/>
                </a:solidFill>
              </a:rPr>
              <a:t>reste-t-il </a:t>
            </a:r>
            <a:r>
              <a:rPr lang="fr-FR" sz="3200" b="1" dirty="0" smtClean="0">
                <a:solidFill>
                  <a:srgbClr val="215D77"/>
                </a:solidFill>
              </a:rPr>
              <a:t>d’actualité en science économique ?</a:t>
            </a:r>
          </a:p>
        </p:txBody>
      </p:sp>
      <p:sp>
        <p:nvSpPr>
          <p:cNvPr id="6" name="Espace réservé du pied de page 5"/>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7" name="Espace réservé du numéro de diapositive 6"/>
          <p:cNvSpPr>
            <a:spLocks noGrp="1"/>
          </p:cNvSpPr>
          <p:nvPr>
            <p:ph type="sldNum" sz="quarter" idx="12"/>
          </p:nvPr>
        </p:nvSpPr>
        <p:spPr/>
        <p:txBody>
          <a:bodyPr/>
          <a:lstStyle/>
          <a:p>
            <a:fld id="{7F5CE407-6216-4202-80E4-A30DC2F709B2}" type="slidenum">
              <a:rPr lang="en-US" smtClean="0">
                <a:solidFill>
                  <a:prstClr val="white"/>
                </a:solidFill>
              </a:rPr>
              <a:pPr/>
              <a:t>1</a:t>
            </a:fld>
            <a:endParaRPr lang="en-US">
              <a:solidFill>
                <a:prstClr val="white"/>
              </a:solidFill>
            </a:endParaRPr>
          </a:p>
        </p:txBody>
      </p:sp>
    </p:spTree>
    <p:extLst>
      <p:ext uri="{BB962C8B-B14F-4D97-AF65-F5344CB8AC3E}">
        <p14:creationId xmlns:p14="http://schemas.microsoft.com/office/powerpoint/2010/main" val="2924776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a:bodyPr>
          <a:lstStyle/>
          <a:p>
            <a:pPr>
              <a:buNone/>
            </a:pPr>
            <a:r>
              <a:rPr lang="fr-FR" b="1" i="1" dirty="0" smtClean="0"/>
              <a:t>Faut-il mettre fin au marché  puisque le marché c’est l’apologie de l’</a:t>
            </a:r>
            <a:r>
              <a:rPr lang="fr-FR" b="1" i="1" u="sng" dirty="0" smtClean="0"/>
              <a:t>égoïsme</a:t>
            </a:r>
            <a:r>
              <a:rPr lang="fr-FR" b="1" i="1" dirty="0" smtClean="0"/>
              <a:t>  et la </a:t>
            </a:r>
            <a:r>
              <a:rPr lang="fr-FR" b="1" i="1" u="sng" dirty="0" smtClean="0"/>
              <a:t>fin de la solidarité</a:t>
            </a:r>
            <a:r>
              <a:rPr lang="fr-FR" b="1" i="1" dirty="0" smtClean="0"/>
              <a:t> ?</a:t>
            </a:r>
            <a:endParaRPr lang="fr-FR" dirty="0" smtClean="0"/>
          </a:p>
          <a:p>
            <a:r>
              <a:rPr lang="fr-FR" dirty="0" smtClean="0"/>
              <a:t>La querelle du luxe</a:t>
            </a:r>
          </a:p>
          <a:p>
            <a:r>
              <a:rPr lang="fr-FR" dirty="0" smtClean="0"/>
              <a:t>Le rôle de l’épargne</a:t>
            </a:r>
          </a:p>
          <a:p>
            <a:r>
              <a:rPr lang="fr-FR" dirty="0" smtClean="0"/>
              <a:t>Le marché nous force à nous intéresser aux intérêts des autres </a:t>
            </a:r>
          </a:p>
          <a:p>
            <a:r>
              <a:rPr lang="fr-FR" dirty="0" smtClean="0"/>
              <a:t>La poursuite de l’intérêt propre conduit à l’intérêt général</a:t>
            </a:r>
          </a:p>
          <a:p>
            <a:pPr>
              <a:buNone/>
            </a:pPr>
            <a:endParaRPr lang="fr-FR" dirty="0" smtClean="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10</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a:bodyPr>
          <a:lstStyle/>
          <a:p>
            <a:pPr>
              <a:buNone/>
            </a:pPr>
            <a:r>
              <a:rPr lang="fr-FR" b="1" i="1" dirty="0" smtClean="0"/>
              <a:t>Faut-il mettre fin au marché  puisque le marché c’est l’apologie de l’</a:t>
            </a:r>
            <a:r>
              <a:rPr lang="fr-FR" b="1" i="1" u="sng" dirty="0" smtClean="0"/>
              <a:t>égoïsme</a:t>
            </a:r>
            <a:r>
              <a:rPr lang="fr-FR" b="1" i="1" dirty="0" smtClean="0"/>
              <a:t>  et la </a:t>
            </a:r>
            <a:r>
              <a:rPr lang="fr-FR" b="1" i="1" u="sng" dirty="0" smtClean="0"/>
              <a:t>fin de la solidarité</a:t>
            </a:r>
            <a:r>
              <a:rPr lang="fr-FR" b="1" i="1" dirty="0" smtClean="0"/>
              <a:t> ?</a:t>
            </a:r>
            <a:endParaRPr lang="fr-FR" dirty="0" smtClean="0"/>
          </a:p>
          <a:p>
            <a:r>
              <a:rPr lang="fr-FR" i="1" dirty="0" smtClean="0"/>
              <a:t>« Mais l'homme a presque continuellement besoin du secours de ses semblables » </a:t>
            </a:r>
          </a:p>
          <a:p>
            <a:r>
              <a:rPr lang="fr-FR" dirty="0" smtClean="0"/>
              <a:t>Affirmation du  lien social marchand mais pas uniquement : il y a aussi des liens communautaires et politiques</a:t>
            </a:r>
          </a:p>
          <a:p>
            <a:r>
              <a:rPr lang="fr-FR" dirty="0" smtClean="0"/>
              <a:t>Pour R. Castel le marché permet de s’affranchir des sujétions communautaires</a:t>
            </a:r>
          </a:p>
          <a:p>
            <a:endParaRPr lang="fr-FR" dirty="0" smtClean="0"/>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11</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a:bodyPr>
          <a:lstStyle/>
          <a:p>
            <a:pPr algn="ctr">
              <a:buNone/>
            </a:pPr>
            <a:r>
              <a:rPr lang="fr-FR" b="1" i="1" dirty="0" smtClean="0"/>
              <a:t>Il faut mettre fin au marché car celui-ci est amoral voire immoral.</a:t>
            </a:r>
            <a:endParaRPr lang="fr-FR" dirty="0" smtClean="0"/>
          </a:p>
          <a:p>
            <a:r>
              <a:rPr lang="fr-FR" dirty="0" smtClean="0"/>
              <a:t>Le prix est un jugement sur la valeur et une transposition des principes du jugement moral à la sphère économique. </a:t>
            </a:r>
            <a:r>
              <a:rPr lang="fr-FR" i="1" dirty="0" smtClean="0"/>
              <a:t>« C’est en marchandant et en débattant les prix de marché qu’il s’établit, d’après cette grosse équité qui, sans être fort exacte, l’est bien assez pour le train des affaires communes de la vie.»</a:t>
            </a:r>
            <a:r>
              <a:rPr lang="fr-FR" dirty="0" smtClean="0"/>
              <a:t> RDN Livre 1 chapitre 5 </a:t>
            </a:r>
          </a:p>
          <a:p>
            <a:r>
              <a:rPr lang="fr-FR" dirty="0" smtClean="0"/>
              <a:t>Les prix modèrent les intérêts égoïstes des échangeurs</a:t>
            </a:r>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12</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fontScale="85000" lnSpcReduction="10000"/>
          </a:bodyPr>
          <a:lstStyle/>
          <a:p>
            <a:pPr algn="ctr">
              <a:buNone/>
            </a:pPr>
            <a:r>
              <a:rPr lang="fr-FR" b="1" i="1" dirty="0" smtClean="0"/>
              <a:t>Il faut mettre fin au marché car celui-ci est amoral voire immoral.</a:t>
            </a:r>
            <a:endParaRPr lang="fr-FR" dirty="0" smtClean="0"/>
          </a:p>
          <a:p>
            <a:r>
              <a:rPr lang="fr-FR" dirty="0" smtClean="0"/>
              <a:t>Dénonciation des monopoles et des pouvoirs de marché de certains marchands qui favorisent l’enrichissement d’un petit nombre de personnes au détriment du plus grand nombre.</a:t>
            </a:r>
          </a:p>
          <a:p>
            <a:pPr>
              <a:buNone/>
            </a:pPr>
            <a:r>
              <a:rPr lang="fr-FR" i="1" dirty="0" smtClean="0"/>
              <a:t>	«</a:t>
            </a:r>
            <a:r>
              <a:rPr lang="fr-CA" i="1" dirty="0" smtClean="0"/>
              <a:t>L'intérêt du marchand est toujours d'agrandir le marché et de restreindre la concurrence des vendeurs. […] Toute proposition d'une loi nouvelle ou d'un règlement de commerce, qui vient de la part de cette classe de gens, doit toujours être reçue avec la plus grande défiance, et ne jamais être adoptée qu'après un long et sérieux examen, auquel il faut apporter, je ne dis pas seulement la plus scrupuleuse, mais la plus soupçonneuse attention.  »RDN Livre1 Conclusion </a:t>
            </a:r>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13</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a:bodyPr>
          <a:lstStyle/>
          <a:p>
            <a:pPr algn="ctr">
              <a:buNone/>
            </a:pPr>
            <a:r>
              <a:rPr lang="fr-FR" b="1" i="1" dirty="0" smtClean="0"/>
              <a:t>Il faut mettre fin au marché car celui-ci est amoral voire immoral.</a:t>
            </a:r>
            <a:endParaRPr lang="fr-FR" dirty="0" smtClean="0"/>
          </a:p>
          <a:p>
            <a:r>
              <a:rPr lang="fr-FR" dirty="0" smtClean="0"/>
              <a:t>Dénonciation du système mercantile et du système colonial</a:t>
            </a:r>
          </a:p>
          <a:p>
            <a:pPr>
              <a:buNone/>
            </a:pPr>
            <a:r>
              <a:rPr lang="fr-FR" i="1" dirty="0" smtClean="0"/>
              <a:t>	</a:t>
            </a:r>
            <a:endParaRPr lang="fr-FR" dirty="0" smtClean="0"/>
          </a:p>
          <a:p>
            <a:pPr>
              <a:buNone/>
            </a:pPr>
            <a:r>
              <a:rPr lang="fr-FR" b="1" dirty="0" smtClean="0"/>
              <a:t>	Le marché n’est donc pas amoral et au contraire permet la justice par l’échange libre.</a:t>
            </a:r>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14</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2. Les limites du marché.</a:t>
            </a:r>
            <a:endParaRPr lang="fr-FR" dirty="0"/>
          </a:p>
        </p:txBody>
      </p:sp>
      <p:sp>
        <p:nvSpPr>
          <p:cNvPr id="3" name="Espace réservé du contenu 2"/>
          <p:cNvSpPr>
            <a:spLocks noGrp="1"/>
          </p:cNvSpPr>
          <p:nvPr>
            <p:ph idx="1"/>
          </p:nvPr>
        </p:nvSpPr>
        <p:spPr/>
        <p:txBody>
          <a:bodyPr>
            <a:normAutofit/>
          </a:bodyPr>
          <a:lstStyle/>
          <a:p>
            <a:pPr algn="ctr">
              <a:buNone/>
            </a:pPr>
            <a:r>
              <a:rPr lang="fr-FR" b="1" i="1" dirty="0" smtClean="0"/>
              <a:t>Le marché peut-il résoudre tous les problèmes économiques ? Quelles limites au marché ?</a:t>
            </a:r>
            <a:endParaRPr lang="fr-FR" dirty="0" smtClean="0"/>
          </a:p>
          <a:p>
            <a:r>
              <a:rPr lang="fr-FR" dirty="0" smtClean="0"/>
              <a:t>Modélisation du marché  à travers la gravitation des prix de marché  autour des prix naturels</a:t>
            </a:r>
          </a:p>
          <a:p>
            <a:r>
              <a:rPr lang="fr-FR" dirty="0" smtClean="0"/>
              <a:t>Marché est une des modalités de la coordination</a:t>
            </a:r>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15</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2. Les limites du marché.</a:t>
            </a:r>
            <a:endParaRPr lang="fr-FR" dirty="0"/>
          </a:p>
        </p:txBody>
      </p:sp>
      <p:sp>
        <p:nvSpPr>
          <p:cNvPr id="3" name="Espace réservé du contenu 2"/>
          <p:cNvSpPr>
            <a:spLocks noGrp="1"/>
          </p:cNvSpPr>
          <p:nvPr>
            <p:ph idx="1"/>
          </p:nvPr>
        </p:nvSpPr>
        <p:spPr/>
        <p:txBody>
          <a:bodyPr>
            <a:normAutofit/>
          </a:bodyPr>
          <a:lstStyle/>
          <a:p>
            <a:pPr algn="ctr">
              <a:buNone/>
            </a:pPr>
            <a:r>
              <a:rPr lang="fr-FR" b="1" i="1" dirty="0" smtClean="0"/>
              <a:t>Le marché peut-il résoudre tous les problèmes économiques ? Quelles limites au marché ?</a:t>
            </a:r>
            <a:endParaRPr lang="fr-FR" dirty="0" smtClean="0"/>
          </a:p>
          <a:p>
            <a:r>
              <a:rPr lang="fr-FR" dirty="0" smtClean="0"/>
              <a:t>Quelle place laisser au marché par rapport aux autres formes de coordination?</a:t>
            </a:r>
          </a:p>
          <a:p>
            <a:pPr>
              <a:buFontTx/>
              <a:buChar char="-"/>
            </a:pPr>
            <a:r>
              <a:rPr lang="fr-FR" dirty="0" smtClean="0"/>
              <a:t>État-providence et </a:t>
            </a:r>
            <a:r>
              <a:rPr lang="fr-FR" dirty="0" err="1" smtClean="0"/>
              <a:t>démarchandisation</a:t>
            </a:r>
            <a:r>
              <a:rPr lang="fr-FR" dirty="0" smtClean="0"/>
              <a:t> (G. </a:t>
            </a:r>
            <a:r>
              <a:rPr lang="fr-FR" dirty="0" err="1" smtClean="0"/>
              <a:t>Esping</a:t>
            </a:r>
            <a:r>
              <a:rPr lang="fr-FR" dirty="0" smtClean="0"/>
              <a:t>-Andersen)</a:t>
            </a:r>
          </a:p>
          <a:p>
            <a:pPr>
              <a:buFontTx/>
              <a:buChar char="-"/>
            </a:pPr>
            <a:r>
              <a:rPr lang="fr-FR" dirty="0" smtClean="0"/>
              <a:t>Métamorphose de la société salariale, </a:t>
            </a:r>
            <a:r>
              <a:rPr lang="fr-FR" dirty="0" err="1" smtClean="0"/>
              <a:t>destabilisation</a:t>
            </a:r>
            <a:r>
              <a:rPr lang="fr-FR" dirty="0" smtClean="0"/>
              <a:t> des stables (R Castel) et </a:t>
            </a:r>
            <a:r>
              <a:rPr lang="fr-FR" dirty="0" err="1" smtClean="0"/>
              <a:t>remarchandisation</a:t>
            </a:r>
            <a:endParaRPr lang="fr-FR" dirty="0" smtClean="0"/>
          </a:p>
          <a:p>
            <a:pPr>
              <a:buFontTx/>
              <a:buChar char="-"/>
            </a:pPr>
            <a:endParaRPr lang="fr-FR" dirty="0" smtClean="0"/>
          </a:p>
          <a:p>
            <a:pPr>
              <a:buFontTx/>
              <a:buChar char="-"/>
            </a:pPr>
            <a:endParaRPr lang="fr-FR" dirty="0" smtClean="0"/>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16</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2. Les limites du marché.</a:t>
            </a:r>
            <a:endParaRPr lang="fr-FR" dirty="0"/>
          </a:p>
        </p:txBody>
      </p:sp>
      <p:sp>
        <p:nvSpPr>
          <p:cNvPr id="3" name="Espace réservé du contenu 2"/>
          <p:cNvSpPr>
            <a:spLocks noGrp="1"/>
          </p:cNvSpPr>
          <p:nvPr>
            <p:ph idx="1"/>
          </p:nvPr>
        </p:nvSpPr>
        <p:spPr/>
        <p:txBody>
          <a:bodyPr>
            <a:normAutofit fontScale="85000" lnSpcReduction="20000"/>
          </a:bodyPr>
          <a:lstStyle/>
          <a:p>
            <a:pPr algn="ctr">
              <a:buNone/>
            </a:pPr>
            <a:r>
              <a:rPr lang="fr-FR" b="1" i="1" dirty="0" smtClean="0"/>
              <a:t>Le marché peut-il résoudre tous les problèmes économiques ? Quelles limites au marché ?</a:t>
            </a:r>
            <a:endParaRPr lang="fr-FR" dirty="0" smtClean="0"/>
          </a:p>
          <a:p>
            <a:r>
              <a:rPr lang="fr-FR" i="1" dirty="0" smtClean="0"/>
              <a:t>« La suppression de la régulation sur les transactions financières et les garanties prudentielles (comme avec les </a:t>
            </a:r>
            <a:r>
              <a:rPr lang="fr-FR" i="1" dirty="0" err="1" smtClean="0"/>
              <a:t>credit</a:t>
            </a:r>
            <a:r>
              <a:rPr lang="fr-FR" i="1" dirty="0" smtClean="0"/>
              <a:t> default swaps, contrats de défaut de crédit), qui a joué un grand rôle dans le développement de la crise dont nous souffrons aujourd'hui, reflète une attitude de confiance aveugle dans les marchés, éloignée de la conception équilibrée défendue par Smith. </a:t>
            </a:r>
            <a:r>
              <a:rPr lang="fr-FR" i="1" u="sng" dirty="0" smtClean="0"/>
              <a:t>Adam Smith souhaitait une multiplicité d'institutions, parmi lesquelles il y a le marché, mais pas seulement lui.</a:t>
            </a:r>
            <a:r>
              <a:rPr lang="fr-FR" i="1" dirty="0" smtClean="0"/>
              <a:t> L'efficacité et l'équité en requièrent d'autres, qui doivent restreindre les excès de l'économie de marché pure (en particulier à travers les régulations) et étendre la portée de cette économie à travers les services publics et les compromis sociaux, y compris les filets de la protection sociale. » Amartya Sen</a:t>
            </a:r>
            <a:endParaRPr lang="fr-FR" dirty="0" smtClean="0"/>
          </a:p>
          <a:p>
            <a:pPr>
              <a:buFontTx/>
              <a:buChar char="-"/>
            </a:pPr>
            <a:endParaRPr lang="fr-FR" dirty="0" smtClean="0"/>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17</a:t>
            </a:fld>
            <a:endParaRPr lang="fr-FR">
              <a:solidFill>
                <a:prstClr val="white"/>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2. Les limites du marché.</a:t>
            </a:r>
            <a:endParaRPr lang="fr-FR" dirty="0"/>
          </a:p>
        </p:txBody>
      </p:sp>
      <p:sp>
        <p:nvSpPr>
          <p:cNvPr id="3" name="Espace réservé du contenu 2"/>
          <p:cNvSpPr>
            <a:spLocks noGrp="1"/>
          </p:cNvSpPr>
          <p:nvPr>
            <p:ph idx="1"/>
          </p:nvPr>
        </p:nvSpPr>
        <p:spPr/>
        <p:txBody>
          <a:bodyPr>
            <a:normAutofit fontScale="92500" lnSpcReduction="10000"/>
          </a:bodyPr>
          <a:lstStyle/>
          <a:p>
            <a:pPr algn="ctr">
              <a:buNone/>
            </a:pPr>
            <a:r>
              <a:rPr lang="fr-FR" b="1" i="1" dirty="0" smtClean="0"/>
              <a:t>Le marché peut-il résoudre tous les problèmes économiques ? Quelles limites au marché ?</a:t>
            </a:r>
            <a:endParaRPr lang="fr-FR" dirty="0" smtClean="0"/>
          </a:p>
          <a:p>
            <a:r>
              <a:rPr lang="fr-FR" i="1" dirty="0" smtClean="0"/>
              <a:t> « Il a mis en évidence les erreurs commises par un marché laissé à lui-même. Par exemple, la recherche excessive de profits immédiats par des acteurs de marché que Smith qualifie de "</a:t>
            </a:r>
            <a:r>
              <a:rPr lang="fr-FR" i="1" dirty="0" err="1" smtClean="0"/>
              <a:t>prodigals</a:t>
            </a:r>
            <a:r>
              <a:rPr lang="fr-FR" i="1" dirty="0" smtClean="0"/>
              <a:t> and </a:t>
            </a:r>
            <a:r>
              <a:rPr lang="fr-FR" i="1" dirty="0" err="1" smtClean="0"/>
              <a:t>projectors</a:t>
            </a:r>
            <a:r>
              <a:rPr lang="fr-FR" i="1" dirty="0" smtClean="0"/>
              <a:t>" ("prodigues et faiseurs de projets", chapitre 4, livre II), mais aussi ses erreurs par omission - puisque le marché n'est pas capable de répondre à des questions comme celle de la pauvreté, ou celle du besoin de biens publics, à commencer par l'éducation. Smith plaide, par conséquent, pour aller au-delà du marché à travers différentes institutions. » Amartya Sen</a:t>
            </a:r>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18</a:t>
            </a:fld>
            <a:endParaRPr lang="fr-FR">
              <a:solidFill>
                <a:prstClr val="white"/>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2. Les limites du marché.</a:t>
            </a:r>
            <a:endParaRPr lang="fr-FR" dirty="0"/>
          </a:p>
        </p:txBody>
      </p:sp>
      <p:sp>
        <p:nvSpPr>
          <p:cNvPr id="3" name="Espace réservé du contenu 2"/>
          <p:cNvSpPr>
            <a:spLocks noGrp="1"/>
          </p:cNvSpPr>
          <p:nvPr>
            <p:ph idx="1"/>
          </p:nvPr>
        </p:nvSpPr>
        <p:spPr/>
        <p:txBody>
          <a:bodyPr>
            <a:normAutofit/>
          </a:bodyPr>
          <a:lstStyle/>
          <a:p>
            <a:pPr algn="ctr">
              <a:buNone/>
            </a:pPr>
            <a:r>
              <a:rPr lang="fr-FR" b="1" i="1" dirty="0" smtClean="0"/>
              <a:t>Le marché peut-il être défaillant ?</a:t>
            </a:r>
            <a:endParaRPr lang="fr-FR" dirty="0" smtClean="0"/>
          </a:p>
          <a:p>
            <a:r>
              <a:rPr lang="fr-FR" dirty="0" smtClean="0"/>
              <a:t>Nécessaire intervention de l’État à travers les prérogatives du souverain : la défense, la justice, et les institutions et travaux publics.</a:t>
            </a:r>
          </a:p>
          <a:p>
            <a:r>
              <a:rPr lang="fr-FR" dirty="0" smtClean="0"/>
              <a:t>Le modèle de marché s’inscrit dans une histoire des conditions de plus en plus restrictives dans lesquelles s’exercent les mécanismes du marché.</a:t>
            </a:r>
          </a:p>
          <a:p>
            <a:r>
              <a:rPr lang="fr-FR" dirty="0" smtClean="0"/>
              <a:t>Nombreuses théories qui réhabilitent le rôle de l’État ( croissance endogène, État entrepreneur)</a:t>
            </a:r>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19</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solidFill>
                  <a:srgbClr val="215D77"/>
                </a:solidFill>
              </a:rPr>
              <a:t>Pourquoi étudier A. Smith reste-t-il d’actualité ?</a:t>
            </a:r>
            <a:endParaRPr lang="fr-FR" dirty="0"/>
          </a:p>
        </p:txBody>
      </p:sp>
      <p:sp>
        <p:nvSpPr>
          <p:cNvPr id="3" name="Espace réservé du contenu 2"/>
          <p:cNvSpPr>
            <a:spLocks noGrp="1"/>
          </p:cNvSpPr>
          <p:nvPr>
            <p:ph idx="1"/>
          </p:nvPr>
        </p:nvSpPr>
        <p:spPr/>
        <p:txBody>
          <a:bodyPr/>
          <a:lstStyle/>
          <a:p>
            <a:pPr marL="0" lvl="0" indent="0" algn="just" fontAlgn="base">
              <a:spcBef>
                <a:spcPct val="0"/>
              </a:spcBef>
              <a:spcAft>
                <a:spcPct val="0"/>
              </a:spcAft>
              <a:buClrTx/>
              <a:buSzTx/>
              <a:buNone/>
            </a:pPr>
            <a:r>
              <a:rPr lang="fr-FR" dirty="0" smtClean="0">
                <a:solidFill>
                  <a:schemeClr val="tx1"/>
                </a:solidFill>
                <a:ea typeface="Calibri" pitchFamily="34" charset="0"/>
                <a:cs typeface="Times New Roman" pitchFamily="18" charset="0"/>
              </a:rPr>
              <a:t>3 grands types d’explication :</a:t>
            </a:r>
          </a:p>
          <a:p>
            <a:pPr marL="0" lvl="0" indent="0" algn="just" fontAlgn="base">
              <a:spcBef>
                <a:spcPct val="0"/>
              </a:spcBef>
              <a:spcAft>
                <a:spcPct val="0"/>
              </a:spcAft>
              <a:buClrTx/>
              <a:buSzTx/>
              <a:buNone/>
            </a:pPr>
            <a:endParaRPr lang="fr-FR" dirty="0" smtClean="0">
              <a:solidFill>
                <a:schemeClr val="tx1"/>
              </a:solidFill>
              <a:ea typeface="Calibri" pitchFamily="34" charset="0"/>
              <a:cs typeface="Times New Roman" pitchFamily="18" charset="0"/>
            </a:endParaRPr>
          </a:p>
          <a:p>
            <a:pPr marL="0" lvl="0" indent="0" algn="just" fontAlgn="base">
              <a:spcBef>
                <a:spcPct val="0"/>
              </a:spcBef>
              <a:spcAft>
                <a:spcPct val="0"/>
              </a:spcAft>
              <a:buClrTx/>
              <a:buSzTx/>
              <a:buFontTx/>
              <a:buChar char="-"/>
            </a:pPr>
            <a:r>
              <a:rPr lang="fr-FR" dirty="0" smtClean="0">
                <a:solidFill>
                  <a:schemeClr val="tx1"/>
                </a:solidFill>
                <a:ea typeface="Calibri" pitchFamily="34" charset="0"/>
                <a:cs typeface="Times New Roman" pitchFamily="18" charset="0"/>
              </a:rPr>
              <a:t> ce que Jean-Daniel Boyer appelle </a:t>
            </a:r>
            <a:r>
              <a:rPr lang="fr-FR" i="1" dirty="0" smtClean="0">
                <a:solidFill>
                  <a:schemeClr val="tx1"/>
                </a:solidFill>
                <a:ea typeface="Calibri" pitchFamily="34" charset="0"/>
                <a:cs typeface="Times New Roman" pitchFamily="18" charset="0"/>
              </a:rPr>
              <a:t>« la contemporaine canonisation néolibérale d’Adam Smith » ;</a:t>
            </a:r>
          </a:p>
          <a:p>
            <a:pPr marL="0" lvl="0" indent="0" algn="just" fontAlgn="base">
              <a:spcBef>
                <a:spcPct val="0"/>
              </a:spcBef>
              <a:spcAft>
                <a:spcPct val="0"/>
              </a:spcAft>
              <a:buClrTx/>
              <a:buSzTx/>
              <a:buFontTx/>
              <a:buChar char="-"/>
            </a:pPr>
            <a:endParaRPr lang="fr-FR" dirty="0" smtClean="0">
              <a:solidFill>
                <a:schemeClr val="tx1"/>
              </a:solidFill>
              <a:cs typeface="Arial" pitchFamily="34" charset="0"/>
            </a:endParaRPr>
          </a:p>
          <a:p>
            <a:pPr marL="0" lvl="0" indent="0" algn="just" eaLnBrk="0" fontAlgn="base" hangingPunct="0">
              <a:spcBef>
                <a:spcPct val="0"/>
              </a:spcBef>
              <a:spcAft>
                <a:spcPct val="0"/>
              </a:spcAft>
              <a:buClrTx/>
              <a:buSzTx/>
              <a:buFontTx/>
              <a:buChar char="-"/>
            </a:pPr>
            <a:r>
              <a:rPr lang="fr-FR" dirty="0" smtClean="0">
                <a:solidFill>
                  <a:schemeClr val="tx1"/>
                </a:solidFill>
                <a:ea typeface="Calibri" pitchFamily="34" charset="0"/>
                <a:cs typeface="Times New Roman" pitchFamily="18" charset="0"/>
              </a:rPr>
              <a:t> les écrits visant à lutter contre les idées reçues sur cette position faisant de Smith le promoteur du tout marché ;</a:t>
            </a:r>
          </a:p>
          <a:p>
            <a:pPr marL="0" lvl="0" indent="0" algn="just" eaLnBrk="0" fontAlgn="base" hangingPunct="0">
              <a:spcBef>
                <a:spcPct val="0"/>
              </a:spcBef>
              <a:spcAft>
                <a:spcPct val="0"/>
              </a:spcAft>
              <a:buClrTx/>
              <a:buSzTx/>
              <a:buFontTx/>
              <a:buChar char="-"/>
            </a:pPr>
            <a:endParaRPr lang="fr-FR" dirty="0" smtClean="0">
              <a:solidFill>
                <a:schemeClr val="tx1"/>
              </a:solidFill>
              <a:cs typeface="Arial" pitchFamily="34" charset="0"/>
            </a:endParaRPr>
          </a:p>
          <a:p>
            <a:pPr marL="0" lvl="0" indent="0" algn="just" eaLnBrk="0" fontAlgn="base" hangingPunct="0">
              <a:spcBef>
                <a:spcPct val="0"/>
              </a:spcBef>
              <a:spcAft>
                <a:spcPct val="0"/>
              </a:spcAft>
              <a:buClrTx/>
              <a:buSzTx/>
              <a:buNone/>
            </a:pPr>
            <a:r>
              <a:rPr lang="fr-FR" dirty="0" smtClean="0">
                <a:solidFill>
                  <a:schemeClr val="tx1"/>
                </a:solidFill>
                <a:ea typeface="Calibri" pitchFamily="34" charset="0"/>
                <a:cs typeface="Times New Roman" pitchFamily="18" charset="0"/>
              </a:rPr>
              <a:t>- les écrits sur l’aspect précurseur des analyses de Smith dans plusieurs domaines (externalités, croissance endogène, rationalité).</a:t>
            </a:r>
            <a:endParaRPr lang="fr-FR" dirty="0" smtClean="0">
              <a:solidFill>
                <a:schemeClr val="tx1"/>
              </a:solidFill>
              <a:cs typeface="Arial" pitchFamily="34" charset="0"/>
            </a:endParaRPr>
          </a:p>
          <a:p>
            <a:endParaRPr lang="fr-FR" dirty="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2</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u="sng" dirty="0" smtClean="0"/>
              <a:t>3. La rationalité : l’avenue Adam Smith</a:t>
            </a:r>
            <a:endParaRPr lang="fr-FR" sz="4800" dirty="0"/>
          </a:p>
        </p:txBody>
      </p:sp>
      <p:sp>
        <p:nvSpPr>
          <p:cNvPr id="3" name="Espace réservé du contenu 2"/>
          <p:cNvSpPr>
            <a:spLocks noGrp="1"/>
          </p:cNvSpPr>
          <p:nvPr>
            <p:ph idx="1"/>
          </p:nvPr>
        </p:nvSpPr>
        <p:spPr/>
        <p:txBody>
          <a:bodyPr>
            <a:normAutofit fontScale="92500" lnSpcReduction="20000"/>
          </a:bodyPr>
          <a:lstStyle/>
          <a:p>
            <a:pPr algn="ctr">
              <a:buNone/>
            </a:pPr>
            <a:r>
              <a:rPr lang="fr-FR" b="1" i="1" dirty="0" smtClean="0"/>
              <a:t>La rationalité est-elle toujours utilitariste ?</a:t>
            </a:r>
            <a:endParaRPr lang="fr-FR" dirty="0" smtClean="0"/>
          </a:p>
          <a:p>
            <a:r>
              <a:rPr lang="fr-FR" dirty="0" smtClean="0"/>
              <a:t>L’impasse A. Smith?</a:t>
            </a:r>
          </a:p>
          <a:p>
            <a:pPr>
              <a:buNone/>
            </a:pPr>
            <a:r>
              <a:rPr lang="fr-FR" i="1" dirty="0" smtClean="0"/>
              <a:t>	« C’est la vanité, non le bien-être ou le plaisir, qui nous intéresse. Or, la vanité est toujours fondée sur la croyance que nous avons d’être l’objet d’attention et d’approbation. » </a:t>
            </a:r>
            <a:r>
              <a:rPr lang="fr-FR" dirty="0" smtClean="0"/>
              <a:t>TMS, livre 1.</a:t>
            </a:r>
          </a:p>
          <a:p>
            <a:r>
              <a:rPr lang="fr-FR" dirty="0" smtClean="0"/>
              <a:t>Pour Von Mises : </a:t>
            </a:r>
            <a:r>
              <a:rPr lang="fr-FR" i="1" dirty="0" smtClean="0"/>
              <a:t>« l’action humaine est par nécessité toujours rationnelle. L’expression « action rationnelle » est donc un pléonasme et il convient de l’éviter »</a:t>
            </a:r>
            <a:r>
              <a:rPr lang="fr-FR" dirty="0" smtClean="0"/>
              <a:t> (</a:t>
            </a:r>
            <a:r>
              <a:rPr lang="fr-FR" dirty="0" err="1" smtClean="0"/>
              <a:t>Human</a:t>
            </a:r>
            <a:r>
              <a:rPr lang="fr-FR" dirty="0" smtClean="0"/>
              <a:t> Action, 1949).</a:t>
            </a:r>
          </a:p>
          <a:p>
            <a:r>
              <a:rPr lang="fr-FR" dirty="0" smtClean="0"/>
              <a:t>Élargissement du concept de rationalité en science économique</a:t>
            </a:r>
          </a:p>
          <a:p>
            <a:endParaRPr lang="fr-FR" dirty="0" smtClean="0"/>
          </a:p>
          <a:p>
            <a:endParaRPr lang="fr-FR" dirty="0" smtClean="0"/>
          </a:p>
        </p:txBody>
      </p:sp>
      <p:sp>
        <p:nvSpPr>
          <p:cNvPr id="4" name="Espace réservé du pied de page 3"/>
          <p:cNvSpPr>
            <a:spLocks noGrp="1"/>
          </p:cNvSpPr>
          <p:nvPr>
            <p:ph type="ftr" sz="quarter" idx="11"/>
          </p:nvPr>
        </p:nvSpPr>
        <p:spPr/>
        <p:txBody>
          <a:bodyPr/>
          <a:lstStyle/>
          <a:p>
            <a:r>
              <a:rPr lang="fr-FR" dirty="0" smtClean="0">
                <a:solidFill>
                  <a:prstClr val="white"/>
                </a:solidFill>
              </a:rPr>
              <a:t>Stage SES/Philosophie, M Gosse, S Parayre, académie Aix-Marseille 2015</a:t>
            </a:r>
            <a:endParaRPr lang="fr-FR" dirty="0">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20</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1412776"/>
            <a:ext cx="8042276" cy="3672408"/>
          </a:xfrm>
        </p:spPr>
        <p:txBody>
          <a:bodyPr/>
          <a:lstStyle/>
          <a:p>
            <a:r>
              <a:rPr lang="fr-FR" b="1" dirty="0" smtClean="0"/>
              <a:t>Adam Smith</a:t>
            </a:r>
            <a:br>
              <a:rPr lang="fr-FR" b="1" dirty="0" smtClean="0"/>
            </a:br>
            <a:r>
              <a:rPr lang="fr-FR" b="1" dirty="0" smtClean="0"/>
              <a:t>« Exceptionnel de clairvoyance et de compassion ».</a:t>
            </a:r>
            <a:br>
              <a:rPr lang="fr-FR" b="1" dirty="0" smtClean="0"/>
            </a:br>
            <a:r>
              <a:rPr lang="fr-FR" b="1" dirty="0" smtClean="0"/>
              <a:t>Amartya Sen</a:t>
            </a:r>
            <a:endParaRPr lang="fr-FR" dirty="0"/>
          </a:p>
        </p:txBody>
      </p:sp>
      <p:sp>
        <p:nvSpPr>
          <p:cNvPr id="3" name="Espace réservé du pied de page 2"/>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4" name="Espace réservé du numéro de diapositive 3"/>
          <p:cNvSpPr>
            <a:spLocks noGrp="1"/>
          </p:cNvSpPr>
          <p:nvPr>
            <p:ph type="sldNum" sz="quarter" idx="12"/>
          </p:nvPr>
        </p:nvSpPr>
        <p:spPr/>
        <p:txBody>
          <a:bodyPr/>
          <a:lstStyle/>
          <a:p>
            <a:fld id="{E26FDF57-85E4-1440-84A7-369BA6629EE2}" type="slidenum">
              <a:rPr lang="fr-FR" smtClean="0">
                <a:solidFill>
                  <a:prstClr val="white"/>
                </a:solidFill>
              </a:rPr>
              <a:pPr/>
              <a:t>21</a:t>
            </a:fld>
            <a:endParaRPr lang="fr-FR">
              <a:solidFill>
                <a:prstClr val="white"/>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smtClean="0">
                <a:solidFill>
                  <a:srgbClr val="215D77"/>
                </a:solidFill>
              </a:rPr>
              <a:t>Pourquoi étudier A. Smith reste-t-il d’actualité ?</a:t>
            </a:r>
            <a:endParaRPr lang="fr-FR" dirty="0"/>
          </a:p>
        </p:txBody>
      </p:sp>
      <p:sp>
        <p:nvSpPr>
          <p:cNvPr id="3" name="Espace réservé du contenu 2"/>
          <p:cNvSpPr>
            <a:spLocks noGrp="1"/>
          </p:cNvSpPr>
          <p:nvPr>
            <p:ph idx="1"/>
          </p:nvPr>
        </p:nvSpPr>
        <p:spPr/>
        <p:txBody>
          <a:bodyPr/>
          <a:lstStyle/>
          <a:p>
            <a:pPr>
              <a:buNone/>
            </a:pPr>
            <a:endParaRPr lang="fr-FR" b="1" dirty="0" smtClean="0"/>
          </a:p>
          <a:p>
            <a:pPr>
              <a:buNone/>
            </a:pPr>
            <a:r>
              <a:rPr lang="fr-FR" b="1" dirty="0" smtClean="0"/>
              <a:t>Adam Smith est-il le théoricien du marché total ?</a:t>
            </a:r>
          </a:p>
          <a:p>
            <a:pPr>
              <a:buNone/>
            </a:pPr>
            <a:endParaRPr lang="fr-FR" b="1" dirty="0" smtClean="0"/>
          </a:p>
          <a:p>
            <a:pPr marL="457200" indent="-457200">
              <a:buAutoNum type="arabicPeriod"/>
            </a:pPr>
            <a:r>
              <a:rPr lang="fr-FR" dirty="0" smtClean="0"/>
              <a:t>La question centrale de la coordination par le marché</a:t>
            </a:r>
          </a:p>
          <a:p>
            <a:pPr marL="457200" indent="-457200">
              <a:buAutoNum type="arabicPeriod"/>
            </a:pPr>
            <a:r>
              <a:rPr lang="fr-FR" dirty="0" smtClean="0"/>
              <a:t>La question des limites du marché </a:t>
            </a:r>
          </a:p>
          <a:p>
            <a:pPr marL="457200" indent="-457200">
              <a:buAutoNum type="arabicPeriod"/>
            </a:pPr>
            <a:r>
              <a:rPr lang="fr-FR" dirty="0" smtClean="0"/>
              <a:t>La question de la rationalité des acteurs.</a:t>
            </a:r>
            <a:endParaRPr lang="fr-FR" dirty="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3</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smtClean="0"/>
              <a:t>1. La question centrale de la coordination par le marché</a:t>
            </a:r>
            <a:endParaRPr lang="fr-FR" dirty="0"/>
          </a:p>
        </p:txBody>
      </p:sp>
      <p:sp>
        <p:nvSpPr>
          <p:cNvPr id="3" name="Espace réservé du pied de page 2"/>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4" name="Espace réservé du numéro de diapositive 3"/>
          <p:cNvSpPr>
            <a:spLocks noGrp="1"/>
          </p:cNvSpPr>
          <p:nvPr>
            <p:ph type="sldNum" sz="quarter" idx="12"/>
          </p:nvPr>
        </p:nvSpPr>
        <p:spPr/>
        <p:txBody>
          <a:bodyPr/>
          <a:lstStyle/>
          <a:p>
            <a:fld id="{E26FDF57-85E4-1440-84A7-369BA6629EE2}" type="slidenum">
              <a:rPr lang="fr-FR" smtClean="0">
                <a:solidFill>
                  <a:prstClr val="white"/>
                </a:solidFill>
              </a:rPr>
              <a:pPr/>
              <a:t>4</a:t>
            </a:fld>
            <a:endParaRPr lang="fr-FR">
              <a:solidFill>
                <a:prstClr val="white"/>
              </a:solidFill>
            </a:endParaRPr>
          </a:p>
        </p:txBody>
      </p:sp>
      <p:graphicFrame>
        <p:nvGraphicFramePr>
          <p:cNvPr id="5" name="Tableau 4"/>
          <p:cNvGraphicFramePr>
            <a:graphicFrameLocks noGrp="1"/>
          </p:cNvGraphicFramePr>
          <p:nvPr/>
        </p:nvGraphicFramePr>
        <p:xfrm>
          <a:off x="827584" y="1340768"/>
          <a:ext cx="7632852" cy="4044382"/>
        </p:xfrm>
        <a:graphic>
          <a:graphicData uri="http://schemas.openxmlformats.org/drawingml/2006/table">
            <a:tbl>
              <a:tblPr/>
              <a:tblGrid>
                <a:gridCol w="1908213"/>
                <a:gridCol w="1908213"/>
                <a:gridCol w="1908213"/>
                <a:gridCol w="1908213"/>
              </a:tblGrid>
              <a:tr h="763284">
                <a:tc>
                  <a:txBody>
                    <a:bodyPr/>
                    <a:lstStyle/>
                    <a:p>
                      <a:pPr algn="ctr">
                        <a:spcAft>
                          <a:spcPts val="0"/>
                        </a:spcAft>
                      </a:pPr>
                      <a:r>
                        <a:rPr lang="fr-FR" sz="2000" b="1" dirty="0">
                          <a:latin typeface="Times New Roman"/>
                          <a:ea typeface="Calibri"/>
                        </a:rPr>
                        <a:t>Marché</a:t>
                      </a:r>
                      <a:endParaRPr lang="fr-FR" sz="2000" dirty="0">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dirty="0">
                          <a:latin typeface="Times New Roman"/>
                          <a:ea typeface="Calibri"/>
                        </a:rPr>
                        <a:t>Hiérarchie</a:t>
                      </a:r>
                      <a:endParaRPr lang="fr-FR" sz="2000" dirty="0">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dirty="0">
                          <a:latin typeface="Times New Roman"/>
                          <a:ea typeface="Calibri"/>
                        </a:rPr>
                        <a:t>Normes/règles/Valeurs</a:t>
                      </a:r>
                      <a:endParaRPr lang="fr-FR" sz="2000" dirty="0">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b="1">
                          <a:latin typeface="Times New Roman"/>
                          <a:ea typeface="Calibri"/>
                        </a:rPr>
                        <a:t>Coopération</a:t>
                      </a:r>
                      <a:endParaRPr lang="fr-FR" sz="2000">
                        <a:latin typeface="Times New Roman"/>
                        <a:ea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43">
                <a:tc>
                  <a:txBody>
                    <a:bodyPr/>
                    <a:lstStyle/>
                    <a:p>
                      <a:pPr algn="ctr">
                        <a:spcAft>
                          <a:spcPts val="0"/>
                        </a:spcAft>
                      </a:pPr>
                      <a:r>
                        <a:rPr lang="fr-FR" sz="2000">
                          <a:latin typeface="Times New Roman"/>
                          <a:ea typeface="Calibri"/>
                        </a:rPr>
                        <a:t>Horizontale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Calibri"/>
                        </a:rPr>
                        <a:t>Verticale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Calibri"/>
                        </a:rPr>
                        <a:t>Verticale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Calibri"/>
                        </a:rPr>
                        <a:t>Horizontale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43">
                <a:tc>
                  <a:txBody>
                    <a:bodyPr/>
                    <a:lstStyle/>
                    <a:p>
                      <a:pPr algn="ctr">
                        <a:spcAft>
                          <a:spcPts val="0"/>
                        </a:spcAft>
                      </a:pPr>
                      <a:r>
                        <a:rPr lang="fr-FR" sz="2000">
                          <a:latin typeface="Times New Roman"/>
                          <a:ea typeface="Calibri"/>
                        </a:rPr>
                        <a:t>Non intentionnelle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Calibri"/>
                        </a:rPr>
                        <a:t>Intentionnelle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Calibri"/>
                        </a:rPr>
                        <a:t>Non intentionnelle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Calibri"/>
                        </a:rPr>
                        <a:t>Intentionnelle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9855">
                <a:tc>
                  <a:txBody>
                    <a:bodyPr/>
                    <a:lstStyle/>
                    <a:p>
                      <a:pPr algn="ctr">
                        <a:spcAft>
                          <a:spcPts val="0"/>
                        </a:spcAft>
                      </a:pPr>
                      <a:r>
                        <a:rPr lang="fr-FR" sz="2000">
                          <a:latin typeface="Times New Roman"/>
                          <a:ea typeface="Calibri"/>
                        </a:rPr>
                        <a:t>Marché en CPP (Walras)</a:t>
                      </a:r>
                    </a:p>
                    <a:p>
                      <a:pPr algn="ctr">
                        <a:spcAft>
                          <a:spcPts val="0"/>
                        </a:spcAft>
                      </a:pPr>
                      <a:r>
                        <a:rPr lang="fr-FR" sz="2000">
                          <a:latin typeface="Times New Roman"/>
                          <a:ea typeface="Calibri"/>
                        </a:rPr>
                        <a:t>Marché comme processus de découverte</a:t>
                      </a:r>
                    </a:p>
                    <a:p>
                      <a:pPr algn="ctr">
                        <a:spcAft>
                          <a:spcPts val="0"/>
                        </a:spcAft>
                      </a:pPr>
                      <a:r>
                        <a:rPr lang="fr-FR" sz="2000">
                          <a:latin typeface="Times New Roman"/>
                          <a:ea typeface="Calibri"/>
                        </a:rPr>
                        <a:t>(École autrichienne)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Calibri"/>
                        </a:rPr>
                        <a:t>Bureaucratie (Weber)</a:t>
                      </a:r>
                    </a:p>
                    <a:p>
                      <a:pPr algn="ctr">
                        <a:spcAft>
                          <a:spcPts val="0"/>
                        </a:spcAft>
                      </a:pPr>
                      <a:r>
                        <a:rPr lang="fr-FR" sz="2000">
                          <a:latin typeface="Times New Roman"/>
                          <a:ea typeface="Calibri"/>
                        </a:rPr>
                        <a:t>Entreprise</a:t>
                      </a:r>
                    </a:p>
                    <a:p>
                      <a:pPr algn="ctr">
                        <a:spcAft>
                          <a:spcPts val="0"/>
                        </a:spcAft>
                      </a:pPr>
                      <a:r>
                        <a:rPr lang="fr-FR" sz="2000">
                          <a:latin typeface="Times New Roman"/>
                          <a:ea typeface="Calibri"/>
                        </a:rPr>
                        <a:t>(Coase)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a:latin typeface="Times New Roman"/>
                          <a:ea typeface="Calibri"/>
                        </a:rPr>
                        <a:t>Communauté (Tönnies)</a:t>
                      </a:r>
                    </a:p>
                    <a:p>
                      <a:pPr algn="ctr">
                        <a:spcAft>
                          <a:spcPts val="0"/>
                        </a:spcAft>
                      </a:pPr>
                      <a:r>
                        <a:rPr lang="fr-FR" sz="2000">
                          <a:latin typeface="Times New Roman"/>
                          <a:ea typeface="Calibri"/>
                        </a:rPr>
                        <a:t>Rites religieux</a:t>
                      </a:r>
                    </a:p>
                    <a:p>
                      <a:pPr algn="ctr">
                        <a:spcAft>
                          <a:spcPts val="0"/>
                        </a:spcAft>
                      </a:pPr>
                      <a:r>
                        <a:rPr lang="fr-FR" sz="2000">
                          <a:latin typeface="Times New Roman"/>
                          <a:ea typeface="Calibri"/>
                        </a:rPr>
                        <a:t>(Durkheim)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Calibri"/>
                        </a:rPr>
                        <a:t>Gestion des</a:t>
                      </a:r>
                    </a:p>
                    <a:p>
                      <a:pPr algn="ctr">
                        <a:spcAft>
                          <a:spcPts val="0"/>
                        </a:spcAft>
                      </a:pPr>
                      <a:r>
                        <a:rPr lang="fr-FR" sz="2000" dirty="0">
                          <a:latin typeface="Times New Roman"/>
                          <a:ea typeface="Calibri"/>
                        </a:rPr>
                        <a:t>communs (</a:t>
                      </a:r>
                      <a:r>
                        <a:rPr lang="fr-FR" sz="2000" dirty="0" err="1">
                          <a:latin typeface="Times New Roman"/>
                          <a:ea typeface="Calibri"/>
                        </a:rPr>
                        <a:t>Ostrom</a:t>
                      </a:r>
                      <a:r>
                        <a:rPr lang="fr-FR" sz="2000" dirty="0">
                          <a:latin typeface="Times New Roman"/>
                          <a:ea typeface="Calibri"/>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179512" y="5445224"/>
            <a:ext cx="8784976" cy="923330"/>
          </a:xfrm>
          <a:prstGeom prst="rect">
            <a:avLst/>
          </a:prstGeom>
        </p:spPr>
        <p:txBody>
          <a:bodyPr wrap="square">
            <a:spAutoFit/>
          </a:bodyPr>
          <a:lstStyle/>
          <a:p>
            <a:r>
              <a:rPr lang="fr-FR" i="1" dirty="0" smtClean="0">
                <a:latin typeface="Times New Roman"/>
                <a:ea typeface="Calibri"/>
              </a:rPr>
              <a:t>« Le concept de coordination dans les manuels de SES - Une étude de transposition didactique »</a:t>
            </a:r>
            <a:r>
              <a:rPr lang="fr-FR" dirty="0" smtClean="0">
                <a:latin typeface="Times New Roman"/>
                <a:ea typeface="Calibri"/>
              </a:rPr>
              <a:t> de Margaux </a:t>
            </a:r>
            <a:r>
              <a:rPr lang="fr-FR" dirty="0" err="1" smtClean="0">
                <a:latin typeface="Times New Roman"/>
                <a:ea typeface="Calibri"/>
              </a:rPr>
              <a:t>Osenda</a:t>
            </a:r>
            <a:r>
              <a:rPr lang="fr-FR" dirty="0" smtClean="0">
                <a:latin typeface="Times New Roman"/>
                <a:ea typeface="Calibri"/>
              </a:rPr>
              <a:t> et Alain </a:t>
            </a:r>
            <a:r>
              <a:rPr lang="fr-FR" dirty="0" err="1" smtClean="0">
                <a:latin typeface="Times New Roman"/>
                <a:ea typeface="Calibri"/>
              </a:rPr>
              <a:t>Beitone</a:t>
            </a:r>
            <a:r>
              <a:rPr lang="fr-FR" dirty="0" smtClean="0">
                <a:latin typeface="Times New Roman"/>
                <a:ea typeface="Calibri"/>
              </a:rPr>
              <a:t> paru en Juillet 2014 sur le site Éloge des SES.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lstStyle/>
          <a:p>
            <a:pPr>
              <a:buNone/>
            </a:pPr>
            <a:r>
              <a:rPr lang="fr-FR" b="1" i="1" dirty="0" smtClean="0"/>
              <a:t>La coordination par le marché est-elle naturelle ?</a:t>
            </a:r>
            <a:endParaRPr lang="fr-FR" dirty="0" smtClean="0"/>
          </a:p>
          <a:p>
            <a:pPr>
              <a:buFontTx/>
              <a:buChar char="-"/>
            </a:pPr>
            <a:r>
              <a:rPr lang="fr-FR" dirty="0" smtClean="0"/>
              <a:t>les hommes ont une </a:t>
            </a:r>
            <a:r>
              <a:rPr lang="fr-FR" b="1" dirty="0" smtClean="0"/>
              <a:t>propension naturelle à l’échange </a:t>
            </a:r>
          </a:p>
          <a:p>
            <a:pPr>
              <a:buFontTx/>
              <a:buChar char="-"/>
            </a:pPr>
            <a:r>
              <a:rPr lang="fr-FR" b="1" dirty="0" smtClean="0"/>
              <a:t>→ </a:t>
            </a:r>
            <a:r>
              <a:rPr lang="fr-FR" dirty="0" smtClean="0"/>
              <a:t>développement de la </a:t>
            </a:r>
            <a:r>
              <a:rPr lang="fr-FR" b="1" dirty="0" smtClean="0"/>
              <a:t>division du travail</a:t>
            </a:r>
            <a:r>
              <a:rPr lang="fr-FR" dirty="0" smtClean="0"/>
              <a:t> </a:t>
            </a:r>
          </a:p>
          <a:p>
            <a:pPr>
              <a:buFontTx/>
              <a:buChar char="-"/>
            </a:pPr>
            <a:r>
              <a:rPr lang="fr-FR" b="1" dirty="0" smtClean="0"/>
              <a:t>→ </a:t>
            </a:r>
            <a:r>
              <a:rPr lang="fr-FR" dirty="0" smtClean="0"/>
              <a:t>des </a:t>
            </a:r>
            <a:r>
              <a:rPr lang="fr-FR" b="1" dirty="0" smtClean="0"/>
              <a:t>rendements croissants </a:t>
            </a:r>
          </a:p>
          <a:p>
            <a:pPr>
              <a:buFontTx/>
              <a:buChar char="-"/>
            </a:pPr>
            <a:r>
              <a:rPr lang="fr-FR" b="1" dirty="0" smtClean="0"/>
              <a:t>→ l’extension des marchés</a:t>
            </a:r>
          </a:p>
          <a:p>
            <a:pPr>
              <a:buFontTx/>
              <a:buChar char="-"/>
            </a:pPr>
            <a:r>
              <a:rPr lang="fr-FR" b="1" dirty="0" smtClean="0"/>
              <a:t>→ </a:t>
            </a:r>
            <a:r>
              <a:rPr lang="fr-FR" b="1" dirty="0" err="1" smtClean="0"/>
              <a:t>aprrofondissement</a:t>
            </a:r>
            <a:r>
              <a:rPr lang="fr-FR" b="1" dirty="0" smtClean="0"/>
              <a:t> de la division du travail</a:t>
            </a:r>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5</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lstStyle/>
          <a:p>
            <a:pPr>
              <a:buNone/>
            </a:pPr>
            <a:endParaRPr lang="fr-FR" b="1" i="1" dirty="0" smtClean="0"/>
          </a:p>
          <a:p>
            <a:pPr>
              <a:buNone/>
            </a:pPr>
            <a:r>
              <a:rPr lang="fr-FR" b="1" i="1" dirty="0" smtClean="0"/>
              <a:t>Mais le marché n’est pas naturel.</a:t>
            </a:r>
            <a:endParaRPr lang="fr-FR" dirty="0" smtClean="0"/>
          </a:p>
          <a:p>
            <a:pPr>
              <a:buFontTx/>
              <a:buChar char="-"/>
            </a:pPr>
            <a:r>
              <a:rPr lang="fr-FR" dirty="0" smtClean="0"/>
              <a:t>Le marché nécessite un certain nombre d’</a:t>
            </a:r>
            <a:r>
              <a:rPr lang="fr-FR" b="1" dirty="0" smtClean="0"/>
              <a:t>institutions</a:t>
            </a:r>
            <a:endParaRPr lang="fr-FR" dirty="0" smtClean="0"/>
          </a:p>
          <a:p>
            <a:pPr>
              <a:buFontTx/>
              <a:buChar char="-"/>
            </a:pPr>
            <a:r>
              <a:rPr lang="fr-FR" dirty="0" smtClean="0"/>
              <a:t>Certaines institutions sont favorables à son développement (sûreté des échanges et libre commerce)</a:t>
            </a:r>
          </a:p>
          <a:p>
            <a:pPr>
              <a:buFontTx/>
              <a:buChar char="-"/>
            </a:pPr>
            <a:r>
              <a:rPr lang="fr-FR" dirty="0" smtClean="0"/>
              <a:t>D’autres sont défavorables (féodalisme et esclavage)</a:t>
            </a:r>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6</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Par exemple l’impossibilité de pouvoir trouver une contrepartie à l’échange rend celui-ci impossible …</a:t>
            </a:r>
            <a:endParaRPr lang="fr-FR" b="1" i="1" dirty="0" smtClean="0"/>
          </a:p>
          <a:p>
            <a:pPr>
              <a:buNone/>
            </a:pPr>
            <a:r>
              <a:rPr lang="fr-FR" i="1" dirty="0" smtClean="0"/>
              <a:t>« </a:t>
            </a:r>
            <a:r>
              <a:rPr lang="fr-CA" i="1" dirty="0" smtClean="0"/>
              <a:t>Dans un pays où il n'existe ni commerce étranger ni manufactures importantes, un grand propriétaire ne trouvant pas à échanger la plus grande partie du produit de ses terres qui se trouve excéder la subsistance des cultivateurs, en consomme la totalité chez lui, en une sorte d'hospitalité rustique. Si ce superflu est en état de faire vivre un cent ou un millier de personnes, il n'y a pas d'autre moyen de l'employer, que d'en nourrir un cent ou un millier de personnes. Il est donc en tout temps environné d'une foule de clients et de gens à sa suite, qui, n'ayant aucun équivalent à lui donner en retour de leur subsistance, mais étant entièrement nourris de ses bienfaits, sont à ses ordres, par la même raison qui fait que des soldats sont aux ordres du prince qui les paye. Avant l'extension du commerce et des manufactures en Europe, l'hospitalité qu'exerçaient les grands et les riches, depuis le souverain jusqu'au moindre baron, est au-dessus de tout ce dont nous pourrions aujourd'hui nous faire idée. La salle de Westminster était la salle à manger de Guillaume le Roux, et peut-être souvent n'était-elle pas encore trop grande pour le nombre des convives qu'il y traitait. » </a:t>
            </a:r>
            <a:r>
              <a:rPr lang="fr-CA" dirty="0" smtClean="0"/>
              <a:t>RDN Livre 3 Chapitre 4 p502-503.</a:t>
            </a:r>
            <a:endParaRPr lang="fr-FR" dirty="0" smtClean="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7</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a:xfrm>
            <a:off x="549275" y="1340768"/>
            <a:ext cx="8042276" cy="4824535"/>
          </a:xfrm>
        </p:spPr>
        <p:txBody>
          <a:bodyPr>
            <a:normAutofit fontScale="85000" lnSpcReduction="20000"/>
          </a:bodyPr>
          <a:lstStyle/>
          <a:p>
            <a:r>
              <a:rPr lang="fr-CA" dirty="0" smtClean="0"/>
              <a:t>L’ordre repose sur des choix individuels.</a:t>
            </a:r>
            <a:endParaRPr lang="fr-FR" dirty="0" smtClean="0"/>
          </a:p>
          <a:p>
            <a:r>
              <a:rPr lang="fr-FR" dirty="0" smtClean="0"/>
              <a:t>L’échange marchand permet donc l’</a:t>
            </a:r>
            <a:r>
              <a:rPr lang="fr-FR" b="1" dirty="0" smtClean="0"/>
              <a:t>émancipation</a:t>
            </a:r>
            <a:r>
              <a:rPr lang="fr-FR" dirty="0" smtClean="0"/>
              <a:t> des hommes. </a:t>
            </a:r>
          </a:p>
          <a:p>
            <a:pPr>
              <a:buNone/>
            </a:pPr>
            <a:r>
              <a:rPr lang="fr-FR" i="1" dirty="0" smtClean="0"/>
              <a:t>	« Il n’y a qu’un mendiant qui puisse se résoudre à dépendre de la bienveillance d’autrui ; encore ce mendiant n’en dépend-il pas en tout; c’est bien la bonne volonté des personnes charitables qui lui fournit le fonds entier de sa subsistance; mais quoique ce soit là en dernière analyse le principe d’où il tire de quoi satisfaire aux besoins de sa vie, cependant ce n’est pas celui-là qui peut y pourvoir à mesure qu’ils se font sentir. La plus grande partie de ces besoins du moment se trouvent satisfaits, comme ceux des autres hommes, par traité, par échange et par achat. Avec l’argent que l’un lui donne, il achète du pain. Les vieux habits qu’il reçoit d’un autre, il les troque contre d’autres vieux habits qui l’accommodent mieux, ou bien contre un logement, contre des aliments, ou enfin contre de l’argent qui lui servira à se procurer un logement, des aliments ou des habits quand il en aura besoin. » RDN, Livre 1 chapitre 2 p82.</a:t>
            </a:r>
            <a:endParaRPr lang="fr-FR" dirty="0" smtClean="0"/>
          </a:p>
          <a:p>
            <a:pPr>
              <a:buNone/>
            </a:pPr>
            <a:endParaRPr lang="fr-FR" dirty="0" smtClean="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8</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dirty="0" smtClean="0"/>
              <a:t>1. La question centrale de la coordination par le marché</a:t>
            </a:r>
            <a:endParaRPr lang="fr-FR" dirty="0"/>
          </a:p>
        </p:txBody>
      </p:sp>
      <p:sp>
        <p:nvSpPr>
          <p:cNvPr id="3" name="Espace réservé du contenu 2"/>
          <p:cNvSpPr>
            <a:spLocks noGrp="1"/>
          </p:cNvSpPr>
          <p:nvPr>
            <p:ph idx="1"/>
          </p:nvPr>
        </p:nvSpPr>
        <p:spPr/>
        <p:txBody>
          <a:bodyPr>
            <a:normAutofit/>
          </a:bodyPr>
          <a:lstStyle/>
          <a:p>
            <a:pPr>
              <a:buNone/>
            </a:pPr>
            <a:endParaRPr lang="fr-FR" b="1" dirty="0" smtClean="0"/>
          </a:p>
          <a:p>
            <a:pPr>
              <a:buNone/>
            </a:pPr>
            <a:endParaRPr lang="fr-FR" b="1" dirty="0" smtClean="0"/>
          </a:p>
          <a:p>
            <a:pPr>
              <a:buNone/>
            </a:pPr>
            <a:r>
              <a:rPr lang="fr-FR" b="1" dirty="0" smtClean="0"/>
              <a:t>Le marché est donc une composante institutionnelle de la coordination de toute société qui reconnait aux individus une souveraineté individuelle.</a:t>
            </a:r>
            <a:endParaRPr lang="fr-FR" dirty="0" smtClean="0"/>
          </a:p>
          <a:p>
            <a:pPr>
              <a:buNone/>
            </a:pPr>
            <a:endParaRPr lang="fr-FR" dirty="0" smtClean="0"/>
          </a:p>
        </p:txBody>
      </p:sp>
      <p:sp>
        <p:nvSpPr>
          <p:cNvPr id="4" name="Espace réservé du pied de page 3"/>
          <p:cNvSpPr>
            <a:spLocks noGrp="1"/>
          </p:cNvSpPr>
          <p:nvPr>
            <p:ph type="ftr" sz="quarter" idx="11"/>
          </p:nvPr>
        </p:nvSpPr>
        <p:spPr/>
        <p:txBody>
          <a:bodyPr/>
          <a:lstStyle/>
          <a:p>
            <a:r>
              <a:rPr lang="fr-FR" smtClean="0">
                <a:solidFill>
                  <a:prstClr val="white"/>
                </a:solidFill>
              </a:rPr>
              <a:t>Stage SES/Philosophie, M Gosse, S Parayre, académie Aix-Marseille 2015</a:t>
            </a:r>
            <a:endParaRPr lang="fr-FR">
              <a:solidFill>
                <a:prstClr val="white"/>
              </a:solidFill>
            </a:endParaRPr>
          </a:p>
        </p:txBody>
      </p:sp>
      <p:sp>
        <p:nvSpPr>
          <p:cNvPr id="5" name="Espace réservé du numéro de diapositive 4"/>
          <p:cNvSpPr>
            <a:spLocks noGrp="1"/>
          </p:cNvSpPr>
          <p:nvPr>
            <p:ph type="sldNum" sz="quarter" idx="12"/>
          </p:nvPr>
        </p:nvSpPr>
        <p:spPr/>
        <p:txBody>
          <a:bodyPr/>
          <a:lstStyle/>
          <a:p>
            <a:fld id="{E26FDF57-85E4-1440-84A7-369BA6629EE2}" type="slidenum">
              <a:rPr lang="fr-FR" smtClean="0">
                <a:solidFill>
                  <a:prstClr val="white"/>
                </a:solidFill>
              </a:rPr>
              <a:pPr/>
              <a:t>9</a:t>
            </a:fld>
            <a:endParaRPr lang="fr-FR">
              <a:solidFill>
                <a:prstClr val="whit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is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s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TotalTime>
  <Words>852</Words>
  <Application>Microsoft Office PowerPoint</Application>
  <PresentationFormat>Affichage à l'écran (4:3)</PresentationFormat>
  <Paragraphs>165</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News Gothic MT</vt:lpstr>
      <vt:lpstr>Times New Roman</vt:lpstr>
      <vt:lpstr>Wingdings 2</vt:lpstr>
      <vt:lpstr>Brise</vt:lpstr>
      <vt:lpstr>Stage avril 2015</vt:lpstr>
      <vt:lpstr>Pourquoi étudier A. Smith reste-t-il d’actualité ?</vt:lpstr>
      <vt:lpstr>Pourquoi étudier A. Smith reste-t-il d’actualité ?</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1. La question centrale de la coordination par le marché</vt:lpstr>
      <vt:lpstr>2. Les limites du marché.</vt:lpstr>
      <vt:lpstr>2. Les limites du marché.</vt:lpstr>
      <vt:lpstr>2. Les limites du marché.</vt:lpstr>
      <vt:lpstr>2. Les limites du marché.</vt:lpstr>
      <vt:lpstr>2. Les limites du marché.</vt:lpstr>
      <vt:lpstr>3. La rationalité : l’avenue Adam Smith</vt:lpstr>
      <vt:lpstr>Adam Smith « Exceptionnel de clairvoyance et de compassion ». Amartya Sen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avril 2015</dc:title>
  <dc:creator>Sandrine</dc:creator>
  <cp:lastModifiedBy>corinne martin</cp:lastModifiedBy>
  <cp:revision>28</cp:revision>
  <dcterms:created xsi:type="dcterms:W3CDTF">2015-04-23T08:30:54Z</dcterms:created>
  <dcterms:modified xsi:type="dcterms:W3CDTF">2015-04-28T09:13:43Z</dcterms:modified>
</cp:coreProperties>
</file>