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6" r:id="rId3"/>
    <p:sldId id="262" r:id="rId4"/>
    <p:sldId id="258" r:id="rId5"/>
    <p:sldId id="259" r:id="rId6"/>
    <p:sldId id="260" r:id="rId7"/>
    <p:sldId id="261" r:id="rId8"/>
    <p:sldId id="264" r:id="rId9"/>
    <p:sldId id="263" r:id="rId10"/>
    <p:sldId id="265" r:id="rId11"/>
    <p:sldId id="266" r:id="rId12"/>
    <p:sldId id="282" r:id="rId13"/>
    <p:sldId id="280" r:id="rId14"/>
    <p:sldId id="281" r:id="rId15"/>
    <p:sldId id="269" r:id="rId16"/>
    <p:sldId id="270" r:id="rId17"/>
    <p:sldId id="267" r:id="rId18"/>
    <p:sldId id="273" r:id="rId19"/>
    <p:sldId id="283" r:id="rId20"/>
    <p:sldId id="268" r:id="rId21"/>
    <p:sldId id="284" r:id="rId22"/>
    <p:sldId id="271" r:id="rId23"/>
    <p:sldId id="272" r:id="rId24"/>
    <p:sldId id="275" r:id="rId25"/>
    <p:sldId id="276" r:id="rId26"/>
    <p:sldId id="285" r:id="rId27"/>
    <p:sldId id="286" r:id="rId28"/>
    <p:sldId id="288" r:id="rId29"/>
    <p:sldId id="287" r:id="rId30"/>
    <p:sldId id="277" r:id="rId31"/>
    <p:sldId id="278" r:id="rId32"/>
    <p:sldId id="289" r:id="rId33"/>
    <p:sldId id="290" r:id="rId34"/>
    <p:sldId id="291" r:id="rId35"/>
    <p:sldId id="292" r:id="rId36"/>
    <p:sldId id="279" r:id="rId37"/>
  </p:sldIdLst>
  <p:sldSz cx="9144000" cy="6858000" type="screen4x3"/>
  <p:notesSz cx="6877050" cy="96535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28" autoAdjust="0"/>
  </p:normalViewPr>
  <p:slideViewPr>
    <p:cSldViewPr>
      <p:cViewPr varScale="1">
        <p:scale>
          <a:sx n="94" d="100"/>
          <a:sy n="94" d="100"/>
        </p:scale>
        <p:origin x="-14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0055" cy="482679"/>
          </a:xfrm>
          <a:prstGeom prst="rect">
            <a:avLst/>
          </a:prstGeom>
        </p:spPr>
        <p:txBody>
          <a:bodyPr vert="horz" lIns="94458" tIns="47229" rIns="94458" bIns="47229" rtlCol="0"/>
          <a:lstStyle>
            <a:lvl1pPr algn="l">
              <a:defRPr sz="1200"/>
            </a:lvl1pPr>
          </a:lstStyle>
          <a:p>
            <a:endParaRPr lang="fr-FR"/>
          </a:p>
        </p:txBody>
      </p:sp>
      <p:sp>
        <p:nvSpPr>
          <p:cNvPr id="3" name="Espace réservé de la date 2"/>
          <p:cNvSpPr>
            <a:spLocks noGrp="1"/>
          </p:cNvSpPr>
          <p:nvPr>
            <p:ph type="dt" idx="1"/>
          </p:nvPr>
        </p:nvSpPr>
        <p:spPr>
          <a:xfrm>
            <a:off x="3895404" y="0"/>
            <a:ext cx="2980055" cy="482679"/>
          </a:xfrm>
          <a:prstGeom prst="rect">
            <a:avLst/>
          </a:prstGeom>
        </p:spPr>
        <p:txBody>
          <a:bodyPr vert="horz" lIns="94458" tIns="47229" rIns="94458" bIns="47229" rtlCol="0"/>
          <a:lstStyle>
            <a:lvl1pPr algn="r">
              <a:defRPr sz="1200"/>
            </a:lvl1pPr>
          </a:lstStyle>
          <a:p>
            <a:fld id="{6E3543CB-F2D8-498B-A514-C9233E19E57B}" type="datetimeFigureOut">
              <a:rPr lang="fr-FR" smtClean="0"/>
              <a:t>27/09/2015</a:t>
            </a:fld>
            <a:endParaRPr lang="fr-FR"/>
          </a:p>
        </p:txBody>
      </p:sp>
      <p:sp>
        <p:nvSpPr>
          <p:cNvPr id="4" name="Espace réservé de l'image des diapositives 3"/>
          <p:cNvSpPr>
            <a:spLocks noGrp="1" noRot="1" noChangeAspect="1"/>
          </p:cNvSpPr>
          <p:nvPr>
            <p:ph type="sldImg" idx="2"/>
          </p:nvPr>
        </p:nvSpPr>
        <p:spPr>
          <a:xfrm>
            <a:off x="1025525" y="723900"/>
            <a:ext cx="4826000" cy="3619500"/>
          </a:xfrm>
          <a:prstGeom prst="rect">
            <a:avLst/>
          </a:prstGeom>
          <a:noFill/>
          <a:ln w="12700">
            <a:solidFill>
              <a:prstClr val="black"/>
            </a:solidFill>
          </a:ln>
        </p:spPr>
        <p:txBody>
          <a:bodyPr vert="horz" lIns="94458" tIns="47229" rIns="94458" bIns="47229" rtlCol="0" anchor="ctr"/>
          <a:lstStyle/>
          <a:p>
            <a:endParaRPr lang="fr-FR"/>
          </a:p>
        </p:txBody>
      </p:sp>
      <p:sp>
        <p:nvSpPr>
          <p:cNvPr id="5" name="Espace réservé des commentaires 4"/>
          <p:cNvSpPr>
            <a:spLocks noGrp="1"/>
          </p:cNvSpPr>
          <p:nvPr>
            <p:ph type="body" sz="quarter" idx="3"/>
          </p:nvPr>
        </p:nvSpPr>
        <p:spPr>
          <a:xfrm>
            <a:off x="687705" y="4585454"/>
            <a:ext cx="5501640" cy="4344115"/>
          </a:xfrm>
          <a:prstGeom prst="rect">
            <a:avLst/>
          </a:prstGeom>
        </p:spPr>
        <p:txBody>
          <a:bodyPr vert="horz" lIns="94458" tIns="47229" rIns="94458" bIns="47229"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169233"/>
            <a:ext cx="2980055" cy="482679"/>
          </a:xfrm>
          <a:prstGeom prst="rect">
            <a:avLst/>
          </a:prstGeom>
        </p:spPr>
        <p:txBody>
          <a:bodyPr vert="horz" lIns="94458" tIns="47229" rIns="94458" bIns="4722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95404" y="9169233"/>
            <a:ext cx="2980055" cy="482679"/>
          </a:xfrm>
          <a:prstGeom prst="rect">
            <a:avLst/>
          </a:prstGeom>
        </p:spPr>
        <p:txBody>
          <a:bodyPr vert="horz" lIns="94458" tIns="47229" rIns="94458" bIns="47229" rtlCol="0" anchor="b"/>
          <a:lstStyle>
            <a:lvl1pPr algn="r">
              <a:defRPr sz="1200"/>
            </a:lvl1pPr>
          </a:lstStyle>
          <a:p>
            <a:fld id="{B5BD9071-88F4-4138-A07F-F69B321E1E43}"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Actuellement affecté au LP Pierre Joseph Laurent à ANICHE (AC de Lille), </a:t>
            </a:r>
          </a:p>
          <a:p>
            <a:pPr algn="just"/>
            <a:endParaRPr lang="fr-FR" sz="1900" dirty="0"/>
          </a:p>
          <a:p>
            <a:pPr algn="just"/>
            <a:r>
              <a:rPr lang="fr-FR" sz="1900" dirty="0"/>
              <a:t>L’an dernier au LP de l’Argensol à ORANGE (84) AC d’Aix Marseille dans un LP Industriel (SEN, MT, CA, MA, CI)</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900" dirty="0"/>
              <a:t>De nombreux élèves sont internes et ne connaissent pas Orange et sa périphérie.</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Lors de la connexion à Edugéo, la carte proposée est centrée sur la France et plusieurs couches sont superposées (Croquis, Photographies aériennes et Cartes IGN).</a:t>
            </a:r>
          </a:p>
          <a:p>
            <a:pPr algn="just"/>
            <a:endParaRPr lang="fr-FR" sz="1900" dirty="0"/>
          </a:p>
          <a:p>
            <a:pPr algn="just"/>
            <a:r>
              <a:rPr lang="fr-FR" sz="1900" dirty="0"/>
              <a:t>Sur le côté, un outil de recherche permet de se localiser sur la ville ou la zone sur laquelle on souhaite travailler. </a:t>
            </a:r>
          </a:p>
          <a:p>
            <a:pPr algn="just"/>
            <a:endParaRPr lang="fr-FR" sz="1900" dirty="0"/>
          </a:p>
          <a:p>
            <a:pPr algn="just"/>
            <a:r>
              <a:rPr lang="fr-FR" sz="1900" dirty="0"/>
              <a:t>On peut aussi ajouter ou supprimer des calques suivant ce que l’on veut afficher.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La vue est ici centrée sur Orange ce qui a permis de commencer à placer le lycée et à commencer à construire la légende.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Au fil de la séance j’ai pu passer la main à certains élèves qui sont venus au tableau pour effectuer des repérages sur la carte et qui ont construit des éléments de la légende. </a:t>
            </a:r>
          </a:p>
          <a:p>
            <a:pPr algn="just"/>
            <a:endParaRPr lang="fr-FR" sz="1900" dirty="0"/>
          </a:p>
          <a:p>
            <a:pPr algn="just"/>
            <a:r>
              <a:rPr lang="fr-FR" sz="1900" dirty="0"/>
              <a:t>Les élèves ont bien saisi la façon de jouer sur les couches successives et pour ajouter des éléments et des zones de texte.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Les élèves ont été rendus acteurs de la construction de la séance. Cette séance a pu être rendue possible grâce aux connaissances et aux réflexions des élèves sur leur environnement. </a:t>
            </a:r>
          </a:p>
          <a:p>
            <a:pPr algn="just"/>
            <a:endParaRPr lang="fr-FR" sz="1900" dirty="0"/>
          </a:p>
          <a:p>
            <a:pPr algn="just"/>
            <a:r>
              <a:rPr lang="fr-FR" sz="1900" dirty="0"/>
              <a:t>De plus, le travail avec l’outil a réellement permis de vérifier les hypothèses des élèves.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pPr algn="just">
              <a:buFont typeface="Wingdings" pitchFamily="2" charset="2"/>
              <a:buChar char="ü"/>
            </a:pPr>
            <a:r>
              <a:rPr lang="fr-FR" sz="1700" dirty="0"/>
              <a:t> L’outil, même s’il n’est pas très compliqué à prendre en mains nécessite cependant d’avoir été manipulé au moins une fois quelques minutes par le professeur, au moins la veille de la séance avec les élèves. </a:t>
            </a:r>
          </a:p>
          <a:p>
            <a:pPr algn="just">
              <a:buFont typeface="Wingdings" pitchFamily="2" charset="2"/>
              <a:buChar char="ü"/>
            </a:pPr>
            <a:endParaRPr lang="fr-FR" sz="1700" dirty="0"/>
          </a:p>
          <a:p>
            <a:pPr algn="just">
              <a:buFont typeface="Wingdings" pitchFamily="2" charset="2"/>
              <a:buChar char="ü"/>
            </a:pPr>
            <a:r>
              <a:rPr lang="fr-FR" sz="1700" dirty="0"/>
              <a:t> Il y a besoin d’un PC Prof récent et à jour (Flash Player et plugins sur les navigateurs internet) ainsi qu’un Vidéo Projecteur. Le travail avec un VPI ou un TNI doit cependant être plus aisé. </a:t>
            </a:r>
          </a:p>
          <a:p>
            <a:pPr algn="just">
              <a:buFont typeface="Wingdings" pitchFamily="2" charset="2"/>
              <a:buChar char="ü"/>
            </a:pPr>
            <a:endParaRPr lang="fr-FR" sz="1700" dirty="0"/>
          </a:p>
          <a:p>
            <a:pPr algn="just">
              <a:buFont typeface="Wingdings" pitchFamily="2" charset="2"/>
              <a:buChar char="ü"/>
            </a:pPr>
            <a:r>
              <a:rPr lang="fr-FR" sz="1700" dirty="0"/>
              <a:t> Mon regret est que les élèves n’ont pas pu tous manipuler l’outil en classe. Cependant, une manipulation collective me semblait plus importante qu’une manipulation individuelle en salle info (Débit Internet, Réservation de la salle, Etre appelé sans cesse et ne pas pouvoir répondre aux besoins de tous les élèves en même temps, Arriver finalement au même résultat)</a:t>
            </a:r>
          </a:p>
          <a:p>
            <a:pPr algn="just">
              <a:buFont typeface="Wingdings" pitchFamily="2" charset="2"/>
              <a:buChar char="ü"/>
            </a:pPr>
            <a:endParaRPr lang="fr-FR" sz="1700" dirty="0"/>
          </a:p>
          <a:p>
            <a:pPr algn="just">
              <a:buFont typeface="Wingdings" pitchFamily="2" charset="2"/>
              <a:buChar char="ü"/>
            </a:pPr>
            <a:r>
              <a:rPr lang="fr-FR" sz="1700" dirty="0"/>
              <a:t> La moitié des élèves de la classe a essayé de manipuler l’outil le soir ou dans la semaine à la maison en remplaçant le lycée par son domicile et essayant de voir  si le croquis est le même.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Après avoir abordé les risques, leurs natures et l’inégale exposition des sociétés humaines il était important de comprendre les conséquences liées à une catastrophe d’ampleur mondiale. </a:t>
            </a:r>
          </a:p>
          <a:p>
            <a:pPr algn="just"/>
            <a:endParaRPr lang="fr-FR" sz="1900" dirty="0"/>
          </a:p>
          <a:p>
            <a:pPr algn="just"/>
            <a:r>
              <a:rPr lang="fr-FR" sz="1900" dirty="0"/>
              <a:t>Cette séance permettra aussi de s’interroger sur la notion de responsabilité, à la fois individuelle mais aussi collective autour de cette catastrophe.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algn="just"/>
            <a:r>
              <a:rPr lang="fr-FR" sz="1900" dirty="0"/>
              <a:t>Reportage d’une durée de 1h34 minutes. </a:t>
            </a:r>
          </a:p>
          <a:p>
            <a:pPr algn="just"/>
            <a:endParaRPr lang="fr-FR" sz="1900" dirty="0"/>
          </a:p>
          <a:p>
            <a:pPr algn="just"/>
            <a:r>
              <a:rPr lang="fr-FR" sz="1900" dirty="0"/>
              <a:t>2 raisons essentielles m’ont poussé à le diffuser :</a:t>
            </a:r>
          </a:p>
          <a:p>
            <a:pPr algn="just">
              <a:buFont typeface="Wingdings" pitchFamily="2" charset="2"/>
              <a:buChar char="ü"/>
            </a:pPr>
            <a:r>
              <a:rPr lang="fr-FR" sz="1900" dirty="0"/>
              <a:t> Nucléaire est très implanté dans la région (Site de retraitement de Marcoule dans le Gard avec le 1</a:t>
            </a:r>
            <a:r>
              <a:rPr lang="fr-FR" sz="1900" baseline="30000" dirty="0"/>
              <a:t>er</a:t>
            </a:r>
            <a:r>
              <a:rPr lang="fr-FR" sz="1900" dirty="0"/>
              <a:t> site français d’extraction de plutonium mis en service en 1955 et le réacteur Phénix + Centrale nucléaire du Tricastin au Nord)</a:t>
            </a:r>
          </a:p>
          <a:p>
            <a:pPr algn="just">
              <a:buFont typeface="Wingdings" pitchFamily="2" charset="2"/>
              <a:buChar char="ü"/>
            </a:pPr>
            <a:endParaRPr lang="fr-FR" sz="1900" dirty="0"/>
          </a:p>
          <a:p>
            <a:pPr algn="just">
              <a:buFont typeface="Wingdings" pitchFamily="2" charset="2"/>
              <a:buChar char="ü"/>
            </a:pPr>
            <a:r>
              <a:rPr lang="fr-FR" sz="1900" dirty="0"/>
              <a:t> De nombreux élèves ont dont un voisin ou un parent qui travaille dans le domaine du nucléaire. De plus, leurs études peuvent les conduire à intégrer le secteur. </a:t>
            </a:r>
          </a:p>
          <a:p>
            <a:pPr algn="just">
              <a:buFont typeface="Wingdings" pitchFamily="2" charset="2"/>
              <a:buChar char="ü"/>
            </a:pPr>
            <a:endParaRPr lang="fr-FR" sz="1900" dirty="0"/>
          </a:p>
          <a:p>
            <a:pPr algn="just">
              <a:buFont typeface="Wingdings" pitchFamily="2" charset="2"/>
              <a:buChar char="ü"/>
            </a:pPr>
            <a:r>
              <a:rPr lang="fr-FR" sz="1900" dirty="0"/>
              <a:t> Le reportage diffusé sur France 3 m’avait marqué lors de sa diffusion.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Je vous propose de voir un montage que j’ai réalisé du reportage. </a:t>
            </a:r>
          </a:p>
          <a:p>
            <a:pPr algn="just"/>
            <a:endParaRPr lang="fr-FR" sz="1900" dirty="0"/>
          </a:p>
          <a:p>
            <a:pPr algn="just"/>
            <a:r>
              <a:rPr lang="fr-FR" sz="1900" dirty="0"/>
              <a:t>Cet extrait montre que, dans son reportage, Thomas Johnson, utilise à la fois des images d’archive commentées, des interviews récentes d’acteurs de l’époque de la tragédie (Gorbatchev, Hans </a:t>
            </a:r>
            <a:r>
              <a:rPr lang="fr-FR" sz="1900" dirty="0" err="1"/>
              <a:t>Blix</a:t>
            </a:r>
            <a:r>
              <a:rPr lang="fr-FR" sz="1900" dirty="0"/>
              <a:t>, Igor </a:t>
            </a:r>
            <a:r>
              <a:rPr lang="fr-FR" sz="1900" dirty="0" err="1"/>
              <a:t>Kostine</a:t>
            </a:r>
            <a:r>
              <a:rPr lang="fr-FR" sz="1900" dirty="0"/>
              <a:t>, Le général </a:t>
            </a:r>
            <a:r>
              <a:rPr lang="fr-FR" sz="1900" dirty="0" err="1"/>
              <a:t>Grébéniouk</a:t>
            </a:r>
            <a:r>
              <a:rPr lang="fr-FR" sz="1900" dirty="0"/>
              <a:t>,…) ainsi que des courts films d’animations montrant ce qui s’est passé dans le réacteur numéro 4 de la centrale de Tchernobyl dans le courant de l’année 1986.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La séquence a été traitée au printemps comme 3</a:t>
            </a:r>
            <a:r>
              <a:rPr lang="fr-FR" sz="1900" baseline="30000" dirty="0"/>
              <a:t>ème</a:t>
            </a:r>
            <a:r>
              <a:rPr lang="fr-FR" sz="1900" dirty="0"/>
              <a:t> et dernière séquence de l’année. </a:t>
            </a:r>
          </a:p>
          <a:p>
            <a:pPr algn="just"/>
            <a:endParaRPr lang="fr-FR" sz="1900" dirty="0"/>
          </a:p>
          <a:p>
            <a:pPr algn="just"/>
            <a:r>
              <a:rPr lang="fr-FR" sz="1900" dirty="0"/>
              <a:t>Séquence I : Le développement Inégal</a:t>
            </a:r>
          </a:p>
          <a:p>
            <a:pPr algn="just"/>
            <a:r>
              <a:rPr lang="fr-FR" sz="1900" dirty="0"/>
              <a:t>Séquence II : Nourrir les Hommes</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Travail sur l’image, la musique</a:t>
            </a:r>
          </a:p>
          <a:p>
            <a:pPr algn="just"/>
            <a:endParaRPr lang="fr-FR" sz="1900" dirty="0"/>
          </a:p>
          <a:p>
            <a:pPr algn="just"/>
            <a:r>
              <a:rPr lang="fr-FR" sz="1900" dirty="0"/>
              <a:t>Mêler images d’archives et témoignages plus récents. </a:t>
            </a:r>
          </a:p>
          <a:p>
            <a:pPr algn="just"/>
            <a:endParaRPr lang="fr-FR" sz="1900" dirty="0"/>
          </a:p>
          <a:p>
            <a:pPr algn="just"/>
            <a:r>
              <a:rPr lang="fr-FR" sz="1900" dirty="0"/>
              <a:t>Utiliser l’émotion</a:t>
            </a:r>
          </a:p>
          <a:p>
            <a:pPr algn="just"/>
            <a:endParaRPr lang="fr-FR" sz="1900" dirty="0"/>
          </a:p>
          <a:p>
            <a:pPr algn="just"/>
            <a:r>
              <a:rPr lang="fr-FR" sz="1900" dirty="0"/>
              <a:t>Plusieurs élèves ont demandé les référence </a:t>
            </a:r>
            <a:r>
              <a:rPr lang="fr-FR" sz="1900" dirty="0" err="1"/>
              <a:t>sdu</a:t>
            </a:r>
            <a:r>
              <a:rPr lang="fr-FR" sz="1900" dirty="0"/>
              <a:t> reportage pour le montrer à leurs proches à la maison ou pour pouvoir le revoir.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Font typeface="Wingdings" pitchFamily="2" charset="2"/>
              <a:buChar char="ü"/>
            </a:pPr>
            <a:r>
              <a:rPr lang="fr-FR" sz="1900" dirty="0"/>
              <a:t>Le questionnaire est classique, il invite les élèves à analyser la façon dont la catastrophe a débuté et quelles ont été les différentes étapes qui ont conduit au désastre que l’on sait. </a:t>
            </a:r>
          </a:p>
          <a:p>
            <a:pPr algn="just">
              <a:buFont typeface="Wingdings" pitchFamily="2" charset="2"/>
              <a:buChar char="ü"/>
            </a:pPr>
            <a:endParaRPr lang="fr-FR" sz="1900" dirty="0"/>
          </a:p>
          <a:p>
            <a:pPr algn="just">
              <a:buFont typeface="Wingdings" pitchFamily="2" charset="2"/>
              <a:buChar char="ü"/>
            </a:pPr>
            <a:r>
              <a:rPr lang="fr-FR" sz="1900" dirty="0"/>
              <a:t>De plus, il a été question des mensonges d’état. </a:t>
            </a:r>
          </a:p>
          <a:p>
            <a:pPr algn="just">
              <a:buFont typeface="Wingdings" pitchFamily="2" charset="2"/>
              <a:buChar char="ü"/>
            </a:pPr>
            <a:endParaRPr lang="fr-FR" sz="1900" dirty="0"/>
          </a:p>
          <a:p>
            <a:pPr algn="just">
              <a:buFont typeface="Wingdings" pitchFamily="2" charset="2"/>
              <a:buChar char="ü"/>
            </a:pPr>
            <a:r>
              <a:rPr lang="fr-FR" sz="1900" dirty="0"/>
              <a:t>L’ordre des questions tient compte de l’évolution du film ce qui évite de revenir en arrière de façon continue.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Font typeface="Wingdings" pitchFamily="2" charset="2"/>
              <a:buChar char="ü"/>
            </a:pPr>
            <a:r>
              <a:rPr lang="fr-FR" sz="1900" dirty="0">
                <a:solidFill>
                  <a:srgbClr val="0070C0"/>
                </a:solidFill>
              </a:rPr>
              <a:t>Le relevé d’infos pour des élèves </a:t>
            </a:r>
            <a:r>
              <a:rPr lang="fr-FR" sz="1900" dirty="0" err="1">
                <a:solidFill>
                  <a:srgbClr val="0070C0"/>
                </a:solidFill>
              </a:rPr>
              <a:t>Dys</a:t>
            </a:r>
            <a:r>
              <a:rPr lang="fr-FR" sz="1900" dirty="0">
                <a:solidFill>
                  <a:srgbClr val="0070C0"/>
                </a:solidFill>
              </a:rPr>
              <a:t> est déjà difficile sur support fixe type papier ou tableau mais sur un support vidéo c’est assez difficile. J’ai essayé de contourner la difficulté avec des questions qui vont dans l’ordre de la vidéo et des réponses qui se répètent pour certaines plusieurs fois. </a:t>
            </a:r>
          </a:p>
          <a:p>
            <a:pPr algn="just">
              <a:buFont typeface="Wingdings" pitchFamily="2" charset="2"/>
              <a:buChar char="ü"/>
            </a:pPr>
            <a:endParaRPr lang="fr-FR" sz="1900" dirty="0">
              <a:solidFill>
                <a:srgbClr val="0070C0"/>
              </a:solidFill>
            </a:endParaRPr>
          </a:p>
          <a:p>
            <a:pPr algn="just">
              <a:buFont typeface="Wingdings" pitchFamily="2" charset="2"/>
              <a:buChar char="ü"/>
            </a:pPr>
            <a:r>
              <a:rPr lang="fr-FR" sz="1900" dirty="0">
                <a:solidFill>
                  <a:srgbClr val="0070C0"/>
                </a:solidFill>
              </a:rPr>
              <a:t>(Bande passante, Internet, Vidéos bloquées dans les EPLE)</a:t>
            </a:r>
          </a:p>
          <a:p>
            <a:pPr algn="just">
              <a:buFont typeface="Wingdings" pitchFamily="2" charset="2"/>
              <a:buChar char="ü"/>
            </a:pPr>
            <a:endParaRPr lang="fr-FR" sz="1900" dirty="0">
              <a:solidFill>
                <a:srgbClr val="0070C0"/>
              </a:solidFill>
            </a:endParaRPr>
          </a:p>
          <a:p>
            <a:pPr algn="just">
              <a:buFont typeface="Wingdings" pitchFamily="2" charset="2"/>
              <a:buChar char="ü"/>
            </a:pPr>
            <a:r>
              <a:rPr lang="fr-FR" sz="1900" dirty="0">
                <a:solidFill>
                  <a:srgbClr val="0070C0"/>
                </a:solidFill>
              </a:rPr>
              <a:t>2 heures</a:t>
            </a:r>
            <a:endParaRPr lang="fr-FR" sz="1900"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defTabSz="944575"/>
            <a:r>
              <a:rPr lang="fr-FR" sz="1900" dirty="0">
                <a:solidFill>
                  <a:srgbClr val="0070C0"/>
                </a:solidFill>
              </a:rPr>
              <a:t>Après avoir abordé les différents types de risques qui nous menacent et les conséquences d’une grande catastrophe il était important d’aborder la question de la prévention des risques et de s’interroger à ce sujet. </a:t>
            </a:r>
          </a:p>
          <a:p>
            <a:pPr algn="just"/>
            <a:endParaRPr lang="fr-FR" sz="1900" dirty="0"/>
          </a:p>
          <a:p>
            <a:pPr algn="just"/>
            <a:r>
              <a:rPr lang="fr-FR" sz="1900" dirty="0"/>
              <a:t>Le questionnement ici va porter sur les moyens de prévention et de protection pour les populations. </a:t>
            </a:r>
          </a:p>
          <a:p>
            <a:pPr algn="just"/>
            <a:endParaRPr lang="fr-FR" sz="1900" dirty="0"/>
          </a:p>
          <a:p>
            <a:pPr algn="just"/>
            <a:r>
              <a:rPr lang="fr-FR" sz="1900" dirty="0"/>
              <a:t>L’exercice proposé vise à réfléchir sur la protection, la prévention et sur les limites à ces politiques.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Chaque groupe a 1 PC  à sa disposition. </a:t>
            </a:r>
          </a:p>
          <a:p>
            <a:pPr algn="just"/>
            <a:endParaRPr lang="fr-FR" sz="1900" dirty="0"/>
          </a:p>
          <a:p>
            <a:pPr algn="just"/>
            <a:endParaRPr lang="fr-FR" sz="1900"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J’attribue à chaque groupe 1 des 5 scénarios qui existent dans le jeu : </a:t>
            </a:r>
          </a:p>
          <a:p>
            <a:pPr lvl="0" algn="just"/>
            <a:r>
              <a:rPr lang="fr-FR" sz="1900" dirty="0"/>
              <a:t>	- Tsunami dans le </a:t>
            </a:r>
            <a:r>
              <a:rPr lang="fr-FR" sz="1900" dirty="0" err="1"/>
              <a:t>Sud-Est</a:t>
            </a:r>
            <a:r>
              <a:rPr lang="fr-FR" sz="1900" dirty="0"/>
              <a:t> asiatique</a:t>
            </a:r>
          </a:p>
          <a:p>
            <a:pPr lvl="0" algn="just"/>
            <a:r>
              <a:rPr lang="fr-FR" sz="1900" dirty="0"/>
              <a:t>	- Cyclone en Amérique centrale</a:t>
            </a:r>
          </a:p>
          <a:p>
            <a:pPr lvl="0" algn="just"/>
            <a:r>
              <a:rPr lang="fr-FR" sz="1900" dirty="0"/>
              <a:t>	- Incendie en Australie centrale</a:t>
            </a:r>
          </a:p>
          <a:p>
            <a:pPr lvl="0" algn="just"/>
            <a:r>
              <a:rPr lang="fr-FR" sz="1900" dirty="0"/>
              <a:t>	- Tremblement de terre en Méditerranée orientale</a:t>
            </a:r>
          </a:p>
          <a:p>
            <a:pPr lvl="0" algn="just"/>
            <a:r>
              <a:rPr lang="fr-FR" sz="1900" dirty="0"/>
              <a:t>	- Inondation en Europe de l’Est</a:t>
            </a:r>
          </a:p>
          <a:p>
            <a:pPr algn="just"/>
            <a:endParaRPr lang="fr-FR" sz="1900"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Chaque groupe dispose de 20 minutes environ, d’un budget et d’un environnement qu’il doit modifier afin de remplir les objectifs qui lui ont été fixés. </a:t>
            </a:r>
          </a:p>
          <a:p>
            <a:pPr algn="just"/>
            <a:endParaRPr lang="fr-FR" sz="1900" dirty="0"/>
          </a:p>
          <a:p>
            <a:pPr algn="just"/>
            <a:r>
              <a:rPr lang="fr-FR" sz="1900" dirty="0"/>
              <a:t>Les objectifs peuvent être variés : </a:t>
            </a:r>
          </a:p>
          <a:p>
            <a:pPr algn="just"/>
            <a:r>
              <a:rPr lang="fr-FR" sz="1900" dirty="0"/>
              <a:t>	- construire tel ou tel bâtiment</a:t>
            </a:r>
          </a:p>
          <a:p>
            <a:pPr algn="just"/>
            <a:r>
              <a:rPr lang="fr-FR" sz="1900" dirty="0"/>
              <a:t>	- reloger tant de personnes</a:t>
            </a:r>
          </a:p>
          <a:p>
            <a:pPr algn="just"/>
            <a:r>
              <a:rPr lang="fr-FR" sz="1900" dirty="0"/>
              <a:t>	- éviter les destructions</a:t>
            </a:r>
          </a:p>
          <a:p>
            <a:pPr algn="just"/>
            <a:r>
              <a:rPr lang="fr-FR" sz="1900" dirty="0"/>
              <a:t>	- protéger telle ou telle infrastructure</a:t>
            </a:r>
          </a:p>
          <a:p>
            <a:pPr algn="just"/>
            <a:endParaRPr lang="fr-FR" sz="1900" dirty="0"/>
          </a:p>
          <a:p>
            <a:pPr algn="just"/>
            <a:r>
              <a:rPr lang="fr-FR" sz="1900" dirty="0"/>
              <a:t>Les objectifs sont assez difficiles à remplir complètement, il y a des choix budgétaires à faire et donc des sacrifices à faire.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algn="just"/>
            <a:r>
              <a:rPr lang="fr-FR" sz="1900" dirty="0"/>
              <a:t>Lors de la séance suivante, chaque groupe passe au tableau et résume ce qu’il a fait, dresse le bilan de son action et aborde les problèmes qu’il a rencontré. </a:t>
            </a:r>
          </a:p>
          <a:p>
            <a:pPr algn="just"/>
            <a:endParaRPr lang="fr-FR" sz="1900" dirty="0"/>
          </a:p>
          <a:p>
            <a:pPr algn="just"/>
            <a:r>
              <a:rPr lang="fr-FR" sz="1900" dirty="0"/>
              <a:t>Au fur et à mesure, à l’aide du PC prof, du VP et d’Internet je « rebondis » sur les propos des élèves pour illustrer par image ou vidéo ce qu’ils ont dit. </a:t>
            </a:r>
          </a:p>
          <a:p>
            <a:pPr algn="just"/>
            <a:endParaRPr lang="fr-FR" sz="1900" dirty="0"/>
          </a:p>
          <a:p>
            <a:pPr algn="just"/>
            <a:r>
              <a:rPr lang="fr-FR" sz="1900" dirty="0"/>
              <a:t>La synthèse est rédigée collectivement et elle répond à la problématique. Les élèves proposent des idées, un autre élève est sur l’ordi, il prend en note, le prof reformule et aide les élèves à organiser leurs propos. Les fautes d’orthographe sont corrigées et expliquées collégialement. Ce sont des élèves </a:t>
            </a:r>
            <a:r>
              <a:rPr lang="fr-FR" sz="1900" dirty="0" err="1"/>
              <a:t>Dys</a:t>
            </a:r>
            <a:r>
              <a:rPr lang="fr-FR" sz="1900" dirty="0"/>
              <a:t> qui sont allés rédiger la TE</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Le jeu sérieux a été facile à prendre en main. Jouabilité à l’image de jeux comme les </a:t>
            </a:r>
            <a:r>
              <a:rPr lang="fr-FR" sz="1900" dirty="0" err="1"/>
              <a:t>Sims</a:t>
            </a:r>
            <a:r>
              <a:rPr lang="fr-FR" sz="1900" dirty="0"/>
              <a:t> par exemple. </a:t>
            </a:r>
          </a:p>
          <a:p>
            <a:pPr algn="just"/>
            <a:endParaRPr lang="fr-FR" sz="1900" dirty="0"/>
          </a:p>
          <a:p>
            <a:pPr algn="just"/>
            <a:r>
              <a:rPr lang="fr-FR" sz="1900" dirty="0"/>
              <a:t>La durée est idéale pour approfondir 1 scénario en classe et analyser ses résultats en fin d’heure. </a:t>
            </a:r>
          </a:p>
          <a:p>
            <a:pPr algn="just"/>
            <a:endParaRPr lang="fr-FR" sz="1900" dirty="0"/>
          </a:p>
          <a:p>
            <a:pPr algn="just"/>
            <a:r>
              <a:rPr lang="fr-FR" sz="1900" dirty="0"/>
              <a:t>Les élèves ont demandé à rejouer chez eux.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Font typeface="Wingdings" pitchFamily="2" charset="2"/>
              <a:buChar char="ü"/>
            </a:pPr>
            <a:r>
              <a:rPr lang="fr-FR" sz="1900" dirty="0"/>
              <a:t> SEN</a:t>
            </a:r>
          </a:p>
          <a:p>
            <a:pPr algn="just">
              <a:buFont typeface="Wingdings" pitchFamily="2" charset="2"/>
              <a:buChar char="ü"/>
            </a:pPr>
            <a:r>
              <a:rPr lang="fr-FR" sz="1900" dirty="0"/>
              <a:t>Public masculin</a:t>
            </a:r>
          </a:p>
          <a:p>
            <a:pPr algn="just">
              <a:buFont typeface="Wingdings" pitchFamily="2" charset="2"/>
              <a:buChar char="ü"/>
            </a:pPr>
            <a:r>
              <a:rPr lang="fr-FR" sz="1900" dirty="0" err="1"/>
              <a:t>Nbreux</a:t>
            </a:r>
            <a:r>
              <a:rPr lang="fr-FR" sz="1900" dirty="0"/>
              <a:t> élèves venaient de Marseille, Pertuis, Aix, … donc loin de l’établissement, </a:t>
            </a:r>
            <a:r>
              <a:rPr lang="fr-FR" sz="1900" dirty="0">
                <a:solidFill>
                  <a:srgbClr val="FF0000"/>
                </a:solidFill>
              </a:rPr>
              <a:t>cela va avoir son importance plus tard</a:t>
            </a:r>
          </a:p>
          <a:p>
            <a:pPr algn="just">
              <a:buFont typeface="Wingdings" pitchFamily="2" charset="2"/>
              <a:buChar char="ü"/>
            </a:pPr>
            <a:r>
              <a:rPr lang="fr-FR" sz="1900" dirty="0" err="1"/>
              <a:t>Bcp</a:t>
            </a:r>
            <a:r>
              <a:rPr lang="fr-FR" sz="1900" dirty="0"/>
              <a:t> élèves dyslexiques, dysorthographiques, dyscalculiques et dyspraxiques</a:t>
            </a:r>
          </a:p>
          <a:p>
            <a:pPr algn="just">
              <a:buFont typeface="Wingdings" pitchFamily="2" charset="2"/>
              <a:buChar char="ü"/>
            </a:pPr>
            <a:r>
              <a:rPr lang="fr-FR" sz="1900" dirty="0"/>
              <a:t>Niveau correct, élèves sérieux et volontaires dans l’ensemble</a:t>
            </a:r>
          </a:p>
          <a:p>
            <a:pPr algn="just">
              <a:buFont typeface="Wingdings" pitchFamily="2" charset="2"/>
              <a:buChar char="ü"/>
            </a:pPr>
            <a:r>
              <a:rPr lang="fr-FR" sz="1900" dirty="0"/>
              <a:t>JPO, Drones, Futuroscope</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La dimension matérielle est fondamentale lors de cette séance : </a:t>
            </a:r>
          </a:p>
          <a:p>
            <a:pPr algn="just"/>
            <a:endParaRPr lang="fr-FR" sz="1900" dirty="0"/>
          </a:p>
          <a:p>
            <a:pPr algn="just"/>
            <a:r>
              <a:rPr lang="fr-FR" sz="1900" dirty="0"/>
              <a:t>	- PC en état de marche avec Plugins à jour</a:t>
            </a:r>
          </a:p>
          <a:p>
            <a:pPr algn="just"/>
            <a:r>
              <a:rPr lang="fr-FR" sz="1900" dirty="0"/>
              <a:t>	- droits accordés pour le jeu sérieux à tester avec l’informaticien. </a:t>
            </a:r>
          </a:p>
          <a:p>
            <a:pPr algn="just"/>
            <a:r>
              <a:rPr lang="fr-FR" sz="1900" dirty="0"/>
              <a:t>	- débit internet suffisant</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Cette séance a permis une réelle mise en situation des élèves. Ils ont parfaitement compris les limites de la protection des biens et des personnes. </a:t>
            </a:r>
          </a:p>
          <a:p>
            <a:pPr algn="just"/>
            <a:endParaRPr lang="fr-FR" sz="1900" dirty="0"/>
          </a:p>
          <a:p>
            <a:pPr algn="just"/>
            <a:r>
              <a:rPr lang="fr-FR" sz="1900" dirty="0"/>
              <a:t>Ils ont pu transposer ce travail à leur situation en tant qu’habitant de leur commune et les choix d’aménagements qui pouvaient être faits par leurs municipalités. Ils se sont ici comportés comme de véritables citoyens.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34</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Le couloir de la Chimie est une des situations à étudier. Cette évaluation  et sa correction ont permis de le faire. </a:t>
            </a:r>
          </a:p>
          <a:p>
            <a:pPr algn="just"/>
            <a:endParaRPr lang="fr-FR" sz="1900" dirty="0"/>
          </a:p>
          <a:p>
            <a:pPr algn="just"/>
            <a:r>
              <a:rPr lang="fr-FR" sz="1900" dirty="0"/>
              <a:t>Les élèves ont réellement progressé. </a:t>
            </a:r>
          </a:p>
          <a:p>
            <a:pPr algn="just"/>
            <a:endParaRPr lang="fr-FR" sz="1900" dirty="0"/>
          </a:p>
          <a:p>
            <a:pPr algn="just"/>
            <a:r>
              <a:rPr lang="fr-FR" sz="1900" dirty="0"/>
              <a:t>2 classes de 2</a:t>
            </a:r>
            <a:r>
              <a:rPr lang="fr-FR" sz="1900" baseline="30000" dirty="0"/>
              <a:t>nde</a:t>
            </a:r>
            <a:r>
              <a:rPr lang="fr-FR" sz="1900" dirty="0"/>
              <a:t>. </a:t>
            </a:r>
          </a:p>
          <a:p>
            <a:pPr algn="just"/>
            <a:endParaRPr lang="fr-FR" sz="1900" dirty="0"/>
          </a:p>
          <a:p>
            <a:pPr algn="just"/>
            <a:r>
              <a:rPr lang="fr-FR" sz="1900" dirty="0"/>
              <a:t>1 classe sans le travail TICE 10/20</a:t>
            </a:r>
          </a:p>
          <a:p>
            <a:pPr algn="just"/>
            <a:r>
              <a:rPr lang="fr-FR" sz="1900" dirty="0"/>
              <a:t>Eux 12/20 </a:t>
            </a:r>
          </a:p>
          <a:p>
            <a:pPr algn="just"/>
            <a:endParaRPr lang="fr-FR" sz="1900" dirty="0"/>
          </a:p>
          <a:p>
            <a:pPr algn="just"/>
            <a:r>
              <a:rPr lang="fr-FR" sz="1900" dirty="0"/>
              <a:t>D’habitude c’est l’inverse.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35</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Séquence</a:t>
            </a:r>
            <a:r>
              <a:rPr lang="fr-FR" baseline="0" dirty="0" smtClean="0"/>
              <a:t> qui se prêtait bien à l’utilisation des TICE. </a:t>
            </a:r>
          </a:p>
          <a:p>
            <a:endParaRPr lang="fr-FR" baseline="0" dirty="0" smtClean="0"/>
          </a:p>
          <a:p>
            <a:r>
              <a:rPr lang="fr-FR" baseline="0" dirty="0" smtClean="0"/>
              <a:t>La géo globalement permet cette utilisation. </a:t>
            </a:r>
          </a:p>
          <a:p>
            <a:endParaRPr lang="fr-FR" baseline="0" dirty="0" smtClean="0"/>
          </a:p>
          <a:p>
            <a:pPr defTabSz="944575"/>
            <a:r>
              <a:rPr lang="fr-FR" baseline="0" dirty="0" smtClean="0"/>
              <a:t>Travail chronophage mais cela en vaut véritablement la peine car élèves intéressés</a:t>
            </a:r>
            <a:r>
              <a:rPr lang="fr-FR" baseline="0" dirty="0" smtClean="0"/>
              <a:t> qui ont progressé et se sont investis. </a:t>
            </a:r>
          </a:p>
          <a:p>
            <a:pPr defTabSz="944575"/>
            <a:endParaRPr lang="fr-FR" baseline="0" dirty="0" smtClean="0"/>
          </a:p>
          <a:p>
            <a:pPr defTabSz="944575"/>
            <a:r>
              <a:rPr lang="fr-FR" baseline="0" dirty="0" smtClean="0"/>
              <a:t>Regrette que les élèves n’aient pas pu plus manipuler Edugéo mais cela me semblait très difficile. </a:t>
            </a:r>
          </a:p>
          <a:p>
            <a:pPr defTabSz="944575"/>
            <a:endParaRPr lang="fr-FR" baseline="0" dirty="0" smtClean="0"/>
          </a:p>
          <a:p>
            <a:pPr defTabSz="944575"/>
            <a:r>
              <a:rPr lang="fr-FR" baseline="0" dirty="0" smtClean="0"/>
              <a:t>Mes collègues ont été formés à l’utilisation de l’application. Les élèves de 2</a:t>
            </a:r>
            <a:r>
              <a:rPr lang="fr-FR" baseline="30000" dirty="0" smtClean="0"/>
              <a:t>nde</a:t>
            </a:r>
            <a:r>
              <a:rPr lang="fr-FR" baseline="0" dirty="0" smtClean="0"/>
              <a:t> l’utiliseront peut être avant la fin de leur Terminale. </a:t>
            </a:r>
          </a:p>
          <a:p>
            <a:endParaRPr lang="fr-FR"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36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Le questionnement porte essentiellement sur la réalité des risques, de leur impact sur nos sociétés et sur la façon de s’en prémunir</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La séquence se découpe en 3 séances avec une définition des risques, une étude de cas et une réflexion autour des politiques de prévention.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900" dirty="0"/>
              <a:t>La notion de réalité des risques est ici le thème de la première séance. </a:t>
            </a:r>
          </a:p>
          <a:p>
            <a:pPr algn="just"/>
            <a:endParaRPr lang="fr-FR" sz="1900" dirty="0"/>
          </a:p>
          <a:p>
            <a:pPr algn="just"/>
            <a:r>
              <a:rPr lang="fr-FR" sz="1900" dirty="0"/>
              <a:t>L’exemple local sera détaillé plus tard. </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algn="just"/>
            <a:r>
              <a:rPr lang="fr-FR" sz="1900" dirty="0"/>
              <a:t>Les phases de travail sont alternées : </a:t>
            </a:r>
          </a:p>
          <a:p>
            <a:pPr algn="just"/>
            <a:endParaRPr lang="fr-FR" sz="1900" dirty="0"/>
          </a:p>
          <a:p>
            <a:pPr algn="just">
              <a:buFontTx/>
              <a:buChar char="-"/>
            </a:pPr>
            <a:r>
              <a:rPr lang="fr-FR" sz="1900" dirty="0"/>
              <a:t>Travail autonome (définition des différents types de risques)</a:t>
            </a:r>
          </a:p>
          <a:p>
            <a:pPr algn="just">
              <a:buFontTx/>
              <a:buChar char="-"/>
            </a:pPr>
            <a:r>
              <a:rPr lang="fr-FR" sz="1900" dirty="0"/>
              <a:t> Cours dialogué sur deux analyses de documents (Aléas/risques/catastrophe)</a:t>
            </a:r>
          </a:p>
          <a:p>
            <a:pPr algn="just">
              <a:buFontTx/>
              <a:buChar char="-"/>
            </a:pPr>
            <a:r>
              <a:rPr lang="fr-FR" sz="1900" dirty="0"/>
              <a:t>Travail collectif autour de la création d’un croquis sur Edugéo</a:t>
            </a:r>
          </a:p>
          <a:p>
            <a:pPr algn="just">
              <a:buFontTx/>
              <a:buChar char="-"/>
            </a:pPr>
            <a:endParaRPr lang="fr-FR" sz="1900" dirty="0"/>
          </a:p>
          <a:p>
            <a:pPr algn="just">
              <a:buFontTx/>
              <a:buNone/>
            </a:pPr>
            <a:r>
              <a:rPr lang="fr-FR" sz="1900" dirty="0"/>
              <a:t>Etude d’un article de presse sur une fuite d’Uranium sur le site du Tricastin. Elaboration d’une liste des risques naturels et technologiques qui concernent la ville d’Orange.</a:t>
            </a:r>
          </a:p>
          <a:p>
            <a:pPr algn="just">
              <a:buFontTx/>
              <a:buNone/>
            </a:pPr>
            <a:endParaRPr lang="fr-FR" sz="1900" dirty="0"/>
          </a:p>
          <a:p>
            <a:pPr algn="just">
              <a:buFontTx/>
              <a:buNone/>
            </a:pPr>
            <a:r>
              <a:rPr lang="fr-FR" sz="1900" dirty="0"/>
              <a:t>La réalisation du croquis permettra de vérifier si les risques cités menacent réellement la ville d’Orange</a:t>
            </a:r>
          </a:p>
        </p:txBody>
      </p:sp>
      <p:sp>
        <p:nvSpPr>
          <p:cNvPr id="4" name="Espace réservé du numéro de diapositive 3"/>
          <p:cNvSpPr>
            <a:spLocks noGrp="1"/>
          </p:cNvSpPr>
          <p:nvPr>
            <p:ph type="sldNum" sz="quarter" idx="10"/>
          </p:nvPr>
        </p:nvSpPr>
        <p:spPr/>
        <p:txBody>
          <a:bodyPr/>
          <a:lstStyle/>
          <a:p>
            <a:fld id="{B5BD9071-88F4-4138-A07F-F69B321E1E43}" type="slidenum">
              <a:rPr lang="fr-FR" smtClean="0"/>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F5574D-8195-4FE9-9714-7D309ED7D8D7}" type="datetimeFigureOut">
              <a:rPr lang="fr-FR" smtClean="0"/>
              <a:pPr/>
              <a:t>27/09/2015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19C786-91BA-47B4-AB75-DA7D45F0CD2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0000"/>
            <a:lum/>
          </a:blip>
          <a:srcRect/>
          <a:stretch>
            <a:fillRect l="-37000" r="-37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5574D-8195-4FE9-9714-7D309ED7D8D7}" type="datetimeFigureOut">
              <a:rPr lang="fr-FR" smtClean="0"/>
              <a:pPr/>
              <a:t>27/09/2015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9C786-91BA-47B4-AB75-DA7D45F0CD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ideo" Target="file:///C:\Users\Gilles%20et%20Solenn\Desktop\Tchernobyl.avi"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stopdisastersgame.org/fr/home.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Logo_Spirale (1) (3).jpg"/>
          <p:cNvPicPr>
            <a:picLocks noChangeAspect="1"/>
          </p:cNvPicPr>
          <p:nvPr/>
        </p:nvPicPr>
        <p:blipFill>
          <a:blip r:embed="rId3" cstate="print"/>
          <a:stretch>
            <a:fillRect/>
          </a:stretch>
        </p:blipFill>
        <p:spPr>
          <a:xfrm>
            <a:off x="0" y="0"/>
            <a:ext cx="9144000" cy="6858000"/>
          </a:xfrm>
          <a:prstGeom prst="rect">
            <a:avLst/>
          </a:prstGeom>
        </p:spPr>
      </p:pic>
      <p:sp>
        <p:nvSpPr>
          <p:cNvPr id="2" name="Titre 1"/>
          <p:cNvSpPr>
            <a:spLocks noGrp="1"/>
          </p:cNvSpPr>
          <p:nvPr>
            <p:ph type="ctrTitle"/>
          </p:nvPr>
        </p:nvSpPr>
        <p:spPr>
          <a:xfrm>
            <a:off x="2627784" y="1984961"/>
            <a:ext cx="7092280" cy="1470025"/>
          </a:xfrm>
        </p:spPr>
        <p:txBody>
          <a:bodyPr>
            <a:noAutofit/>
          </a:bodyPr>
          <a:lstStyle/>
          <a:p>
            <a:r>
              <a:rPr lang="fr-FR" sz="4800" i="1" dirty="0" smtClean="0">
                <a:solidFill>
                  <a:srgbClr val="0070C0"/>
                </a:solidFill>
                <a:latin typeface="Arial Black" pitchFamily="34" charset="0"/>
              </a:rPr>
              <a:t>     Gilles CLARA</a:t>
            </a:r>
            <a:endParaRPr lang="fr-FR" sz="4800" i="1" dirty="0">
              <a:solidFill>
                <a:srgbClr val="0070C0"/>
              </a:solidFill>
              <a:latin typeface="Arial Black" pitchFamily="34" charset="0"/>
            </a:endParaRPr>
          </a:p>
        </p:txBody>
      </p:sp>
      <p:sp>
        <p:nvSpPr>
          <p:cNvPr id="3" name="Sous-titre 2"/>
          <p:cNvSpPr>
            <a:spLocks noGrp="1"/>
          </p:cNvSpPr>
          <p:nvPr>
            <p:ph type="subTitle" idx="1"/>
          </p:nvPr>
        </p:nvSpPr>
        <p:spPr>
          <a:xfrm>
            <a:off x="1403648" y="3645024"/>
            <a:ext cx="7120880" cy="3212976"/>
          </a:xfrm>
        </p:spPr>
        <p:txBody>
          <a:bodyPr>
            <a:normAutofit fontScale="92500"/>
          </a:bodyPr>
          <a:lstStyle/>
          <a:p>
            <a:endParaRPr lang="fr-FR" dirty="0" smtClean="0">
              <a:solidFill>
                <a:srgbClr val="0070C0"/>
              </a:solidFill>
            </a:endParaRPr>
          </a:p>
          <a:p>
            <a:endParaRPr lang="fr-FR" dirty="0">
              <a:solidFill>
                <a:srgbClr val="0070C0"/>
              </a:solidFill>
            </a:endParaRPr>
          </a:p>
          <a:p>
            <a:endParaRPr lang="fr-FR" dirty="0" smtClean="0">
              <a:solidFill>
                <a:srgbClr val="0070C0"/>
              </a:solidFill>
            </a:endParaRPr>
          </a:p>
          <a:p>
            <a:endParaRPr lang="fr-FR" dirty="0" smtClean="0">
              <a:solidFill>
                <a:srgbClr val="0070C0"/>
              </a:solidFill>
            </a:endParaRPr>
          </a:p>
          <a:p>
            <a:r>
              <a:rPr lang="fr-FR" sz="4400" dirty="0" smtClean="0">
                <a:solidFill>
                  <a:srgbClr val="0070C0"/>
                </a:solidFill>
              </a:rPr>
              <a:t>PLP Lettres Histoire-Géographie</a:t>
            </a:r>
            <a:endParaRPr lang="fr-FR" sz="4400" dirty="0">
              <a:solidFill>
                <a:srgbClr val="0070C0"/>
              </a:solidFill>
            </a:endParaRPr>
          </a:p>
        </p:txBody>
      </p:sp>
      <p:pic>
        <p:nvPicPr>
          <p:cNvPr id="4" name="Image 3" descr="logo_academie_lille_web_337835.jpg"/>
          <p:cNvPicPr>
            <a:picLocks noChangeAspect="1"/>
          </p:cNvPicPr>
          <p:nvPr/>
        </p:nvPicPr>
        <p:blipFill>
          <a:blip r:embed="rId4" cstate="print"/>
          <a:stretch>
            <a:fillRect/>
          </a:stretch>
        </p:blipFill>
        <p:spPr>
          <a:xfrm>
            <a:off x="0" y="0"/>
            <a:ext cx="3489242" cy="14847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L’échelle locale pourquoi? </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normAutofit lnSpcReduction="10000"/>
          </a:bodyPr>
          <a:lstStyle/>
          <a:p>
            <a:pPr>
              <a:buFont typeface="Wingdings" pitchFamily="2" charset="2"/>
              <a:buChar char="ü"/>
            </a:pPr>
            <a:r>
              <a:rPr lang="fr-FR" dirty="0" smtClean="0">
                <a:solidFill>
                  <a:srgbClr val="0070C0"/>
                </a:solidFill>
              </a:rPr>
              <a:t>Méconnaissance des territoires par les élèves</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Appropriation du tissu économique local</a:t>
            </a:r>
          </a:p>
          <a:p>
            <a:pPr>
              <a:buFont typeface="Wingdings" pitchFamily="2" charset="2"/>
              <a:buChar char="ü"/>
            </a:pPr>
            <a:endParaRPr lang="fr-FR" dirty="0" smtClean="0">
              <a:solidFill>
                <a:srgbClr val="0070C0"/>
              </a:solidFill>
            </a:endParaRPr>
          </a:p>
          <a:p>
            <a:pPr marL="0" indent="0">
              <a:buFont typeface="Wingdings" pitchFamily="2" charset="2"/>
              <a:buChar char="ü"/>
            </a:pPr>
            <a:r>
              <a:rPr lang="fr-FR" dirty="0" smtClean="0">
                <a:solidFill>
                  <a:srgbClr val="0070C0"/>
                </a:solidFill>
              </a:rPr>
              <a:t>Engager une réflexion collective sur les risques à l’échelle locale</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Familles travaillant dans secteur du nucléaire</a:t>
            </a: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L’élaboration du croquis</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467544" y="1988840"/>
            <a:ext cx="8229600" cy="4525963"/>
          </a:xfrm>
        </p:spPr>
        <p:txBody>
          <a:bodyPr/>
          <a:lstStyle/>
          <a:p>
            <a:pPr marL="0" indent="0" algn="just">
              <a:buFont typeface="Wingdings" pitchFamily="2" charset="2"/>
              <a:buChar char="ü"/>
            </a:pPr>
            <a:r>
              <a:rPr lang="fr-FR" dirty="0" smtClean="0">
                <a:solidFill>
                  <a:srgbClr val="0070C0"/>
                </a:solidFill>
              </a:rPr>
              <a:t>Création d’un compte enseignant sur Eduthèque</a:t>
            </a:r>
          </a:p>
          <a:p>
            <a:pPr marL="0" indent="0">
              <a:buFont typeface="Wingdings" pitchFamily="2" charset="2"/>
              <a:buChar char="ü"/>
            </a:pPr>
            <a:endParaRPr lang="fr-FR" dirty="0" smtClean="0">
              <a:solidFill>
                <a:srgbClr val="0070C0"/>
              </a:solidFill>
            </a:endParaRPr>
          </a:p>
          <a:p>
            <a:pPr marL="0" indent="0">
              <a:buFont typeface="Wingdings" pitchFamily="2" charset="2"/>
              <a:buChar char="ü"/>
            </a:pPr>
            <a:r>
              <a:rPr lang="fr-FR" dirty="0" smtClean="0">
                <a:solidFill>
                  <a:srgbClr val="0070C0"/>
                </a:solidFill>
              </a:rPr>
              <a:t>Travail collectif en classe</a:t>
            </a:r>
          </a:p>
          <a:p>
            <a:pPr marL="0" indent="0">
              <a:buFont typeface="Wingdings" pitchFamily="2" charset="2"/>
              <a:buChar char="ü"/>
            </a:pPr>
            <a:endParaRPr lang="fr-FR" dirty="0" smtClean="0">
              <a:solidFill>
                <a:srgbClr val="0070C0"/>
              </a:solidFill>
            </a:endParaRPr>
          </a:p>
          <a:p>
            <a:pPr marL="0" indent="0">
              <a:buFont typeface="Wingdings" pitchFamily="2" charset="2"/>
              <a:buChar char="ü"/>
            </a:pPr>
            <a:r>
              <a:rPr lang="fr-FR" dirty="0" smtClean="0">
                <a:solidFill>
                  <a:srgbClr val="0070C0"/>
                </a:solidFill>
              </a:rPr>
              <a:t>1 PC Prof + 1 </a:t>
            </a:r>
            <a:r>
              <a:rPr lang="fr-FR" dirty="0" smtClean="0">
                <a:solidFill>
                  <a:srgbClr val="0070C0"/>
                </a:solidFill>
              </a:rPr>
              <a:t>Vidéoprojecteur</a:t>
            </a:r>
            <a:endParaRPr lang="fr-FR" dirty="0" smtClean="0">
              <a:solidFill>
                <a:srgbClr val="0070C0"/>
              </a:solidFill>
            </a:endParaRPr>
          </a:p>
          <a:p>
            <a:pPr marL="0" indent="0">
              <a:buNone/>
            </a:pPr>
            <a:endParaRPr lang="fr-FR" dirty="0">
              <a:solidFill>
                <a:srgbClr val="0070C0"/>
              </a:solidFill>
            </a:endParaRPr>
          </a:p>
          <a:p>
            <a:pPr marL="0" indent="0">
              <a:buNone/>
            </a:pPr>
            <a:endParaRPr lang="fr-FR" dirty="0">
              <a:solidFill>
                <a:srgbClr val="0070C0"/>
              </a:solidFill>
            </a:endParaRPr>
          </a:p>
        </p:txBody>
      </p:sp>
    </p:spTree>
    <p:extLst>
      <p:ext uri="{BB962C8B-B14F-4D97-AF65-F5344CB8AC3E}">
        <p14:creationId xmlns="" xmlns:p14="http://schemas.microsoft.com/office/powerpoint/2010/main" val="407001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Edugéo 1.jpg"/>
          <p:cNvPicPr>
            <a:picLocks noGrp="1" noChangeAspect="1"/>
          </p:cNvPicPr>
          <p:nvPr>
            <p:ph idx="1"/>
          </p:nvPr>
        </p:nvPicPr>
        <p:blipFill>
          <a:blip r:embed="rId3" cstate="print"/>
          <a:stretch>
            <a:fillRect/>
          </a:stretch>
        </p:blipFill>
        <p:spPr>
          <a:xfrm>
            <a:off x="548922" y="1600200"/>
            <a:ext cx="8046156" cy="4525963"/>
          </a:xfrm>
        </p:spPr>
      </p:pic>
      <p:sp>
        <p:nvSpPr>
          <p:cNvPr id="4" name="Titre 1"/>
          <p:cNvSpPr>
            <a:spLocks noGrp="1"/>
          </p:cNvSpPr>
          <p:nvPr>
            <p:ph type="title"/>
          </p:nvPr>
        </p:nvSpPr>
        <p:spPr/>
        <p:txBody>
          <a:bodyPr/>
          <a:lstStyle/>
          <a:p>
            <a:r>
              <a:rPr lang="fr-FR" dirty="0" smtClean="0">
                <a:solidFill>
                  <a:srgbClr val="0070C0"/>
                </a:solidFill>
                <a:latin typeface="Arial Black" pitchFamily="34" charset="0"/>
              </a:rPr>
              <a:t>Le croquis 1/3</a:t>
            </a:r>
            <a:endParaRPr lang="fr-FR" dirty="0">
              <a:solidFill>
                <a:srgbClr val="0070C0"/>
              </a:solidFill>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Edugéo 2.jpg"/>
          <p:cNvPicPr>
            <a:picLocks noGrp="1" noChangeAspect="1"/>
          </p:cNvPicPr>
          <p:nvPr>
            <p:ph idx="1"/>
          </p:nvPr>
        </p:nvPicPr>
        <p:blipFill>
          <a:blip r:embed="rId3" cstate="print"/>
          <a:stretch>
            <a:fillRect/>
          </a:stretch>
        </p:blipFill>
        <p:spPr>
          <a:xfrm>
            <a:off x="551280" y="1593600"/>
            <a:ext cx="8053168" cy="4532564"/>
          </a:xfrm>
        </p:spPr>
      </p:pic>
      <p:sp>
        <p:nvSpPr>
          <p:cNvPr id="5" name="Titre 4"/>
          <p:cNvSpPr>
            <a:spLocks noGrp="1"/>
          </p:cNvSpPr>
          <p:nvPr>
            <p:ph type="title"/>
          </p:nvPr>
        </p:nvSpPr>
        <p:spPr/>
        <p:txBody>
          <a:bodyPr/>
          <a:lstStyle/>
          <a:p>
            <a:r>
              <a:rPr lang="fr-FR" dirty="0" smtClean="0">
                <a:solidFill>
                  <a:srgbClr val="0070C0"/>
                </a:solidFill>
                <a:latin typeface="Arial Black" pitchFamily="34" charset="0"/>
              </a:rPr>
              <a:t>Le croquis 2/3</a:t>
            </a:r>
            <a:endParaRPr lang="fr-FR" dirty="0">
              <a:solidFill>
                <a:srgbClr val="0070C0"/>
              </a:solidFill>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 croquis 3/3</a:t>
            </a:r>
            <a:endParaRPr lang="fr-FR" dirty="0">
              <a:solidFill>
                <a:srgbClr val="0070C0"/>
              </a:solidFill>
              <a:latin typeface="Arial Black" pitchFamily="34" charset="0"/>
            </a:endParaRPr>
          </a:p>
        </p:txBody>
      </p:sp>
      <p:pic>
        <p:nvPicPr>
          <p:cNvPr id="4" name="Espace réservé du contenu 3" descr="Edugéo 3.jpg"/>
          <p:cNvPicPr>
            <a:picLocks noGrp="1" noChangeAspect="1"/>
          </p:cNvPicPr>
          <p:nvPr>
            <p:ph idx="1"/>
          </p:nvPr>
        </p:nvPicPr>
        <p:blipFill>
          <a:blip r:embed="rId3" cstate="print"/>
          <a:stretch>
            <a:fillRect/>
          </a:stretch>
        </p:blipFill>
        <p:spPr>
          <a:xfrm>
            <a:off x="1188102" y="1600200"/>
            <a:ext cx="6767795" cy="4525963"/>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Les apports de la séance</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normAutofit lnSpcReduction="10000"/>
          </a:bodyPr>
          <a:lstStyle/>
          <a:p>
            <a:pPr>
              <a:buFont typeface="Wingdings" pitchFamily="2" charset="2"/>
              <a:buChar char="ü"/>
            </a:pPr>
            <a:r>
              <a:rPr lang="fr-FR" dirty="0" smtClean="0">
                <a:solidFill>
                  <a:srgbClr val="0070C0"/>
                </a:solidFill>
              </a:rPr>
              <a:t>Interroger le territoire des élèves</a:t>
            </a:r>
          </a:p>
          <a:p>
            <a:pPr>
              <a:buFont typeface="Wingdings" pitchFamily="2" charset="2"/>
              <a:buChar char="ü"/>
            </a:pPr>
            <a:endParaRPr lang="fr-FR" dirty="0" smtClean="0">
              <a:solidFill>
                <a:srgbClr val="0070C0"/>
              </a:solidFill>
            </a:endParaRPr>
          </a:p>
          <a:p>
            <a:pPr algn="just">
              <a:buFont typeface="Wingdings" pitchFamily="2" charset="2"/>
              <a:buChar char="ü"/>
            </a:pPr>
            <a:r>
              <a:rPr lang="fr-FR" dirty="0" smtClean="0">
                <a:solidFill>
                  <a:srgbClr val="0070C0"/>
                </a:solidFill>
              </a:rPr>
              <a:t>Vérifier de façon cartésienne la réalité des risques qui menacent le lycée</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Utiliser un logiciel de cartographie</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Stimuler l’intérêt et la fierté des élèves</a:t>
            </a:r>
            <a:endParaRPr lang="fr-FR" dirty="0">
              <a:solidFill>
                <a:srgbClr val="0070C0"/>
              </a:solidFill>
            </a:endParaRPr>
          </a:p>
        </p:txBody>
      </p:sp>
    </p:spTree>
    <p:extLst>
      <p:ext uri="{BB962C8B-B14F-4D97-AF65-F5344CB8AC3E}">
        <p14:creationId xmlns="" xmlns:p14="http://schemas.microsoft.com/office/powerpoint/2010/main" val="414250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Les difficultés éprouvées</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467544" y="1988840"/>
            <a:ext cx="8229600" cy="4525963"/>
          </a:xfrm>
        </p:spPr>
        <p:txBody>
          <a:bodyPr/>
          <a:lstStyle/>
          <a:p>
            <a:pPr>
              <a:buFont typeface="Wingdings" pitchFamily="2" charset="2"/>
              <a:buChar char="ü"/>
            </a:pPr>
            <a:r>
              <a:rPr lang="fr-FR" dirty="0" smtClean="0">
                <a:solidFill>
                  <a:srgbClr val="0070C0"/>
                </a:solidFill>
              </a:rPr>
              <a:t> Appropriation préalable de l’outil</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Contraintes matérielles</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Faire manipuler l’ensemble des élèves</a:t>
            </a:r>
            <a:endParaRPr lang="fr-FR" dirty="0">
              <a:solidFill>
                <a:srgbClr val="0070C0"/>
              </a:solidFill>
            </a:endParaRPr>
          </a:p>
        </p:txBody>
      </p:sp>
    </p:spTree>
    <p:extLst>
      <p:ext uri="{BB962C8B-B14F-4D97-AF65-F5344CB8AC3E}">
        <p14:creationId xmlns="" xmlns:p14="http://schemas.microsoft.com/office/powerpoint/2010/main" val="57766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29600" cy="1714202"/>
          </a:xfrm>
        </p:spPr>
        <p:txBody>
          <a:bodyPr>
            <a:normAutofit fontScale="90000"/>
          </a:bodyPr>
          <a:lstStyle/>
          <a:p>
            <a:r>
              <a:rPr lang="fr-FR" b="1" u="sng" dirty="0" smtClean="0">
                <a:solidFill>
                  <a:srgbClr val="0070C0"/>
                </a:solidFill>
                <a:latin typeface="Arial Black" pitchFamily="34" charset="0"/>
              </a:rPr>
              <a:t>Séance </a:t>
            </a:r>
            <a:r>
              <a:rPr lang="fr-FR" b="1" u="sng" dirty="0">
                <a:solidFill>
                  <a:srgbClr val="0070C0"/>
                </a:solidFill>
                <a:latin typeface="Arial Black" pitchFamily="34" charset="0"/>
              </a:rPr>
              <a:t>2 :</a:t>
            </a:r>
            <a:r>
              <a:rPr lang="fr-FR" dirty="0">
                <a:solidFill>
                  <a:srgbClr val="0070C0"/>
                </a:solidFill>
                <a:latin typeface="Arial Black" pitchFamily="34" charset="0"/>
              </a:rPr>
              <a:t> Le risque industriel : l’exemple de la catastrophe nucléaire de Tchernobyl en 1986</a:t>
            </a:r>
            <a:r>
              <a:rPr lang="fr-FR" dirty="0" smtClean="0">
                <a:latin typeface="Arial Black" pitchFamily="34" charset="0"/>
              </a:rPr>
              <a:t> </a:t>
            </a:r>
            <a:endParaRPr lang="fr-FR" dirty="0">
              <a:latin typeface="Arial Black" pitchFamily="34" charset="0"/>
            </a:endParaRPr>
          </a:p>
        </p:txBody>
      </p:sp>
      <p:sp>
        <p:nvSpPr>
          <p:cNvPr id="4" name="Espace réservé du contenu 3"/>
          <p:cNvSpPr>
            <a:spLocks noGrp="1"/>
          </p:cNvSpPr>
          <p:nvPr>
            <p:ph idx="1"/>
          </p:nvPr>
        </p:nvSpPr>
        <p:spPr>
          <a:xfrm>
            <a:off x="467544" y="2852936"/>
            <a:ext cx="8229600" cy="3877891"/>
          </a:xfrm>
        </p:spPr>
        <p:txBody>
          <a:bodyPr>
            <a:normAutofit/>
          </a:bodyPr>
          <a:lstStyle/>
          <a:p>
            <a:pPr>
              <a:buNone/>
            </a:pPr>
            <a:r>
              <a:rPr lang="fr-FR" u="sng" dirty="0" smtClean="0">
                <a:solidFill>
                  <a:srgbClr val="0070C0"/>
                </a:solidFill>
              </a:rPr>
              <a:t>Problématique :</a:t>
            </a:r>
          </a:p>
          <a:p>
            <a:pPr>
              <a:buNone/>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Quelles sont les responsabilités individuelles et collectives associées à la catastrophe de Tchernobyl en 1986 ?</a:t>
            </a:r>
          </a:p>
          <a:p>
            <a:pPr>
              <a:buNone/>
            </a:pPr>
            <a:endParaRPr lang="fr-FR" dirty="0" smtClean="0">
              <a:solidFill>
                <a:srgbClr val="0070C0"/>
              </a:solidFill>
            </a:endParaRPr>
          </a:p>
          <a:p>
            <a:pPr>
              <a:buNone/>
            </a:pPr>
            <a:endParaRPr lang="fr-FR" dirty="0">
              <a:solidFill>
                <a:srgbClr val="0070C0"/>
              </a:solidFill>
            </a:endParaRPr>
          </a:p>
        </p:txBody>
      </p:sp>
    </p:spTree>
    <p:extLst>
      <p:ext uri="{BB962C8B-B14F-4D97-AF65-F5344CB8AC3E}">
        <p14:creationId xmlns="" xmlns:p14="http://schemas.microsoft.com/office/powerpoint/2010/main" val="184217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 support</a:t>
            </a:r>
            <a:endParaRPr lang="fr-FR" dirty="0">
              <a:solidFill>
                <a:srgbClr val="0070C0"/>
              </a:solidFill>
              <a:latin typeface="Arial Black" pitchFamily="34" charset="0"/>
            </a:endParaRPr>
          </a:p>
        </p:txBody>
      </p:sp>
      <p:sp>
        <p:nvSpPr>
          <p:cNvPr id="4" name="Espace réservé du contenu 2"/>
          <p:cNvSpPr>
            <a:spLocks noGrp="1"/>
          </p:cNvSpPr>
          <p:nvPr>
            <p:ph idx="1"/>
          </p:nvPr>
        </p:nvSpPr>
        <p:spPr/>
        <p:txBody>
          <a:bodyPr>
            <a:normAutofit/>
          </a:bodyPr>
          <a:lstStyle/>
          <a:p>
            <a:pPr marL="0" indent="0" algn="just">
              <a:buFont typeface="Wingdings" pitchFamily="2" charset="2"/>
              <a:buChar char="ü"/>
            </a:pPr>
            <a:r>
              <a:rPr lang="fr-FR" dirty="0" smtClean="0">
                <a:solidFill>
                  <a:srgbClr val="0070C0"/>
                </a:solidFill>
              </a:rPr>
              <a:t>Diffusion du reportage : </a:t>
            </a:r>
            <a:r>
              <a:rPr lang="fr-FR" i="1" dirty="0" smtClean="0">
                <a:solidFill>
                  <a:srgbClr val="0070C0"/>
                </a:solidFill>
              </a:rPr>
              <a:t>La bataille de Tchernobyl</a:t>
            </a:r>
            <a:r>
              <a:rPr lang="fr-FR" dirty="0" smtClean="0">
                <a:solidFill>
                  <a:srgbClr val="0070C0"/>
                </a:solidFill>
              </a:rPr>
              <a:t> de Thomas Johnson</a:t>
            </a:r>
          </a:p>
          <a:p>
            <a:pPr marL="0" indent="0">
              <a:buNone/>
            </a:pPr>
            <a:endParaRPr lang="fr-FR" dirty="0" smtClean="0">
              <a:solidFill>
                <a:srgbClr val="0070C0"/>
              </a:solidFill>
            </a:endParaRPr>
          </a:p>
          <a:p>
            <a:pPr marL="0" indent="0">
              <a:buFont typeface="Wingdings" pitchFamily="2" charset="2"/>
              <a:buChar char="ü"/>
            </a:pPr>
            <a:r>
              <a:rPr lang="fr-FR" dirty="0" smtClean="0">
                <a:solidFill>
                  <a:srgbClr val="0070C0"/>
                </a:solidFill>
              </a:rPr>
              <a:t>Pour 2 raisons : </a:t>
            </a:r>
          </a:p>
          <a:p>
            <a:pPr marL="627063" indent="0">
              <a:buFont typeface="Courier New" pitchFamily="49" charset="0"/>
              <a:buChar char="o"/>
            </a:pPr>
            <a:r>
              <a:rPr lang="fr-FR" dirty="0">
                <a:solidFill>
                  <a:srgbClr val="0070C0"/>
                </a:solidFill>
              </a:rPr>
              <a:t>	</a:t>
            </a:r>
            <a:r>
              <a:rPr lang="fr-FR" dirty="0" smtClean="0">
                <a:solidFill>
                  <a:srgbClr val="0070C0"/>
                </a:solidFill>
              </a:rPr>
              <a:t>Le nucléaire est un gros employeur de la région</a:t>
            </a:r>
          </a:p>
          <a:p>
            <a:pPr marL="627063" indent="0">
              <a:buFont typeface="Courier New" pitchFamily="49" charset="0"/>
              <a:buChar char="o"/>
            </a:pPr>
            <a:r>
              <a:rPr lang="fr-FR" dirty="0">
                <a:solidFill>
                  <a:srgbClr val="0070C0"/>
                </a:solidFill>
              </a:rPr>
              <a:t>	</a:t>
            </a:r>
            <a:r>
              <a:rPr lang="fr-FR" dirty="0" smtClean="0">
                <a:solidFill>
                  <a:srgbClr val="0070C0"/>
                </a:solidFill>
              </a:rPr>
              <a:t>Le reportage a été diffusé sur France 3 il y à quelques années</a:t>
            </a:r>
          </a:p>
        </p:txBody>
      </p:sp>
    </p:spTree>
    <p:extLst>
      <p:ext uri="{BB962C8B-B14F-4D97-AF65-F5344CB8AC3E}">
        <p14:creationId xmlns="" xmlns:p14="http://schemas.microsoft.com/office/powerpoint/2010/main" val="83494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Un extrait du reportage</a:t>
            </a:r>
            <a:endParaRPr lang="fr-FR" dirty="0">
              <a:solidFill>
                <a:srgbClr val="0070C0"/>
              </a:solidFill>
              <a:latin typeface="Arial Black" pitchFamily="34" charset="0"/>
            </a:endParaRPr>
          </a:p>
        </p:txBody>
      </p:sp>
      <p:pic>
        <p:nvPicPr>
          <p:cNvPr id="4" name="Tchernobyl.avi">
            <a:hlinkClick r:id="" action="ppaction://media"/>
          </p:cNvPr>
          <p:cNvPicPr>
            <a:picLocks noGrp="1" noRot="1" noChangeAspect="1"/>
          </p:cNvPicPr>
          <p:nvPr>
            <p:ph idx="1"/>
            <a:videoFile r:link="rId1"/>
          </p:nvPr>
        </p:nvPicPr>
        <p:blipFill>
          <a:blip r:embed="rId4" cstate="print"/>
          <a:stretch>
            <a:fillRect/>
          </a:stretch>
        </p:blipFill>
        <p:spPr>
          <a:xfrm>
            <a:off x="1403648" y="1270099"/>
            <a:ext cx="6552728" cy="536132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i="1" dirty="0" smtClean="0">
                <a:solidFill>
                  <a:srgbClr val="0070C0"/>
                </a:solidFill>
                <a:latin typeface="Arial Black" pitchFamily="34" charset="0"/>
              </a:rPr>
              <a:t>Les sociétés face aux risques</a:t>
            </a:r>
            <a:endParaRPr lang="fr-FR" i="1" dirty="0">
              <a:solidFill>
                <a:srgbClr val="0070C0"/>
              </a:solidFill>
              <a:latin typeface="Arial Black" pitchFamily="34" charset="0"/>
            </a:endParaRPr>
          </a:p>
        </p:txBody>
      </p:sp>
      <p:sp>
        <p:nvSpPr>
          <p:cNvPr id="3" name="Sous-titre 2"/>
          <p:cNvSpPr>
            <a:spLocks noGrp="1"/>
          </p:cNvSpPr>
          <p:nvPr>
            <p:ph type="subTitle" idx="1"/>
          </p:nvPr>
        </p:nvSpPr>
        <p:spPr/>
        <p:txBody>
          <a:bodyPr/>
          <a:lstStyle/>
          <a:p>
            <a:r>
              <a:rPr lang="fr-FR" dirty="0" smtClean="0">
                <a:solidFill>
                  <a:srgbClr val="0070C0"/>
                </a:solidFill>
              </a:rPr>
              <a:t>2</a:t>
            </a:r>
            <a:r>
              <a:rPr lang="fr-FR" baseline="30000" dirty="0" smtClean="0">
                <a:solidFill>
                  <a:srgbClr val="0070C0"/>
                </a:solidFill>
              </a:rPr>
              <a:t>nde</a:t>
            </a:r>
            <a:r>
              <a:rPr lang="fr-FR" dirty="0" smtClean="0">
                <a:solidFill>
                  <a:srgbClr val="0070C0"/>
                </a:solidFill>
              </a:rPr>
              <a:t> Professionnelle</a:t>
            </a:r>
            <a:endParaRPr lang="fr-FR" dirty="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Les apports de la séance</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lstStyle/>
          <a:p>
            <a:pPr marL="0" indent="0">
              <a:buFont typeface="Wingdings" pitchFamily="2" charset="2"/>
              <a:buChar char="ü"/>
            </a:pPr>
            <a:r>
              <a:rPr lang="fr-FR" dirty="0" smtClean="0">
                <a:solidFill>
                  <a:srgbClr val="0070C0"/>
                </a:solidFill>
              </a:rPr>
              <a:t>Montrer et exploiter un extrait vidéo</a:t>
            </a:r>
          </a:p>
          <a:p>
            <a:pPr marL="0" indent="0">
              <a:buFont typeface="Wingdings" pitchFamily="2" charset="2"/>
              <a:buChar char="ü"/>
            </a:pPr>
            <a:endParaRPr lang="fr-FR" dirty="0">
              <a:solidFill>
                <a:srgbClr val="0070C0"/>
              </a:solidFill>
            </a:endParaRPr>
          </a:p>
          <a:p>
            <a:pPr marL="0" indent="0" algn="just">
              <a:buFont typeface="Wingdings" pitchFamily="2" charset="2"/>
              <a:buChar char="ü"/>
            </a:pPr>
            <a:r>
              <a:rPr lang="fr-FR" dirty="0" smtClean="0">
                <a:solidFill>
                  <a:srgbClr val="0070C0"/>
                </a:solidFill>
              </a:rPr>
              <a:t>Mettre en image la réalité de quelque chose dont on a parlé aux élèves depuis longtemps</a:t>
            </a:r>
          </a:p>
          <a:p>
            <a:pPr marL="0" indent="0">
              <a:buFont typeface="Wingdings" pitchFamily="2" charset="2"/>
              <a:buChar char="ü"/>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Faire travailler les élèves à partir de documents d’archives et relever des informations</a:t>
            </a:r>
          </a:p>
          <a:p>
            <a:pPr marL="0" indent="0">
              <a:buNone/>
            </a:pPr>
            <a:endParaRPr lang="fr-FR" dirty="0"/>
          </a:p>
          <a:p>
            <a:pPr marL="0" indent="0">
              <a:buNone/>
            </a:pPr>
            <a:endParaRPr lang="fr-FR" dirty="0"/>
          </a:p>
        </p:txBody>
      </p:sp>
    </p:spTree>
    <p:extLst>
      <p:ext uri="{BB962C8B-B14F-4D97-AF65-F5344CB8AC3E}">
        <p14:creationId xmlns="" xmlns:p14="http://schemas.microsoft.com/office/powerpoint/2010/main" val="145929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 questionnaire</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457200" y="1600200"/>
            <a:ext cx="8229600" cy="4853136"/>
          </a:xfrm>
        </p:spPr>
        <p:txBody>
          <a:bodyPr>
            <a:noAutofit/>
          </a:bodyPr>
          <a:lstStyle/>
          <a:p>
            <a:pPr marL="0" indent="0" algn="just">
              <a:buNone/>
            </a:pPr>
            <a:r>
              <a:rPr lang="fr-FR" sz="2300" dirty="0" smtClean="0">
                <a:solidFill>
                  <a:srgbClr val="0070C0"/>
                </a:solidFill>
              </a:rPr>
              <a:t>1 : Dans quel pays se trouve la centrale nucléaire de Tchernobyl ? </a:t>
            </a:r>
          </a:p>
          <a:p>
            <a:pPr marL="0" indent="0" algn="just">
              <a:buNone/>
            </a:pPr>
            <a:r>
              <a:rPr lang="fr-FR" sz="2300" dirty="0" smtClean="0">
                <a:solidFill>
                  <a:srgbClr val="0070C0"/>
                </a:solidFill>
              </a:rPr>
              <a:t>2 : Comment se nomme la ville la plus proche de la centrale ?</a:t>
            </a:r>
          </a:p>
          <a:p>
            <a:pPr marL="0" indent="0" algn="just">
              <a:buNone/>
            </a:pPr>
            <a:r>
              <a:rPr lang="fr-FR" sz="2300" dirty="0" smtClean="0">
                <a:solidFill>
                  <a:srgbClr val="0070C0"/>
                </a:solidFill>
              </a:rPr>
              <a:t> A quelle distance se trouve-t-elle ?</a:t>
            </a:r>
          </a:p>
          <a:p>
            <a:pPr marL="0" indent="0" algn="just">
              <a:buNone/>
            </a:pPr>
            <a:r>
              <a:rPr lang="fr-FR" sz="2300" dirty="0" smtClean="0">
                <a:solidFill>
                  <a:srgbClr val="0070C0"/>
                </a:solidFill>
              </a:rPr>
              <a:t>3 : Que s’est-il passé la nuit du 25 au 26 avril 1986 ?</a:t>
            </a:r>
          </a:p>
          <a:p>
            <a:pPr marL="0" indent="0" algn="just">
              <a:buNone/>
            </a:pPr>
            <a:r>
              <a:rPr lang="fr-FR" sz="2300" dirty="0" smtClean="0">
                <a:solidFill>
                  <a:srgbClr val="0070C0"/>
                </a:solidFill>
              </a:rPr>
              <a:t>4 : Quelle est l’origine de la catastrophe ?</a:t>
            </a:r>
          </a:p>
          <a:p>
            <a:pPr marL="0" indent="0" algn="just">
              <a:buNone/>
            </a:pPr>
            <a:r>
              <a:rPr lang="fr-FR" sz="2300" dirty="0" smtClean="0">
                <a:solidFill>
                  <a:srgbClr val="0070C0"/>
                </a:solidFill>
              </a:rPr>
              <a:t>5 : Comment l’Etat a-t-il géré la situation (évacuation, secours,…) ? </a:t>
            </a:r>
          </a:p>
          <a:p>
            <a:pPr marL="0" indent="0" algn="just">
              <a:buNone/>
            </a:pPr>
            <a:r>
              <a:rPr lang="fr-FR" sz="2300" dirty="0" smtClean="0">
                <a:solidFill>
                  <a:srgbClr val="0070C0"/>
                </a:solidFill>
              </a:rPr>
              <a:t>6 : Comment mesure-t-on la radioactivité ? Dans quelle unité ? </a:t>
            </a:r>
          </a:p>
          <a:p>
            <a:pPr marL="0" indent="0" algn="just">
              <a:buNone/>
            </a:pPr>
            <a:r>
              <a:rPr lang="fr-FR" sz="2300" dirty="0" smtClean="0">
                <a:solidFill>
                  <a:srgbClr val="0070C0"/>
                </a:solidFill>
              </a:rPr>
              <a:t>7 : Quels ont été les risques encourus par la population ? </a:t>
            </a:r>
          </a:p>
          <a:p>
            <a:pPr marL="0" indent="0" algn="just">
              <a:buNone/>
            </a:pPr>
            <a:r>
              <a:rPr lang="fr-FR" sz="2300" dirty="0" smtClean="0">
                <a:solidFill>
                  <a:srgbClr val="0070C0"/>
                </a:solidFill>
              </a:rPr>
              <a:t>8 : Quelles ont été les différentes tentatives pour tenter d’endiguer la catastrophe ? Pourquoi certaines ont-elles échoué ? </a:t>
            </a:r>
          </a:p>
          <a:p>
            <a:pPr marL="0" indent="0" algn="just">
              <a:buNone/>
            </a:pPr>
            <a:r>
              <a:rPr lang="fr-FR" sz="2300" dirty="0" smtClean="0">
                <a:solidFill>
                  <a:srgbClr val="0070C0"/>
                </a:solidFill>
              </a:rPr>
              <a:t>9 : Quels sont les bilans humain, matériel et financier de la catastrophe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Les difficultés</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lstStyle/>
          <a:p>
            <a:pPr marL="0" indent="0" algn="just">
              <a:buFont typeface="Wingdings" pitchFamily="2" charset="2"/>
              <a:buChar char="ü"/>
            </a:pPr>
            <a:r>
              <a:rPr lang="fr-FR" dirty="0" smtClean="0">
                <a:solidFill>
                  <a:srgbClr val="0070C0"/>
                </a:solidFill>
              </a:rPr>
              <a:t>Les élèves « </a:t>
            </a:r>
            <a:r>
              <a:rPr lang="fr-FR" dirty="0" err="1" smtClean="0">
                <a:solidFill>
                  <a:srgbClr val="0070C0"/>
                </a:solidFill>
              </a:rPr>
              <a:t>dys</a:t>
            </a:r>
            <a:r>
              <a:rPr lang="fr-FR" dirty="0" smtClean="0">
                <a:solidFill>
                  <a:srgbClr val="0070C0"/>
                </a:solidFill>
              </a:rPr>
              <a:t> » ont eu du mal à se concentrer sur le reportage et sur le relevé d’informations en même temps</a:t>
            </a:r>
          </a:p>
          <a:p>
            <a:pPr marL="0" indent="0" algn="just">
              <a:buFont typeface="Wingdings" pitchFamily="2" charset="2"/>
              <a:buChar char="ü"/>
            </a:pPr>
            <a:endParaRPr lang="fr-FR" dirty="0">
              <a:solidFill>
                <a:srgbClr val="0070C0"/>
              </a:solidFill>
            </a:endParaRPr>
          </a:p>
          <a:p>
            <a:pPr marL="0" indent="0" algn="just">
              <a:buFont typeface="Wingdings" pitchFamily="2" charset="2"/>
              <a:buChar char="ü"/>
            </a:pPr>
            <a:r>
              <a:rPr lang="fr-FR" dirty="0" smtClean="0">
                <a:solidFill>
                  <a:srgbClr val="0070C0"/>
                </a:solidFill>
              </a:rPr>
              <a:t>Problèmes </a:t>
            </a:r>
            <a:r>
              <a:rPr lang="fr-FR" dirty="0" smtClean="0">
                <a:solidFill>
                  <a:srgbClr val="0070C0"/>
                </a:solidFill>
              </a:rPr>
              <a:t>techniques</a:t>
            </a:r>
            <a:endParaRPr lang="fr-FR" dirty="0" smtClean="0">
              <a:solidFill>
                <a:srgbClr val="0070C0"/>
              </a:solidFill>
            </a:endParaRPr>
          </a:p>
          <a:p>
            <a:pPr marL="0" indent="0" algn="just">
              <a:buFont typeface="Wingdings" pitchFamily="2" charset="2"/>
              <a:buChar char="ü"/>
            </a:pPr>
            <a:endParaRPr lang="fr-FR" dirty="0">
              <a:solidFill>
                <a:srgbClr val="0070C0"/>
              </a:solidFill>
            </a:endParaRPr>
          </a:p>
          <a:p>
            <a:pPr marL="0" indent="0" algn="just">
              <a:buFont typeface="Wingdings" pitchFamily="2" charset="2"/>
              <a:buChar char="ü"/>
            </a:pPr>
            <a:r>
              <a:rPr lang="fr-FR" dirty="0" smtClean="0">
                <a:solidFill>
                  <a:srgbClr val="0070C0"/>
                </a:solidFill>
              </a:rPr>
              <a:t>Temps passé</a:t>
            </a:r>
            <a:endParaRPr lang="fr-FR" dirty="0">
              <a:solidFill>
                <a:srgbClr val="0070C0"/>
              </a:solidFill>
            </a:endParaRPr>
          </a:p>
        </p:txBody>
      </p:sp>
    </p:spTree>
    <p:extLst>
      <p:ext uri="{BB962C8B-B14F-4D97-AF65-F5344CB8AC3E}">
        <p14:creationId xmlns="" xmlns:p14="http://schemas.microsoft.com/office/powerpoint/2010/main" val="193612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143000"/>
          </a:xfrm>
        </p:spPr>
        <p:txBody>
          <a:bodyPr>
            <a:normAutofit fontScale="90000"/>
          </a:bodyPr>
          <a:lstStyle/>
          <a:p>
            <a:r>
              <a:rPr lang="fr-FR" u="sng" dirty="0" smtClean="0">
                <a:solidFill>
                  <a:srgbClr val="0070C0"/>
                </a:solidFill>
                <a:latin typeface="Arial Black" pitchFamily="34" charset="0"/>
              </a:rPr>
              <a:t>Séance 3 :</a:t>
            </a:r>
            <a:r>
              <a:rPr lang="fr-FR" dirty="0" smtClean="0">
                <a:solidFill>
                  <a:srgbClr val="0070C0"/>
                </a:solidFill>
                <a:latin typeface="Arial Black" pitchFamily="34" charset="0"/>
              </a:rPr>
              <a:t> </a:t>
            </a:r>
            <a:r>
              <a:rPr lang="fr-FR" dirty="0">
                <a:solidFill>
                  <a:srgbClr val="0070C0"/>
                </a:solidFill>
                <a:latin typeface="Arial Black" pitchFamily="34" charset="0"/>
              </a:rPr>
              <a:t>La prévention des risques naturels et technologiques </a:t>
            </a:r>
          </a:p>
        </p:txBody>
      </p:sp>
      <p:sp>
        <p:nvSpPr>
          <p:cNvPr id="3" name="Espace réservé du contenu 2"/>
          <p:cNvSpPr>
            <a:spLocks noGrp="1"/>
          </p:cNvSpPr>
          <p:nvPr>
            <p:ph idx="1"/>
          </p:nvPr>
        </p:nvSpPr>
        <p:spPr>
          <a:xfrm>
            <a:off x="457200" y="1988840"/>
            <a:ext cx="8229600" cy="4137323"/>
          </a:xfrm>
        </p:spPr>
        <p:txBody>
          <a:bodyPr/>
          <a:lstStyle/>
          <a:p>
            <a:endParaRPr lang="fr-FR" dirty="0" smtClean="0">
              <a:solidFill>
                <a:srgbClr val="0070C0"/>
              </a:solidFill>
            </a:endParaRPr>
          </a:p>
          <a:p>
            <a:pPr>
              <a:buNone/>
            </a:pPr>
            <a:r>
              <a:rPr lang="fr-FR" u="sng" dirty="0" smtClean="0">
                <a:solidFill>
                  <a:srgbClr val="0070C0"/>
                </a:solidFill>
              </a:rPr>
              <a:t>Problématique :</a:t>
            </a:r>
          </a:p>
          <a:p>
            <a:pPr>
              <a:buNone/>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La protection absolue contre l’ensemble des risques est-elle possible ou utopique ? </a:t>
            </a:r>
          </a:p>
          <a:p>
            <a:pPr>
              <a:buNone/>
            </a:pPr>
            <a:endParaRPr lang="fr-FR" dirty="0">
              <a:solidFill>
                <a:srgbClr val="0070C0"/>
              </a:solidFill>
            </a:endParaRPr>
          </a:p>
        </p:txBody>
      </p:sp>
    </p:spTree>
    <p:extLst>
      <p:ext uri="{BB962C8B-B14F-4D97-AF65-F5344CB8AC3E}">
        <p14:creationId xmlns="" xmlns:p14="http://schemas.microsoft.com/office/powerpoint/2010/main" val="162548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Objectifs de la séance</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normAutofit/>
          </a:bodyPr>
          <a:lstStyle/>
          <a:p>
            <a:pPr algn="just">
              <a:buFont typeface="Wingdings" pitchFamily="2" charset="2"/>
              <a:buChar char="ü"/>
            </a:pPr>
            <a:r>
              <a:rPr lang="fr-FR" dirty="0" smtClean="0">
                <a:solidFill>
                  <a:srgbClr val="0070C0"/>
                </a:solidFill>
              </a:rPr>
              <a:t>Utiliser un jeu sérieux</a:t>
            </a:r>
          </a:p>
          <a:p>
            <a:pPr algn="just">
              <a:buFont typeface="Wingdings" pitchFamily="2" charset="2"/>
              <a:buChar char="ü"/>
            </a:pPr>
            <a:r>
              <a:rPr lang="fr-FR" dirty="0" smtClean="0">
                <a:solidFill>
                  <a:srgbClr val="0070C0"/>
                </a:solidFill>
              </a:rPr>
              <a:t>Travailler et prendre des notes en groupe</a:t>
            </a:r>
          </a:p>
          <a:p>
            <a:pPr algn="just">
              <a:buFont typeface="Wingdings" pitchFamily="2" charset="2"/>
              <a:buChar char="ü"/>
            </a:pPr>
            <a:r>
              <a:rPr lang="fr-FR" dirty="0" smtClean="0">
                <a:solidFill>
                  <a:srgbClr val="0070C0"/>
                </a:solidFill>
              </a:rPr>
              <a:t>Tirer des conclusions sur ce que l’on a pu faire en groupe et sur les résultats du jeu sérieux</a:t>
            </a:r>
          </a:p>
          <a:p>
            <a:pPr algn="just">
              <a:buFont typeface="Wingdings" pitchFamily="2" charset="2"/>
              <a:buChar char="ü"/>
            </a:pPr>
            <a:r>
              <a:rPr lang="fr-FR" dirty="0" smtClean="0">
                <a:solidFill>
                  <a:srgbClr val="0070C0"/>
                </a:solidFill>
              </a:rPr>
              <a:t>Rendre compte à l’oral d’une réflexion géographique</a:t>
            </a:r>
          </a:p>
          <a:p>
            <a:pPr algn="just">
              <a:buFont typeface="Wingdings" pitchFamily="2" charset="2"/>
              <a:buChar char="ü"/>
            </a:pPr>
            <a:r>
              <a:rPr lang="fr-FR" dirty="0" smtClean="0">
                <a:solidFill>
                  <a:srgbClr val="0070C0"/>
                </a:solidFill>
              </a:rPr>
              <a:t>Rédiger collectivement un court </a:t>
            </a:r>
            <a:r>
              <a:rPr lang="fr-FR" dirty="0" smtClean="0">
                <a:solidFill>
                  <a:srgbClr val="0070C0"/>
                </a:solidFill>
              </a:rPr>
              <a:t>texte </a:t>
            </a:r>
            <a:r>
              <a:rPr lang="fr-FR" dirty="0" smtClean="0">
                <a:solidFill>
                  <a:srgbClr val="0070C0"/>
                </a:solidFill>
              </a:rPr>
              <a:t>qui réponde à la problématique</a:t>
            </a:r>
          </a:p>
          <a:p>
            <a:pPr>
              <a:buNone/>
            </a:pPr>
            <a:endParaRPr lang="fr-FR" dirty="0"/>
          </a:p>
        </p:txBody>
      </p:sp>
    </p:spTree>
    <p:extLst>
      <p:ext uri="{BB962C8B-B14F-4D97-AF65-F5344CB8AC3E}">
        <p14:creationId xmlns="" xmlns:p14="http://schemas.microsoft.com/office/powerpoint/2010/main" val="19279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Déroulement de la séance</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normAutofit lnSpcReduction="10000"/>
          </a:bodyPr>
          <a:lstStyle/>
          <a:p>
            <a:pPr>
              <a:buFont typeface="Wingdings" pitchFamily="2" charset="2"/>
              <a:buChar char="ü"/>
            </a:pPr>
            <a:r>
              <a:rPr lang="fr-FR" dirty="0" smtClean="0">
                <a:solidFill>
                  <a:srgbClr val="0070C0"/>
                </a:solidFill>
              </a:rPr>
              <a:t>Une séance de 55 minutes</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En salle informatique</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En groupes de 2 ou 3 élèves</a:t>
            </a:r>
          </a:p>
          <a:p>
            <a:pPr>
              <a:buFont typeface="Wingdings" pitchFamily="2" charset="2"/>
              <a:buChar char="ü"/>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Chaque groupe est associé à un risque particulier</a:t>
            </a:r>
          </a:p>
          <a:p>
            <a:pPr>
              <a:buFont typeface="Wingdings" pitchFamily="2" charset="2"/>
              <a:buChar char="ü"/>
            </a:pPr>
            <a:endParaRPr lang="fr-FR" dirty="0">
              <a:solidFill>
                <a:srgbClr val="0070C0"/>
              </a:solidFill>
            </a:endParaRPr>
          </a:p>
        </p:txBody>
      </p:sp>
    </p:spTree>
    <p:extLst>
      <p:ext uri="{BB962C8B-B14F-4D97-AF65-F5344CB8AC3E}">
        <p14:creationId xmlns="" xmlns:p14="http://schemas.microsoft.com/office/powerpoint/2010/main" val="317818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 jeu</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lstStyle/>
          <a:p>
            <a:pPr marL="0" indent="0">
              <a:buNone/>
            </a:pPr>
            <a:r>
              <a:rPr lang="fr-FR" sz="3000" u="sng" dirty="0" smtClean="0">
                <a:solidFill>
                  <a:srgbClr val="0070C0"/>
                </a:solidFill>
                <a:hlinkClick r:id="rId3"/>
              </a:rPr>
              <a:t>http://www.stopdisastersgame.org/fr/home.html</a:t>
            </a:r>
            <a:endParaRPr lang="fr-FR" sz="3000" u="sng" dirty="0" smtClean="0">
              <a:solidFill>
                <a:srgbClr val="0070C0"/>
              </a:solidFill>
            </a:endParaRPr>
          </a:p>
          <a:p>
            <a:pPr marL="0" indent="0">
              <a:buNone/>
            </a:pPr>
            <a:endParaRPr lang="fr-FR" u="sng" dirty="0" smtClean="0"/>
          </a:p>
          <a:p>
            <a:pPr marL="0" indent="0">
              <a:buNone/>
            </a:pPr>
            <a:endParaRPr lang="fr-FR" dirty="0"/>
          </a:p>
        </p:txBody>
      </p:sp>
      <p:pic>
        <p:nvPicPr>
          <p:cNvPr id="4" name="Image 3" descr="Stop Disasters 1.jpg"/>
          <p:cNvPicPr>
            <a:picLocks noChangeAspect="1"/>
          </p:cNvPicPr>
          <p:nvPr/>
        </p:nvPicPr>
        <p:blipFill>
          <a:blip r:embed="rId4" cstate="print"/>
          <a:stretch>
            <a:fillRect/>
          </a:stretch>
        </p:blipFill>
        <p:spPr>
          <a:xfrm>
            <a:off x="2411760" y="2348880"/>
            <a:ext cx="4274566" cy="361151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 scénario</a:t>
            </a:r>
            <a:endParaRPr lang="fr-FR" dirty="0">
              <a:solidFill>
                <a:srgbClr val="0070C0"/>
              </a:solidFill>
              <a:latin typeface="Arial Black" pitchFamily="34" charset="0"/>
            </a:endParaRPr>
          </a:p>
        </p:txBody>
      </p:sp>
      <p:pic>
        <p:nvPicPr>
          <p:cNvPr id="4" name="Espace réservé du contenu 3" descr="Stop Disasters 2.jpg"/>
          <p:cNvPicPr>
            <a:picLocks noGrp="1" noChangeAspect="1"/>
          </p:cNvPicPr>
          <p:nvPr>
            <p:ph idx="1"/>
          </p:nvPr>
        </p:nvPicPr>
        <p:blipFill>
          <a:blip r:embed="rId3" cstate="print"/>
          <a:stretch>
            <a:fillRect/>
          </a:stretch>
        </p:blipFill>
        <p:spPr>
          <a:xfrm>
            <a:off x="1554691" y="1600200"/>
            <a:ext cx="6034617" cy="4525963"/>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L’exploitation</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lstStyle/>
          <a:p>
            <a:pPr>
              <a:buFont typeface="Wingdings" pitchFamily="2" charset="2"/>
              <a:buChar char="ü"/>
            </a:pPr>
            <a:r>
              <a:rPr lang="fr-FR" dirty="0" smtClean="0">
                <a:solidFill>
                  <a:srgbClr val="0070C0"/>
                </a:solidFill>
              </a:rPr>
              <a:t>Présentation par chaque groupe</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Illustration des propos des élèves à l’aide du VP</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Rédaction collective de la synthèse</a:t>
            </a: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Le bilan</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467544" y="1916832"/>
            <a:ext cx="8229600" cy="4525963"/>
          </a:xfrm>
        </p:spPr>
        <p:txBody>
          <a:bodyPr/>
          <a:lstStyle/>
          <a:p>
            <a:pPr>
              <a:buFont typeface="Wingdings" pitchFamily="2" charset="2"/>
              <a:buChar char="ü"/>
            </a:pPr>
            <a:r>
              <a:rPr lang="fr-FR" dirty="0" smtClean="0">
                <a:solidFill>
                  <a:srgbClr val="0070C0"/>
                </a:solidFill>
              </a:rPr>
              <a:t>Prise en main intuitive par les élèves</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Format court des </a:t>
            </a:r>
            <a:r>
              <a:rPr lang="fr-FR" dirty="0" smtClean="0">
                <a:solidFill>
                  <a:srgbClr val="0070C0"/>
                </a:solidFill>
              </a:rPr>
              <a:t>scénarios</a:t>
            </a:r>
            <a:endParaRPr lang="fr-FR" dirty="0" smtClean="0">
              <a:solidFill>
                <a:srgbClr val="0070C0"/>
              </a:solidFill>
            </a:endParaRP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Intérêt et motivation des élèves</a:t>
            </a: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Ma classe</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lstStyle/>
          <a:p>
            <a:pPr marL="0" indent="0">
              <a:buFont typeface="Wingdings" pitchFamily="2" charset="2"/>
              <a:buChar char="ü"/>
            </a:pPr>
            <a:r>
              <a:rPr lang="fr-FR" dirty="0" smtClean="0">
                <a:solidFill>
                  <a:srgbClr val="0070C0"/>
                </a:solidFill>
              </a:rPr>
              <a:t>2</a:t>
            </a:r>
            <a:r>
              <a:rPr lang="fr-FR" baseline="30000" dirty="0" smtClean="0">
                <a:solidFill>
                  <a:srgbClr val="0070C0"/>
                </a:solidFill>
              </a:rPr>
              <a:t>nde</a:t>
            </a:r>
            <a:r>
              <a:rPr lang="fr-FR" dirty="0" smtClean="0">
                <a:solidFill>
                  <a:srgbClr val="0070C0"/>
                </a:solidFill>
              </a:rPr>
              <a:t> Professionnelle Systèmes Electroniques Numériques</a:t>
            </a:r>
          </a:p>
          <a:p>
            <a:pPr marL="0" indent="0">
              <a:buFont typeface="Wingdings" pitchFamily="2" charset="2"/>
              <a:buChar char="ü"/>
            </a:pPr>
            <a:r>
              <a:rPr lang="fr-FR" dirty="0" smtClean="0">
                <a:solidFill>
                  <a:srgbClr val="0070C0"/>
                </a:solidFill>
              </a:rPr>
              <a:t>22 garçons</a:t>
            </a:r>
          </a:p>
          <a:p>
            <a:pPr marL="0" indent="0">
              <a:buFont typeface="Wingdings" pitchFamily="2" charset="2"/>
              <a:buChar char="ü"/>
            </a:pPr>
            <a:r>
              <a:rPr lang="fr-FR" dirty="0" smtClean="0">
                <a:solidFill>
                  <a:srgbClr val="0070C0"/>
                </a:solidFill>
              </a:rPr>
              <a:t>Beaucoup d’élèves internes</a:t>
            </a:r>
          </a:p>
          <a:p>
            <a:pPr marL="0" indent="0">
              <a:buFont typeface="Wingdings" pitchFamily="2" charset="2"/>
              <a:buChar char="ü"/>
            </a:pPr>
            <a:r>
              <a:rPr lang="fr-FR" dirty="0" smtClean="0">
                <a:solidFill>
                  <a:srgbClr val="0070C0"/>
                </a:solidFill>
              </a:rPr>
              <a:t>7 ou 8 élèves « </a:t>
            </a:r>
            <a:r>
              <a:rPr lang="fr-FR" dirty="0" err="1" smtClean="0">
                <a:solidFill>
                  <a:srgbClr val="0070C0"/>
                </a:solidFill>
              </a:rPr>
              <a:t>Dys</a:t>
            </a:r>
            <a:r>
              <a:rPr lang="fr-FR" dirty="0" smtClean="0">
                <a:solidFill>
                  <a:srgbClr val="0070C0"/>
                </a:solidFill>
              </a:rPr>
              <a:t> »</a:t>
            </a:r>
          </a:p>
          <a:p>
            <a:pPr marL="0" indent="0">
              <a:buFont typeface="Wingdings" pitchFamily="2" charset="2"/>
              <a:buChar char="ü"/>
            </a:pPr>
            <a:r>
              <a:rPr lang="fr-FR" dirty="0" smtClean="0">
                <a:solidFill>
                  <a:srgbClr val="0070C0"/>
                </a:solidFill>
              </a:rPr>
              <a:t>Bon niveau dans la classe</a:t>
            </a:r>
          </a:p>
          <a:p>
            <a:pPr marL="0" indent="0">
              <a:buFont typeface="Wingdings" pitchFamily="2" charset="2"/>
              <a:buChar char="ü"/>
            </a:pPr>
            <a:r>
              <a:rPr lang="fr-FR" dirty="0" smtClean="0">
                <a:solidFill>
                  <a:srgbClr val="0070C0"/>
                </a:solidFill>
              </a:rPr>
              <a:t>Habitués à travailler sous la forme de projets</a:t>
            </a: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Problèmes rencontrés</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395536" y="1916832"/>
            <a:ext cx="8229600" cy="4525963"/>
          </a:xfrm>
        </p:spPr>
        <p:txBody>
          <a:bodyPr/>
          <a:lstStyle/>
          <a:p>
            <a:pPr>
              <a:buFont typeface="Wingdings" pitchFamily="2" charset="2"/>
              <a:buChar char="ü"/>
            </a:pPr>
            <a:r>
              <a:rPr lang="fr-FR" dirty="0" smtClean="0">
                <a:solidFill>
                  <a:srgbClr val="0070C0"/>
                </a:solidFill>
              </a:rPr>
              <a:t>Salle informatique opérationnelle</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Débit Internet</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Jeu « accessible » (blocage)</a:t>
            </a:r>
            <a:endParaRPr lang="fr-FR" dirty="0">
              <a:solidFill>
                <a:srgbClr val="0070C0"/>
              </a:solidFill>
            </a:endParaRPr>
          </a:p>
        </p:txBody>
      </p:sp>
    </p:spTree>
    <p:extLst>
      <p:ext uri="{BB962C8B-B14F-4D97-AF65-F5344CB8AC3E}">
        <p14:creationId xmlns="" xmlns:p14="http://schemas.microsoft.com/office/powerpoint/2010/main" val="279016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924944"/>
            <a:ext cx="8229600" cy="1143000"/>
          </a:xfrm>
        </p:spPr>
        <p:txBody>
          <a:bodyPr>
            <a:normAutofit/>
          </a:bodyPr>
          <a:lstStyle/>
          <a:p>
            <a:r>
              <a:rPr lang="fr-FR" sz="4200" dirty="0" smtClean="0">
                <a:solidFill>
                  <a:srgbClr val="0070C0"/>
                </a:solidFill>
                <a:latin typeface="Arial Black" pitchFamily="34" charset="0"/>
              </a:rPr>
              <a:t>Bilan global de la séquence</a:t>
            </a:r>
            <a:endParaRPr lang="fr-FR" sz="4200" dirty="0">
              <a:solidFill>
                <a:srgbClr val="0070C0"/>
              </a:solidFill>
              <a:latin typeface="Arial Black" pitchFamily="34" charset="0"/>
            </a:endParaRPr>
          </a:p>
        </p:txBody>
      </p:sp>
    </p:spTree>
    <p:extLst>
      <p:ext uri="{BB962C8B-B14F-4D97-AF65-F5344CB8AC3E}">
        <p14:creationId xmlns="" xmlns:p14="http://schemas.microsoft.com/office/powerpoint/2010/main" val="3582427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916832"/>
            <a:ext cx="8229600" cy="3960440"/>
          </a:xfrm>
        </p:spPr>
        <p:txBody>
          <a:bodyPr>
            <a:normAutofit fontScale="92500" lnSpcReduction="10000"/>
          </a:bodyPr>
          <a:lstStyle/>
          <a:p>
            <a:pPr marL="0" indent="0" algn="just">
              <a:buFont typeface="Wingdings" pitchFamily="2" charset="2"/>
              <a:buChar char="ü"/>
            </a:pPr>
            <a:r>
              <a:rPr lang="fr-FR" dirty="0" smtClean="0">
                <a:solidFill>
                  <a:srgbClr val="0070C0"/>
                </a:solidFill>
              </a:rPr>
              <a:t>Appréhension de la réalité des risques qui menacent la commune</a:t>
            </a:r>
          </a:p>
          <a:p>
            <a:pPr marL="0" indent="0" algn="just">
              <a:buFont typeface="Wingdings" pitchFamily="2" charset="2"/>
              <a:buChar char="ü"/>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Utilisation d’un logiciel de cartographie dynamique</a:t>
            </a:r>
          </a:p>
          <a:p>
            <a:pPr marL="0" indent="0" algn="just">
              <a:buFont typeface="Wingdings" pitchFamily="2" charset="2"/>
              <a:buChar char="ü"/>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Meilleure connaissance de l’environnement du lycée</a:t>
            </a:r>
            <a:endParaRPr lang="fr-FR" dirty="0">
              <a:solidFill>
                <a:srgbClr val="0070C0"/>
              </a:solidFill>
            </a:endParaRPr>
          </a:p>
        </p:txBody>
      </p:sp>
      <p:sp>
        <p:nvSpPr>
          <p:cNvPr id="4" name="ZoneTexte 3"/>
          <p:cNvSpPr txBox="1"/>
          <p:nvPr/>
        </p:nvSpPr>
        <p:spPr>
          <a:xfrm>
            <a:off x="467544" y="548680"/>
            <a:ext cx="8208912" cy="769441"/>
          </a:xfrm>
          <a:prstGeom prst="rect">
            <a:avLst/>
          </a:prstGeom>
          <a:noFill/>
        </p:spPr>
        <p:txBody>
          <a:bodyPr wrap="square" rtlCol="0">
            <a:spAutoFit/>
          </a:bodyPr>
          <a:lstStyle/>
          <a:p>
            <a:pPr algn="ctr"/>
            <a:r>
              <a:rPr lang="fr-FR" sz="4400" u="sng" dirty="0" smtClean="0">
                <a:solidFill>
                  <a:srgbClr val="0070C0"/>
                </a:solidFill>
                <a:latin typeface="Arial Black" pitchFamily="34" charset="0"/>
              </a:rPr>
              <a:t>Séance 1 :</a:t>
            </a:r>
            <a:r>
              <a:rPr lang="fr-FR" sz="4400" dirty="0" smtClean="0">
                <a:solidFill>
                  <a:srgbClr val="0070C0"/>
                </a:solidFill>
                <a:latin typeface="Arial Black" pitchFamily="34" charset="0"/>
              </a:rPr>
              <a:t> </a:t>
            </a:r>
            <a:endParaRPr lang="fr-FR" sz="4400" dirty="0">
              <a:solidFill>
                <a:srgbClr val="0070C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solidFill>
                  <a:srgbClr val="0070C0"/>
                </a:solidFill>
                <a:latin typeface="Arial Black" pitchFamily="34" charset="0"/>
              </a:rPr>
              <a:t>Séance 2 :</a:t>
            </a:r>
            <a:r>
              <a:rPr lang="fr-FR" dirty="0" smtClean="0">
                <a:solidFill>
                  <a:srgbClr val="0070C0"/>
                </a:solidFill>
                <a:latin typeface="Arial Black" pitchFamily="34" charset="0"/>
              </a:rPr>
              <a:t> </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467544" y="2060848"/>
            <a:ext cx="8229600" cy="4525963"/>
          </a:xfrm>
        </p:spPr>
        <p:txBody>
          <a:bodyPr/>
          <a:lstStyle/>
          <a:p>
            <a:pPr>
              <a:buFont typeface="Wingdings" pitchFamily="2" charset="2"/>
              <a:buChar char="ü"/>
            </a:pPr>
            <a:r>
              <a:rPr lang="fr-FR" dirty="0" smtClean="0">
                <a:solidFill>
                  <a:srgbClr val="0070C0"/>
                </a:solidFill>
              </a:rPr>
              <a:t>Analyse d’un reportage</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Confrontation avec des images d’archives</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Procéder à un relevé d’informations</a:t>
            </a: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solidFill>
                  <a:srgbClr val="0070C0"/>
                </a:solidFill>
                <a:latin typeface="Arial Black" pitchFamily="34" charset="0"/>
              </a:rPr>
              <a:t>Séance 3 :</a:t>
            </a:r>
            <a:r>
              <a:rPr lang="fr-FR" dirty="0" smtClean="0">
                <a:solidFill>
                  <a:srgbClr val="0070C0"/>
                </a:solidFill>
                <a:latin typeface="Arial Black" pitchFamily="34" charset="0"/>
              </a:rPr>
              <a:t> </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467544" y="1988840"/>
            <a:ext cx="8229600" cy="4525963"/>
          </a:xfrm>
        </p:spPr>
        <p:txBody>
          <a:bodyPr/>
          <a:lstStyle/>
          <a:p>
            <a:pPr marL="0" indent="0" algn="just">
              <a:buFont typeface="Wingdings" pitchFamily="2" charset="2"/>
              <a:buChar char="ü"/>
            </a:pPr>
            <a:r>
              <a:rPr lang="fr-FR" dirty="0" smtClean="0">
                <a:solidFill>
                  <a:srgbClr val="0070C0"/>
                </a:solidFill>
              </a:rPr>
              <a:t>Réflexion collective autour de la gestion des risques</a:t>
            </a:r>
          </a:p>
          <a:p>
            <a:pPr marL="0" indent="0" algn="just">
              <a:buFont typeface="Wingdings" pitchFamily="2" charset="2"/>
              <a:buChar char="ü"/>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Adoption d ‘une attitude citoyenne</a:t>
            </a:r>
          </a:p>
          <a:p>
            <a:pPr marL="0" indent="0" algn="just">
              <a:buFont typeface="Wingdings" pitchFamily="2" charset="2"/>
              <a:buChar char="ü"/>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Facilitation de l’écoute en classe</a:t>
            </a:r>
          </a:p>
          <a:p>
            <a:pPr marL="0" indent="0" algn="just">
              <a:buFont typeface="Wingdings" pitchFamily="2" charset="2"/>
              <a:buChar char="ü"/>
            </a:pP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L’évaluation</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normAutofit lnSpcReduction="10000"/>
          </a:bodyPr>
          <a:lstStyle/>
          <a:p>
            <a:pPr algn="just">
              <a:buFont typeface="Wingdings" pitchFamily="2" charset="2"/>
              <a:buChar char="ü"/>
            </a:pPr>
            <a:r>
              <a:rPr lang="fr-FR" dirty="0" smtClean="0">
                <a:solidFill>
                  <a:srgbClr val="0070C0"/>
                </a:solidFill>
              </a:rPr>
              <a:t>Classique (Analyse de documents et Synthèse)</a:t>
            </a:r>
          </a:p>
          <a:p>
            <a:pPr algn="just">
              <a:buFont typeface="Wingdings" pitchFamily="2" charset="2"/>
              <a:buChar char="ü"/>
            </a:pPr>
            <a:endParaRPr lang="fr-FR" dirty="0" smtClean="0">
              <a:solidFill>
                <a:srgbClr val="0070C0"/>
              </a:solidFill>
            </a:endParaRPr>
          </a:p>
          <a:p>
            <a:pPr algn="just">
              <a:buFont typeface="Wingdings" pitchFamily="2" charset="2"/>
              <a:buChar char="ü"/>
            </a:pPr>
            <a:r>
              <a:rPr lang="fr-FR" dirty="0" smtClean="0">
                <a:solidFill>
                  <a:srgbClr val="0070C0"/>
                </a:solidFill>
              </a:rPr>
              <a:t>Le couloir de la chimie</a:t>
            </a:r>
          </a:p>
          <a:p>
            <a:pPr algn="just">
              <a:buFont typeface="Wingdings" pitchFamily="2" charset="2"/>
              <a:buChar char="ü"/>
            </a:pPr>
            <a:endParaRPr lang="fr-FR" dirty="0" smtClean="0">
              <a:solidFill>
                <a:srgbClr val="0070C0"/>
              </a:solidFill>
            </a:endParaRPr>
          </a:p>
          <a:p>
            <a:pPr algn="just">
              <a:buFont typeface="Wingdings" pitchFamily="2" charset="2"/>
              <a:buChar char="ü"/>
            </a:pPr>
            <a:r>
              <a:rPr lang="fr-FR" dirty="0" smtClean="0">
                <a:solidFill>
                  <a:srgbClr val="0070C0"/>
                </a:solidFill>
              </a:rPr>
              <a:t>Résultats positifs</a:t>
            </a:r>
          </a:p>
          <a:p>
            <a:pPr algn="just">
              <a:buFont typeface="Wingdings" pitchFamily="2" charset="2"/>
              <a:buChar char="ü"/>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Les plus faibles ont progressé et ont rédigé la synthèse</a:t>
            </a: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70C0"/>
                </a:solidFill>
                <a:latin typeface="Arial Black" pitchFamily="34" charset="0"/>
              </a:rPr>
              <a:t>Les </a:t>
            </a:r>
            <a:r>
              <a:rPr lang="fr-FR" dirty="0" smtClean="0">
                <a:solidFill>
                  <a:srgbClr val="0070C0"/>
                </a:solidFill>
                <a:latin typeface="Arial Black" pitchFamily="34" charset="0"/>
              </a:rPr>
              <a:t>bémols</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395536" y="1988840"/>
            <a:ext cx="8229600" cy="4525963"/>
          </a:xfrm>
        </p:spPr>
        <p:txBody>
          <a:bodyPr/>
          <a:lstStyle/>
          <a:p>
            <a:pPr algn="just">
              <a:buFont typeface="Wingdings" pitchFamily="2" charset="2"/>
              <a:buChar char="ü"/>
            </a:pPr>
            <a:r>
              <a:rPr lang="fr-FR" dirty="0" smtClean="0">
                <a:solidFill>
                  <a:srgbClr val="0070C0"/>
                </a:solidFill>
              </a:rPr>
              <a:t>Contraintes matérielles importantes</a:t>
            </a:r>
          </a:p>
          <a:p>
            <a:pPr algn="just">
              <a:buFont typeface="Wingdings" pitchFamily="2" charset="2"/>
              <a:buChar char="ü"/>
            </a:pPr>
            <a:endParaRPr lang="fr-FR" dirty="0" smtClean="0">
              <a:solidFill>
                <a:srgbClr val="0070C0"/>
              </a:solidFill>
            </a:endParaRPr>
          </a:p>
          <a:p>
            <a:pPr algn="just">
              <a:buFont typeface="Wingdings" pitchFamily="2" charset="2"/>
              <a:buChar char="ü"/>
            </a:pPr>
            <a:r>
              <a:rPr lang="fr-FR" dirty="0" smtClean="0">
                <a:solidFill>
                  <a:srgbClr val="0070C0"/>
                </a:solidFill>
              </a:rPr>
              <a:t>Temps important (9 heures + l’évaluation)</a:t>
            </a:r>
          </a:p>
          <a:p>
            <a:pPr algn="just">
              <a:buFont typeface="Wingdings" pitchFamily="2" charset="2"/>
              <a:buChar char="ü"/>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Manipulation d’Edugéo insuffisante de la part des élèves</a:t>
            </a:r>
            <a:endParaRPr lang="fr-FR" dirty="0">
              <a:solidFill>
                <a:srgbClr val="0070C0"/>
              </a:solidFill>
            </a:endParaRPr>
          </a:p>
        </p:txBody>
      </p:sp>
    </p:spTree>
    <p:extLst>
      <p:ext uri="{BB962C8B-B14F-4D97-AF65-F5344CB8AC3E}">
        <p14:creationId xmlns="" xmlns:p14="http://schemas.microsoft.com/office/powerpoint/2010/main" val="311441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70C0"/>
                </a:solidFill>
                <a:latin typeface="Arial Black" pitchFamily="34" charset="0"/>
              </a:rPr>
              <a:t>Adaptation dans d’autres classes</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467544" y="1916832"/>
            <a:ext cx="8229600" cy="4525963"/>
          </a:xfrm>
        </p:spPr>
        <p:txBody>
          <a:bodyPr/>
          <a:lstStyle/>
          <a:p>
            <a:pPr>
              <a:buFont typeface="Wingdings" pitchFamily="2" charset="2"/>
              <a:buChar char="ü"/>
            </a:pPr>
            <a:r>
              <a:rPr lang="fr-FR" b="1" dirty="0" smtClean="0">
                <a:solidFill>
                  <a:srgbClr val="0070C0"/>
                </a:solidFill>
              </a:rPr>
              <a:t>CAP :</a:t>
            </a:r>
            <a:r>
              <a:rPr lang="fr-FR" dirty="0" smtClean="0">
                <a:solidFill>
                  <a:srgbClr val="0070C0"/>
                </a:solidFill>
              </a:rPr>
              <a:t> </a:t>
            </a:r>
            <a:r>
              <a:rPr lang="fr-FR" dirty="0">
                <a:solidFill>
                  <a:srgbClr val="0070C0"/>
                </a:solidFill>
              </a:rPr>
              <a:t>Les sociétés face aux risques</a:t>
            </a:r>
          </a:p>
          <a:p>
            <a:pPr algn="just">
              <a:buFont typeface="Wingdings" pitchFamily="2" charset="2"/>
              <a:buChar char="ü"/>
            </a:pPr>
            <a:r>
              <a:rPr lang="fr-FR" b="1" dirty="0" smtClean="0">
                <a:solidFill>
                  <a:srgbClr val="0070C0"/>
                </a:solidFill>
              </a:rPr>
              <a:t>5</a:t>
            </a:r>
            <a:r>
              <a:rPr lang="fr-FR" b="1" baseline="30000" dirty="0" smtClean="0">
                <a:solidFill>
                  <a:srgbClr val="0070C0"/>
                </a:solidFill>
              </a:rPr>
              <a:t>ème</a:t>
            </a:r>
            <a:r>
              <a:rPr lang="fr-FR" dirty="0" smtClean="0">
                <a:solidFill>
                  <a:srgbClr val="0070C0"/>
                </a:solidFill>
              </a:rPr>
              <a:t> : </a:t>
            </a:r>
            <a:r>
              <a:rPr lang="fr-FR" i="1" u="sng" dirty="0" smtClean="0">
                <a:solidFill>
                  <a:srgbClr val="0070C0"/>
                </a:solidFill>
              </a:rPr>
              <a:t>Partie </a:t>
            </a:r>
            <a:r>
              <a:rPr lang="fr-FR" i="1" u="sng" dirty="0">
                <a:solidFill>
                  <a:srgbClr val="0070C0"/>
                </a:solidFill>
              </a:rPr>
              <a:t>II</a:t>
            </a:r>
            <a:r>
              <a:rPr lang="fr-FR" dirty="0">
                <a:solidFill>
                  <a:srgbClr val="0070C0"/>
                </a:solidFill>
              </a:rPr>
              <a:t> - Des sociétés inégalement développées ; </a:t>
            </a:r>
            <a:r>
              <a:rPr lang="fr-FR" i="1" u="sng" dirty="0">
                <a:solidFill>
                  <a:srgbClr val="0070C0"/>
                </a:solidFill>
              </a:rPr>
              <a:t>Thème 3</a:t>
            </a:r>
            <a:r>
              <a:rPr lang="fr-FR" dirty="0">
                <a:solidFill>
                  <a:srgbClr val="0070C0"/>
                </a:solidFill>
              </a:rPr>
              <a:t> - Des inégalités devant les risques</a:t>
            </a:r>
          </a:p>
          <a:p>
            <a:pPr algn="just">
              <a:buFont typeface="Wingdings" pitchFamily="2" charset="2"/>
              <a:buChar char="ü"/>
            </a:pPr>
            <a:r>
              <a:rPr lang="fr-FR" b="1" dirty="0">
                <a:solidFill>
                  <a:srgbClr val="0070C0"/>
                </a:solidFill>
              </a:rPr>
              <a:t>2</a:t>
            </a:r>
            <a:r>
              <a:rPr lang="fr-FR" b="1" baseline="30000" dirty="0">
                <a:solidFill>
                  <a:srgbClr val="0070C0"/>
                </a:solidFill>
              </a:rPr>
              <a:t>nde</a:t>
            </a:r>
            <a:r>
              <a:rPr lang="fr-FR" b="1" dirty="0">
                <a:solidFill>
                  <a:srgbClr val="0070C0"/>
                </a:solidFill>
              </a:rPr>
              <a:t> </a:t>
            </a:r>
            <a:r>
              <a:rPr lang="fr-FR" b="1" dirty="0" smtClean="0">
                <a:solidFill>
                  <a:srgbClr val="0070C0"/>
                </a:solidFill>
              </a:rPr>
              <a:t>Générale : </a:t>
            </a:r>
            <a:r>
              <a:rPr lang="fr-FR" i="1" u="sng" dirty="0">
                <a:solidFill>
                  <a:srgbClr val="0070C0"/>
                </a:solidFill>
              </a:rPr>
              <a:t>Thème 4</a:t>
            </a:r>
            <a:r>
              <a:rPr lang="fr-FR" dirty="0">
                <a:solidFill>
                  <a:srgbClr val="0070C0"/>
                </a:solidFill>
              </a:rPr>
              <a:t> – Gérer les espaces terrestres ; Les espaces exposés aux risques majeurs</a:t>
            </a:r>
          </a:p>
          <a:p>
            <a:pPr>
              <a:buNone/>
            </a:pP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Problématiques</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467544" y="2204865"/>
            <a:ext cx="8229600" cy="3888432"/>
          </a:xfrm>
        </p:spPr>
        <p:txBody>
          <a:bodyPr/>
          <a:lstStyle/>
          <a:p>
            <a:pPr>
              <a:buFont typeface="Wingdings" pitchFamily="2" charset="2"/>
              <a:buChar char="ü"/>
            </a:pPr>
            <a:r>
              <a:rPr lang="fr-FR" dirty="0">
                <a:solidFill>
                  <a:srgbClr val="0070C0"/>
                </a:solidFill>
              </a:rPr>
              <a:t>Les risques sont-ils réels ou virtuels </a:t>
            </a:r>
            <a:r>
              <a:rPr lang="fr-FR" dirty="0" smtClean="0">
                <a:solidFill>
                  <a:srgbClr val="0070C0"/>
                </a:solidFill>
              </a:rPr>
              <a:t>?</a:t>
            </a:r>
          </a:p>
          <a:p>
            <a:pPr>
              <a:buNone/>
            </a:pPr>
            <a:endParaRPr lang="fr-FR" dirty="0" smtClean="0">
              <a:solidFill>
                <a:srgbClr val="0070C0"/>
              </a:solidFill>
            </a:endParaRPr>
          </a:p>
          <a:p>
            <a:pPr>
              <a:buFont typeface="Wingdings" pitchFamily="2" charset="2"/>
              <a:buChar char="ü"/>
            </a:pPr>
            <a:r>
              <a:rPr lang="fr-FR" dirty="0" smtClean="0">
                <a:solidFill>
                  <a:srgbClr val="0070C0"/>
                </a:solidFill>
              </a:rPr>
              <a:t>Menacent-ils </a:t>
            </a:r>
            <a:r>
              <a:rPr lang="fr-FR" dirty="0">
                <a:solidFill>
                  <a:srgbClr val="0070C0"/>
                </a:solidFill>
              </a:rPr>
              <a:t>réellement nos sociétés ? </a:t>
            </a:r>
            <a:endParaRPr lang="fr-FR" dirty="0" smtClean="0">
              <a:solidFill>
                <a:srgbClr val="0070C0"/>
              </a:solidFill>
            </a:endParaRPr>
          </a:p>
          <a:p>
            <a:pPr>
              <a:buFont typeface="Wingdings" pitchFamily="2" charset="2"/>
              <a:buChar char="ü"/>
            </a:pPr>
            <a:endParaRPr lang="fr-FR" dirty="0">
              <a:solidFill>
                <a:srgbClr val="0070C0"/>
              </a:solidFill>
            </a:endParaRPr>
          </a:p>
          <a:p>
            <a:pPr marL="0" indent="0">
              <a:buFont typeface="Wingdings" pitchFamily="2" charset="2"/>
              <a:buChar char="ü"/>
            </a:pPr>
            <a:r>
              <a:rPr lang="fr-FR" dirty="0" smtClean="0">
                <a:solidFill>
                  <a:srgbClr val="0070C0"/>
                </a:solidFill>
              </a:rPr>
              <a:t>Peut-on </a:t>
            </a:r>
            <a:r>
              <a:rPr lang="fr-FR" dirty="0">
                <a:solidFill>
                  <a:srgbClr val="0070C0"/>
                </a:solidFill>
              </a:rPr>
              <a:t>réellement et efficacement </a:t>
            </a:r>
            <a:r>
              <a:rPr lang="fr-FR" dirty="0" smtClean="0">
                <a:solidFill>
                  <a:srgbClr val="0070C0"/>
                </a:solidFill>
              </a:rPr>
              <a:t>s’en prémunir</a:t>
            </a:r>
            <a:r>
              <a:rPr lang="fr-FR" dirty="0">
                <a:solidFill>
                  <a:srgbClr val="0070C0"/>
                </a:solidFill>
              </a:rPr>
              <a:t> ? </a:t>
            </a:r>
          </a:p>
          <a:p>
            <a:pPr>
              <a:buNone/>
            </a:pP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Plan de la séquence</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normAutofit lnSpcReduction="10000"/>
          </a:bodyPr>
          <a:lstStyle/>
          <a:p>
            <a:pPr algn="just">
              <a:buFont typeface="Wingdings" pitchFamily="2" charset="2"/>
              <a:buChar char="ü"/>
            </a:pPr>
            <a:r>
              <a:rPr lang="fr-FR" b="1" u="sng" dirty="0">
                <a:solidFill>
                  <a:srgbClr val="0070C0"/>
                </a:solidFill>
              </a:rPr>
              <a:t>Séance 1 :</a:t>
            </a:r>
            <a:r>
              <a:rPr lang="fr-FR" dirty="0">
                <a:solidFill>
                  <a:srgbClr val="0070C0"/>
                </a:solidFill>
              </a:rPr>
              <a:t> Des risques de natures différentes (4 heures</a:t>
            </a:r>
            <a:r>
              <a:rPr lang="fr-FR" dirty="0" smtClean="0">
                <a:solidFill>
                  <a:srgbClr val="0070C0"/>
                </a:solidFill>
              </a:rPr>
              <a:t>)</a:t>
            </a:r>
          </a:p>
          <a:p>
            <a:pPr algn="just">
              <a:buFont typeface="Wingdings" pitchFamily="2" charset="2"/>
              <a:buChar char="ü"/>
            </a:pPr>
            <a:endParaRPr lang="fr-FR" dirty="0">
              <a:solidFill>
                <a:srgbClr val="0070C0"/>
              </a:solidFill>
            </a:endParaRPr>
          </a:p>
          <a:p>
            <a:pPr algn="just">
              <a:buFont typeface="Wingdings" pitchFamily="2" charset="2"/>
              <a:buChar char="ü"/>
            </a:pPr>
            <a:r>
              <a:rPr lang="fr-FR" b="1" u="sng" dirty="0">
                <a:solidFill>
                  <a:srgbClr val="0070C0"/>
                </a:solidFill>
              </a:rPr>
              <a:t>Séance 2 :</a:t>
            </a:r>
            <a:r>
              <a:rPr lang="fr-FR" dirty="0">
                <a:solidFill>
                  <a:srgbClr val="0070C0"/>
                </a:solidFill>
              </a:rPr>
              <a:t> Le risque industriel : l’exemple de la catastrophe nucléaire de Tchernobyl en 1986 (2 heures)</a:t>
            </a:r>
          </a:p>
          <a:p>
            <a:pPr algn="just">
              <a:buFont typeface="Wingdings" pitchFamily="2" charset="2"/>
              <a:buChar char="ü"/>
            </a:pPr>
            <a:endParaRPr lang="fr-FR" dirty="0" smtClean="0">
              <a:solidFill>
                <a:srgbClr val="0070C0"/>
              </a:solidFill>
            </a:endParaRPr>
          </a:p>
          <a:p>
            <a:pPr algn="just">
              <a:buFont typeface="Wingdings" pitchFamily="2" charset="2"/>
              <a:buChar char="ü"/>
            </a:pPr>
            <a:r>
              <a:rPr lang="fr-FR" b="1" u="sng" dirty="0">
                <a:solidFill>
                  <a:srgbClr val="0070C0"/>
                </a:solidFill>
              </a:rPr>
              <a:t>Séance 3 :</a:t>
            </a:r>
            <a:r>
              <a:rPr lang="fr-FR" dirty="0">
                <a:solidFill>
                  <a:srgbClr val="0070C0"/>
                </a:solidFill>
              </a:rPr>
              <a:t> La prévention des risques naturels et technologiques (3 heures</a:t>
            </a:r>
            <a:r>
              <a:rPr lang="fr-FR" dirty="0" smtClean="0">
                <a:solidFill>
                  <a:srgbClr val="0070C0"/>
                </a:solidFill>
              </a:rPr>
              <a:t>)</a:t>
            </a: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solidFill>
                  <a:srgbClr val="0070C0"/>
                </a:solidFill>
                <a:latin typeface="Arial Black" pitchFamily="34" charset="0"/>
              </a:rPr>
              <a:t>Séance 1 :</a:t>
            </a:r>
            <a:r>
              <a:rPr lang="fr-FR" dirty="0" smtClean="0">
                <a:solidFill>
                  <a:srgbClr val="0070C0"/>
                </a:solidFill>
                <a:latin typeface="Arial Black" pitchFamily="34" charset="0"/>
              </a:rPr>
              <a:t> </a:t>
            </a:r>
            <a:r>
              <a:rPr lang="fr-FR" dirty="0">
                <a:solidFill>
                  <a:srgbClr val="0070C0"/>
                </a:solidFill>
                <a:latin typeface="Arial Black" pitchFamily="34" charset="0"/>
              </a:rPr>
              <a:t>Des risques de natures différentes </a:t>
            </a:r>
          </a:p>
        </p:txBody>
      </p:sp>
      <p:sp>
        <p:nvSpPr>
          <p:cNvPr id="3" name="Espace réservé du contenu 2"/>
          <p:cNvSpPr>
            <a:spLocks noGrp="1"/>
          </p:cNvSpPr>
          <p:nvPr>
            <p:ph idx="1"/>
          </p:nvPr>
        </p:nvSpPr>
        <p:spPr/>
        <p:txBody>
          <a:bodyPr/>
          <a:lstStyle/>
          <a:p>
            <a:pPr algn="just">
              <a:buNone/>
            </a:pPr>
            <a:endParaRPr lang="fr-FR" i="1" u="sng" dirty="0" smtClean="0">
              <a:solidFill>
                <a:srgbClr val="0070C0"/>
              </a:solidFill>
            </a:endParaRPr>
          </a:p>
          <a:p>
            <a:pPr algn="just">
              <a:buNone/>
            </a:pPr>
            <a:r>
              <a:rPr lang="fr-FR" i="1" u="sng" dirty="0" smtClean="0">
                <a:solidFill>
                  <a:srgbClr val="0070C0"/>
                </a:solidFill>
              </a:rPr>
              <a:t>Problématiques</a:t>
            </a:r>
            <a:r>
              <a:rPr lang="fr-FR" i="1" u="sng" dirty="0">
                <a:solidFill>
                  <a:srgbClr val="0070C0"/>
                </a:solidFill>
              </a:rPr>
              <a:t> :</a:t>
            </a:r>
            <a:endParaRPr lang="fr-FR" dirty="0">
              <a:solidFill>
                <a:srgbClr val="0070C0"/>
              </a:solidFill>
            </a:endParaRPr>
          </a:p>
          <a:p>
            <a:pPr marL="0" indent="0" algn="just">
              <a:buNone/>
            </a:pPr>
            <a:endParaRPr lang="fr-FR" dirty="0" smtClean="0">
              <a:solidFill>
                <a:srgbClr val="0070C0"/>
              </a:solidFill>
            </a:endParaRPr>
          </a:p>
          <a:p>
            <a:pPr marL="0" indent="0" algn="just">
              <a:buFont typeface="Wingdings" pitchFamily="2" charset="2"/>
              <a:buChar char="ü"/>
            </a:pPr>
            <a:r>
              <a:rPr lang="fr-FR" dirty="0" smtClean="0">
                <a:solidFill>
                  <a:srgbClr val="0070C0"/>
                </a:solidFill>
              </a:rPr>
              <a:t> Le </a:t>
            </a:r>
            <a:r>
              <a:rPr lang="fr-FR" dirty="0">
                <a:solidFill>
                  <a:srgbClr val="0070C0"/>
                </a:solidFill>
              </a:rPr>
              <a:t>LP de l’Argensol à </a:t>
            </a:r>
            <a:r>
              <a:rPr lang="fr-FR" dirty="0" smtClean="0">
                <a:solidFill>
                  <a:srgbClr val="0070C0"/>
                </a:solidFill>
              </a:rPr>
              <a:t>ORANGE </a:t>
            </a:r>
            <a:r>
              <a:rPr lang="fr-FR" dirty="0">
                <a:solidFill>
                  <a:srgbClr val="0070C0"/>
                </a:solidFill>
              </a:rPr>
              <a:t>est-il réellement menacé par les risques ?</a:t>
            </a:r>
          </a:p>
          <a:p>
            <a:pPr algn="just">
              <a:buNone/>
            </a:pPr>
            <a:endParaRPr lang="fr-FR" dirty="0" smtClean="0">
              <a:solidFill>
                <a:srgbClr val="0070C0"/>
              </a:solidFill>
            </a:endParaRPr>
          </a:p>
          <a:p>
            <a:pPr algn="just">
              <a:buFont typeface="Wingdings" pitchFamily="2" charset="2"/>
              <a:buChar char="ü"/>
            </a:pPr>
            <a:r>
              <a:rPr lang="fr-FR" dirty="0" smtClean="0">
                <a:solidFill>
                  <a:srgbClr val="0070C0"/>
                </a:solidFill>
              </a:rPr>
              <a:t> Ces </a:t>
            </a:r>
            <a:r>
              <a:rPr lang="fr-FR" dirty="0">
                <a:solidFill>
                  <a:srgbClr val="0070C0"/>
                </a:solidFill>
              </a:rPr>
              <a:t>risques sont-ils réels ou virtuels ? </a:t>
            </a:r>
          </a:p>
          <a:p>
            <a:pPr algn="just">
              <a:buNone/>
            </a:pP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Objectifs de la séance</a:t>
            </a:r>
            <a:endParaRPr lang="fr-FR" dirty="0">
              <a:solidFill>
                <a:srgbClr val="0070C0"/>
              </a:solidFill>
              <a:latin typeface="Arial Black" pitchFamily="34" charset="0"/>
            </a:endParaRPr>
          </a:p>
        </p:txBody>
      </p:sp>
      <p:sp>
        <p:nvSpPr>
          <p:cNvPr id="3" name="Espace réservé du contenu 2"/>
          <p:cNvSpPr>
            <a:spLocks noGrp="1"/>
          </p:cNvSpPr>
          <p:nvPr>
            <p:ph idx="1"/>
          </p:nvPr>
        </p:nvSpPr>
        <p:spPr/>
        <p:txBody>
          <a:bodyPr>
            <a:normAutofit lnSpcReduction="10000"/>
          </a:bodyPr>
          <a:lstStyle/>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Définition des termes</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Montrer l’inégale répartition des risques</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Travailler à l’échelle </a:t>
            </a:r>
            <a:r>
              <a:rPr lang="fr-FR" dirty="0" smtClean="0">
                <a:solidFill>
                  <a:srgbClr val="0070C0"/>
                </a:solidFill>
              </a:rPr>
              <a:t>locale</a:t>
            </a:r>
          </a:p>
          <a:p>
            <a:pPr>
              <a:buFont typeface="Wingdings" pitchFamily="2" charset="2"/>
              <a:buChar char="ü"/>
            </a:pPr>
            <a:endParaRPr lang="fr-FR" dirty="0" smtClean="0">
              <a:solidFill>
                <a:srgbClr val="0070C0"/>
              </a:solidFill>
            </a:endParaRPr>
          </a:p>
          <a:p>
            <a:pPr>
              <a:buFont typeface="Wingdings" pitchFamily="2" charset="2"/>
              <a:buChar char="ü"/>
            </a:pPr>
            <a:r>
              <a:rPr lang="fr-FR" dirty="0" smtClean="0">
                <a:solidFill>
                  <a:srgbClr val="0070C0"/>
                </a:solidFill>
              </a:rPr>
              <a:t>Utiliser un logiciel de cartographie dynamique</a:t>
            </a: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latin typeface="Arial Black" pitchFamily="34" charset="0"/>
              </a:rPr>
              <a:t>Déroulement de la séance</a:t>
            </a:r>
            <a:endParaRPr lang="fr-FR" dirty="0">
              <a:solidFill>
                <a:srgbClr val="0070C0"/>
              </a:solidFill>
              <a:latin typeface="Arial Black" pitchFamily="34" charset="0"/>
            </a:endParaRPr>
          </a:p>
        </p:txBody>
      </p:sp>
      <p:sp>
        <p:nvSpPr>
          <p:cNvPr id="3" name="Espace réservé du contenu 2"/>
          <p:cNvSpPr>
            <a:spLocks noGrp="1"/>
          </p:cNvSpPr>
          <p:nvPr>
            <p:ph idx="1"/>
          </p:nvPr>
        </p:nvSpPr>
        <p:spPr>
          <a:xfrm>
            <a:off x="467544" y="2132856"/>
            <a:ext cx="8229600" cy="4525963"/>
          </a:xfrm>
        </p:spPr>
        <p:txBody>
          <a:bodyPr/>
          <a:lstStyle/>
          <a:p>
            <a:pPr marL="0" indent="0" algn="just">
              <a:buFont typeface="Wingdings" pitchFamily="2" charset="2"/>
              <a:buChar char="ü"/>
            </a:pPr>
            <a:r>
              <a:rPr lang="fr-FR" dirty="0" smtClean="0">
                <a:solidFill>
                  <a:srgbClr val="0070C0"/>
                </a:solidFill>
              </a:rPr>
              <a:t>Alternance de phases de cours dialogué avec analyse de documents et de travaux autonomes courts. </a:t>
            </a:r>
          </a:p>
          <a:p>
            <a:pPr marL="0" indent="0">
              <a:buFont typeface="Wingdings" pitchFamily="2" charset="2"/>
              <a:buChar char="ü"/>
            </a:pPr>
            <a:endParaRPr lang="fr-FR" dirty="0" smtClean="0">
              <a:solidFill>
                <a:srgbClr val="0070C0"/>
              </a:solidFill>
            </a:endParaRPr>
          </a:p>
          <a:p>
            <a:pPr marL="0" indent="0">
              <a:buFont typeface="Wingdings" pitchFamily="2" charset="2"/>
              <a:buChar char="ü"/>
            </a:pPr>
            <a:r>
              <a:rPr lang="fr-FR" dirty="0" smtClean="0">
                <a:solidFill>
                  <a:srgbClr val="0070C0"/>
                </a:solidFill>
              </a:rPr>
              <a:t>Elaboration collective d’un croquis sur Edugéo</a:t>
            </a:r>
            <a:endParaRPr lang="fr-F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1148</TotalTime>
  <Words>2131</Words>
  <Application>Microsoft Office PowerPoint</Application>
  <PresentationFormat>Affichage à l'écran (4:3)</PresentationFormat>
  <Paragraphs>361</Paragraphs>
  <Slides>36</Slides>
  <Notes>36</Notes>
  <HiddenSlides>0</HiddenSlides>
  <MMClips>1</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Thème Office</vt:lpstr>
      <vt:lpstr>     Gilles CLARA</vt:lpstr>
      <vt:lpstr>Les sociétés face aux risques</vt:lpstr>
      <vt:lpstr>Ma classe</vt:lpstr>
      <vt:lpstr>Adaptation dans d’autres classes</vt:lpstr>
      <vt:lpstr>Problématiques</vt:lpstr>
      <vt:lpstr>Plan de la séquence</vt:lpstr>
      <vt:lpstr>Séance 1 : Des risques de natures différentes </vt:lpstr>
      <vt:lpstr>Objectifs de la séance</vt:lpstr>
      <vt:lpstr>Déroulement de la séance</vt:lpstr>
      <vt:lpstr>L’échelle locale pourquoi? </vt:lpstr>
      <vt:lpstr>L’élaboration du croquis</vt:lpstr>
      <vt:lpstr>Le croquis 1/3</vt:lpstr>
      <vt:lpstr>Le croquis 2/3</vt:lpstr>
      <vt:lpstr>Le croquis 3/3</vt:lpstr>
      <vt:lpstr>Les apports de la séance</vt:lpstr>
      <vt:lpstr>Les difficultés éprouvées</vt:lpstr>
      <vt:lpstr>Séance 2 : Le risque industriel : l’exemple de la catastrophe nucléaire de Tchernobyl en 1986 </vt:lpstr>
      <vt:lpstr>Le support</vt:lpstr>
      <vt:lpstr>Un extrait du reportage</vt:lpstr>
      <vt:lpstr>Les apports de la séance</vt:lpstr>
      <vt:lpstr>Le questionnaire</vt:lpstr>
      <vt:lpstr>Les difficultés</vt:lpstr>
      <vt:lpstr>Séance 3 : La prévention des risques naturels et technologiques </vt:lpstr>
      <vt:lpstr>Objectifs de la séance</vt:lpstr>
      <vt:lpstr>Déroulement de la séance</vt:lpstr>
      <vt:lpstr>Le jeu</vt:lpstr>
      <vt:lpstr>Le scénario</vt:lpstr>
      <vt:lpstr>L’exploitation</vt:lpstr>
      <vt:lpstr>Le bilan</vt:lpstr>
      <vt:lpstr>Problèmes rencontrés</vt:lpstr>
      <vt:lpstr>Bilan global de la séquence</vt:lpstr>
      <vt:lpstr>Diapositive 32</vt:lpstr>
      <vt:lpstr>Séance 2 : </vt:lpstr>
      <vt:lpstr>Séance 3 : </vt:lpstr>
      <vt:lpstr>L’évaluation</vt:lpstr>
      <vt:lpstr>Les bémols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sociétés face aux risques</dc:title>
  <dc:creator>Gilles &amp; Solenn CLARA</dc:creator>
  <cp:lastModifiedBy>Gilles &amp; Solenn CLARA</cp:lastModifiedBy>
  <cp:revision>95</cp:revision>
  <dcterms:created xsi:type="dcterms:W3CDTF">2015-09-18T07:04:32Z</dcterms:created>
  <dcterms:modified xsi:type="dcterms:W3CDTF">2015-09-27T21:00:38Z</dcterms:modified>
</cp:coreProperties>
</file>