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5" r:id="rId3"/>
    <p:sldId id="278" r:id="rId4"/>
    <p:sldId id="277" r:id="rId5"/>
    <p:sldId id="279" r:id="rId6"/>
    <p:sldId id="280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72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09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35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52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55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9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2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8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17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9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65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C510-75DD-46CD-9BF5-ACF55E9B7530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942B6-809A-4937-A2F9-3A1EBBBF8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98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://www.edutheque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vergence.ac-aix-marseille.fr/" TargetMode="Externa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88640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 smtClean="0"/>
              <a:t>Éduthèque</a:t>
            </a:r>
          </a:p>
          <a:p>
            <a:pPr algn="ctr"/>
            <a:endParaRPr lang="fr-FR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 smtClean="0"/>
              <a:t>Un portail national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 smtClean="0"/>
              <a:t>Des ressources gratuites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 smtClean="0"/>
              <a:t>Une sélection de qualité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 smtClean="0"/>
              <a:t>Un accès facile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78721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886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/>
              <a:t>Éduthèque : un portail national</a:t>
            </a:r>
            <a:endParaRPr lang="fr-FR" sz="2800" b="1" u="sng" dirty="0"/>
          </a:p>
          <a:p>
            <a:pPr algn="ctr"/>
            <a:r>
              <a:rPr lang="fr-FR" sz="2400" b="1" u="sng" dirty="0" smtClean="0">
                <a:hlinkClick r:id="rId2"/>
              </a:rPr>
              <a:t>www.edutheque.fr</a:t>
            </a:r>
            <a:r>
              <a:rPr lang="fr-FR" sz="2400" b="1" u="sng" dirty="0" smtClean="0"/>
              <a:t> </a:t>
            </a:r>
          </a:p>
          <a:p>
            <a:pPr algn="ctr"/>
            <a:endParaRPr lang="fr-FR" sz="2000" b="1" u="sng" dirty="0" smtClean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3" y="1340768"/>
            <a:ext cx="6856585" cy="5184576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6732240" y="1340768"/>
            <a:ext cx="1232048" cy="21602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4535995" y="1268760"/>
            <a:ext cx="1908213" cy="936104"/>
          </a:xfrm>
          <a:prstGeom prst="wedgeRoundRectCallout">
            <a:avLst>
              <a:gd name="adj1" fmla="val 63525"/>
              <a:gd name="adj2" fmla="val -33146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1) Pour s’inscrire puis se connecter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002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43" y="260648"/>
            <a:ext cx="8082706" cy="6292964"/>
          </a:xfrm>
          <a:prstGeom prst="rect">
            <a:avLst/>
          </a:prstGeom>
        </p:spPr>
      </p:pic>
      <p:sp>
        <p:nvSpPr>
          <p:cNvPr id="5" name="Accolade fermante 4"/>
          <p:cNvSpPr/>
          <p:nvPr/>
        </p:nvSpPr>
        <p:spPr>
          <a:xfrm>
            <a:off x="4139952" y="548680"/>
            <a:ext cx="792088" cy="4032448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4938117" y="1844824"/>
            <a:ext cx="3312368" cy="144016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2) Remplir les champs.</a:t>
            </a:r>
          </a:p>
          <a:p>
            <a:pPr algn="ctr"/>
            <a:r>
              <a:rPr lang="fr-FR" sz="2000" b="1" dirty="0" smtClean="0"/>
              <a:t>Le mail académique est obligatoire et servira d’identifiant.</a:t>
            </a:r>
            <a:endParaRPr lang="fr-FR" sz="2000" b="1" dirty="0"/>
          </a:p>
        </p:txBody>
      </p:sp>
      <p:sp>
        <p:nvSpPr>
          <p:cNvPr id="7" name="Ellipse 6"/>
          <p:cNvSpPr/>
          <p:nvPr/>
        </p:nvSpPr>
        <p:spPr>
          <a:xfrm>
            <a:off x="323528" y="6237312"/>
            <a:ext cx="3168352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763688" y="5301208"/>
            <a:ext cx="2160240" cy="792088"/>
          </a:xfrm>
          <a:prstGeom prst="wedgeRoundRectCallout">
            <a:avLst>
              <a:gd name="adj1" fmla="val -20833"/>
              <a:gd name="adj2" fmla="val 68513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3 ) Cocher pour accepter les CGU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633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97" y="980728"/>
            <a:ext cx="4163006" cy="29055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9552" y="260648"/>
            <a:ext cx="806489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4) Mail académique : </a:t>
            </a:r>
            <a:r>
              <a:rPr lang="fr-FR" sz="2400" b="1" dirty="0">
                <a:hlinkClick r:id="rId3"/>
              </a:rPr>
              <a:t>https://convergence.ac-aix-marseille.fr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64" y="4509120"/>
            <a:ext cx="8788871" cy="104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211960" y="4437112"/>
            <a:ext cx="2088232" cy="864096"/>
          </a:xfrm>
          <a:prstGeom prst="wedgeRoundRect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5) Ouvrir le mail de confirmation</a:t>
            </a:r>
            <a:endParaRPr lang="fr-FR" sz="2000" b="1" dirty="0"/>
          </a:p>
        </p:txBody>
      </p:sp>
      <p:sp>
        <p:nvSpPr>
          <p:cNvPr id="9" name="Accolade fermante 8"/>
          <p:cNvSpPr/>
          <p:nvPr/>
        </p:nvSpPr>
        <p:spPr>
          <a:xfrm>
            <a:off x="6084168" y="1484784"/>
            <a:ext cx="432048" cy="1152128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516215" y="1304764"/>
            <a:ext cx="2088233" cy="151216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Login : 1</a:t>
            </a:r>
            <a:r>
              <a:rPr lang="fr-FR" baseline="30000" dirty="0" smtClean="0"/>
              <a:t>ere</a:t>
            </a:r>
            <a:r>
              <a:rPr lang="fr-FR" dirty="0" smtClean="0"/>
              <a:t> lettre prénom + nom</a:t>
            </a:r>
          </a:p>
          <a:p>
            <a:pPr algn="ctr"/>
            <a:r>
              <a:rPr lang="fr-FR" dirty="0" err="1" smtClean="0"/>
              <a:t>MdP</a:t>
            </a:r>
            <a:r>
              <a:rPr lang="fr-FR" dirty="0" smtClean="0"/>
              <a:t> : </a:t>
            </a:r>
            <a:r>
              <a:rPr lang="fr-FR" dirty="0" err="1" smtClean="0"/>
              <a:t>Numen</a:t>
            </a:r>
            <a:r>
              <a:rPr lang="fr-FR" dirty="0" smtClean="0"/>
              <a:t> (si non modifié)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84976" cy="1983350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3059832" y="2060848"/>
            <a:ext cx="3528392" cy="648072"/>
          </a:xfrm>
          <a:prstGeom prst="wedgeRoundRectCallout">
            <a:avLst>
              <a:gd name="adj1" fmla="val -21373"/>
              <a:gd name="adj2" fmla="val -72716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6) Cliquer sur le lien (ou le copier/coller dans un navigateur)</a:t>
            </a: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28" y="2924944"/>
            <a:ext cx="7668344" cy="277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4592960" y="3356992"/>
            <a:ext cx="3528392" cy="648072"/>
          </a:xfrm>
          <a:prstGeom prst="wedgeRoundRectCallout">
            <a:avLst>
              <a:gd name="adj1" fmla="val 31268"/>
              <a:gd name="adj2" fmla="val -83004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7) Après la confirmation, cliquer sur connexion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4046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5978732" cy="3816424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2555776" y="1268760"/>
            <a:ext cx="2808312" cy="1333847"/>
          </a:xfrm>
          <a:prstGeom prst="wedgeRoundRect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8) Utiliser les identifiants choisis à l’étape 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23758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827584" y="5517232"/>
            <a:ext cx="7488832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Attention, certaines ressources sont différentes de leur version payante ou par accès direct !</a:t>
            </a:r>
            <a:endParaRPr lang="fr-FR" sz="2400" dirty="0"/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9317"/>
            <a:ext cx="5184576" cy="52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8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an-Yves\Desktop\Val de Sombrelun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2629" cy="640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4644008" y="1484784"/>
            <a:ext cx="2736304" cy="1800200"/>
          </a:xfrm>
          <a:prstGeom prst="wedgeRoundRectCallout">
            <a:avLst>
              <a:gd name="adj1" fmla="val -63649"/>
              <a:gd name="adj2" fmla="val 28108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Des Conditions Générales d’Utilisation (CGU) claires !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64724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u="sng" dirty="0" smtClean="0"/>
              <a:t>Des ressources connues… </a:t>
            </a:r>
            <a:r>
              <a:rPr lang="fr-FR" u="sng" dirty="0" smtClean="0"/>
              <a:t>mais avec des plus-values :</a:t>
            </a:r>
            <a:endParaRPr lang="fr-FR" u="sng" dirty="0" smtClean="0"/>
          </a:p>
          <a:p>
            <a:pPr algn="just">
              <a:buFontTx/>
              <a:buChar char="-"/>
            </a:pPr>
            <a:r>
              <a:rPr lang="fr-FR" dirty="0" smtClean="0"/>
              <a:t>L’Histoire </a:t>
            </a:r>
            <a:r>
              <a:rPr lang="fr-FR" dirty="0" smtClean="0"/>
              <a:t>par </a:t>
            </a:r>
            <a:r>
              <a:rPr lang="fr-FR" dirty="0" smtClean="0"/>
              <a:t>l’image, la BNF </a:t>
            </a:r>
            <a:r>
              <a:rPr lang="fr-FR" dirty="0" smtClean="0"/>
              <a:t>: possibilité de téléchargement des images</a:t>
            </a:r>
          </a:p>
          <a:p>
            <a:pPr algn="just">
              <a:buFontTx/>
              <a:buChar char="-"/>
            </a:pPr>
            <a:r>
              <a:rPr lang="fr-FR" dirty="0" smtClean="0"/>
              <a:t>Les jalons du temps présent : création d’un classeur, téléchargement</a:t>
            </a:r>
          </a:p>
          <a:p>
            <a:pPr algn="just">
              <a:buFontTx/>
              <a:buChar char="-"/>
            </a:pPr>
            <a:r>
              <a:rPr lang="fr-FR" dirty="0" smtClean="0"/>
              <a:t>Lelouvre.edu : téléchargement des notices</a:t>
            </a:r>
            <a:r>
              <a:rPr lang="fr-FR" dirty="0" smtClean="0"/>
              <a:t>…</a:t>
            </a:r>
          </a:p>
          <a:p>
            <a:pPr algn="just">
              <a:buFontTx/>
              <a:buChar char="-"/>
            </a:pPr>
            <a:r>
              <a:rPr lang="fr-FR" dirty="0" smtClean="0"/>
              <a:t>Édugéo : accès pour les élèves (compte élève à créer)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>
                <a:sym typeface="Wingdings" panose="05000000000000000000" pitchFamily="2" charset="2"/>
              </a:rPr>
              <a:t> à regarder d’un œil neuf.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219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192</Words>
  <Application>Microsoft Office PowerPoint</Application>
  <PresentationFormat>Affichage à l'écran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</dc:creator>
  <cp:lastModifiedBy>Jean-Yves</cp:lastModifiedBy>
  <cp:revision>44</cp:revision>
  <dcterms:created xsi:type="dcterms:W3CDTF">2014-02-07T15:50:22Z</dcterms:created>
  <dcterms:modified xsi:type="dcterms:W3CDTF">2015-11-28T12:32:37Z</dcterms:modified>
</cp:coreProperties>
</file>