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handoutMasterIdLst>
    <p:handoutMasterId r:id="rId42"/>
  </p:handoutMasterIdLst>
  <p:sldIdLst>
    <p:sldId id="325" r:id="rId2"/>
    <p:sldId id="259" r:id="rId3"/>
    <p:sldId id="261" r:id="rId4"/>
    <p:sldId id="288" r:id="rId5"/>
    <p:sldId id="281" r:id="rId6"/>
    <p:sldId id="282" r:id="rId7"/>
    <p:sldId id="312" r:id="rId8"/>
    <p:sldId id="321" r:id="rId9"/>
    <p:sldId id="283" r:id="rId10"/>
    <p:sldId id="284" r:id="rId11"/>
    <p:sldId id="262" r:id="rId12"/>
    <p:sldId id="287" r:id="rId13"/>
    <p:sldId id="290" r:id="rId14"/>
    <p:sldId id="289" r:id="rId15"/>
    <p:sldId id="291" r:id="rId16"/>
    <p:sldId id="292" r:id="rId17"/>
    <p:sldId id="293" r:id="rId18"/>
    <p:sldId id="295" r:id="rId19"/>
    <p:sldId id="294" r:id="rId20"/>
    <p:sldId id="296" r:id="rId21"/>
    <p:sldId id="297" r:id="rId22"/>
    <p:sldId id="298" r:id="rId23"/>
    <p:sldId id="299" r:id="rId24"/>
    <p:sldId id="300" r:id="rId25"/>
    <p:sldId id="301" r:id="rId26"/>
    <p:sldId id="302" r:id="rId27"/>
    <p:sldId id="304" r:id="rId28"/>
    <p:sldId id="305" r:id="rId29"/>
    <p:sldId id="306" r:id="rId30"/>
    <p:sldId id="307" r:id="rId31"/>
    <p:sldId id="324" r:id="rId32"/>
    <p:sldId id="308" r:id="rId33"/>
    <p:sldId id="313" r:id="rId34"/>
    <p:sldId id="316" r:id="rId35"/>
    <p:sldId id="317" r:id="rId36"/>
    <p:sldId id="319" r:id="rId37"/>
    <p:sldId id="314" r:id="rId38"/>
    <p:sldId id="315" r:id="rId39"/>
    <p:sldId id="269" r:id="rId40"/>
  </p:sldIdLst>
  <p:sldSz cx="9144000" cy="6858000" type="screen4x3"/>
  <p:notesSz cx="6858000" cy="9144000"/>
  <p:defaultText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79CC93D-E52E-4D84-901B-11D7331DD495}">
          <p14:sldIdLst>
            <p14:sldId id="325"/>
            <p14:sldId id="259"/>
          </p14:sldIdLst>
        </p14:section>
        <p14:section name="Vue d’ensemble et objectifs" id="{ABA716BF-3A5C-4ADB-94C9-CFEF84EBA240}">
          <p14:sldIdLst>
            <p14:sldId id="261"/>
            <p14:sldId id="288"/>
            <p14:sldId id="281"/>
            <p14:sldId id="282"/>
            <p14:sldId id="312"/>
            <p14:sldId id="321"/>
            <p14:sldId id="283"/>
            <p14:sldId id="284"/>
            <p14:sldId id="262"/>
            <p14:sldId id="287"/>
            <p14:sldId id="290"/>
            <p14:sldId id="289"/>
            <p14:sldId id="291"/>
            <p14:sldId id="292"/>
            <p14:sldId id="293"/>
          </p14:sldIdLst>
        </p14:section>
        <p14:section name="Sujet 1" id="{6D9936A3-3945-4757-BC8B-B5C252D8E036}">
          <p14:sldIdLst>
            <p14:sldId id="295"/>
            <p14:sldId id="294"/>
            <p14:sldId id="296"/>
            <p14:sldId id="297"/>
            <p14:sldId id="298"/>
            <p14:sldId id="299"/>
            <p14:sldId id="300"/>
            <p14:sldId id="301"/>
            <p14:sldId id="302"/>
            <p14:sldId id="304"/>
            <p14:sldId id="305"/>
            <p14:sldId id="306"/>
            <p14:sldId id="307"/>
            <p14:sldId id="324"/>
            <p14:sldId id="308"/>
            <p14:sldId id="313"/>
            <p14:sldId id="316"/>
            <p14:sldId id="317"/>
            <p14:sldId id="319"/>
            <p14:sldId id="314"/>
            <p14:sldId id="315"/>
            <p14:sldId id="269"/>
          </p14:sldIdLst>
        </p14:section>
        <p14:section name="Exemples de diapositives pour les effets visuels" id="{BAB3A466-96C9-4230-9978-795378D75699}">
          <p14:sldIdLst/>
        </p14:section>
        <p14:section name="Étude de cas" id="{8C0305C9-B152-4FBA-A789-FE1976D53990}">
          <p14:sldIdLst/>
        </p14:section>
        <p14:section name="Conclusion et résumé" id="{790CEF5B-569A-4C2F-BED5-750B08C0E5AD}">
          <p14:sldIdLst/>
        </p14:section>
        <p14:section name="Annexe"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2509"/>
    <a:srgbClr val="419EA2"/>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3" autoAdjust="0"/>
    <p:restoredTop sz="83977" autoAdjust="0"/>
  </p:normalViewPr>
  <p:slideViewPr>
    <p:cSldViewPr>
      <p:cViewPr>
        <p:scale>
          <a:sx n="80" d="100"/>
          <a:sy n="80" d="100"/>
        </p:scale>
        <p:origin x="-1618" y="-48"/>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fr-FR"/>
        </a:p>
      </dgm:t>
    </dgm:pt>
    <dgm:pt modelId="{74EE5CD8-078F-4590-BF9C-A341A294A016}">
      <dgm:prSet phldrT="[Text]" custT="1"/>
      <dgm:spPr/>
      <dgm:t>
        <a:bodyPr/>
        <a:lstStyle/>
        <a:p>
          <a:r>
            <a:rPr lang="fr-FR" sz="2000" b="0" i="0" dirty="0" smtClean="0">
              <a:solidFill>
                <a:srgbClr val="000000"/>
              </a:solidFill>
              <a:latin typeface="Comic Sans MS"/>
              <a:cs typeface="Comic Sans MS"/>
            </a:rPr>
            <a:t> </a:t>
          </a:r>
          <a:r>
            <a:rPr lang="fr-FR" sz="2000" b="1" i="0" dirty="0" smtClean="0">
              <a:solidFill>
                <a:srgbClr val="000000"/>
              </a:solidFill>
              <a:latin typeface="Comic Sans MS"/>
              <a:cs typeface="Comic Sans MS"/>
            </a:rPr>
            <a:t>Version n°1 : Passer des textes à la construction d’un schéma. </a:t>
          </a:r>
          <a:endParaRPr lang="fr-FR" sz="2000" b="1" i="0" dirty="0">
            <a:solidFill>
              <a:srgbClr val="000000"/>
            </a:solidFill>
            <a:latin typeface="Comic Sans MS"/>
            <a:cs typeface="Comic Sans MS"/>
          </a:endParaRPr>
        </a:p>
      </dgm:t>
    </dgm:pt>
    <dgm:pt modelId="{BB568D76-3363-43D3-B00C-3359A643216C}" type="parTrans" cxnId="{F40F9561-0D4C-44CF-91EF-A92B1DBDE44B}">
      <dgm:prSet/>
      <dgm:spPr/>
      <dgm:t>
        <a:bodyPr/>
        <a:lstStyle/>
        <a:p>
          <a:endParaRPr lang="fr-FR" sz="3200"/>
        </a:p>
      </dgm:t>
    </dgm:pt>
    <dgm:pt modelId="{CF9FB981-E6ED-4440-AC98-4E4E2ABA2C55}" type="sibTrans" cxnId="{F40F9561-0D4C-44CF-91EF-A92B1DBDE44B}">
      <dgm:prSet/>
      <dgm:spPr/>
      <dgm:t>
        <a:bodyPr/>
        <a:lstStyle/>
        <a:p>
          <a:endParaRPr lang="fr-FR" sz="3200"/>
        </a:p>
      </dgm:t>
    </dgm:pt>
    <dgm:pt modelId="{D1776C8F-2B10-4075-8DF7-7F65AB725ED5}">
      <dgm:prSet phldrT="[Text]" custT="1"/>
      <dgm:spPr/>
      <dgm:t>
        <a:bodyPr/>
        <a:lstStyle/>
        <a:p>
          <a:r>
            <a:rPr lang="fr-FR" sz="2000" b="0" i="0" dirty="0" smtClean="0">
              <a:solidFill>
                <a:srgbClr val="000000"/>
              </a:solidFill>
              <a:latin typeface="Comic Sans MS"/>
              <a:cs typeface="Comic Sans MS"/>
            </a:rPr>
            <a:t>Version n°3 : Acquisition des repères et acquisition du langage cartographique.</a:t>
          </a:r>
          <a:endParaRPr lang="fr-FR" sz="2000" b="0" i="0" dirty="0">
            <a:solidFill>
              <a:srgbClr val="000000"/>
            </a:solidFill>
            <a:latin typeface="Comic Sans MS"/>
            <a:cs typeface="Comic Sans MS"/>
          </a:endParaRPr>
        </a:p>
      </dgm:t>
    </dgm:pt>
    <dgm:pt modelId="{7291E740-3E17-41B3-99D3-1D67AE37CC3F}" type="parTrans" cxnId="{7077B78D-FCDC-4519-8416-DC357ACD5043}">
      <dgm:prSet/>
      <dgm:spPr/>
      <dgm:t>
        <a:bodyPr/>
        <a:lstStyle/>
        <a:p>
          <a:endParaRPr lang="fr-FR" sz="3200"/>
        </a:p>
      </dgm:t>
    </dgm:pt>
    <dgm:pt modelId="{88B75C29-8054-417D-BCE3-878A55118F6D}" type="sibTrans" cxnId="{7077B78D-FCDC-4519-8416-DC357ACD5043}">
      <dgm:prSet/>
      <dgm:spPr/>
      <dgm:t>
        <a:bodyPr/>
        <a:lstStyle/>
        <a:p>
          <a:endParaRPr lang="fr-FR" sz="3200"/>
        </a:p>
      </dgm:t>
    </dgm:pt>
    <dgm:pt modelId="{AA046201-5C4D-445E-BF0B-5C6D2B0A1945}">
      <dgm:prSet phldrT="[Text]" custT="1"/>
      <dgm:spPr>
        <a:solidFill>
          <a:srgbClr val="FFFF00"/>
        </a:solidFill>
      </dgm:spPr>
      <dgm:t>
        <a:bodyPr/>
        <a:lstStyle/>
        <a:p>
          <a:r>
            <a:rPr lang="fr-FR" sz="2000" b="1" i="0" dirty="0" smtClean="0">
              <a:solidFill>
                <a:schemeClr val="tx1"/>
              </a:solidFill>
              <a:effectLst>
                <a:outerShdw blurRad="38100" dist="38100" dir="2700000" algn="tl">
                  <a:srgbClr val="000000">
                    <a:alpha val="43137"/>
                  </a:srgbClr>
                </a:outerShdw>
              </a:effectLst>
              <a:latin typeface="Comic Sans MS"/>
              <a:cs typeface="Comic Sans MS"/>
            </a:rPr>
            <a:t>Version n°2 : Des étapes intégrées dans les consignes de travail : prélever puis reporter des informations et les traduire dans un schéma. </a:t>
          </a:r>
          <a:endParaRPr lang="fr-FR" sz="2000" b="1" i="0" dirty="0">
            <a:solidFill>
              <a:schemeClr val="tx1"/>
            </a:solidFill>
            <a:latin typeface="Comic Sans MS"/>
            <a:cs typeface="Comic Sans MS"/>
          </a:endParaRPr>
        </a:p>
      </dgm:t>
    </dgm:pt>
    <dgm:pt modelId="{40767EFF-7D52-4469-ACEE-7D28E67337E2}" type="sibTrans" cxnId="{B8AF1086-D7BE-446F-9133-738B599E9A7D}">
      <dgm:prSet/>
      <dgm:spPr/>
      <dgm:t>
        <a:bodyPr/>
        <a:lstStyle/>
        <a:p>
          <a:endParaRPr lang="fr-FR" sz="3200"/>
        </a:p>
      </dgm:t>
    </dgm:pt>
    <dgm:pt modelId="{FE92FC33-5E0F-4302-9E80-A69E8ACDDE56}" type="parTrans" cxnId="{B8AF1086-D7BE-446F-9133-738B599E9A7D}">
      <dgm:prSet/>
      <dgm:spPr/>
      <dgm:t>
        <a:bodyPr/>
        <a:lstStyle/>
        <a:p>
          <a:endParaRPr lang="fr-FR"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fr-FR"/>
        </a:p>
      </dgm:t>
    </dgm:pt>
    <dgm:pt modelId="{C4407577-18A2-46E0-8805-2838042EB67A}" type="pres">
      <dgm:prSet presAssocID="{74EE5CD8-078F-4590-BF9C-A341A294A016}" presName="linNode" presStyleCnt="0"/>
      <dgm:spPr/>
      <dgm:t>
        <a:bodyPr/>
        <a:lstStyle/>
        <a:p>
          <a:endParaRPr lang="fr-FR"/>
        </a:p>
      </dgm:t>
    </dgm:pt>
    <dgm:pt modelId="{7E429971-BC57-430F-BB25-C0574E5E39E3}" type="pres">
      <dgm:prSet presAssocID="{74EE5CD8-078F-4590-BF9C-A341A294A016}" presName="parentText" presStyleLbl="node1" presStyleIdx="0" presStyleCnt="3" custScaleX="277778" custLinFactNeighborX="-5" custLinFactNeighborY="-5970">
        <dgm:presLayoutVars>
          <dgm:chMax val="1"/>
          <dgm:bulletEnabled val="1"/>
        </dgm:presLayoutVars>
      </dgm:prSet>
      <dgm:spPr>
        <a:prstGeom prst="roundRect">
          <a:avLst/>
        </a:prstGeom>
      </dgm:spPr>
      <dgm:t>
        <a:bodyPr/>
        <a:lstStyle/>
        <a:p>
          <a:endParaRPr lang="fr-FR"/>
        </a:p>
      </dgm:t>
    </dgm:pt>
    <dgm:pt modelId="{AB8574CC-D4F2-4555-AEE3-F4EE58B11D03}" type="pres">
      <dgm:prSet presAssocID="{CF9FB981-E6ED-4440-AC98-4E4E2ABA2C55}" presName="sp" presStyleCnt="0"/>
      <dgm:spPr/>
      <dgm:t>
        <a:bodyPr/>
        <a:lstStyle/>
        <a:p>
          <a:endParaRPr lang="fr-FR"/>
        </a:p>
      </dgm:t>
    </dgm:pt>
    <dgm:pt modelId="{85B8F607-FDD8-476A-ADBE-E1250824F294}" type="pres">
      <dgm:prSet presAssocID="{AA046201-5C4D-445E-BF0B-5C6D2B0A1945}" presName="linNode" presStyleCnt="0"/>
      <dgm:spPr/>
      <dgm:t>
        <a:bodyPr/>
        <a:lstStyle/>
        <a:p>
          <a:endParaRPr lang="fr-FR"/>
        </a:p>
      </dgm:t>
    </dgm:pt>
    <dgm:pt modelId="{C04276DC-EE64-470A-B8BC-09067B8045FA}" type="pres">
      <dgm:prSet presAssocID="{AA046201-5C4D-445E-BF0B-5C6D2B0A1945}" presName="parentText" presStyleLbl="node1" presStyleIdx="1" presStyleCnt="3" custScaleX="2000000">
        <dgm:presLayoutVars>
          <dgm:chMax val="1"/>
          <dgm:bulletEnabled val="1"/>
        </dgm:presLayoutVars>
      </dgm:prSet>
      <dgm:spPr>
        <a:prstGeom prst="rect">
          <a:avLst/>
        </a:prstGeom>
      </dgm:spPr>
      <dgm:t>
        <a:bodyPr/>
        <a:lstStyle/>
        <a:p>
          <a:endParaRPr lang="fr-FR"/>
        </a:p>
      </dgm:t>
    </dgm:pt>
    <dgm:pt modelId="{5ACAA866-A8A8-4183-97B5-CEEAB1525C60}" type="pres">
      <dgm:prSet presAssocID="{40767EFF-7D52-4469-ACEE-7D28E67337E2}" presName="sp" presStyleCnt="0"/>
      <dgm:spPr/>
      <dgm:t>
        <a:bodyPr/>
        <a:lstStyle/>
        <a:p>
          <a:endParaRPr lang="fr-FR"/>
        </a:p>
      </dgm:t>
    </dgm:pt>
    <dgm:pt modelId="{477213BE-9E91-4950-8451-7F60796F47F4}" type="pres">
      <dgm:prSet presAssocID="{D1776C8F-2B10-4075-8DF7-7F65AB725ED5}" presName="linNode" presStyleCnt="0"/>
      <dgm:spPr/>
      <dgm:t>
        <a:bodyPr/>
        <a:lstStyle/>
        <a:p>
          <a:endParaRPr lang="fr-FR"/>
        </a:p>
      </dgm:t>
    </dgm:pt>
    <dgm:pt modelId="{F5034101-5B7D-4FE7-B47A-5A48CF39606B}" type="pres">
      <dgm:prSet presAssocID="{D1776C8F-2B10-4075-8DF7-7F65AB725ED5}" presName="parentText" presStyleLbl="node1" presStyleIdx="2" presStyleCnt="3" custScaleX="2000000">
        <dgm:presLayoutVars>
          <dgm:chMax val="1"/>
          <dgm:bulletEnabled val="1"/>
        </dgm:presLayoutVars>
      </dgm:prSet>
      <dgm:spPr>
        <a:prstGeom prst="roundRect">
          <a:avLst/>
        </a:prstGeom>
      </dgm:spPr>
      <dgm:t>
        <a:bodyPr/>
        <a:lstStyle/>
        <a:p>
          <a:endParaRPr lang="fr-FR"/>
        </a:p>
      </dgm:t>
    </dgm:pt>
  </dgm:ptLst>
  <dgm:cxnLst>
    <dgm:cxn modelId="{7077B78D-FCDC-4519-8416-DC357ACD5043}" srcId="{F6FEADD9-F67D-41F5-BA4C-3C84956E7F46}" destId="{D1776C8F-2B10-4075-8DF7-7F65AB725ED5}" srcOrd="2" destOrd="0" parTransId="{7291E740-3E17-41B3-99D3-1D67AE37CC3F}" sibTransId="{88B75C29-8054-417D-BCE3-878A55118F6D}"/>
    <dgm:cxn modelId="{AFF7133D-5E9D-4613-9299-006F9E49301B}" type="presOf" srcId="{AA046201-5C4D-445E-BF0B-5C6D2B0A1945}" destId="{C04276DC-EE64-470A-B8BC-09067B8045FA}" srcOrd="0" destOrd="0" presId="urn:microsoft.com/office/officeart/2005/8/layout/vList5"/>
    <dgm:cxn modelId="{5417F3DF-8CAE-4E6C-ADBB-ED6F50084B8E}" type="presOf" srcId="{D1776C8F-2B10-4075-8DF7-7F65AB725ED5}" destId="{F5034101-5B7D-4FE7-B47A-5A48CF39606B}"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DBCA7E61-D822-40A0-A27A-D7E092386A0B}"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A0DCB65-9DCB-4972-9768-1762E4116F3C}" type="presOf" srcId="{74EE5CD8-078F-4590-BF9C-A341A294A016}" destId="{7E429971-BC57-430F-BB25-C0574E5E39E3}"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D83FDC75-7F73-4A4A-A77C-09AADF00E0EA}" type="datetimeFigureOut">
              <a:rPr lang="fr-FR" smtClean="0"/>
              <a:pPr/>
              <a:t>14/06/2016</a:t>
            </a:fld>
            <a:endParaRPr lang="fr-F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459226BF-1F13-42D3-80DC-373E7ADD1EBC}" type="slidenum">
              <a:rPr lang="fr-FR" smtClean="0"/>
              <a:pPr/>
              <a:t>‹N°›</a:t>
            </a:fld>
            <a:endParaRPr lang="fr-FR" dirty="0"/>
          </a:p>
        </p:txBody>
      </p:sp>
    </p:spTree>
    <p:extLst>
      <p:ext uri="{BB962C8B-B14F-4D97-AF65-F5344CB8AC3E}">
        <p14:creationId xmlns:p14="http://schemas.microsoft.com/office/powerpoint/2010/main" val="1007787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48AEF76B-3757-4A0B-AF93-28494465C1DD}" type="datetimeFigureOut">
              <a:rPr lang="fr-FR"/>
              <a:pPr/>
              <a:t>14/06/2016</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75693FD4-8F83-4EF7-AC3F-0DC0388986B0}" type="slidenum">
              <a:rPr/>
              <a:pPr/>
              <a:t>‹N°›</a:t>
            </a:fld>
            <a:endParaRPr lang="fr-FR"/>
          </a:p>
        </p:txBody>
      </p:sp>
    </p:spTree>
    <p:extLst>
      <p:ext uri="{BB962C8B-B14F-4D97-AF65-F5344CB8AC3E}">
        <p14:creationId xmlns:p14="http://schemas.microsoft.com/office/powerpoint/2010/main" val="1974893893"/>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Ce modèle peut être utilisé comme fichier de démarrage pour présenter des supports de formation à un groupe.</a:t>
            </a:r>
          </a:p>
          <a:p>
            <a:endParaRPr lang="fr-FR" dirty="0" smtClean="0"/>
          </a:p>
          <a:p>
            <a:pPr>
              <a:spcBef>
                <a:spcPct val="0"/>
              </a:spcBef>
            </a:pPr>
            <a:r>
              <a:rPr lang="fr-FR" sz="1200" b="1" dirty="0" smtClean="0"/>
              <a:t>Sections</a:t>
            </a:r>
            <a:endParaRPr lang="fr-FR" sz="1200" dirty="0" smtClean="0"/>
          </a:p>
          <a:p>
            <a:pPr>
              <a:spcBef>
                <a:spcPct val="0"/>
              </a:spcBef>
            </a:pPr>
            <a:r>
              <a:rPr lang="fr-FR" sz="1200" dirty="0" smtClean="0"/>
              <a:t>Les sections permettent d’organiser les diapositives et facilitent la collaboration entre plusieurs auteurs. </a:t>
            </a:r>
            <a:r>
              <a:rPr lang="fr-FR" dirty="0" smtClean="0"/>
              <a:t>Sous l'onglet </a:t>
            </a:r>
            <a:r>
              <a:rPr lang="fr-FR" b="1" dirty="0" smtClean="0"/>
              <a:t>Accueil</a:t>
            </a:r>
            <a:r>
              <a:rPr lang="fr-FR" dirty="0" smtClean="0"/>
              <a:t>, sous </a:t>
            </a:r>
            <a:r>
              <a:rPr lang="fr-FR" b="1" dirty="0" smtClean="0"/>
              <a:t>Diapositives</a:t>
            </a:r>
            <a:r>
              <a:rPr lang="fr-FR" dirty="0" smtClean="0"/>
              <a:t>, cliquez sur </a:t>
            </a:r>
            <a:r>
              <a:rPr lang="fr-FR" b="1" dirty="0" smtClean="0"/>
              <a:t>Section</a:t>
            </a:r>
            <a:r>
              <a:rPr lang="fr-FR" dirty="0" smtClean="0"/>
              <a:t>, puis sur </a:t>
            </a:r>
            <a:r>
              <a:rPr lang="fr-FR" b="1" dirty="0" smtClean="0"/>
              <a:t>Ajouter une section</a:t>
            </a:r>
            <a:r>
              <a:rPr lang="fr-FR" sz="1200" dirty="0" smtClean="0"/>
              <a:t>.</a:t>
            </a:r>
          </a:p>
          <a:p>
            <a:pPr>
              <a:spcBef>
                <a:spcPct val="0"/>
              </a:spcBef>
            </a:pPr>
            <a:endParaRPr lang="fr-FR" sz="1200" b="1" dirty="0" smtClean="0"/>
          </a:p>
          <a:p>
            <a:pPr>
              <a:spcBef>
                <a:spcPct val="0"/>
              </a:spcBef>
            </a:pPr>
            <a:r>
              <a:rPr lang="fr-FR" sz="1200" b="1" dirty="0" smtClean="0"/>
              <a:t>Notes</a:t>
            </a:r>
          </a:p>
          <a:p>
            <a:pPr>
              <a:spcBef>
                <a:spcPct val="0"/>
              </a:spcBef>
            </a:pPr>
            <a:r>
              <a:rPr lang="fr-FR" sz="1200" dirty="0" smtClean="0"/>
              <a:t>Utilisez le volet Notes pour les notes de présentation ou pour fournir des informations  supplémentaires à l’audience. Vous pouvez afficher ces notes en mode Présentation pendant votre présentation.</a:t>
            </a:r>
            <a:endParaRPr lang="fr-FR" sz="1200" baseline="0" dirty="0" smtClean="0"/>
          </a:p>
          <a:p>
            <a:pPr lvl="0">
              <a:buFontTx/>
              <a:buNone/>
            </a:pPr>
            <a:r>
              <a:rPr lang="fr-FR" sz="1200" dirty="0" smtClean="0"/>
              <a:t>N’oubliez pas de tenir compte de la taille de la police (critère important pour l’accessibilité, la visibilité, l’enregistrement vidéo et la production en ligne)</a:t>
            </a:r>
          </a:p>
          <a:p>
            <a:pPr lvl="0"/>
            <a:endParaRPr lang="fr-FR" sz="1200" dirty="0" smtClean="0"/>
          </a:p>
          <a:p>
            <a:pPr lvl="0">
              <a:buFontTx/>
              <a:buNone/>
            </a:pPr>
            <a:r>
              <a:rPr lang="fr-FR" sz="1200" b="1" dirty="0" smtClean="0"/>
              <a:t>Couleurs coordonnées </a:t>
            </a:r>
          </a:p>
          <a:p>
            <a:pPr lvl="0">
              <a:buFontTx/>
              <a:buNone/>
            </a:pPr>
            <a:r>
              <a:rPr lang="fr-FR" sz="1200" dirty="0" smtClean="0"/>
              <a:t>Faites tout particulièrement attention aux diagrammes, graphiques et zones de texte.</a:t>
            </a:r>
            <a:r>
              <a:rPr lang="fr-FR" sz="1200" baseline="0" dirty="0" smtClean="0"/>
              <a:t> </a:t>
            </a:r>
            <a:endParaRPr lang="fr-FR" sz="1200" dirty="0" smtClean="0"/>
          </a:p>
          <a:p>
            <a:pPr lvl="0"/>
            <a:r>
              <a:rPr lang="fr-FR" sz="1200" dirty="0" smtClean="0"/>
              <a:t>Tenez compte du fait que les participants imprimeront la présentation en noir et blanc ou </a:t>
            </a:r>
            <a:r>
              <a:rPr lang="fr-FR" sz="1200" dirty="0" err="1" smtClean="0"/>
              <a:t>nuances de gris</a:t>
            </a:r>
            <a:r>
              <a:rPr lang="fr-FR" sz="1200" dirty="0" smtClean="0"/>
              <a:t>. Effectuez un test d’impression pour vérifier que vos couleurs s’impriment correctement en noir et blanc intégral et </a:t>
            </a:r>
            <a:r>
              <a:rPr lang="fr-FR" sz="1200" dirty="0" err="1" smtClean="0"/>
              <a:t>nuances de gris</a:t>
            </a:r>
            <a:r>
              <a:rPr lang="fr-FR" sz="1200" dirty="0" smtClean="0"/>
              <a:t>.</a:t>
            </a:r>
          </a:p>
          <a:p>
            <a:pPr lvl="0">
              <a:buFontTx/>
              <a:buNone/>
            </a:pPr>
            <a:endParaRPr lang="fr-FR" sz="1200" dirty="0" smtClean="0"/>
          </a:p>
          <a:p>
            <a:pPr lvl="0">
              <a:buFontTx/>
              <a:buNone/>
            </a:pPr>
            <a:r>
              <a:rPr lang="fr-FR" sz="1200" b="1" dirty="0" smtClean="0"/>
              <a:t>Graphiques, tableaux et diagrammes</a:t>
            </a:r>
          </a:p>
          <a:p>
            <a:pPr lvl="0"/>
            <a:r>
              <a:rPr lang="fr-FR" sz="1200" dirty="0" smtClean="0"/>
              <a:t>Faites en sorte que votre présentation soit simple : utilisez des styles et des couleurs identiques qui ne soient pas gênants.</a:t>
            </a:r>
          </a:p>
          <a:p>
            <a:pPr lvl="0"/>
            <a:r>
              <a:rPr lang="fr-FR" sz="1200" dirty="0" smtClean="0"/>
              <a:t>Ajoutez une étiquette à tous les graphiques et tableaux.</a:t>
            </a:r>
          </a:p>
          <a:p>
            <a:endParaRPr lang="fr-FR" dirty="0" smtClean="0"/>
          </a:p>
          <a:p>
            <a:endParaRPr lang="fr-FR" dirty="0" smtClean="0"/>
          </a:p>
          <a:p>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fr-FR" dirty="0" smtClean="0"/>
              <a:t>Fournissez une brève vue d’ensemble de la présentation.</a:t>
            </a:r>
            <a:r>
              <a:rPr lang="fr-FR" baseline="0" dirty="0" smtClean="0"/>
              <a:t> D</a:t>
            </a:r>
            <a:r>
              <a:rPr lang="fr-FR" dirty="0" smtClean="0"/>
              <a:t>écrivez l’objectif principal de la présentation et expliquez son importance.</a:t>
            </a:r>
          </a:p>
          <a:p>
            <a:pPr>
              <a:lnSpc>
                <a:spcPct val="80000"/>
              </a:lnSpc>
            </a:pPr>
            <a:r>
              <a:rPr lang="fr-FR" dirty="0" smtClean="0"/>
              <a:t>Présentez chaque sujet principal.</a:t>
            </a:r>
          </a:p>
          <a:p>
            <a:r>
              <a:rPr lang="fr-FR" dirty="0" smtClean="0"/>
              <a:t>Pour fournir une feuille de route à votre audience, vous</a:t>
            </a:r>
            <a:r>
              <a:rPr lang="fr-FR" baseline="0" dirty="0" smtClean="0"/>
              <a:t> pouvez </a:t>
            </a:r>
            <a:r>
              <a:rPr lang="fr-FR" dirty="0" smtClean="0"/>
              <a:t>répéter cette diapositive de vue d’ensemble tout au long de la présentation afin de mettre en évidence le sujet suivant.</a:t>
            </a:r>
          </a:p>
        </p:txBody>
      </p:sp>
      <p:sp>
        <p:nvSpPr>
          <p:cNvPr id="4" name="Slide Number Placeholder 3"/>
          <p:cNvSpPr>
            <a:spLocks noGrp="1"/>
          </p:cNvSpPr>
          <p:nvPr>
            <p:ph type="sldNum" sz="quarter" idx="10"/>
          </p:nvPr>
        </p:nvSpPr>
        <p:spPr/>
        <p:txBody>
          <a:bodyPr/>
          <a:lstStyle/>
          <a:p>
            <a:fld id="{EC6EAC7D-5A89-47C2-8ABA-56C9C2DEF7A4}"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fr-FR" dirty="0" smtClean="0"/>
              <a:t>Voici un autre exemple de diapositives de vue d’ensemble utilisant des transitions entre chaque diapositive.</a:t>
            </a:r>
          </a:p>
          <a:p>
            <a:pPr>
              <a:spcBef>
                <a:spcPct val="0"/>
              </a:spcBef>
            </a:pPr>
            <a:endParaRPr lang="fr-FR" dirty="0" smtClean="0"/>
          </a:p>
        </p:txBody>
      </p:sp>
      <p:sp>
        <p:nvSpPr>
          <p:cNvPr id="4" name="Slide Number Placeholder 3"/>
          <p:cNvSpPr>
            <a:spLocks noGrp="1"/>
          </p:cNvSpPr>
          <p:nvPr>
            <p:ph type="sldNum" sz="quarter" idx="10"/>
          </p:nvPr>
        </p:nvSpPr>
        <p:spPr/>
        <p:txBody>
          <a:bodyPr/>
          <a:lstStyle/>
          <a:p>
            <a:fld id="{75693FD4-8F83-4EF7-AC3F-0DC0388986B0}"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10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fr-FR"/>
            </a:pPr>
            <a:r>
              <a:rPr lang="fr-FR" sz="1200" dirty="0" smtClean="0"/>
              <a:t>Voici un autre exemple</a:t>
            </a:r>
            <a:r>
              <a:rPr lang="fr-FR" sz="1200" baseline="0" dirty="0" smtClean="0"/>
              <a:t> de diapositive de vue d’ensemble.</a:t>
            </a:r>
            <a:endParaRPr lang="fr-FR" sz="1200" dirty="0" smtClean="0"/>
          </a:p>
          <a:p>
            <a:pPr marL="228600" indent="-228600">
              <a:buFont typeface="+mj-lt"/>
              <a:buNone/>
            </a:pP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90000"/>
              </a:lnSpc>
              <a:spcBef>
                <a:spcPct val="0"/>
              </a:spcBef>
            </a:pPr>
            <a:r>
              <a:rPr lang="fr-FR" dirty="0" smtClean="0"/>
              <a:t>Quelles compétences l’audience pourra-t-elle maîtriser au terme de cette formation ? Décrivez brièvement chaque objectif, ainsi que les avantages dont l’audience pourra bénéficier suite à cette présentation.</a:t>
            </a:r>
          </a:p>
        </p:txBody>
      </p:sp>
      <p:sp>
        <p:nvSpPr>
          <p:cNvPr id="4" name="Slide Number Placeholder 3"/>
          <p:cNvSpPr>
            <a:spLocks noGrp="1"/>
          </p:cNvSpPr>
          <p:nvPr>
            <p:ph type="sldNum" sz="quarter" idx="10"/>
          </p:nvPr>
        </p:nvSpPr>
        <p:spPr/>
        <p:txBody>
          <a:bodyPr/>
          <a:lstStyle/>
          <a:p>
            <a:fld id="{EC6EAC7D-5A89-47C2-8ABA-56C9C2DEF7A4}" type="slidenum">
              <a:rPr lang="fr-FR" smtClean="0"/>
              <a:pPr/>
              <a:t>12</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fr-FR" smtClean="0"/>
              <a:t>Microsoft </a:t>
            </a:r>
            <a:r>
              <a:rPr lang="fr-FR" b="1" smtClean="0"/>
              <a:t>Excellence en ingénierie</a:t>
            </a:r>
            <a:endParaRPr lang="fr-FR" smtClean="0"/>
          </a:p>
        </p:txBody>
      </p:sp>
      <p:sp>
        <p:nvSpPr>
          <p:cNvPr id="46083" name="Rectangle 25"/>
          <p:cNvSpPr>
            <a:spLocks noGrp="1" noChangeArrowheads="1"/>
          </p:cNvSpPr>
          <p:nvPr>
            <p:ph type="ftr" sz="quarter" idx="4"/>
          </p:nvPr>
        </p:nvSpPr>
        <p:spPr>
          <a:noFill/>
        </p:spPr>
        <p:txBody>
          <a:bodyPr/>
          <a:lstStyle/>
          <a:p>
            <a:r>
              <a:rPr lang="fr-FR" smtClean="0"/>
              <a:t>Microsoft Confidentiel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fr-FR" smtClean="0"/>
              <a:pPr/>
              <a:t>39</a:t>
            </a:fld>
            <a:endParaRPr lang="fr-FR"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fr-FR" b="1" cap="small" baseline="0">
                <a:solidFill>
                  <a:srgbClr val="003300"/>
                </a:solidFill>
              </a:defRPr>
            </a:lvl1pPr>
          </a:lstStyle>
          <a:p>
            <a:r>
              <a:rPr kumimoji="0" lang="fr-FR"/>
              <a:t>Modifiez le style du titre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fr-FR" sz="2000" b="0">
                <a:solidFill>
                  <a:schemeClr val="tx1"/>
                </a:solidFill>
                <a:latin typeface="Georgia" pitchFamily="18" charset="0"/>
              </a:defRPr>
            </a:lvl1pPr>
            <a:lvl2pPr marL="457200" indent="0" algn="ctr" eaLnBrk="1" latinLnBrk="0" hangingPunct="1">
              <a:buNone/>
              <a:defRPr kumimoji="0" lang="fr-FR">
                <a:solidFill>
                  <a:schemeClr val="tx1">
                    <a:tint val="75000"/>
                  </a:schemeClr>
                </a:solidFill>
              </a:defRPr>
            </a:lvl2pPr>
            <a:lvl3pPr marL="914400" indent="0" algn="ctr" eaLnBrk="1" latinLnBrk="0" hangingPunct="1">
              <a:buNone/>
              <a:defRPr kumimoji="0" lang="fr-FR">
                <a:solidFill>
                  <a:schemeClr val="tx1">
                    <a:tint val="75000"/>
                  </a:schemeClr>
                </a:solidFill>
              </a:defRPr>
            </a:lvl3pPr>
            <a:lvl4pPr marL="1371600" indent="0" algn="ctr" eaLnBrk="1" latinLnBrk="0" hangingPunct="1">
              <a:buNone/>
              <a:defRPr kumimoji="0" lang="fr-FR">
                <a:solidFill>
                  <a:schemeClr val="tx1">
                    <a:tint val="75000"/>
                  </a:schemeClr>
                </a:solidFill>
              </a:defRPr>
            </a:lvl4pPr>
            <a:lvl5pPr marL="1828800" indent="0" algn="ctr" eaLnBrk="1" latinLnBrk="0" hangingPunct="1">
              <a:buNone/>
              <a:defRPr kumimoji="0" lang="fr-FR">
                <a:solidFill>
                  <a:schemeClr val="tx1">
                    <a:tint val="75000"/>
                  </a:schemeClr>
                </a:solidFill>
              </a:defRPr>
            </a:lvl5pPr>
            <a:lvl6pPr marL="2286000" indent="0" algn="ctr" eaLnBrk="1" latinLnBrk="0" hangingPunct="1">
              <a:buNone/>
              <a:defRPr kumimoji="0" lang="fr-FR">
                <a:solidFill>
                  <a:schemeClr val="tx1">
                    <a:tint val="75000"/>
                  </a:schemeClr>
                </a:solidFill>
              </a:defRPr>
            </a:lvl6pPr>
            <a:lvl7pPr marL="2743200" indent="0" algn="ctr" eaLnBrk="1" latinLnBrk="0" hangingPunct="1">
              <a:buNone/>
              <a:defRPr kumimoji="0" lang="fr-FR">
                <a:solidFill>
                  <a:schemeClr val="tx1">
                    <a:tint val="75000"/>
                  </a:schemeClr>
                </a:solidFill>
              </a:defRPr>
            </a:lvl7pPr>
            <a:lvl8pPr marL="3200400" indent="0" algn="ctr" eaLnBrk="1" latinLnBrk="0" hangingPunct="1">
              <a:buNone/>
              <a:defRPr kumimoji="0" lang="fr-FR">
                <a:solidFill>
                  <a:schemeClr val="tx1">
                    <a:tint val="75000"/>
                  </a:schemeClr>
                </a:solidFill>
              </a:defRPr>
            </a:lvl8pPr>
            <a:lvl9pPr marL="3657600" indent="0" algn="ctr" eaLnBrk="1" latinLnBrk="0" hangingPunct="1">
              <a:buNone/>
              <a:defRPr kumimoji="0" lang="fr-FR">
                <a:solidFill>
                  <a:schemeClr val="tx1">
                    <a:tint val="75000"/>
                  </a:schemeClr>
                </a:solidFill>
              </a:defRPr>
            </a:lvl9pPr>
          </a:lstStyle>
          <a:p>
            <a:pPr eaLnBrk="1" latinLnBrk="0" hangingPunct="1"/>
            <a:r>
              <a:rPr kumimoji="0" lang="fr-FR" smtClean="0"/>
              <a:t>Cliquez pour modifier le style des sous-titres du masque</a:t>
            </a:r>
            <a:endParaRPr kumimoji="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fr-FR" sz="2000" baseline="0"/>
            </a:lvl1pPr>
          </a:lstStyle>
          <a:p>
            <a:r>
              <a:rPr kumimoji="0" lang="fr-FR"/>
              <a:t>Logo de la société</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kumimoji="0" lang="fr-FR" smtClean="0"/>
              <a:t>Cliquez et modifiez le titre</a:t>
            </a:r>
            <a:endParaRPr kumimoji="0"/>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fr-FR" baseline="0"/>
            </a:lvl4p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fr-FR" baseline="0"/>
            </a:lvl4p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kumimoji="0" lang="fr-FR"/>
              <a:pPr/>
              <a:t>14/06/2016</a:t>
            </a:fld>
            <a:endParaRPr kumimoji="0" lang="fr-FR"/>
          </a:p>
        </p:txBody>
      </p:sp>
      <p:sp>
        <p:nvSpPr>
          <p:cNvPr id="6" name="Footer Placeholder 4"/>
          <p:cNvSpPr>
            <a:spLocks noGrp="1"/>
          </p:cNvSpPr>
          <p:nvPr>
            <p:ph type="ftr" sz="quarter" idx="11"/>
          </p:nvPr>
        </p:nvSpPr>
        <p:spPr>
          <a:xfrm>
            <a:off x="3352800" y="6356350"/>
            <a:ext cx="2895600" cy="365125"/>
          </a:xfrm>
        </p:spPr>
        <p:txBody>
          <a:bodyPr/>
          <a:lstStyle/>
          <a:p>
            <a:endParaRPr kumimoji="0" lang="fr-F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kumimoji="0"/>
              <a:pPr/>
              <a:t>‹N°›</a:t>
            </a:fld>
            <a:endParaRPr kumimoji="0"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kumimoji="0" lang="fr-FR" smtClean="0"/>
              <a:t>Cliquez et modifiez le titre</a:t>
            </a:r>
            <a:endParaRPr kumimoji="0"/>
          </a:p>
        </p:txBody>
      </p:sp>
      <p:sp>
        <p:nvSpPr>
          <p:cNvPr id="3" name="Date Placeholder 2"/>
          <p:cNvSpPr>
            <a:spLocks noGrp="1"/>
          </p:cNvSpPr>
          <p:nvPr>
            <p:ph type="dt" sz="half" idx="10"/>
          </p:nvPr>
        </p:nvSpPr>
        <p:spPr/>
        <p:txBody>
          <a:bodyPr/>
          <a:lstStyle/>
          <a:p>
            <a:fld id="{757B281C-5159-4971-8228-52B9A72E9ED2}" type="datetimeFigureOut">
              <a:rPr kumimoji="0" lang="fr-FR"/>
              <a:pPr/>
              <a:t>14/06/2016</a:t>
            </a:fld>
            <a:endParaRPr kumimoji="0" lang="fr-FR"/>
          </a:p>
        </p:txBody>
      </p:sp>
      <p:sp>
        <p:nvSpPr>
          <p:cNvPr id="4" name="Footer Placeholder 3"/>
          <p:cNvSpPr>
            <a:spLocks noGrp="1"/>
          </p:cNvSpPr>
          <p:nvPr>
            <p:ph type="ftr" sz="quarter" idx="11"/>
          </p:nvPr>
        </p:nvSpPr>
        <p:spPr/>
        <p:txBody>
          <a:bodyPr/>
          <a:lstStyle/>
          <a:p>
            <a:endParaRPr kumimoji="0" lang="fr-FR"/>
          </a:p>
        </p:txBody>
      </p:sp>
      <p:sp>
        <p:nvSpPr>
          <p:cNvPr id="5" name="Slide Number Placeholder 4"/>
          <p:cNvSpPr>
            <a:spLocks noGrp="1"/>
          </p:cNvSpPr>
          <p:nvPr>
            <p:ph type="sldNum" sz="quarter" idx="12"/>
          </p:nvPr>
        </p:nvSpPr>
        <p:spPr/>
        <p:txBody>
          <a:bodyPr/>
          <a:lstStyle/>
          <a:p>
            <a:fld id="{33D6E5A2-EC83-451F-A719-9AC1370DD5CF}" type="slidenum">
              <a:rPr kumimoji="0"/>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kumimoji="0" lang="fr-FR"/>
              <a:pPr/>
              <a:t>14/06/2016</a:t>
            </a:fld>
            <a:endParaRPr kumimoji="0" lang="fr-FR"/>
          </a:p>
        </p:txBody>
      </p:sp>
      <p:sp>
        <p:nvSpPr>
          <p:cNvPr id="3" name="Footer Placeholder 2"/>
          <p:cNvSpPr>
            <a:spLocks noGrp="1"/>
          </p:cNvSpPr>
          <p:nvPr>
            <p:ph type="ftr" sz="quarter" idx="11"/>
          </p:nvPr>
        </p:nvSpPr>
        <p:spPr/>
        <p:txBody>
          <a:bodyPr/>
          <a:lstStyle/>
          <a:p>
            <a:endParaRPr kumimoji="0" lang="fr-FR"/>
          </a:p>
        </p:txBody>
      </p:sp>
      <p:sp>
        <p:nvSpPr>
          <p:cNvPr id="4" name="Slide Number Placeholder 3"/>
          <p:cNvSpPr>
            <a:spLocks noGrp="1"/>
          </p:cNvSpPr>
          <p:nvPr>
            <p:ph type="sldNum" sz="quarter" idx="12"/>
          </p:nvPr>
        </p:nvSpPr>
        <p:spPr/>
        <p:txBody>
          <a:bodyPr/>
          <a:lstStyle/>
          <a:p>
            <a:fld id="{33D6E5A2-EC83-451F-A719-9AC1370DD5CF}" type="slidenum">
              <a:rPr kumimoji="0"/>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rrière-plan uniquem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kumimoji="0" lang="fr-FR"/>
              <a:pPr/>
              <a:t>14/06/2016</a:t>
            </a:fld>
            <a:endParaRPr kumimoji="0" lang="fr-FR"/>
          </a:p>
        </p:txBody>
      </p:sp>
      <p:sp>
        <p:nvSpPr>
          <p:cNvPr id="4" name="Footer Placeholder 4"/>
          <p:cNvSpPr>
            <a:spLocks noGrp="1"/>
          </p:cNvSpPr>
          <p:nvPr>
            <p:ph type="ftr" sz="quarter" idx="11"/>
          </p:nvPr>
        </p:nvSpPr>
        <p:spPr>
          <a:xfrm>
            <a:off x="3352800" y="6356350"/>
            <a:ext cx="2895600" cy="365125"/>
          </a:xfrm>
        </p:spPr>
        <p:txBody>
          <a:bodyPr/>
          <a:lstStyle/>
          <a:p>
            <a:endParaRPr kumimoji="0" lang="fr-F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kumimoji="0"/>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fr-FR" sz="4000" b="1" cap="small" baseline="0">
                <a:solidFill>
                  <a:srgbClr val="003300"/>
                </a:solidFill>
              </a:defRPr>
            </a:lvl1pPr>
          </a:lstStyle>
          <a:p>
            <a:r>
              <a:rPr kumimoji="0" lang="fr-FR"/>
              <a:t>Modifiez le style du titre</a:t>
            </a:r>
          </a:p>
        </p:txBody>
      </p:sp>
      <p:sp>
        <p:nvSpPr>
          <p:cNvPr id="4" name="Date Placeholder 3"/>
          <p:cNvSpPr>
            <a:spLocks noGrp="1"/>
          </p:cNvSpPr>
          <p:nvPr>
            <p:ph type="dt" sz="half" idx="10"/>
          </p:nvPr>
        </p:nvSpPr>
        <p:spPr/>
        <p:txBody>
          <a:bodyPr/>
          <a:lstStyle/>
          <a:p>
            <a:fld id="{757B281C-5159-4971-8228-52B9A72E9ED2}" type="datetimeFigureOut">
              <a:rPr kumimoji="0" lang="fr-FR"/>
              <a:pPr/>
              <a:t>14/06/2016</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p>
            <a:fld id="{33D6E5A2-EC83-451F-A719-9AC1370DD5CF}" type="slidenum">
              <a:rPr kumimoji="0"/>
              <a:pPr/>
              <a:t>‹N°›</a:t>
            </a:fld>
            <a:endParaRPr kumimoji="0" lang="fr-F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fr-FR" sz="1800"/>
            </a:lvl1pPr>
          </a:lstStyle>
          <a:p>
            <a:r>
              <a:rPr kumimoji="0" lang="fr-FR"/>
              <a:t>Logo de la société</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fr-FR"/>
            </a:lvl1pPr>
          </a:lstStyle>
          <a:p>
            <a:r>
              <a:rPr kumimoji="0" lang="fr-FR"/>
              <a:t>Modifiez le style du titre</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fr-FR" sz="3200">
                <a:latin typeface="+mn-lt"/>
              </a:defRPr>
            </a:lvl1pPr>
            <a:lvl2pPr eaLnBrk="1" latinLnBrk="0" hangingPunct="1">
              <a:defRPr kumimoji="0" lang="fr-FR" sz="2800">
                <a:latin typeface="+mn-lt"/>
              </a:defRPr>
            </a:lvl2pPr>
            <a:lvl3pPr eaLnBrk="1" latinLnBrk="0" hangingPunct="1">
              <a:defRPr kumimoji="0" lang="fr-FR" sz="2400">
                <a:latin typeface="+mn-lt"/>
              </a:defRPr>
            </a:lvl3pPr>
            <a:lvl4pPr eaLnBrk="1" latinLnBrk="0" hangingPunct="1">
              <a:defRPr kumimoji="0" lang="fr-FR" sz="2400">
                <a:latin typeface="+mn-lt"/>
              </a:defRPr>
            </a:lvl4pPr>
            <a:lvl5pPr eaLnBrk="1" latinLnBrk="0" hangingPunct="1">
              <a:defRPr kumimoji="0" lang="fr-FR" sz="2400">
                <a:latin typeface="+mn-lt"/>
              </a:defRPr>
            </a:lvl5p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a:p>
        </p:txBody>
      </p:sp>
      <p:sp>
        <p:nvSpPr>
          <p:cNvPr id="4" name="Date Placeholder 3"/>
          <p:cNvSpPr>
            <a:spLocks noGrp="1"/>
          </p:cNvSpPr>
          <p:nvPr>
            <p:ph type="dt" sz="half" idx="10"/>
          </p:nvPr>
        </p:nvSpPr>
        <p:spPr/>
        <p:txBody>
          <a:bodyPr/>
          <a:lstStyle/>
          <a:p>
            <a:fld id="{757B281C-5159-4971-8228-52B9A72E9ED2}" type="datetimeFigureOut">
              <a:rPr kumimoji="0" lang="fr-FR"/>
              <a:pPr/>
              <a:t>14/06/2016</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kumimoji="0"/>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kumimoji="0" lang="fr-FR" smtClean="0"/>
              <a:t>Cliquez et modifiez le titre</a:t>
            </a:r>
            <a:endParaRPr kumimoji="0"/>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a:p>
        </p:txBody>
      </p:sp>
      <p:sp>
        <p:nvSpPr>
          <p:cNvPr id="5" name="Date Placeholder 4"/>
          <p:cNvSpPr>
            <a:spLocks noGrp="1"/>
          </p:cNvSpPr>
          <p:nvPr>
            <p:ph type="dt" sz="half" idx="10"/>
          </p:nvPr>
        </p:nvSpPr>
        <p:spPr/>
        <p:txBody>
          <a:bodyPr/>
          <a:lstStyle/>
          <a:p>
            <a:fld id="{757B281C-5159-4971-8228-52B9A72E9ED2}" type="datetimeFigureOut">
              <a:rPr kumimoji="0" lang="fr-FR"/>
              <a:pPr/>
              <a:t>14/06/2016</a:t>
            </a:fld>
            <a:endParaRPr kumimoji="0" lang="fr-FR"/>
          </a:p>
        </p:txBody>
      </p:sp>
      <p:sp>
        <p:nvSpPr>
          <p:cNvPr id="6" name="Footer Placeholder 5"/>
          <p:cNvSpPr>
            <a:spLocks noGrp="1"/>
          </p:cNvSpPr>
          <p:nvPr>
            <p:ph type="ftr" sz="quarter" idx="11"/>
          </p:nvPr>
        </p:nvSpPr>
        <p:spPr/>
        <p:txBody>
          <a:bodyPr/>
          <a:lstStyle/>
          <a:p>
            <a:endParaRPr kumimoji="0" lang="fr-FR"/>
          </a:p>
        </p:txBody>
      </p:sp>
      <p:sp>
        <p:nvSpPr>
          <p:cNvPr id="7" name="Slide Number Placeholder 6"/>
          <p:cNvSpPr>
            <a:spLocks noGrp="1"/>
          </p:cNvSpPr>
          <p:nvPr>
            <p:ph type="sldNum" sz="quarter" idx="12"/>
          </p:nvPr>
        </p:nvSpPr>
        <p:spPr/>
        <p:txBody>
          <a:bodyPr/>
          <a:lstStyle/>
          <a:p>
            <a:fld id="{33D6E5A2-EC83-451F-A719-9AC1370DD5CF}" type="slidenum">
              <a:rPr kumimoji="0"/>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fr-FR"/>
            </a:lvl1pPr>
          </a:lstStyle>
          <a:p>
            <a:pPr eaLnBrk="1" latinLnBrk="0" hangingPunct="1"/>
            <a:r>
              <a:rPr kumimoji="0" lang="fr-FR" smtClean="0"/>
              <a:t>Cliquez et modifiez le titre</a:t>
            </a:r>
            <a:endParaRPr kumimoji="0"/>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kumimoji="0" lang="fr-FR" smtClean="0"/>
              <a:t>Cliquez pour modifier les styles du texte du masque</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kumimoji="0" lang="fr-FR" smtClean="0"/>
              <a:t>Cliquez pour modifier les styles du texte du masque</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a:p>
        </p:txBody>
      </p:sp>
      <p:sp>
        <p:nvSpPr>
          <p:cNvPr id="7" name="Date Placeholder 6"/>
          <p:cNvSpPr>
            <a:spLocks noGrp="1"/>
          </p:cNvSpPr>
          <p:nvPr>
            <p:ph type="dt" sz="half" idx="10"/>
          </p:nvPr>
        </p:nvSpPr>
        <p:spPr/>
        <p:txBody>
          <a:bodyPr/>
          <a:lstStyle/>
          <a:p>
            <a:fld id="{757B281C-5159-4971-8228-52B9A72E9ED2}" type="datetimeFigureOut">
              <a:rPr kumimoji="0" lang="fr-FR"/>
              <a:pPr/>
              <a:t>14/06/2016</a:t>
            </a:fld>
            <a:endParaRPr kumimoji="0" lang="fr-FR"/>
          </a:p>
        </p:txBody>
      </p:sp>
      <p:sp>
        <p:nvSpPr>
          <p:cNvPr id="8" name="Footer Placeholder 7"/>
          <p:cNvSpPr>
            <a:spLocks noGrp="1"/>
          </p:cNvSpPr>
          <p:nvPr>
            <p:ph type="ftr" sz="quarter" idx="11"/>
          </p:nvPr>
        </p:nvSpPr>
        <p:spPr/>
        <p:txBody>
          <a:bodyPr/>
          <a:lstStyle/>
          <a:p>
            <a:endParaRPr kumimoji="0" lang="fr-FR"/>
          </a:p>
        </p:txBody>
      </p:sp>
      <p:sp>
        <p:nvSpPr>
          <p:cNvPr id="9" name="Slide Number Placeholder 8"/>
          <p:cNvSpPr>
            <a:spLocks noGrp="1"/>
          </p:cNvSpPr>
          <p:nvPr>
            <p:ph type="sldNum" sz="quarter" idx="12"/>
          </p:nvPr>
        </p:nvSpPr>
        <p:spPr/>
        <p:txBody>
          <a:bodyPr/>
          <a:lstStyle/>
          <a:p>
            <a:fld id="{33D6E5A2-EC83-451F-A719-9AC1370DD5CF}" type="slidenum">
              <a:rPr kumimoji="0"/>
              <a:pPr/>
              <a:t>‹N°›</a:t>
            </a:fld>
            <a:endParaRPr kumimoji="0" lang="fr-F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fr-FR" sz="2000" b="1"/>
            </a:lvl1pPr>
          </a:lstStyle>
          <a:p>
            <a:pPr eaLnBrk="1" latinLnBrk="0" hangingPunct="1"/>
            <a:r>
              <a:rPr kumimoji="0" lang="fr-FR" smtClean="0"/>
              <a:t>Cliquez et modifiez le titre</a:t>
            </a:r>
            <a:endParaRPr kumimoji="0"/>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fr-FR" sz="3200"/>
            </a:lvl1pPr>
            <a:lvl2pPr eaLnBrk="1" latinLnBrk="0" hangingPunct="1">
              <a:defRPr kumimoji="0" lang="fr-FR" sz="2800"/>
            </a:lvl2pPr>
            <a:lvl3pPr eaLnBrk="1" latinLnBrk="0" hangingPunct="1">
              <a:defRPr kumimoji="0" lang="fr-FR" sz="2400"/>
            </a:lvl3pPr>
            <a:lvl4pPr eaLnBrk="1" latinLnBrk="0" hangingPunct="1">
              <a:defRPr kumimoji="0" lang="fr-FR" sz="2000"/>
            </a:lvl4pPr>
            <a:lvl5pPr eaLnBrk="1" latinLnBrk="0" hangingPunct="1">
              <a:defRPr kumimoji="0" lang="fr-FR" sz="2000"/>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kumimoji="0" lang="fr-FR" smtClean="0"/>
              <a:t>Cliquez pour modifier les styles du texte du masque</a:t>
            </a:r>
          </a:p>
        </p:txBody>
      </p:sp>
      <p:sp>
        <p:nvSpPr>
          <p:cNvPr id="5" name="Date Placeholder 4"/>
          <p:cNvSpPr>
            <a:spLocks noGrp="1"/>
          </p:cNvSpPr>
          <p:nvPr>
            <p:ph type="dt" sz="half" idx="10"/>
          </p:nvPr>
        </p:nvSpPr>
        <p:spPr/>
        <p:txBody>
          <a:bodyPr/>
          <a:lstStyle/>
          <a:p>
            <a:fld id="{757B281C-5159-4971-8228-52B9A72E9ED2}" type="datetimeFigureOut">
              <a:rPr kumimoji="0" lang="fr-FR"/>
              <a:pPr/>
              <a:t>14/06/2016</a:t>
            </a:fld>
            <a:endParaRPr kumimoji="0" lang="fr-FR"/>
          </a:p>
        </p:txBody>
      </p:sp>
      <p:sp>
        <p:nvSpPr>
          <p:cNvPr id="6" name="Footer Placeholder 5"/>
          <p:cNvSpPr>
            <a:spLocks noGrp="1"/>
          </p:cNvSpPr>
          <p:nvPr>
            <p:ph type="ftr" sz="quarter" idx="11"/>
          </p:nvPr>
        </p:nvSpPr>
        <p:spPr/>
        <p:txBody>
          <a:bodyPr/>
          <a:lstStyle/>
          <a:p>
            <a:endParaRPr kumimoji="0" lang="fr-FR"/>
          </a:p>
        </p:txBody>
      </p:sp>
      <p:sp>
        <p:nvSpPr>
          <p:cNvPr id="7" name="Slide Number Placeholder 6"/>
          <p:cNvSpPr>
            <a:spLocks noGrp="1"/>
          </p:cNvSpPr>
          <p:nvPr>
            <p:ph type="sldNum" sz="quarter" idx="12"/>
          </p:nvPr>
        </p:nvSpPr>
        <p:spPr/>
        <p:txBody>
          <a:bodyPr/>
          <a:lstStyle/>
          <a:p>
            <a:fld id="{33D6E5A2-EC83-451F-A719-9AC1370DD5CF}" type="slidenum">
              <a:rPr kumimoji="0"/>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fr-FR" sz="2000" b="1"/>
            </a:lvl1pPr>
          </a:lstStyle>
          <a:p>
            <a:pPr eaLnBrk="1" latinLnBrk="0" hangingPunct="1"/>
            <a:r>
              <a:rPr kumimoji="0" lang="fr-FR" smtClean="0"/>
              <a:t>Cliquez et modifiez le titre</a:t>
            </a:r>
            <a:endParaRPr kumimoji="0"/>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eaLnBrk="1" latinLnBrk="0" hangingPunct="1"/>
            <a:r>
              <a:rPr kumimoji="0" lang="fr-FR" smtClean="0"/>
              <a:t>Faire glisser l'image vers l'espace réservé ou cliquer sur l'icône pour l'ajouter</a:t>
            </a:r>
            <a:endParaRPr kumimoji="0"/>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kumimoji="0" lang="fr-FR" smtClean="0"/>
              <a:t>Cliquez pour modifier les styles du texte du masque</a:t>
            </a:r>
          </a:p>
        </p:txBody>
      </p:sp>
      <p:sp>
        <p:nvSpPr>
          <p:cNvPr id="5" name="Date Placeholder 4"/>
          <p:cNvSpPr>
            <a:spLocks noGrp="1"/>
          </p:cNvSpPr>
          <p:nvPr>
            <p:ph type="dt" sz="half" idx="10"/>
          </p:nvPr>
        </p:nvSpPr>
        <p:spPr/>
        <p:txBody>
          <a:bodyPr/>
          <a:lstStyle/>
          <a:p>
            <a:fld id="{757B281C-5159-4971-8228-52B9A72E9ED2}" type="datetimeFigureOut">
              <a:rPr kumimoji="0" lang="fr-FR"/>
              <a:pPr/>
              <a:t>14/06/2016</a:t>
            </a:fld>
            <a:endParaRPr kumimoji="0" lang="fr-FR"/>
          </a:p>
        </p:txBody>
      </p:sp>
      <p:sp>
        <p:nvSpPr>
          <p:cNvPr id="6" name="Footer Placeholder 5"/>
          <p:cNvSpPr>
            <a:spLocks noGrp="1"/>
          </p:cNvSpPr>
          <p:nvPr>
            <p:ph type="ftr" sz="quarter" idx="11"/>
          </p:nvPr>
        </p:nvSpPr>
        <p:spPr/>
        <p:txBody>
          <a:bodyPr/>
          <a:lstStyle/>
          <a:p>
            <a:endParaRPr kumimoji="0" lang="fr-FR"/>
          </a:p>
        </p:txBody>
      </p:sp>
      <p:sp>
        <p:nvSpPr>
          <p:cNvPr id="7" name="Slide Number Placeholder 6"/>
          <p:cNvSpPr>
            <a:spLocks noGrp="1"/>
          </p:cNvSpPr>
          <p:nvPr>
            <p:ph type="sldNum" sz="quarter" idx="12"/>
          </p:nvPr>
        </p:nvSpPr>
        <p:spPr/>
        <p:txBody>
          <a:bodyPr/>
          <a:lstStyle/>
          <a:p>
            <a:fld id="{33D6E5A2-EC83-451F-A719-9AC1370DD5CF}" type="slidenum">
              <a:rPr kumimoji="0"/>
              <a:pPr/>
              <a:t>‹N°›</a:t>
            </a:fld>
            <a:endParaRPr kumimoji="0" lang="fr-F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kumimoji="0" lang="fr-FR" smtClean="0"/>
              <a:t>Cliquez et modifiez le titre</a:t>
            </a:r>
            <a:endParaRPr kumimoji="0"/>
          </a:p>
        </p:txBody>
      </p:sp>
      <p:sp>
        <p:nvSpPr>
          <p:cNvPr id="3" name="Vertical Text Placeholder 2"/>
          <p:cNvSpPr>
            <a:spLocks noGrp="1"/>
          </p:cNvSpPr>
          <p:nvPr>
            <p:ph type="body" orient="vert" idx="1"/>
          </p:nvPr>
        </p:nvSpPr>
        <p:spPr/>
        <p:txBody>
          <a:bodyPr vert="eaVer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a:p>
        </p:txBody>
      </p:sp>
      <p:sp>
        <p:nvSpPr>
          <p:cNvPr id="4" name="Date Placeholder 3"/>
          <p:cNvSpPr>
            <a:spLocks noGrp="1"/>
          </p:cNvSpPr>
          <p:nvPr>
            <p:ph type="dt" sz="half" idx="10"/>
          </p:nvPr>
        </p:nvSpPr>
        <p:spPr/>
        <p:txBody>
          <a:bodyPr/>
          <a:lstStyle/>
          <a:p>
            <a:fld id="{757B281C-5159-4971-8228-52B9A72E9ED2}" type="datetimeFigureOut">
              <a:rPr kumimoji="0" lang="fr-FR"/>
              <a:pPr/>
              <a:t>14/06/2016</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p>
            <a:fld id="{33D6E5A2-EC83-451F-A719-9AC1370DD5CF}" type="slidenum">
              <a:rPr kumimoji="0"/>
              <a:pPr/>
              <a:t>‹N°›</a:t>
            </a:fld>
            <a:endParaRPr kumimoji="0" lang="fr-F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kumimoji="0" lang="fr-FR" smtClean="0"/>
              <a:t>Cliquez et modifiez le titre</a:t>
            </a:r>
            <a:endParaRPr kumimoji="0"/>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a:p>
        </p:txBody>
      </p:sp>
      <p:sp>
        <p:nvSpPr>
          <p:cNvPr id="4" name="Date Placeholder 3"/>
          <p:cNvSpPr>
            <a:spLocks noGrp="1"/>
          </p:cNvSpPr>
          <p:nvPr>
            <p:ph type="dt" sz="half" idx="10"/>
          </p:nvPr>
        </p:nvSpPr>
        <p:spPr/>
        <p:txBody>
          <a:bodyPr/>
          <a:lstStyle/>
          <a:p>
            <a:fld id="{757B281C-5159-4971-8228-52B9A72E9ED2}" type="datetimeFigureOut">
              <a:rPr kumimoji="0" lang="fr-FR"/>
              <a:pPr/>
              <a:t>14/06/2016</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p>
            <a:fld id="{33D6E5A2-EC83-451F-A719-9AC1370DD5CF}" type="slidenum">
              <a:rPr kumimoji="0"/>
              <a:pPr/>
              <a:t>‹N°›</a:t>
            </a:fld>
            <a:endParaRPr kumimoji="0" lang="fr-F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fr-FR" smtClean="0"/>
              <a:t>Cliquez et modifiez le titre</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fr-FR" sz="1200">
                <a:solidFill>
                  <a:schemeClr val="tx1">
                    <a:tint val="75000"/>
                  </a:schemeClr>
                </a:solidFill>
              </a:defRPr>
            </a:lvl1pPr>
          </a:lstStyle>
          <a:p>
            <a:fld id="{757B281C-5159-4971-8228-52B9A72E9ED2}" type="datetimeFigureOut">
              <a:rPr kumimoji="0" lang="fr-FR"/>
              <a:pPr/>
              <a:t>14/06/2016</a:t>
            </a:fld>
            <a:endParaRPr kumimoji="0" lang="fr-F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fr-FR" sz="1200">
                <a:solidFill>
                  <a:schemeClr val="tx1">
                    <a:tint val="75000"/>
                  </a:schemeClr>
                </a:solidFill>
              </a:defRPr>
            </a:lvl1pPr>
          </a:lstStyle>
          <a:p>
            <a:endParaRPr kumimoji="0" lang="fr-F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fr-FR" sz="1200">
                <a:solidFill>
                  <a:schemeClr val="tx1">
                    <a:tint val="75000"/>
                  </a:schemeClr>
                </a:solidFill>
              </a:defRPr>
            </a:lvl1pPr>
          </a:lstStyle>
          <a:p>
            <a:fld id="{33D6E5A2-EC83-451F-A719-9AC1370DD5CF}" type="slidenum">
              <a:rPr kumimoji="0"/>
              <a:pPr/>
              <a:t>‹N°›</a:t>
            </a:fld>
            <a:endParaRPr kumimoji="0" lang="fr-F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fr-F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package" Target="../embeddings/Microsoft_Word_Document1.docx"/></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liberation.fr/auteur/3420-philippe-cergel"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liberation.fr/auteur/3420-philippe-cergel"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notesSlide" Target="../notesSlides/notesSlide9.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Layout" Target="../slideLayouts/slideLayout11.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package" Target="../embeddings/Microsoft_Word_Document2.docx"/></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2132476257"/>
              </p:ext>
            </p:extLst>
          </p:nvPr>
        </p:nvGraphicFramePr>
        <p:xfrm>
          <a:off x="457200" y="381000"/>
          <a:ext cx="8340236" cy="6172200"/>
        </p:xfrm>
        <a:graphic>
          <a:graphicData uri="http://schemas.openxmlformats.org/presentationml/2006/ole">
            <mc:AlternateContent xmlns:mc="http://schemas.openxmlformats.org/markup-compatibility/2006">
              <mc:Choice xmlns:v="urn:schemas-microsoft-com:vml" Requires="v">
                <p:oleObj spid="_x0000_s2053" name="Document" r:id="rId4" imgW="5905500" imgH="2921000" progId="Word.Document.12">
                  <p:embed/>
                </p:oleObj>
              </mc:Choice>
              <mc:Fallback>
                <p:oleObj name="Document" r:id="rId4" imgW="5905500" imgH="2921000" progId="Word.Document.12">
                  <p:embed/>
                  <p:pic>
                    <p:nvPicPr>
                      <p:cNvPr id="0" name=""/>
                      <p:cNvPicPr/>
                      <p:nvPr/>
                    </p:nvPicPr>
                    <p:blipFill>
                      <a:blip r:embed="rId5"/>
                      <a:stretch>
                        <a:fillRect/>
                      </a:stretch>
                    </p:blipFill>
                    <p:spPr>
                      <a:xfrm>
                        <a:off x="457200" y="381000"/>
                        <a:ext cx="8340236" cy="6172200"/>
                      </a:xfrm>
                      <a:prstGeom prst="rect">
                        <a:avLst/>
                      </a:prstGeom>
                    </p:spPr>
                  </p:pic>
                </p:oleObj>
              </mc:Fallback>
            </mc:AlternateContent>
          </a:graphicData>
        </a:graphic>
      </p:graphicFrame>
    </p:spTree>
    <p:extLst>
      <p:ext uri="{BB962C8B-B14F-4D97-AF65-F5344CB8AC3E}">
        <p14:creationId xmlns:p14="http://schemas.microsoft.com/office/powerpoint/2010/main" val="3382254958"/>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81000"/>
            <a:ext cx="7315200" cy="5105400"/>
          </a:xfrm>
          <a:prstGeom prst="rect">
            <a:avLst/>
          </a:prstGeom>
          <a:noFill/>
        </p:spPr>
        <p:txBody>
          <a:bodyPr wrap="square" rtlCol="0">
            <a:normAutofit/>
          </a:bodyPr>
          <a:lstStyle/>
          <a:p>
            <a:endParaRPr lang="fr-FR" sz="2000" dirty="0">
              <a:latin typeface="Comic Sans MS"/>
              <a:cs typeface="Comic Sans MS"/>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227881" y="346308"/>
            <a:ext cx="1608454" cy="5193936"/>
          </a:xfrm>
          <a:prstGeom prst="rect">
            <a:avLst/>
          </a:prstGeom>
        </p:spPr>
      </p:pic>
      <p:sp>
        <p:nvSpPr>
          <p:cNvPr id="4" name="Rectangle 3"/>
          <p:cNvSpPr/>
          <p:nvPr/>
        </p:nvSpPr>
        <p:spPr>
          <a:xfrm>
            <a:off x="457200" y="457200"/>
            <a:ext cx="8458200" cy="6001642"/>
          </a:xfrm>
          <a:prstGeom prst="rect">
            <a:avLst/>
          </a:prstGeom>
        </p:spPr>
        <p:txBody>
          <a:bodyPr wrap="square">
            <a:spAutoFit/>
          </a:bodyPr>
          <a:lstStyle/>
          <a:p>
            <a:pPr algn="just"/>
            <a:endParaRPr lang="fr-FR" sz="2400" dirty="0" smtClean="0">
              <a:latin typeface="Comic Sans MS"/>
              <a:cs typeface="Comic Sans MS"/>
            </a:endParaRPr>
          </a:p>
          <a:p>
            <a:pPr algn="just"/>
            <a:r>
              <a:rPr lang="fr-FR" sz="2400" b="1" u="sng" dirty="0" smtClean="0">
                <a:solidFill>
                  <a:srgbClr val="0000FF"/>
                </a:solidFill>
                <a:latin typeface="Comic Sans MS"/>
                <a:cs typeface="Comic Sans MS"/>
              </a:rPr>
              <a:t>Notions </a:t>
            </a:r>
            <a:r>
              <a:rPr lang="fr-FR" sz="2400" b="1" u="sng" dirty="0">
                <a:solidFill>
                  <a:srgbClr val="0000FF"/>
                </a:solidFill>
                <a:latin typeface="Comic Sans MS"/>
                <a:cs typeface="Comic Sans MS"/>
              </a:rPr>
              <a:t>dans une approche </a:t>
            </a:r>
            <a:r>
              <a:rPr lang="fr-FR" sz="2400" b="1" u="sng" dirty="0" err="1">
                <a:solidFill>
                  <a:srgbClr val="0000FF"/>
                </a:solidFill>
                <a:latin typeface="Comic Sans MS"/>
                <a:cs typeface="Comic Sans MS"/>
              </a:rPr>
              <a:t>curriculaire</a:t>
            </a:r>
            <a:r>
              <a:rPr lang="fr-FR" sz="2400" dirty="0">
                <a:latin typeface="Comic Sans MS"/>
                <a:cs typeface="Comic Sans MS"/>
              </a:rPr>
              <a:t> (</a:t>
            </a:r>
            <a:r>
              <a:rPr lang="fr-FR" sz="2400" dirty="0" smtClean="0">
                <a:latin typeface="Comic Sans MS"/>
                <a:cs typeface="Comic Sans MS"/>
              </a:rPr>
              <a:t> cycle 4) </a:t>
            </a:r>
            <a:r>
              <a:rPr lang="fr-FR" sz="2400" dirty="0">
                <a:latin typeface="Comic Sans MS"/>
                <a:cs typeface="Comic Sans MS"/>
              </a:rPr>
              <a:t> : </a:t>
            </a:r>
            <a:endParaRPr lang="fr-FR" sz="2400" dirty="0" smtClean="0">
              <a:latin typeface="Comic Sans MS"/>
              <a:cs typeface="Comic Sans MS"/>
            </a:endParaRPr>
          </a:p>
          <a:p>
            <a:pPr algn="just"/>
            <a:r>
              <a:rPr lang="fr-FR" sz="2400" b="1" dirty="0" smtClean="0">
                <a:solidFill>
                  <a:srgbClr val="FF2509"/>
                </a:solidFill>
                <a:latin typeface="Comic Sans MS"/>
                <a:cs typeface="Comic Sans MS"/>
              </a:rPr>
              <a:t>5ème</a:t>
            </a:r>
            <a:r>
              <a:rPr lang="fr-FR" sz="2400" b="1" dirty="0">
                <a:solidFill>
                  <a:srgbClr val="FF2509"/>
                </a:solidFill>
                <a:latin typeface="Comic Sans MS"/>
                <a:cs typeface="Comic Sans MS"/>
              </a:rPr>
              <a:t> </a:t>
            </a:r>
            <a:r>
              <a:rPr lang="fr-FR" sz="2400" dirty="0">
                <a:latin typeface="Comic Sans MS"/>
                <a:cs typeface="Comic Sans MS"/>
              </a:rPr>
              <a:t>: Inégal </a:t>
            </a:r>
            <a:r>
              <a:rPr lang="fr-FR" sz="2400" dirty="0" smtClean="0">
                <a:latin typeface="Comic Sans MS"/>
                <a:cs typeface="Comic Sans MS"/>
              </a:rPr>
              <a:t>développement. </a:t>
            </a:r>
          </a:p>
          <a:p>
            <a:pPr algn="just"/>
            <a:r>
              <a:rPr lang="fr-FR" sz="2400" b="1" dirty="0" smtClean="0">
                <a:solidFill>
                  <a:srgbClr val="FF2509"/>
                </a:solidFill>
                <a:latin typeface="Comic Sans MS"/>
                <a:cs typeface="Comic Sans MS"/>
              </a:rPr>
              <a:t>4ème</a:t>
            </a:r>
            <a:r>
              <a:rPr lang="fr-FR" sz="2400" b="1" dirty="0">
                <a:solidFill>
                  <a:srgbClr val="FF2509"/>
                </a:solidFill>
                <a:latin typeface="Comic Sans MS"/>
                <a:cs typeface="Comic Sans MS"/>
              </a:rPr>
              <a:t> </a:t>
            </a:r>
            <a:r>
              <a:rPr lang="fr-FR" sz="2400" dirty="0">
                <a:latin typeface="Comic Sans MS"/>
                <a:cs typeface="Comic Sans MS"/>
              </a:rPr>
              <a:t>: </a:t>
            </a:r>
            <a:r>
              <a:rPr lang="fr-FR" sz="2400" dirty="0" smtClean="0">
                <a:latin typeface="Comic Sans MS"/>
                <a:cs typeface="Comic Sans MS"/>
              </a:rPr>
              <a:t>Des </a:t>
            </a:r>
            <a:r>
              <a:rPr lang="fr-FR" sz="2400" dirty="0">
                <a:latin typeface="Comic Sans MS"/>
                <a:cs typeface="Comic Sans MS"/>
              </a:rPr>
              <a:t>espaces transformés par la mondialisation : mers et océans</a:t>
            </a:r>
            <a:r>
              <a:rPr lang="fr-FR" sz="2400" dirty="0" smtClean="0">
                <a:latin typeface="Comic Sans MS"/>
                <a:cs typeface="Comic Sans MS"/>
              </a:rPr>
              <a:t>…</a:t>
            </a:r>
            <a:endParaRPr lang="fr-FR" sz="2400" dirty="0">
              <a:latin typeface="Comic Sans MS"/>
              <a:cs typeface="Comic Sans MS"/>
            </a:endParaRPr>
          </a:p>
          <a:p>
            <a:pPr algn="just"/>
            <a:r>
              <a:rPr lang="fr-FR" sz="2400" dirty="0">
                <a:latin typeface="Comic Sans MS"/>
                <a:cs typeface="Comic Sans MS"/>
              </a:rPr>
              <a:t>Histoire </a:t>
            </a:r>
            <a:r>
              <a:rPr lang="fr-FR" sz="2400" b="1" dirty="0">
                <a:solidFill>
                  <a:srgbClr val="FF2509"/>
                </a:solidFill>
                <a:latin typeface="Comic Sans MS"/>
                <a:cs typeface="Comic Sans MS"/>
              </a:rPr>
              <a:t>: </a:t>
            </a:r>
            <a:r>
              <a:rPr lang="fr-FR" sz="2400" b="1" dirty="0" smtClean="0">
                <a:solidFill>
                  <a:srgbClr val="FF2509"/>
                </a:solidFill>
                <a:latin typeface="Comic Sans MS"/>
                <a:cs typeface="Comic Sans MS"/>
              </a:rPr>
              <a:t>3èm</a:t>
            </a:r>
            <a:r>
              <a:rPr lang="fr-FR" sz="2400" b="1" dirty="0">
                <a:solidFill>
                  <a:srgbClr val="FF2509"/>
                </a:solidFill>
                <a:latin typeface="Comic Sans MS"/>
                <a:cs typeface="Comic Sans MS"/>
              </a:rPr>
              <a:t>e</a:t>
            </a:r>
            <a:r>
              <a:rPr lang="fr-FR" sz="2400" b="1" dirty="0" smtClean="0">
                <a:solidFill>
                  <a:srgbClr val="FF2509"/>
                </a:solidFill>
                <a:latin typeface="Comic Sans MS"/>
                <a:cs typeface="Comic Sans MS"/>
              </a:rPr>
              <a:t> : </a:t>
            </a:r>
            <a:r>
              <a:rPr lang="fr-FR" sz="2400" dirty="0" smtClean="0">
                <a:latin typeface="Comic Sans MS"/>
                <a:cs typeface="Comic Sans MS"/>
              </a:rPr>
              <a:t>Thème 2 : </a:t>
            </a:r>
            <a:r>
              <a:rPr lang="fr-FR" sz="2400" dirty="0">
                <a:latin typeface="Comic Sans MS"/>
                <a:cs typeface="Comic Sans MS"/>
              </a:rPr>
              <a:t>Enjeux et conflits dans le monde après 1989 : </a:t>
            </a:r>
            <a:r>
              <a:rPr lang="fr-FR" sz="2400" dirty="0" smtClean="0">
                <a:latin typeface="Comic Sans MS"/>
                <a:cs typeface="Comic Sans MS"/>
              </a:rPr>
              <a:t>Sur </a:t>
            </a:r>
            <a:r>
              <a:rPr lang="fr-FR" sz="2400" dirty="0">
                <a:latin typeface="Comic Sans MS"/>
                <a:cs typeface="Comic Sans MS"/>
              </a:rPr>
              <a:t>quels territoires se développent les conflits ? </a:t>
            </a:r>
            <a:endParaRPr lang="fr-FR" sz="2400" dirty="0" smtClean="0">
              <a:latin typeface="Comic Sans MS"/>
              <a:cs typeface="Comic Sans MS"/>
            </a:endParaRPr>
          </a:p>
          <a:p>
            <a:pPr algn="just"/>
            <a:r>
              <a:rPr lang="fr-FR" sz="2400" dirty="0">
                <a:latin typeface="Comic Sans MS"/>
                <a:cs typeface="Comic Sans MS"/>
              </a:rPr>
              <a:t>T</a:t>
            </a:r>
            <a:r>
              <a:rPr lang="fr-FR" sz="2400" dirty="0" smtClean="0">
                <a:latin typeface="Comic Sans MS"/>
                <a:cs typeface="Comic Sans MS"/>
              </a:rPr>
              <a:t>hème </a:t>
            </a:r>
            <a:r>
              <a:rPr lang="fr-FR" sz="2400" dirty="0">
                <a:latin typeface="Comic Sans MS"/>
                <a:cs typeface="Comic Sans MS"/>
              </a:rPr>
              <a:t>3 : transformations de la société française, développement de l’immigration…. Ces changements </a:t>
            </a:r>
            <a:r>
              <a:rPr lang="fr-FR" sz="2400" dirty="0" smtClean="0">
                <a:latin typeface="Comic Sans MS"/>
                <a:cs typeface="Comic Sans MS"/>
              </a:rPr>
              <a:t>offrent </a:t>
            </a:r>
            <a:r>
              <a:rPr lang="fr-FR" sz="2400" dirty="0">
                <a:latin typeface="Comic Sans MS"/>
                <a:cs typeface="Comic Sans MS"/>
              </a:rPr>
              <a:t>l’occasion de comprendre certains enjeux du débat politique et les modalités de l’exercice de la citoyenneté au sein de la démocratie française ».  </a:t>
            </a:r>
            <a:endParaRPr lang="fr-FR" sz="2400" dirty="0" smtClean="0">
              <a:latin typeface="Comic Sans MS"/>
              <a:cs typeface="Comic Sans MS"/>
            </a:endParaRPr>
          </a:p>
          <a:p>
            <a:pPr algn="just"/>
            <a:endParaRPr lang="fr-FR" sz="2400" dirty="0">
              <a:latin typeface="Comic Sans MS"/>
              <a:cs typeface="Comic Sans MS"/>
            </a:endParaRPr>
          </a:p>
          <a:p>
            <a:pPr algn="just"/>
            <a:endParaRPr lang="fr-FR" sz="2400" dirty="0">
              <a:latin typeface="Comic Sans MS"/>
              <a:cs typeface="Comic Sans MS"/>
            </a:endParaRPr>
          </a:p>
          <a:p>
            <a:pPr algn="just"/>
            <a:r>
              <a:rPr lang="fr-FR" sz="2400" dirty="0">
                <a:latin typeface="Comic Sans MS"/>
                <a:cs typeface="Comic Sans MS"/>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1814973"/>
              </p:ext>
            </p:extLst>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normAutofit/>
          </a:bodyPr>
          <a:lstStyle/>
          <a:p>
            <a:r>
              <a:rPr lang="fr-FR" sz="2800" b="1" u="sng" dirty="0">
                <a:solidFill>
                  <a:srgbClr val="0000FF"/>
                </a:solidFill>
                <a:latin typeface="Comic Sans MS"/>
                <a:cs typeface="Comic Sans MS"/>
              </a:rPr>
              <a:t>D</a:t>
            </a:r>
            <a:r>
              <a:rPr lang="fr-FR" sz="2800" b="1" u="sng" dirty="0" smtClean="0">
                <a:solidFill>
                  <a:srgbClr val="0000FF"/>
                </a:solidFill>
                <a:latin typeface="Comic Sans MS"/>
                <a:cs typeface="Comic Sans MS"/>
              </a:rPr>
              <a:t>ifférenciation</a:t>
            </a:r>
            <a:r>
              <a:rPr lang="fr-FR" sz="2800" b="1" dirty="0">
                <a:solidFill>
                  <a:srgbClr val="0000FF"/>
                </a:solidFill>
                <a:latin typeface="Comic Sans MS"/>
                <a:cs typeface="Comic Sans MS"/>
              </a:rPr>
              <a:t> : 3 versions selon les </a:t>
            </a:r>
            <a:r>
              <a:rPr lang="fr-FR" sz="2800" b="1" dirty="0" smtClean="0">
                <a:solidFill>
                  <a:srgbClr val="0000FF"/>
                </a:solidFill>
                <a:latin typeface="Comic Sans MS"/>
                <a:cs typeface="Comic Sans MS"/>
              </a:rPr>
              <a:t>besoins. </a:t>
            </a:r>
            <a:endParaRPr lang="fr-FR" sz="2800" b="1" dirty="0">
              <a:solidFill>
                <a:srgbClr val="0000FF"/>
              </a:solidFill>
              <a:latin typeface="Comic Sans MS"/>
              <a:cs typeface="Comic Sans M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2" dur="500"/>
                                        <p:tgtEl>
                                          <p:spTgt spid="3">
                                            <p:graphicEl>
                                              <a:dgm id="{C04276DC-EE64-470A-B8BC-09067B8045F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17" dur="500"/>
                                        <p:tgtEl>
                                          <p:spTgt spid="3">
                                            <p:graphicEl>
                                              <a:dgm id="{F5034101-5B7D-4FE7-B47A-5A48CF39606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a:solidFill>
            <a:schemeClr val="accent3"/>
          </a:solidFill>
        </p:spPr>
        <p:txBody>
          <a:bodyPr>
            <a:normAutofit fontScale="90000"/>
          </a:bodyPr>
          <a:lstStyle/>
          <a:p>
            <a:r>
              <a:rPr lang="fr-FR" sz="3100" dirty="0" smtClean="0">
                <a:latin typeface="Comic Sans MS"/>
                <a:cs typeface="Comic Sans MS"/>
              </a:rPr>
              <a:t>  </a:t>
            </a:r>
            <a:br>
              <a:rPr lang="fr-FR" sz="3100" dirty="0" smtClean="0">
                <a:latin typeface="Comic Sans MS"/>
                <a:cs typeface="Comic Sans MS"/>
              </a:rPr>
            </a:br>
            <a:r>
              <a:rPr lang="fr-FR" sz="3100" dirty="0" smtClean="0">
                <a:latin typeface="Comic Sans MS"/>
                <a:cs typeface="Comic Sans MS"/>
              </a:rPr>
              <a:t>Version </a:t>
            </a:r>
            <a:r>
              <a:rPr lang="fr-FR" sz="3100" dirty="0">
                <a:latin typeface="Comic Sans MS"/>
                <a:cs typeface="Comic Sans MS"/>
              </a:rPr>
              <a:t>1 : Des textes vers </a:t>
            </a:r>
            <a:r>
              <a:rPr lang="fr-FR" sz="3100" dirty="0" smtClean="0">
                <a:latin typeface="Comic Sans MS"/>
                <a:cs typeface="Comic Sans MS"/>
              </a:rPr>
              <a:t>la construction d’un  </a:t>
            </a:r>
            <a:r>
              <a:rPr lang="fr-FR" sz="3100" dirty="0">
                <a:latin typeface="Comic Sans MS"/>
                <a:cs typeface="Comic Sans MS"/>
              </a:rPr>
              <a:t>schéma. </a:t>
            </a:r>
            <a:br>
              <a:rPr lang="fr-FR" sz="3100" dirty="0">
                <a:latin typeface="Comic Sans MS"/>
                <a:cs typeface="Comic Sans MS"/>
              </a:rPr>
            </a:br>
            <a:r>
              <a:rPr lang="fr-FR" sz="2000" dirty="0"/>
              <a:t> </a:t>
            </a:r>
            <a:br>
              <a:rPr lang="fr-FR" sz="2000" dirty="0"/>
            </a:br>
            <a:endParaRPr lang="fr-FR" sz="2000" dirty="0">
              <a:latin typeface="Comic Sans MS"/>
              <a:cs typeface="Comic Sans MS"/>
            </a:endParaRPr>
          </a:p>
        </p:txBody>
      </p:sp>
      <p:sp>
        <p:nvSpPr>
          <p:cNvPr id="3" name="Content Placeholder 2"/>
          <p:cNvSpPr>
            <a:spLocks noGrp="1"/>
          </p:cNvSpPr>
          <p:nvPr>
            <p:ph sz="half" idx="1"/>
            <p:custDataLst>
              <p:tags r:id="rId3"/>
            </p:custDataLst>
          </p:nvPr>
        </p:nvSpPr>
        <p:spPr>
          <a:xfrm>
            <a:off x="838200" y="1524000"/>
            <a:ext cx="7772400" cy="4525963"/>
          </a:xfrm>
          <a:ln w="57150" cmpd="sng">
            <a:solidFill>
              <a:srgbClr val="9BBB59"/>
            </a:solidFill>
          </a:ln>
        </p:spPr>
        <p:txBody>
          <a:bodyPr>
            <a:normAutofit fontScale="40000" lnSpcReduction="20000"/>
          </a:bodyPr>
          <a:lstStyle/>
          <a:p>
            <a:pPr algn="just"/>
            <a:r>
              <a:rPr lang="fr-FR" sz="4500" u="sng" dirty="0">
                <a:solidFill>
                  <a:srgbClr val="000000"/>
                </a:solidFill>
                <a:latin typeface="Comic Sans MS"/>
                <a:cs typeface="Comic Sans MS"/>
              </a:rPr>
              <a:t>Document n°1 </a:t>
            </a:r>
            <a:r>
              <a:rPr lang="fr-FR" sz="4500" u="sng" dirty="0" smtClean="0">
                <a:solidFill>
                  <a:srgbClr val="000000"/>
                </a:solidFill>
                <a:latin typeface="Comic Sans MS"/>
                <a:cs typeface="Comic Sans MS"/>
              </a:rPr>
              <a:t>: </a:t>
            </a:r>
            <a:endParaRPr lang="fr-FR" sz="4500" dirty="0">
              <a:solidFill>
                <a:srgbClr val="000000"/>
              </a:solidFill>
              <a:latin typeface="Comic Sans MS"/>
              <a:cs typeface="Comic Sans MS"/>
            </a:endParaRPr>
          </a:p>
          <a:p>
            <a:pPr algn="just"/>
            <a:r>
              <a:rPr lang="fr-FR" sz="4500" i="1" dirty="0">
                <a:solidFill>
                  <a:srgbClr val="000000"/>
                </a:solidFill>
                <a:latin typeface="Comic Sans MS"/>
                <a:cs typeface="Comic Sans MS"/>
              </a:rPr>
              <a:t>Témoignage d’un jeune Erythréen. Située à l’extrême sud de l’Italie, à 200 km des côtes libyennes, l’île de Lampedusa est devenue la porte de l’Europe pour des milliers de migrants. Au centre de premier accueil de l’île, certains d’entre eux ont raconté leur voyage et leur rêve européen. </a:t>
            </a:r>
          </a:p>
          <a:p>
            <a:pPr algn="just"/>
            <a:r>
              <a:rPr lang="fr-FR" sz="4500" dirty="0">
                <a:solidFill>
                  <a:srgbClr val="000000"/>
                </a:solidFill>
                <a:latin typeface="Comic Sans MS"/>
                <a:cs typeface="Comic Sans MS"/>
              </a:rPr>
              <a:t>«  A. est Erythréen ( = il vient d’Erythrée), il a 17 ans : </a:t>
            </a:r>
            <a:r>
              <a:rPr lang="fr-FR" sz="4500" dirty="0" smtClean="0">
                <a:solidFill>
                  <a:srgbClr val="000000"/>
                </a:solidFill>
                <a:latin typeface="Comic Sans MS"/>
                <a:cs typeface="Comic Sans MS"/>
              </a:rPr>
              <a:t>« Je </a:t>
            </a:r>
            <a:r>
              <a:rPr lang="fr-FR" sz="4500" dirty="0">
                <a:solidFill>
                  <a:srgbClr val="000000"/>
                </a:solidFill>
                <a:latin typeface="Comic Sans MS"/>
                <a:cs typeface="Comic Sans MS"/>
              </a:rPr>
              <a:t>suis parti de chez moi à 15 ans, avec un ami. Nous avons eu peur de la guerre. On a mis 2 ans à arriver en Europe. On a dû travailler un an au Soudan. En Lybie, on a attendu 9 mois pour traverser. Finalement, on a embarqué sur un petit bateau à moteur plein à craquer. En pleine mer, on est tombé en panne sèche, on a eu peur. Heureusement, un bateau italien est venu nous chercher. Je suis triste d’avoir quitté l’Afrique, je ne pense pas que je reverrai un jour ma famille, mais j’ai appelé, ils savent que je vais bien. Ici, je vais trouver un travail et étudier. Je pense que ce sera facile maintenant, parce que je suis un réfugié ». Extrait de « </a:t>
            </a:r>
            <a:r>
              <a:rPr lang="fr-FR" sz="4500" u="sng" dirty="0">
                <a:solidFill>
                  <a:srgbClr val="000000"/>
                </a:solidFill>
                <a:latin typeface="Comic Sans MS"/>
                <a:cs typeface="Comic Sans MS"/>
              </a:rPr>
              <a:t>Paroles de clandestins de Lampedusa </a:t>
            </a:r>
            <a:r>
              <a:rPr lang="fr-FR" sz="4500" dirty="0">
                <a:solidFill>
                  <a:srgbClr val="000000"/>
                </a:solidFill>
                <a:latin typeface="Comic Sans MS"/>
                <a:cs typeface="Comic Sans MS"/>
              </a:rPr>
              <a:t>» paru dans Ouest France, </a:t>
            </a:r>
            <a:r>
              <a:rPr lang="fr-FR" sz="4500" dirty="0" smtClean="0">
                <a:solidFill>
                  <a:srgbClr val="000000"/>
                </a:solidFill>
                <a:latin typeface="Comic Sans MS"/>
                <a:cs typeface="Comic Sans MS"/>
              </a:rPr>
              <a:t>2008.  </a:t>
            </a:r>
            <a:endParaRPr lang="fr-FR" sz="4500" dirty="0">
              <a:solidFill>
                <a:srgbClr val="000000"/>
              </a:solidFill>
              <a:latin typeface="Comic Sans MS"/>
              <a:cs typeface="Comic Sans MS"/>
            </a:endParaRPr>
          </a:p>
          <a:p>
            <a:pPr marL="0" indent="0">
              <a:buNone/>
            </a:pPr>
            <a:endParaRPr lang="fr-FR" sz="3600" dirty="0">
              <a:latin typeface="Comic Sans MS"/>
              <a:cs typeface="Comic Sans MS"/>
            </a:endParaRP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66800" y="685800"/>
            <a:ext cx="7239000" cy="5355313"/>
          </a:xfrm>
          <a:prstGeom prst="rect">
            <a:avLst/>
          </a:prstGeom>
          <a:noFill/>
        </p:spPr>
        <p:txBody>
          <a:bodyPr wrap="square" rtlCol="0">
            <a:spAutoFit/>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sp>
        <p:nvSpPr>
          <p:cNvPr id="3" name="Rectangle 2"/>
          <p:cNvSpPr/>
          <p:nvPr/>
        </p:nvSpPr>
        <p:spPr>
          <a:xfrm>
            <a:off x="914400" y="533400"/>
            <a:ext cx="7848600" cy="4801315"/>
          </a:xfrm>
          <a:prstGeom prst="rect">
            <a:avLst/>
          </a:prstGeom>
          <a:ln w="57150" cmpd="sng">
            <a:solidFill>
              <a:srgbClr val="9BBB59"/>
            </a:solidFill>
          </a:ln>
        </p:spPr>
        <p:txBody>
          <a:bodyPr wrap="square">
            <a:spAutoFit/>
          </a:bodyPr>
          <a:lstStyle/>
          <a:p>
            <a:r>
              <a:rPr lang="fr-FR" u="sng" dirty="0">
                <a:latin typeface="Comic Sans MS"/>
                <a:cs typeface="Comic Sans MS"/>
              </a:rPr>
              <a:t>Document n°2 : </a:t>
            </a:r>
            <a:endParaRPr lang="fr-FR" dirty="0">
              <a:latin typeface="Comic Sans MS"/>
              <a:cs typeface="Comic Sans MS"/>
            </a:endParaRPr>
          </a:p>
          <a:p>
            <a:pPr algn="just"/>
            <a:r>
              <a:rPr lang="fr-FR" dirty="0" smtClean="0">
                <a:latin typeface="Comic Sans MS"/>
                <a:cs typeface="Comic Sans MS"/>
              </a:rPr>
              <a:t>«</a:t>
            </a:r>
            <a:r>
              <a:rPr lang="fr-FR" dirty="0">
                <a:latin typeface="Comic Sans MS"/>
                <a:cs typeface="Comic Sans MS"/>
              </a:rPr>
              <a:t> Nous étions tous rassemblés dans une maison à Istanbul (en Turquie) et nous avons payé 2 000 dollars (1 500 euros) chacun pour le passage... On nous a transportés en car jusqu’à une ville près de la frontière et après, c’est une voiture particulière, qui a fait 3 ou 4 voyages et nous a tous amenés au bord de l’eau. Là, quelqu’un nous a fait traverser le fleuve en bateau et nous a laissés sur l’autre rive en nous disant que c’était la Grèce, avant de repartir. Nous avons ensuite marché pendant 10 heures pour venir ici ».  </a:t>
            </a:r>
          </a:p>
          <a:p>
            <a:pPr algn="just"/>
            <a:r>
              <a:rPr lang="fr-FR" dirty="0">
                <a:latin typeface="Comic Sans MS"/>
                <a:cs typeface="Comic Sans MS"/>
              </a:rPr>
              <a:t>Ils sont venus de leur propre gré dans ce poste de police. C’est une étape obligatoire avant la poursuite d’un voyage dont les destinations finales sont bien plus à l’ouest et au nord : Italie, Allemagne, France, Belgique, Finlande… Leurs identités n’ont plus d’importance, leurs origines non plus, d’ailleurs ils n’ont plus de papiers et les noms qu’ils donnent sont faux. L’essentiel pour eux, c’est de faire en sorte qu’on ne puisse pas les expulser. P. </a:t>
            </a:r>
            <a:r>
              <a:rPr lang="fr-FR" dirty="0">
                <a:latin typeface="Comic Sans MS"/>
                <a:cs typeface="Comic Sans MS"/>
                <a:hlinkClick r:id="rId2"/>
              </a:rPr>
              <a:t> </a:t>
            </a:r>
            <a:r>
              <a:rPr lang="fr-FR" dirty="0">
                <a:solidFill>
                  <a:srgbClr val="000000"/>
                </a:solidFill>
                <a:latin typeface="Comic Sans MS"/>
                <a:cs typeface="Comic Sans MS"/>
                <a:hlinkClick r:id="rId2"/>
              </a:rPr>
              <a:t>Cergel, Envoyé spécial à Orestiada (Grèce</a:t>
            </a:r>
            <a:r>
              <a:rPr lang="fr-FR" dirty="0" smtClean="0">
                <a:latin typeface="Comic Sans MS"/>
                <a:cs typeface="Comic Sans MS"/>
                <a:hlinkClick r:id="rId2"/>
              </a:rPr>
              <a:t>)</a:t>
            </a:r>
            <a:r>
              <a:rPr lang="fr-FR" dirty="0" smtClean="0">
                <a:latin typeface="Comic Sans MS"/>
                <a:cs typeface="Comic Sans MS"/>
              </a:rPr>
              <a:t>, </a:t>
            </a:r>
            <a:r>
              <a:rPr lang="fr-FR" dirty="0">
                <a:latin typeface="Comic Sans MS"/>
                <a:cs typeface="Comic Sans MS"/>
              </a:rPr>
              <a:t>paru dans Libération, </a:t>
            </a:r>
            <a:r>
              <a:rPr lang="fr-FR" dirty="0" smtClean="0">
                <a:latin typeface="Comic Sans MS"/>
                <a:cs typeface="Comic Sans MS"/>
              </a:rPr>
              <a:t>2010.</a:t>
            </a:r>
            <a:endParaRPr lang="fr-FR" dirty="0">
              <a:latin typeface="Comic Sans MS"/>
              <a:cs typeface="Comic Sans MS"/>
            </a:endParaRPr>
          </a:p>
        </p:txBody>
      </p:sp>
    </p:spTree>
    <p:extLst>
      <p:ext uri="{BB962C8B-B14F-4D97-AF65-F5344CB8AC3E}">
        <p14:creationId xmlns:p14="http://schemas.microsoft.com/office/powerpoint/2010/main" val="2354816234"/>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09601"/>
            <a:ext cx="8077200" cy="609599"/>
          </a:xfrm>
          <a:solidFill>
            <a:schemeClr val="accent3"/>
          </a:solidFill>
        </p:spPr>
        <p:txBody>
          <a:bodyPr>
            <a:normAutofit/>
          </a:bodyPr>
          <a:lstStyle/>
          <a:p>
            <a:r>
              <a:rPr lang="fr-FR" sz="2400" dirty="0" smtClean="0">
                <a:latin typeface="Comic Sans MS"/>
                <a:cs typeface="Comic Sans MS"/>
              </a:rPr>
              <a:t>Les consignes de travail </a:t>
            </a:r>
            <a:endParaRPr lang="fr-FR" sz="2400" dirty="0">
              <a:latin typeface="Comic Sans MS"/>
              <a:cs typeface="Comic Sans MS"/>
            </a:endParaRPr>
          </a:p>
        </p:txBody>
      </p:sp>
      <p:sp>
        <p:nvSpPr>
          <p:cNvPr id="3" name="Espace réservé du contenu 2"/>
          <p:cNvSpPr>
            <a:spLocks noGrp="1"/>
          </p:cNvSpPr>
          <p:nvPr>
            <p:ph sz="half" idx="1"/>
          </p:nvPr>
        </p:nvSpPr>
        <p:spPr>
          <a:xfrm>
            <a:off x="685800" y="1524000"/>
            <a:ext cx="8229600" cy="4571999"/>
          </a:xfrm>
        </p:spPr>
        <p:txBody>
          <a:bodyPr>
            <a:normAutofit fontScale="25000" lnSpcReduction="20000"/>
          </a:bodyPr>
          <a:lstStyle/>
          <a:p>
            <a:pPr marL="0" indent="0">
              <a:buNone/>
            </a:pPr>
            <a:endParaRPr lang="fr-FR" sz="3200" dirty="0" smtClean="0">
              <a:latin typeface="Comic Sans MS"/>
              <a:cs typeface="Comic Sans MS"/>
            </a:endParaRPr>
          </a:p>
          <a:p>
            <a:pPr algn="just"/>
            <a:r>
              <a:rPr lang="fr-FR" sz="8000" b="1" dirty="0">
                <a:latin typeface="Comic Sans MS"/>
                <a:cs typeface="Comic Sans MS"/>
              </a:rPr>
              <a:t>1</a:t>
            </a:r>
            <a:r>
              <a:rPr lang="fr-FR" sz="8000" b="1" dirty="0" smtClean="0">
                <a:latin typeface="Comic Sans MS"/>
                <a:cs typeface="Comic Sans MS"/>
              </a:rPr>
              <a:t>/ </a:t>
            </a:r>
            <a:r>
              <a:rPr lang="fr-FR" sz="8000" b="1" dirty="0">
                <a:latin typeface="Comic Sans MS"/>
                <a:cs typeface="Comic Sans MS"/>
              </a:rPr>
              <a:t>Construis un schéma </a:t>
            </a:r>
            <a:r>
              <a:rPr lang="fr-FR" sz="8000" dirty="0">
                <a:latin typeface="Comic Sans MS"/>
                <a:cs typeface="Comic Sans MS"/>
              </a:rPr>
              <a:t>(des cartes sont à ta disposition pour t’aider à tracer les contours de ton schéma) </a:t>
            </a:r>
            <a:r>
              <a:rPr lang="fr-FR" sz="8000" b="1" dirty="0">
                <a:latin typeface="Comic Sans MS"/>
                <a:cs typeface="Comic Sans MS"/>
              </a:rPr>
              <a:t>sur lequel tu représenteras les flux de migrants évoqués dans le document n° 1 et le document n°2. </a:t>
            </a:r>
          </a:p>
          <a:p>
            <a:pPr marL="0" indent="0">
              <a:buNone/>
            </a:pPr>
            <a:r>
              <a:rPr lang="fr-FR" sz="8000" dirty="0">
                <a:latin typeface="Comic Sans MS"/>
                <a:cs typeface="Comic Sans MS"/>
              </a:rPr>
              <a:t> </a:t>
            </a:r>
          </a:p>
          <a:p>
            <a:pPr algn="just"/>
            <a:r>
              <a:rPr lang="fr-FR" sz="8000" dirty="0">
                <a:latin typeface="Comic Sans MS"/>
                <a:cs typeface="Comic Sans MS"/>
              </a:rPr>
              <a:t>2</a:t>
            </a:r>
            <a:r>
              <a:rPr lang="fr-FR" sz="8000" dirty="0" smtClean="0">
                <a:latin typeface="Comic Sans MS"/>
                <a:cs typeface="Comic Sans MS"/>
              </a:rPr>
              <a:t>/ </a:t>
            </a:r>
            <a:r>
              <a:rPr lang="fr-FR" sz="8000" dirty="0">
                <a:latin typeface="Comic Sans MS"/>
                <a:cs typeface="Comic Sans MS"/>
              </a:rPr>
              <a:t>Représente sur ton schéma un flux humain </a:t>
            </a:r>
            <a:r>
              <a:rPr lang="fr-FR" sz="8000" b="1" dirty="0">
                <a:latin typeface="Comic Sans MS"/>
                <a:cs typeface="Comic Sans MS"/>
              </a:rPr>
              <a:t>déjà étudié en classe. </a:t>
            </a:r>
          </a:p>
          <a:p>
            <a:pPr marL="0" indent="0">
              <a:buNone/>
            </a:pPr>
            <a:r>
              <a:rPr lang="fr-FR" sz="8000" b="1" dirty="0">
                <a:latin typeface="Comic Sans MS"/>
                <a:cs typeface="Comic Sans MS"/>
              </a:rPr>
              <a:t> </a:t>
            </a:r>
          </a:p>
          <a:p>
            <a:pPr algn="just"/>
            <a:r>
              <a:rPr lang="fr-FR" sz="8000" dirty="0">
                <a:latin typeface="Comic Sans MS"/>
                <a:cs typeface="Comic Sans MS"/>
              </a:rPr>
              <a:t>3</a:t>
            </a:r>
            <a:r>
              <a:rPr lang="fr-FR" sz="8000" dirty="0" smtClean="0">
                <a:latin typeface="Comic Sans MS"/>
                <a:cs typeface="Comic Sans MS"/>
              </a:rPr>
              <a:t>/ </a:t>
            </a:r>
            <a:r>
              <a:rPr lang="fr-FR" sz="8000" dirty="0">
                <a:latin typeface="Comic Sans MS"/>
                <a:cs typeface="Comic Sans MS"/>
              </a:rPr>
              <a:t>Pense à faire une </a:t>
            </a:r>
            <a:r>
              <a:rPr lang="fr-FR" sz="8000" b="1" dirty="0">
                <a:latin typeface="Comic Sans MS"/>
                <a:cs typeface="Comic Sans MS"/>
              </a:rPr>
              <a:t>légende </a:t>
            </a:r>
            <a:r>
              <a:rPr lang="fr-FR" sz="8000" dirty="0">
                <a:latin typeface="Comic Sans MS"/>
                <a:cs typeface="Comic Sans MS"/>
              </a:rPr>
              <a:t>en utilisant des </a:t>
            </a:r>
            <a:r>
              <a:rPr lang="fr-FR" sz="8000" b="1" dirty="0">
                <a:latin typeface="Comic Sans MS"/>
                <a:cs typeface="Comic Sans MS"/>
              </a:rPr>
              <a:t>symboles</a:t>
            </a:r>
            <a:r>
              <a:rPr lang="fr-FR" sz="8000" dirty="0">
                <a:latin typeface="Comic Sans MS"/>
                <a:cs typeface="Comic Sans MS"/>
              </a:rPr>
              <a:t> </a:t>
            </a:r>
            <a:r>
              <a:rPr lang="fr-FR" sz="8000" b="1" dirty="0">
                <a:latin typeface="Comic Sans MS"/>
                <a:cs typeface="Comic Sans MS"/>
              </a:rPr>
              <a:t>appropriés. </a:t>
            </a:r>
            <a:endParaRPr lang="fr-FR" sz="8000" b="1" dirty="0" smtClean="0">
              <a:latin typeface="Comic Sans MS"/>
              <a:cs typeface="Comic Sans MS"/>
            </a:endParaRPr>
          </a:p>
          <a:p>
            <a:pPr marL="0" indent="0" algn="just">
              <a:buNone/>
            </a:pPr>
            <a:r>
              <a:rPr lang="fr-FR" sz="8000" dirty="0">
                <a:latin typeface="Comic Sans MS"/>
                <a:cs typeface="Comic Sans MS"/>
              </a:rPr>
              <a:t> </a:t>
            </a:r>
          </a:p>
          <a:p>
            <a:pPr algn="just"/>
            <a:r>
              <a:rPr lang="fr-FR" sz="8000" dirty="0">
                <a:latin typeface="Comic Sans MS"/>
                <a:cs typeface="Comic Sans MS"/>
              </a:rPr>
              <a:t>4</a:t>
            </a:r>
            <a:r>
              <a:rPr lang="fr-FR" sz="8000" dirty="0" smtClean="0">
                <a:latin typeface="Comic Sans MS"/>
                <a:cs typeface="Comic Sans MS"/>
              </a:rPr>
              <a:t>/ </a:t>
            </a:r>
            <a:r>
              <a:rPr lang="fr-FR" sz="8000" dirty="0">
                <a:latin typeface="Comic Sans MS"/>
                <a:cs typeface="Comic Sans MS"/>
              </a:rPr>
              <a:t>Pense à </a:t>
            </a:r>
            <a:r>
              <a:rPr lang="fr-FR" sz="8000" b="1" dirty="0">
                <a:latin typeface="Comic Sans MS"/>
                <a:cs typeface="Comic Sans MS"/>
              </a:rPr>
              <a:t>donner un titre </a:t>
            </a:r>
            <a:r>
              <a:rPr lang="fr-FR" sz="8000" dirty="0">
                <a:latin typeface="Comic Sans MS"/>
                <a:cs typeface="Comic Sans MS"/>
              </a:rPr>
              <a:t>à ton schéma : Il n’y a pas Une réponse type attendue comme titre mais sache que ta proposition de </a:t>
            </a:r>
            <a:r>
              <a:rPr lang="fr-FR" sz="8000" b="1" dirty="0">
                <a:latin typeface="Comic Sans MS"/>
                <a:cs typeface="Comic Sans MS"/>
              </a:rPr>
              <a:t>titre sera juste si elle est en adéquation avec ce que tu as représenté dans ton schéma…</a:t>
            </a:r>
          </a:p>
          <a:p>
            <a:pPr marL="0" indent="0">
              <a:buNone/>
            </a:pPr>
            <a:r>
              <a:rPr lang="fr-FR" sz="8000" dirty="0">
                <a:latin typeface="Comic Sans MS"/>
                <a:cs typeface="Comic Sans MS"/>
              </a:rPr>
              <a:t> </a:t>
            </a:r>
          </a:p>
          <a:p>
            <a:endParaRPr lang="fr-FR" sz="8000" dirty="0"/>
          </a:p>
        </p:txBody>
      </p:sp>
    </p:spTree>
    <p:extLst>
      <p:ext uri="{BB962C8B-B14F-4D97-AF65-F5344CB8AC3E}">
        <p14:creationId xmlns:p14="http://schemas.microsoft.com/office/powerpoint/2010/main" val="700863387"/>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BBB59"/>
          </a:solidFill>
        </p:spPr>
        <p:txBody>
          <a:bodyPr>
            <a:normAutofit/>
          </a:bodyPr>
          <a:lstStyle/>
          <a:p>
            <a:pPr algn="just"/>
            <a:r>
              <a:rPr lang="fr-FR" sz="2000" b="1" dirty="0" smtClean="0">
                <a:latin typeface="Comic Sans MS"/>
                <a:cs typeface="Comic Sans MS"/>
              </a:rPr>
              <a:t>Des cartes sont à ta disposition pour t’aider à tracer les contours de ton schéma : Fais-en bon usage et à toi de choisir ton échelle. </a:t>
            </a:r>
            <a:endParaRPr lang="fr-FR" sz="2000" b="1" dirty="0">
              <a:latin typeface="Comic Sans MS"/>
              <a:cs typeface="Comic Sans MS"/>
            </a:endParaRPr>
          </a:p>
        </p:txBody>
      </p:sp>
      <p:sp>
        <p:nvSpPr>
          <p:cNvPr id="4" name="Espace réservé du contenu 3"/>
          <p:cNvSpPr>
            <a:spLocks noGrp="1"/>
          </p:cNvSpPr>
          <p:nvPr>
            <p:ph sz="half" idx="2"/>
          </p:nvPr>
        </p:nvSpPr>
        <p:spPr/>
        <p:txBody>
          <a:bodyPr/>
          <a:lstStyle/>
          <a:p>
            <a:endParaRPr lang="fr-FR" dirty="0"/>
          </a:p>
        </p:txBody>
      </p:sp>
      <p:pic>
        <p:nvPicPr>
          <p:cNvPr id="5" name="Espace réservé du contenu 4"/>
          <p:cNvPicPr>
            <a:picLocks noGrp="1"/>
          </p:cNvPicPr>
          <p:nvPr>
            <p:ph sz="half" idx="1"/>
          </p:nvPr>
        </p:nvPicPr>
        <p:blipFill>
          <a:blip r:embed="rId2" cstate="email">
            <a:extLst>
              <a:ext uri="{28A0092B-C50C-407E-A947-70E740481C1C}">
                <a14:useLocalDpi xmlns:a14="http://schemas.microsoft.com/office/drawing/2010/main" val="0"/>
              </a:ext>
            </a:extLst>
          </a:blip>
          <a:srcRect t="12343" b="12343"/>
          <a:stretch>
            <a:fillRect/>
          </a:stretch>
        </p:blipFill>
        <p:spPr bwMode="auto">
          <a:xfrm>
            <a:off x="685800" y="1600200"/>
            <a:ext cx="8229600" cy="4525963"/>
          </a:xfrm>
          <a:prstGeom prst="rect">
            <a:avLst/>
          </a:prstGeom>
          <a:noFill/>
          <a:ln>
            <a:noFill/>
          </a:ln>
        </p:spPr>
      </p:pic>
    </p:spTree>
    <p:extLst>
      <p:ext uri="{BB962C8B-B14F-4D97-AF65-F5344CB8AC3E}">
        <p14:creationId xmlns:p14="http://schemas.microsoft.com/office/powerpoint/2010/main" val="2532864754"/>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p:cNvPicPr>
          <p:nvPr>
            <p:ph sz="half" idx="1"/>
          </p:nvPr>
        </p:nvPicPr>
        <p:blipFill>
          <a:blip r:embed="rId2" cstate="email">
            <a:extLst>
              <a:ext uri="{28A0092B-C50C-407E-A947-70E740481C1C}">
                <a14:useLocalDpi xmlns:a14="http://schemas.microsoft.com/office/drawing/2010/main" val="0"/>
              </a:ext>
            </a:extLst>
          </a:blip>
          <a:srcRect l="2707" r="2707"/>
          <a:stretch>
            <a:fillRect/>
          </a:stretch>
        </p:blipFill>
        <p:spPr bwMode="auto">
          <a:xfrm>
            <a:off x="838200" y="1600200"/>
            <a:ext cx="3657600" cy="4525963"/>
          </a:xfrm>
          <a:prstGeom prst="rect">
            <a:avLst/>
          </a:prstGeom>
          <a:noFill/>
          <a:ln>
            <a:noFill/>
          </a:ln>
        </p:spPr>
      </p:pic>
      <p:pic>
        <p:nvPicPr>
          <p:cNvPr id="10" name="Espace réservé du contenu 9"/>
          <p:cNvPicPr>
            <a:picLocks noGrp="1"/>
          </p:cNvPicPr>
          <p:nvPr>
            <p:ph sz="half" idx="2"/>
          </p:nvPr>
        </p:nvPicPr>
        <p:blipFill>
          <a:blip r:embed="rId3" cstate="email">
            <a:extLst>
              <a:ext uri="{28A0092B-C50C-407E-A947-70E740481C1C}">
                <a14:useLocalDpi xmlns:a14="http://schemas.microsoft.com/office/drawing/2010/main" val="0"/>
              </a:ext>
            </a:extLst>
          </a:blip>
          <a:srcRect l="11799" r="11799"/>
          <a:stretch>
            <a:fillRect/>
          </a:stretch>
        </p:blipFill>
        <p:spPr bwMode="auto">
          <a:prstGeom prst="rect">
            <a:avLst/>
          </a:prstGeom>
          <a:noFill/>
          <a:ln>
            <a:noFill/>
          </a:ln>
        </p:spPr>
      </p:pic>
    </p:spTree>
    <p:extLst>
      <p:ext uri="{BB962C8B-B14F-4D97-AF65-F5344CB8AC3E}">
        <p14:creationId xmlns:p14="http://schemas.microsoft.com/office/powerpoint/2010/main" val="3734707368"/>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1143000"/>
            <a:ext cx="4191000" cy="4983163"/>
          </a:xfrm>
          <a:prstGeom prst="rect">
            <a:avLst/>
          </a:prstGeom>
          <a:noFill/>
          <a:ln>
            <a:noFill/>
          </a:ln>
        </p:spPr>
      </p:pic>
      <p:pic>
        <p:nvPicPr>
          <p:cNvPr id="7" name="Espace réservé du contenu 6"/>
          <p:cNvPicPr>
            <a:picLocks noGrp="1"/>
          </p:cNvPicPr>
          <p:nvPr>
            <p:ph sz="half" idx="2"/>
          </p:nvPr>
        </p:nvPicPr>
        <p:blipFill>
          <a:blip r:embed="rId3" cstate="email">
            <a:extLst>
              <a:ext uri="{28A0092B-C50C-407E-A947-70E740481C1C}">
                <a14:useLocalDpi xmlns:a14="http://schemas.microsoft.com/office/drawing/2010/main" val="0"/>
              </a:ext>
            </a:extLst>
          </a:blip>
          <a:srcRect l="17011" r="17011"/>
          <a:stretch>
            <a:fillRect/>
          </a:stretch>
        </p:blipFill>
        <p:spPr bwMode="auto">
          <a:xfrm>
            <a:off x="4876800" y="1143000"/>
            <a:ext cx="4038600" cy="4983163"/>
          </a:xfrm>
          <a:prstGeom prst="rect">
            <a:avLst/>
          </a:prstGeom>
          <a:noFill/>
          <a:ln>
            <a:noFill/>
          </a:ln>
        </p:spPr>
      </p:pic>
    </p:spTree>
    <p:extLst>
      <p:ext uri="{BB962C8B-B14F-4D97-AF65-F5344CB8AC3E}">
        <p14:creationId xmlns:p14="http://schemas.microsoft.com/office/powerpoint/2010/main" val="46449471"/>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152400"/>
            <a:ext cx="8153400" cy="1371600"/>
          </a:xfrm>
          <a:solidFill>
            <a:srgbClr val="FFFF00"/>
          </a:solidFill>
        </p:spPr>
        <p:txBody>
          <a:bodyPr>
            <a:normAutofit/>
          </a:bodyPr>
          <a:lstStyle/>
          <a:p>
            <a:r>
              <a:rPr lang="fr-FR" sz="2400" dirty="0" smtClean="0">
                <a:latin typeface="Comic Sans MS"/>
                <a:cs typeface="Comic Sans MS"/>
              </a:rPr>
              <a:t>Version 2 : Des étapes dans la pratique des différents langages  : Prélever-Reporter-Traduire. </a:t>
            </a:r>
            <a:endParaRPr lang="fr-FR" sz="2400" dirty="0">
              <a:latin typeface="Comic Sans MS"/>
              <a:cs typeface="Comic Sans MS"/>
            </a:endParaRPr>
          </a:p>
        </p:txBody>
      </p:sp>
      <p:sp>
        <p:nvSpPr>
          <p:cNvPr id="3" name="Espace réservé du contenu 2"/>
          <p:cNvSpPr>
            <a:spLocks noGrp="1"/>
          </p:cNvSpPr>
          <p:nvPr>
            <p:ph sz="half" idx="1"/>
          </p:nvPr>
        </p:nvSpPr>
        <p:spPr>
          <a:xfrm>
            <a:off x="685800" y="1524000"/>
            <a:ext cx="8229600" cy="4571999"/>
          </a:xfrm>
          <a:noFill/>
          <a:ln w="57150" cmpd="sng">
            <a:solidFill>
              <a:srgbClr val="FFFF00"/>
            </a:solidFill>
          </a:ln>
        </p:spPr>
        <p:txBody>
          <a:bodyPr>
            <a:normAutofit fontScale="85000" lnSpcReduction="10000"/>
          </a:bodyPr>
          <a:lstStyle/>
          <a:p>
            <a:pPr marL="0" indent="0" algn="just">
              <a:buNone/>
            </a:pPr>
            <a:r>
              <a:rPr lang="fr-FR" sz="2400" b="1" dirty="0">
                <a:latin typeface="Comic Sans MS"/>
                <a:cs typeface="Comic Sans MS"/>
              </a:rPr>
              <a:t>Consignes de travail : </a:t>
            </a:r>
            <a:r>
              <a:rPr lang="fr-FR" sz="2400" b="1" dirty="0" smtClean="0">
                <a:latin typeface="Comic Sans MS"/>
                <a:cs typeface="Comic Sans MS"/>
              </a:rPr>
              <a:t>Lis </a:t>
            </a:r>
            <a:r>
              <a:rPr lang="fr-FR" sz="2400" b="1" dirty="0">
                <a:latin typeface="Comic Sans MS"/>
                <a:cs typeface="Comic Sans MS"/>
              </a:rPr>
              <a:t>attentivement les 2 textes suivants et répond aux questions. </a:t>
            </a:r>
          </a:p>
          <a:p>
            <a:r>
              <a:rPr lang="fr-FR" sz="2000" b="1" u="sng" dirty="0"/>
              <a:t>Document n°1 :</a:t>
            </a:r>
            <a:endParaRPr lang="fr-FR" sz="2000" dirty="0"/>
          </a:p>
          <a:p>
            <a:r>
              <a:rPr lang="fr-FR" sz="2000" i="1" dirty="0"/>
              <a:t>Témoignage d’un jeune Erythréen. Située à l’extrême sud de l’Italie, et à 200 km des côtes libyennes, l’île de Lampedusa où est arrivé le jeune migrant A., est devenue la porte de l’Europe pour des milliers de migrants. Au centre de premier accueil de l’île, certains d’entre eux ont raconté leur voyage et leur rêve européen</a:t>
            </a:r>
            <a:r>
              <a:rPr lang="fr-FR" sz="2000" dirty="0"/>
              <a:t>. </a:t>
            </a:r>
          </a:p>
          <a:p>
            <a:pPr algn="just"/>
            <a:r>
              <a:rPr lang="fr-FR" sz="2000" dirty="0"/>
              <a:t>«  A. est Erythréen (= il vient d’Erythrée), il a 17 ans : Je suis parti de chez moi à 15 ans, avec un ami. Nous avons eu peur de la guerre. On a mis 2 ans à arriver en Europe, sur l’île de Lampedusa. On a dû travailler un an au Soudan. En Lybie, on a attendu 9 mois pour traverser. Finalement, on a embarqué sur un petit bateau à moteur plein à craquer. En pleine mer, on est tombé en panne sèche, on a eu peur. Heureusement, un bateau italien est venu nous chercher. Je suis triste d’avoir quitté l’Afrique, je ne pense pas que je reverrai un jour ma famille, mais j’ai appelé, ils savent que je vais bien. Ici, je vais trouver un travail et étudier. Je pense que ce sera facile maintenant, parce que je suis un réfugié ». Extrait de « </a:t>
            </a:r>
            <a:r>
              <a:rPr lang="fr-FR" sz="2000" u="sng" dirty="0"/>
              <a:t>Paroles de clandestins de Lampedusa </a:t>
            </a:r>
            <a:r>
              <a:rPr lang="fr-FR" sz="2000" dirty="0"/>
              <a:t>» paru dans Ouest France, </a:t>
            </a:r>
            <a:r>
              <a:rPr lang="fr-FR" sz="2000" dirty="0" smtClean="0"/>
              <a:t>2008..   </a:t>
            </a:r>
            <a:endParaRPr lang="fr-FR" sz="2000" dirty="0"/>
          </a:p>
          <a:p>
            <a:pPr marL="0" indent="0">
              <a:buNone/>
            </a:pPr>
            <a:endParaRPr lang="fr-FR" sz="2000" dirty="0" smtClean="0">
              <a:latin typeface="Comic Sans MS"/>
              <a:cs typeface="Comic Sans MS"/>
            </a:endParaRPr>
          </a:p>
          <a:p>
            <a:endParaRPr lang="fr-FR" sz="8000" dirty="0"/>
          </a:p>
        </p:txBody>
      </p:sp>
    </p:spTree>
    <p:extLst>
      <p:ext uri="{BB962C8B-B14F-4D97-AF65-F5344CB8AC3E}">
        <p14:creationId xmlns:p14="http://schemas.microsoft.com/office/powerpoint/2010/main" val="1223814685"/>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85800" y="304800"/>
            <a:ext cx="8229600" cy="762001"/>
          </a:xfrm>
          <a:solidFill>
            <a:srgbClr val="FFFF00"/>
          </a:solidFill>
        </p:spPr>
        <p:txBody>
          <a:bodyPr>
            <a:normAutofit fontScale="92500" lnSpcReduction="20000"/>
          </a:bodyPr>
          <a:lstStyle/>
          <a:p>
            <a:pPr marL="0" indent="0">
              <a:buNone/>
            </a:pPr>
            <a:endParaRPr lang="fr-FR" sz="2000" dirty="0">
              <a:solidFill>
                <a:srgbClr val="000000"/>
              </a:solidFill>
              <a:latin typeface="Comic Sans MS"/>
              <a:cs typeface="Comic Sans MS"/>
            </a:endParaRPr>
          </a:p>
          <a:p>
            <a:pPr marL="0" indent="0">
              <a:buNone/>
            </a:pPr>
            <a:r>
              <a:rPr lang="fr-FR" sz="3000" dirty="0" smtClean="0">
                <a:solidFill>
                  <a:srgbClr val="000000"/>
                </a:solidFill>
                <a:latin typeface="Comic Sans MS"/>
                <a:cs typeface="Comic Sans MS"/>
              </a:rPr>
              <a:t>Les consignes de travail </a:t>
            </a:r>
            <a:endParaRPr lang="fr-FR" sz="3000" dirty="0">
              <a:solidFill>
                <a:srgbClr val="000000"/>
              </a:solidFill>
              <a:latin typeface="Comic Sans MS"/>
              <a:cs typeface="Comic Sans MS"/>
            </a:endParaRPr>
          </a:p>
        </p:txBody>
      </p:sp>
      <p:sp>
        <p:nvSpPr>
          <p:cNvPr id="5" name="Rectangle 4"/>
          <p:cNvSpPr/>
          <p:nvPr/>
        </p:nvSpPr>
        <p:spPr>
          <a:xfrm>
            <a:off x="685800" y="1143000"/>
            <a:ext cx="8077200" cy="3785652"/>
          </a:xfrm>
          <a:prstGeom prst="rect">
            <a:avLst/>
          </a:prstGeom>
          <a:ln w="76200" cmpd="sng">
            <a:solidFill>
              <a:srgbClr val="FFFF00"/>
            </a:solidFill>
          </a:ln>
        </p:spPr>
        <p:txBody>
          <a:bodyPr wrap="square">
            <a:spAutoFit/>
          </a:bodyPr>
          <a:lstStyle/>
          <a:p>
            <a:pPr algn="just"/>
            <a:endParaRPr lang="fr-FR" sz="2000" dirty="0" smtClean="0">
              <a:latin typeface="Comic Sans MS"/>
              <a:cs typeface="Comic Sans MS"/>
            </a:endParaRPr>
          </a:p>
          <a:p>
            <a:pPr algn="just"/>
            <a:r>
              <a:rPr lang="fr-FR" sz="2000" dirty="0" smtClean="0">
                <a:latin typeface="Comic Sans MS"/>
                <a:cs typeface="Comic Sans MS"/>
              </a:rPr>
              <a:t>1</a:t>
            </a:r>
            <a:r>
              <a:rPr lang="fr-FR" sz="2000" dirty="0">
                <a:latin typeface="Comic Sans MS"/>
                <a:cs typeface="Comic Sans MS"/>
              </a:rPr>
              <a:t>/ </a:t>
            </a:r>
            <a:r>
              <a:rPr lang="fr-FR" sz="2000" b="1" dirty="0">
                <a:latin typeface="Comic Sans MS"/>
                <a:cs typeface="Comic Sans MS"/>
              </a:rPr>
              <a:t>Souligne </a:t>
            </a:r>
            <a:r>
              <a:rPr lang="fr-FR" sz="2000" dirty="0">
                <a:latin typeface="Comic Sans MS"/>
                <a:cs typeface="Comic Sans MS"/>
              </a:rPr>
              <a:t>en rouge dans le texte n°1, le pays d’où est parti le jeune A., âgé de 17 ans. </a:t>
            </a:r>
          </a:p>
          <a:p>
            <a:pPr algn="just"/>
            <a:r>
              <a:rPr lang="fr-FR" sz="2000" dirty="0">
                <a:latin typeface="Comic Sans MS"/>
                <a:cs typeface="Comic Sans MS"/>
              </a:rPr>
              <a:t>Souligne en vert dans le même texte, le lieu où est arrivé le jeune A. </a:t>
            </a:r>
          </a:p>
          <a:p>
            <a:pPr algn="just"/>
            <a:r>
              <a:rPr lang="fr-FR" sz="2000" dirty="0">
                <a:latin typeface="Comic Sans MS"/>
                <a:cs typeface="Comic Sans MS"/>
              </a:rPr>
              <a:t> </a:t>
            </a:r>
          </a:p>
          <a:p>
            <a:pPr algn="just"/>
            <a:r>
              <a:rPr lang="fr-FR" sz="2000" dirty="0">
                <a:latin typeface="Comic Sans MS"/>
                <a:cs typeface="Comic Sans MS"/>
              </a:rPr>
              <a:t>2/ </a:t>
            </a:r>
            <a:r>
              <a:rPr lang="fr-FR" sz="2000" b="1" dirty="0">
                <a:latin typeface="Comic Sans MS"/>
                <a:cs typeface="Comic Sans MS"/>
              </a:rPr>
              <a:t>Reporte</a:t>
            </a:r>
            <a:r>
              <a:rPr lang="fr-FR" sz="2000" dirty="0">
                <a:latin typeface="Comic Sans MS"/>
                <a:cs typeface="Comic Sans MS"/>
              </a:rPr>
              <a:t> sur le schéma ci dessous ce déplacement : pour le </a:t>
            </a:r>
            <a:r>
              <a:rPr lang="fr-FR" sz="2000" b="1" dirty="0">
                <a:latin typeface="Comic Sans MS"/>
                <a:cs typeface="Comic Sans MS"/>
              </a:rPr>
              <a:t>représenter</a:t>
            </a:r>
            <a:r>
              <a:rPr lang="fr-FR" sz="2000" dirty="0">
                <a:latin typeface="Comic Sans MS"/>
                <a:cs typeface="Comic Sans MS"/>
              </a:rPr>
              <a:t>, choisis un figuré géographique adéquat. </a:t>
            </a:r>
          </a:p>
          <a:p>
            <a:pPr algn="just"/>
            <a:r>
              <a:rPr lang="fr-FR" sz="2000" dirty="0">
                <a:latin typeface="Comic Sans MS"/>
                <a:cs typeface="Comic Sans MS"/>
              </a:rPr>
              <a:t> </a:t>
            </a:r>
          </a:p>
          <a:p>
            <a:pPr algn="just"/>
            <a:r>
              <a:rPr lang="fr-FR" sz="2000" dirty="0">
                <a:latin typeface="Comic Sans MS"/>
                <a:cs typeface="Comic Sans MS"/>
              </a:rPr>
              <a:t>3</a:t>
            </a:r>
            <a:r>
              <a:rPr lang="fr-FR" sz="2000" b="1" dirty="0">
                <a:latin typeface="Comic Sans MS"/>
                <a:cs typeface="Comic Sans MS"/>
              </a:rPr>
              <a:t>/ Souligne </a:t>
            </a:r>
            <a:r>
              <a:rPr lang="fr-FR" sz="2000" dirty="0">
                <a:latin typeface="Comic Sans MS"/>
                <a:cs typeface="Comic Sans MS"/>
              </a:rPr>
              <a:t>en bleu la phrase du texte qui indique que son trajet a été périlleux. </a:t>
            </a:r>
          </a:p>
          <a:p>
            <a:pPr algn="just"/>
            <a:r>
              <a:rPr lang="fr-FR" sz="2000" dirty="0">
                <a:latin typeface="Comic Sans MS"/>
                <a:cs typeface="Comic Sans MS"/>
              </a:rPr>
              <a:t> </a:t>
            </a:r>
          </a:p>
        </p:txBody>
      </p:sp>
    </p:spTree>
    <p:extLst>
      <p:ext uri="{BB962C8B-B14F-4D97-AF65-F5344CB8AC3E}">
        <p14:creationId xmlns:p14="http://schemas.microsoft.com/office/powerpoint/2010/main" val="1223814685"/>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fontScale="90000"/>
          </a:bodyPr>
          <a:lstStyle/>
          <a:p>
            <a:pPr algn="just"/>
            <a:r>
              <a:rPr lang="fr-FR" sz="3200" dirty="0" smtClean="0"/>
              <a:t>  </a:t>
            </a:r>
            <a:r>
              <a:rPr lang="fr-FR" sz="3200" dirty="0" smtClean="0">
                <a:solidFill>
                  <a:srgbClr val="0000FF"/>
                </a:solidFill>
              </a:rPr>
              <a:t>Proposition d’ </a:t>
            </a:r>
            <a:r>
              <a:rPr lang="fr-FR" sz="2400" dirty="0" smtClean="0">
                <a:solidFill>
                  <a:srgbClr val="0000FF"/>
                </a:solidFill>
                <a:latin typeface="Comic Sans MS"/>
                <a:cs typeface="Comic Sans MS"/>
              </a:rPr>
              <a:t>AP</a:t>
            </a:r>
            <a:r>
              <a:rPr lang="fr-FR" sz="3200" dirty="0" smtClean="0">
                <a:solidFill>
                  <a:srgbClr val="0000FF"/>
                </a:solidFill>
              </a:rPr>
              <a:t> </a:t>
            </a:r>
            <a:r>
              <a:rPr lang="fr-FR" sz="3200" dirty="0">
                <a:solidFill>
                  <a:srgbClr val="0000FF"/>
                </a:solidFill>
              </a:rPr>
              <a:t>en </a:t>
            </a:r>
            <a:r>
              <a:rPr lang="fr-FR" sz="3200" dirty="0" smtClean="0">
                <a:solidFill>
                  <a:srgbClr val="0000FF"/>
                </a:solidFill>
              </a:rPr>
              <a:t>géographie.</a:t>
            </a:r>
            <a:br>
              <a:rPr lang="fr-FR" sz="3200" dirty="0" smtClean="0">
                <a:solidFill>
                  <a:srgbClr val="0000FF"/>
                </a:solidFill>
              </a:rPr>
            </a:br>
            <a:r>
              <a:rPr lang="fr-FR" sz="3200" dirty="0" smtClean="0">
                <a:solidFill>
                  <a:srgbClr val="0000FF"/>
                </a:solidFill>
              </a:rPr>
              <a:t>                    Classe de  4</a:t>
            </a:r>
            <a:r>
              <a:rPr lang="fr-FR" sz="3200" baseline="30000" dirty="0" smtClean="0">
                <a:solidFill>
                  <a:srgbClr val="0000FF"/>
                </a:solidFill>
              </a:rPr>
              <a:t>ème</a:t>
            </a:r>
            <a:r>
              <a:rPr lang="fr-FR" sz="3200" dirty="0" smtClean="0">
                <a:solidFill>
                  <a:srgbClr val="0000FF"/>
                </a:solidFill>
              </a:rPr>
              <a:t>. </a:t>
            </a:r>
            <a:br>
              <a:rPr lang="fr-FR" sz="3200" dirty="0" smtClean="0">
                <a:solidFill>
                  <a:srgbClr val="0000FF"/>
                </a:solidFill>
              </a:rPr>
            </a:br>
            <a:r>
              <a:rPr lang="fr-FR" sz="3200" dirty="0" smtClean="0">
                <a:solidFill>
                  <a:srgbClr val="0000FF"/>
                </a:solidFill>
              </a:rPr>
              <a:t>                          cycle </a:t>
            </a:r>
            <a:r>
              <a:rPr lang="fr-FR" sz="3200" dirty="0">
                <a:solidFill>
                  <a:srgbClr val="0000FF"/>
                </a:solidFill>
              </a:rPr>
              <a:t>4. </a:t>
            </a:r>
            <a:r>
              <a:rPr lang="fr-FR" sz="3200" dirty="0" smtClean="0">
                <a:solidFill>
                  <a:srgbClr val="0000FF"/>
                </a:solidFill>
              </a:rPr>
              <a:t> </a:t>
            </a:r>
            <a:endParaRPr lang="fr-FR" sz="3200" dirty="0">
              <a:solidFill>
                <a:srgbClr val="0000FF"/>
              </a:solidFill>
              <a:latin typeface="Comic Sans MS"/>
              <a:cs typeface="Comic Sans MS"/>
            </a:endParaRPr>
          </a:p>
        </p:txBody>
      </p:sp>
      <p:sp>
        <p:nvSpPr>
          <p:cNvPr id="3" name="Subtitle 2"/>
          <p:cNvSpPr>
            <a:spLocks noGrp="1"/>
          </p:cNvSpPr>
          <p:nvPr>
            <p:ph type="subTitle" idx="1"/>
            <p:custDataLst>
              <p:tags r:id="rId3"/>
            </p:custDataLst>
          </p:nvPr>
        </p:nvSpPr>
        <p:spPr>
          <a:xfrm>
            <a:off x="3962400" y="4343400"/>
            <a:ext cx="4772528" cy="685800"/>
          </a:xfrm>
        </p:spPr>
        <p:txBody>
          <a:bodyPr>
            <a:normAutofit fontScale="92500" lnSpcReduction="10000"/>
          </a:bodyPr>
          <a:lstStyle/>
          <a:p>
            <a:endParaRPr lang="fr-FR" dirty="0" smtClean="0">
              <a:latin typeface="Comic Sans MS"/>
              <a:cs typeface="Comic Sans MS"/>
            </a:endParaRPr>
          </a:p>
          <a:p>
            <a:r>
              <a:rPr lang="fr-FR" dirty="0" smtClean="0">
                <a:solidFill>
                  <a:srgbClr val="0000FF"/>
                </a:solidFill>
                <a:latin typeface="Comic Sans MS"/>
                <a:cs typeface="Comic Sans MS"/>
              </a:rPr>
              <a:t>Karima HARZALI</a:t>
            </a:r>
            <a:endParaRPr lang="fr-FR" dirty="0">
              <a:solidFill>
                <a:srgbClr val="0000FF"/>
              </a:solidFill>
              <a:latin typeface="Comic Sans MS"/>
              <a:cs typeface="Comic Sans MS"/>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85800" y="914400"/>
            <a:ext cx="8229600" cy="5181599"/>
          </a:xfrm>
          <a:noFill/>
          <a:ln w="57150" cmpd="sng">
            <a:solidFill>
              <a:srgbClr val="FFFF00"/>
            </a:solidFill>
          </a:ln>
        </p:spPr>
        <p:txBody>
          <a:bodyPr>
            <a:normAutofit fontScale="85000" lnSpcReduction="10000"/>
          </a:bodyPr>
          <a:lstStyle/>
          <a:p>
            <a:r>
              <a:rPr lang="fr-FR" sz="2000" b="1" u="sng" dirty="0"/>
              <a:t>Document n°2 : </a:t>
            </a:r>
            <a:endParaRPr lang="fr-FR" sz="2000" dirty="0"/>
          </a:p>
          <a:p>
            <a:pPr marL="0" indent="0" algn="just">
              <a:buNone/>
            </a:pPr>
            <a:r>
              <a:rPr lang="fr-FR" sz="2000" dirty="0" smtClean="0"/>
              <a:t> </a:t>
            </a:r>
            <a:r>
              <a:rPr lang="fr-FR" sz="2400" dirty="0" smtClean="0">
                <a:latin typeface="Comic Sans MS"/>
                <a:cs typeface="Comic Sans MS"/>
              </a:rPr>
              <a:t>«</a:t>
            </a:r>
            <a:r>
              <a:rPr lang="fr-FR" sz="2400" dirty="0">
                <a:latin typeface="Comic Sans MS"/>
                <a:cs typeface="Comic Sans MS"/>
              </a:rPr>
              <a:t> Nous étions tous rassemblés dans une maison à Istanbul </a:t>
            </a:r>
            <a:r>
              <a:rPr lang="fr-FR" sz="2400" dirty="0" smtClean="0">
                <a:latin typeface="Comic Sans MS"/>
                <a:cs typeface="Comic Sans MS"/>
              </a:rPr>
              <a:t>( Turquie) et </a:t>
            </a:r>
            <a:r>
              <a:rPr lang="fr-FR" sz="2400" dirty="0">
                <a:latin typeface="Comic Sans MS"/>
                <a:cs typeface="Comic Sans MS"/>
              </a:rPr>
              <a:t>nous avons payé 2 000 dollars (1 500 euros) chacun pour le passage... On nous a transportés en car jusqu’à une ville près de la frontière et après, c’est une voiture particulière, qui a fait 3 ou 4 voyages et nous a tous amenés au bord de l’eau. Là, quelqu’un nous a fait traverser le fleuve en bateau et nous a laissés sur l’autre rive en nous disant que c’était la Grèce, avant de repartir. Nous avons ensuite marché pendant 10 heures pour venir ici ».  </a:t>
            </a:r>
            <a:endParaRPr lang="fr-FR" sz="2400" dirty="0" smtClean="0">
              <a:latin typeface="Comic Sans MS"/>
              <a:cs typeface="Comic Sans MS"/>
            </a:endParaRPr>
          </a:p>
          <a:p>
            <a:pPr marL="0" indent="0" algn="just">
              <a:buNone/>
            </a:pPr>
            <a:r>
              <a:rPr lang="fr-FR" sz="2400" dirty="0" smtClean="0">
                <a:latin typeface="Comic Sans MS"/>
                <a:cs typeface="Comic Sans MS"/>
              </a:rPr>
              <a:t>Ils </a:t>
            </a:r>
            <a:r>
              <a:rPr lang="fr-FR" sz="2400" dirty="0">
                <a:latin typeface="Comic Sans MS"/>
                <a:cs typeface="Comic Sans MS"/>
              </a:rPr>
              <a:t>sont venus de leur propre gré dans ce poste de police. C’est une étape obligatoire avant la poursuite d’un voyage dont les destinations finales sont bien plus à l’ouest et au nord : Italie, Allemagne, France, Belgique, Finlande… Leurs identités n’ont plus d’importance, leurs origines non plus, d’ailleurs ils n’ont plus de papiers et les noms qu’ils donnent sont faux. L’essentiel pour eux, c’est de faire en sorte qu’on ne puisse pas les expulser. </a:t>
            </a:r>
            <a:r>
              <a:rPr lang="fr-FR" sz="2400" i="1" dirty="0">
                <a:latin typeface="Comic Sans MS"/>
                <a:cs typeface="Comic Sans MS"/>
              </a:rPr>
              <a:t>P. </a:t>
            </a:r>
            <a:r>
              <a:rPr lang="fr-FR" sz="2400" i="1" dirty="0">
                <a:latin typeface="Comic Sans MS"/>
                <a:cs typeface="Comic Sans MS"/>
                <a:hlinkClick r:id="rId2"/>
              </a:rPr>
              <a:t> Cergel, Envoyé spécial à Orestiada (Grèce)</a:t>
            </a:r>
            <a:r>
              <a:rPr lang="fr-FR" sz="2400" i="1" dirty="0">
                <a:latin typeface="Comic Sans MS"/>
                <a:cs typeface="Comic Sans MS"/>
              </a:rPr>
              <a:t> , paru dans Libération, </a:t>
            </a:r>
            <a:r>
              <a:rPr lang="fr-FR" sz="2400" i="1" dirty="0" smtClean="0">
                <a:latin typeface="Comic Sans MS"/>
                <a:cs typeface="Comic Sans MS"/>
              </a:rPr>
              <a:t>2010.</a:t>
            </a:r>
            <a:endParaRPr lang="fr-FR" sz="2400" i="1" dirty="0">
              <a:latin typeface="Comic Sans MS"/>
              <a:cs typeface="Comic Sans MS"/>
            </a:endParaRPr>
          </a:p>
          <a:p>
            <a:pPr marL="0" indent="0" algn="just">
              <a:buNone/>
            </a:pPr>
            <a:endParaRPr lang="fr-FR" sz="2000" dirty="0" smtClean="0">
              <a:latin typeface="Comic Sans MS"/>
              <a:cs typeface="Comic Sans MS"/>
            </a:endParaRPr>
          </a:p>
          <a:p>
            <a:endParaRPr lang="fr-FR" sz="2000" dirty="0">
              <a:latin typeface="Comic Sans MS"/>
              <a:cs typeface="Comic Sans MS"/>
            </a:endParaRPr>
          </a:p>
        </p:txBody>
      </p:sp>
    </p:spTree>
    <p:extLst>
      <p:ext uri="{BB962C8B-B14F-4D97-AF65-F5344CB8AC3E}">
        <p14:creationId xmlns:p14="http://schemas.microsoft.com/office/powerpoint/2010/main" val="3731174313"/>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85800" y="304800"/>
            <a:ext cx="8229600" cy="762001"/>
          </a:xfrm>
          <a:solidFill>
            <a:srgbClr val="FFFF00"/>
          </a:solidFill>
        </p:spPr>
        <p:txBody>
          <a:bodyPr>
            <a:normAutofit fontScale="92500" lnSpcReduction="20000"/>
          </a:bodyPr>
          <a:lstStyle/>
          <a:p>
            <a:pPr marL="0" indent="0">
              <a:buNone/>
            </a:pPr>
            <a:endParaRPr lang="fr-FR" sz="2000" dirty="0">
              <a:solidFill>
                <a:srgbClr val="000000"/>
              </a:solidFill>
              <a:latin typeface="Comic Sans MS"/>
              <a:cs typeface="Comic Sans MS"/>
            </a:endParaRPr>
          </a:p>
          <a:p>
            <a:pPr marL="0" indent="0">
              <a:buNone/>
            </a:pPr>
            <a:r>
              <a:rPr lang="fr-FR" sz="3000" dirty="0" smtClean="0">
                <a:solidFill>
                  <a:srgbClr val="000000"/>
                </a:solidFill>
                <a:latin typeface="Comic Sans MS"/>
                <a:cs typeface="Comic Sans MS"/>
              </a:rPr>
              <a:t>Les consignes de travail </a:t>
            </a:r>
            <a:endParaRPr lang="fr-FR" sz="3000" dirty="0">
              <a:solidFill>
                <a:srgbClr val="000000"/>
              </a:solidFill>
              <a:latin typeface="Comic Sans MS"/>
              <a:cs typeface="Comic Sans MS"/>
            </a:endParaRPr>
          </a:p>
        </p:txBody>
      </p:sp>
      <p:sp>
        <p:nvSpPr>
          <p:cNvPr id="5" name="Rectangle 4"/>
          <p:cNvSpPr/>
          <p:nvPr/>
        </p:nvSpPr>
        <p:spPr>
          <a:xfrm flipV="1">
            <a:off x="609600" y="1905000"/>
            <a:ext cx="8153400" cy="4324290"/>
          </a:xfrm>
          <a:prstGeom prst="rect">
            <a:avLst/>
          </a:prstGeom>
          <a:ln w="76200" cmpd="sng">
            <a:solidFill>
              <a:srgbClr val="FFFF00"/>
            </a:solidFill>
          </a:ln>
        </p:spPr>
        <p:txBody>
          <a:bodyPr wrap="square">
            <a:spAutoFit/>
          </a:bodyPr>
          <a:lstStyle/>
          <a:p>
            <a:pPr algn="just"/>
            <a:endParaRPr lang="fr-FR" sz="2000" dirty="0" smtClean="0">
              <a:latin typeface="Comic Sans MS"/>
              <a:cs typeface="Comic Sans MS"/>
            </a:endParaRPr>
          </a:p>
        </p:txBody>
      </p:sp>
      <p:sp>
        <p:nvSpPr>
          <p:cNvPr id="4" name="Rectangle 3"/>
          <p:cNvSpPr/>
          <p:nvPr/>
        </p:nvSpPr>
        <p:spPr>
          <a:xfrm>
            <a:off x="914400" y="1524000"/>
            <a:ext cx="8001000" cy="4985980"/>
          </a:xfrm>
          <a:prstGeom prst="rect">
            <a:avLst/>
          </a:prstGeom>
        </p:spPr>
        <p:txBody>
          <a:bodyPr wrap="square">
            <a:spAutoFit/>
          </a:bodyPr>
          <a:lstStyle/>
          <a:p>
            <a:r>
              <a:rPr lang="fr-FR" dirty="0"/>
              <a:t> </a:t>
            </a:r>
          </a:p>
          <a:p>
            <a:r>
              <a:rPr lang="fr-FR" sz="2000" dirty="0"/>
              <a:t>1/  </a:t>
            </a:r>
            <a:r>
              <a:rPr lang="fr-FR" sz="2000" b="1" dirty="0"/>
              <a:t>Souligne en noir</a:t>
            </a:r>
            <a:r>
              <a:rPr lang="fr-FR" sz="2000" dirty="0"/>
              <a:t> dans le texte n°1, le pays d’où sont partis les migrants et le lieu où ils sont arrivés. </a:t>
            </a:r>
          </a:p>
          <a:p>
            <a:r>
              <a:rPr lang="fr-FR" sz="2000" dirty="0"/>
              <a:t> </a:t>
            </a:r>
          </a:p>
          <a:p>
            <a:pPr algn="just"/>
            <a:r>
              <a:rPr lang="fr-FR" sz="2000" dirty="0"/>
              <a:t>2</a:t>
            </a:r>
            <a:r>
              <a:rPr lang="fr-FR" sz="2000" b="1" dirty="0"/>
              <a:t>/ Reporte sur le schéma </a:t>
            </a:r>
            <a:r>
              <a:rPr lang="fr-FR" sz="2000" dirty="0"/>
              <a:t>ce déplacement : pour le représenter, </a:t>
            </a:r>
            <a:r>
              <a:rPr lang="fr-FR" sz="2000" b="1" dirty="0"/>
              <a:t>choisis</a:t>
            </a:r>
            <a:r>
              <a:rPr lang="fr-FR" sz="2000" dirty="0"/>
              <a:t> un figuré géographique adéquat. </a:t>
            </a:r>
          </a:p>
          <a:p>
            <a:r>
              <a:rPr lang="fr-FR" sz="2000" dirty="0"/>
              <a:t> </a:t>
            </a:r>
          </a:p>
          <a:p>
            <a:r>
              <a:rPr lang="fr-FR" sz="2000" dirty="0"/>
              <a:t>3</a:t>
            </a:r>
            <a:r>
              <a:rPr lang="fr-FR" sz="2000" b="1" dirty="0"/>
              <a:t>/ Souligne </a:t>
            </a:r>
            <a:r>
              <a:rPr lang="fr-FR" sz="2000" dirty="0"/>
              <a:t>en vert dans le texte les noms des pays qui sont la destination finale des migrants et reporte sur ton schéma ce trajet. </a:t>
            </a:r>
          </a:p>
          <a:p>
            <a:r>
              <a:rPr lang="fr-FR" sz="2000" dirty="0"/>
              <a:t> </a:t>
            </a:r>
          </a:p>
          <a:p>
            <a:r>
              <a:rPr lang="fr-FR" sz="2000" dirty="0"/>
              <a:t>4/ Reporte sur ton schéma un flux </a:t>
            </a:r>
            <a:r>
              <a:rPr lang="fr-FR" sz="2000" dirty="0" smtClean="0"/>
              <a:t>migratoire </a:t>
            </a:r>
            <a:r>
              <a:rPr lang="fr-FR" sz="2000" b="1" dirty="0" smtClean="0"/>
              <a:t>déjà  </a:t>
            </a:r>
            <a:r>
              <a:rPr lang="fr-FR" sz="2000" b="1" dirty="0"/>
              <a:t>étudié en classe. </a:t>
            </a:r>
          </a:p>
          <a:p>
            <a:r>
              <a:rPr lang="fr-FR" sz="2000" dirty="0"/>
              <a:t> </a:t>
            </a:r>
          </a:p>
          <a:p>
            <a:r>
              <a:rPr lang="fr-FR" sz="2000" dirty="0"/>
              <a:t>5/ Pense à faire </a:t>
            </a:r>
            <a:r>
              <a:rPr lang="fr-FR" sz="2000" b="1" dirty="0"/>
              <a:t>une légende. </a:t>
            </a:r>
          </a:p>
          <a:p>
            <a:r>
              <a:rPr lang="fr-FR" sz="2000" dirty="0"/>
              <a:t> </a:t>
            </a:r>
          </a:p>
          <a:p>
            <a:r>
              <a:rPr lang="fr-FR" sz="2000" dirty="0"/>
              <a:t>6/ Pense à donner </a:t>
            </a:r>
            <a:r>
              <a:rPr lang="fr-FR" sz="2000" b="1" dirty="0"/>
              <a:t>un titre à ton schéma. </a:t>
            </a:r>
          </a:p>
          <a:p>
            <a:r>
              <a:rPr lang="fr-FR" sz="2000" dirty="0"/>
              <a:t> </a:t>
            </a:r>
          </a:p>
        </p:txBody>
      </p:sp>
    </p:spTree>
    <p:extLst>
      <p:ext uri="{BB962C8B-B14F-4D97-AF65-F5344CB8AC3E}">
        <p14:creationId xmlns:p14="http://schemas.microsoft.com/office/powerpoint/2010/main" val="275327841"/>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914400"/>
            <a:ext cx="7620000" cy="5257800"/>
          </a:xfrm>
          <a:prstGeom prst="rect">
            <a:avLst/>
          </a:prstGeom>
          <a:noFill/>
          <a:ln>
            <a:noFill/>
          </a:ln>
        </p:spPr>
      </p:pic>
      <p:sp>
        <p:nvSpPr>
          <p:cNvPr id="3" name="ZoneTexte 2"/>
          <p:cNvSpPr txBox="1"/>
          <p:nvPr/>
        </p:nvSpPr>
        <p:spPr>
          <a:xfrm>
            <a:off x="1371600" y="381000"/>
            <a:ext cx="6248400" cy="369332"/>
          </a:xfrm>
          <a:prstGeom prst="rect">
            <a:avLst/>
          </a:prstGeom>
          <a:solidFill>
            <a:srgbClr val="FFFF00"/>
          </a:solidFill>
        </p:spPr>
        <p:txBody>
          <a:bodyPr wrap="square" rtlCol="0">
            <a:spAutoFit/>
          </a:bodyPr>
          <a:lstStyle/>
          <a:p>
            <a:r>
              <a:rPr lang="fr-FR" dirty="0" smtClean="0"/>
              <a:t>Complète ton schéma ( choisis ton échelle).</a:t>
            </a:r>
            <a:endParaRPr lang="fr-FR" dirty="0"/>
          </a:p>
        </p:txBody>
      </p:sp>
    </p:spTree>
    <p:extLst>
      <p:ext uri="{BB962C8B-B14F-4D97-AF65-F5344CB8AC3E}">
        <p14:creationId xmlns:p14="http://schemas.microsoft.com/office/powerpoint/2010/main" val="2844367759"/>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 y="533400"/>
            <a:ext cx="8305800" cy="5257801"/>
          </a:xfrm>
          <a:prstGeom prst="rect">
            <a:avLst/>
          </a:prstGeom>
          <a:noFill/>
          <a:ln>
            <a:noFill/>
          </a:ln>
        </p:spPr>
      </p:pic>
    </p:spTree>
    <p:extLst>
      <p:ext uri="{BB962C8B-B14F-4D97-AF65-F5344CB8AC3E}">
        <p14:creationId xmlns:p14="http://schemas.microsoft.com/office/powerpoint/2010/main" val="1819572098"/>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0"/>
            <a:ext cx="8153400" cy="1371600"/>
          </a:xfrm>
          <a:solidFill>
            <a:schemeClr val="accent4"/>
          </a:solidFill>
        </p:spPr>
        <p:txBody>
          <a:bodyPr>
            <a:normAutofit/>
          </a:bodyPr>
          <a:lstStyle/>
          <a:p>
            <a:r>
              <a:rPr lang="fr-FR" sz="2400" dirty="0" smtClean="0">
                <a:latin typeface="Comic Sans MS"/>
                <a:cs typeface="Comic Sans MS"/>
              </a:rPr>
              <a:t>Version 3 : Acquisition des repères et du langage cartographique. </a:t>
            </a:r>
            <a:endParaRPr lang="fr-FR" sz="2400" dirty="0">
              <a:latin typeface="Comic Sans MS"/>
              <a:cs typeface="Comic Sans MS"/>
            </a:endParaRPr>
          </a:p>
        </p:txBody>
      </p:sp>
      <p:sp>
        <p:nvSpPr>
          <p:cNvPr id="3" name="Espace réservé du contenu 2"/>
          <p:cNvSpPr>
            <a:spLocks noGrp="1"/>
          </p:cNvSpPr>
          <p:nvPr>
            <p:ph sz="half" idx="1"/>
          </p:nvPr>
        </p:nvSpPr>
        <p:spPr>
          <a:xfrm>
            <a:off x="685800" y="1600200"/>
            <a:ext cx="8229600" cy="4876800"/>
          </a:xfrm>
          <a:noFill/>
          <a:ln w="57150" cmpd="sng">
            <a:solidFill>
              <a:schemeClr val="accent4"/>
            </a:solidFill>
          </a:ln>
        </p:spPr>
        <p:txBody>
          <a:bodyPr>
            <a:normAutofit/>
          </a:bodyPr>
          <a:lstStyle/>
          <a:p>
            <a:pPr marL="0" indent="0">
              <a:buNone/>
            </a:pPr>
            <a:endParaRPr lang="fr-FR" sz="2000" dirty="0" smtClean="0">
              <a:latin typeface="Comic Sans MS"/>
              <a:cs typeface="Comic Sans MS"/>
            </a:endParaRPr>
          </a:p>
          <a:p>
            <a:pPr marL="0" indent="0">
              <a:buNone/>
            </a:pPr>
            <a:endParaRPr lang="fr-FR" sz="8000" dirty="0"/>
          </a:p>
        </p:txBody>
      </p:sp>
      <p:sp>
        <p:nvSpPr>
          <p:cNvPr id="4" name="Rectangle 3"/>
          <p:cNvSpPr/>
          <p:nvPr/>
        </p:nvSpPr>
        <p:spPr>
          <a:xfrm>
            <a:off x="762000" y="1828800"/>
            <a:ext cx="8077200" cy="6740306"/>
          </a:xfrm>
          <a:prstGeom prst="rect">
            <a:avLst/>
          </a:prstGeom>
        </p:spPr>
        <p:txBody>
          <a:bodyPr wrap="square">
            <a:spAutoFit/>
          </a:bodyPr>
          <a:lstStyle/>
          <a:p>
            <a:pPr algn="just"/>
            <a:r>
              <a:rPr lang="fr-FR" sz="2400" b="1" dirty="0">
                <a:latin typeface="Comic Sans MS"/>
                <a:cs typeface="Comic Sans MS"/>
              </a:rPr>
              <a:t>Tu as à ta disposition 2 cartes</a:t>
            </a:r>
            <a:r>
              <a:rPr lang="fr-FR" sz="2400" dirty="0">
                <a:latin typeface="Comic Sans MS"/>
                <a:cs typeface="Comic Sans MS"/>
              </a:rPr>
              <a:t> : </a:t>
            </a:r>
            <a:r>
              <a:rPr lang="fr-FR" sz="2400" b="1" dirty="0">
                <a:latin typeface="Comic Sans MS"/>
                <a:cs typeface="Comic Sans MS"/>
              </a:rPr>
              <a:t>une carte du monde </a:t>
            </a:r>
            <a:r>
              <a:rPr lang="fr-FR" sz="2400" dirty="0">
                <a:latin typeface="Comic Sans MS"/>
                <a:cs typeface="Comic Sans MS"/>
              </a:rPr>
              <a:t>(= petite échelle = une carte est dite à petite échelle quand la réduction est importante) et une carte du </a:t>
            </a:r>
            <a:r>
              <a:rPr lang="fr-FR" sz="2400" b="1" dirty="0" smtClean="0">
                <a:latin typeface="Comic Sans MS"/>
                <a:cs typeface="Comic Sans MS"/>
              </a:rPr>
              <a:t>monde méditerranéen</a:t>
            </a:r>
            <a:r>
              <a:rPr lang="fr-FR" sz="2400" dirty="0">
                <a:latin typeface="Comic Sans MS"/>
                <a:cs typeface="Comic Sans MS"/>
              </a:rPr>
              <a:t>. </a:t>
            </a:r>
          </a:p>
          <a:p>
            <a:pPr algn="just"/>
            <a:r>
              <a:rPr lang="fr-FR" sz="2400" dirty="0">
                <a:latin typeface="Comic Sans MS"/>
                <a:cs typeface="Comic Sans MS"/>
              </a:rPr>
              <a:t>L’objectif est que tu apprennes à faire un schéma à 2 échelles différentes : celle du monde et celle du bassin méditerranéen. </a:t>
            </a:r>
          </a:p>
          <a:p>
            <a:r>
              <a:rPr lang="fr-FR" sz="2400" dirty="0">
                <a:latin typeface="Comic Sans MS"/>
                <a:cs typeface="Comic Sans MS"/>
              </a:rPr>
              <a:t> </a:t>
            </a:r>
          </a:p>
          <a:p>
            <a:pPr algn="just"/>
            <a:r>
              <a:rPr lang="fr-FR" sz="2400" b="1" dirty="0">
                <a:latin typeface="Comic Sans MS"/>
                <a:cs typeface="Comic Sans MS"/>
              </a:rPr>
              <a:t>Schématiser ça veut dire quoi ? Cela veut dire réduire les informations à l’essentiel. Ici, il s’agit de simplifier le tracé (= les contours) des </a:t>
            </a:r>
            <a:r>
              <a:rPr lang="fr-FR" sz="2400" b="1" dirty="0" smtClean="0">
                <a:latin typeface="Comic Sans MS"/>
                <a:cs typeface="Comic Sans MS"/>
              </a:rPr>
              <a:t>continents tout en étant capable de se repérer.  </a:t>
            </a:r>
            <a:endParaRPr lang="fr-FR" sz="2400" b="1" dirty="0">
              <a:latin typeface="Comic Sans MS"/>
              <a:cs typeface="Comic Sans MS"/>
            </a:endParaRPr>
          </a:p>
          <a:p>
            <a:r>
              <a:rPr lang="fr-FR" sz="2400" dirty="0">
                <a:latin typeface="Comic Sans MS"/>
                <a:cs typeface="Comic Sans MS"/>
              </a:rPr>
              <a:t> </a:t>
            </a:r>
            <a:endParaRPr lang="fr-FR" sz="2400" dirty="0" smtClean="0">
              <a:latin typeface="Comic Sans MS"/>
              <a:cs typeface="Comic Sans MS"/>
            </a:endParaRPr>
          </a:p>
          <a:p>
            <a:endParaRPr lang="fr-FR" sz="2400" dirty="0">
              <a:latin typeface="Comic Sans MS"/>
              <a:cs typeface="Comic Sans MS"/>
            </a:endParaRPr>
          </a:p>
          <a:p>
            <a:endParaRPr lang="fr-FR" sz="2400" dirty="0" smtClean="0">
              <a:latin typeface="Comic Sans MS"/>
              <a:cs typeface="Comic Sans MS"/>
            </a:endParaRPr>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3267111921"/>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1"/>
            <a:ext cx="7543800" cy="5632310"/>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fr-FR" sz="2400" b="1" dirty="0">
                <a:latin typeface="Comic Sans MS"/>
                <a:cs typeface="Comic Sans MS"/>
              </a:rPr>
              <a:t>Comment faire ? </a:t>
            </a:r>
            <a:endParaRPr lang="fr-FR" sz="2400" b="1" dirty="0" smtClean="0">
              <a:latin typeface="Comic Sans MS"/>
              <a:cs typeface="Comic Sans MS"/>
            </a:endParaRPr>
          </a:p>
          <a:p>
            <a:endParaRPr lang="fr-FR" sz="2400" dirty="0">
              <a:latin typeface="Comic Sans MS"/>
              <a:cs typeface="Comic Sans MS"/>
            </a:endParaRPr>
          </a:p>
          <a:p>
            <a:pPr algn="just"/>
            <a:r>
              <a:rPr lang="fr-FR" sz="2400" dirty="0" smtClean="0">
                <a:latin typeface="Comic Sans MS"/>
                <a:cs typeface="Comic Sans MS"/>
              </a:rPr>
              <a:t>Tu </a:t>
            </a:r>
            <a:r>
              <a:rPr lang="fr-FR" sz="2400" dirty="0">
                <a:latin typeface="Comic Sans MS"/>
                <a:cs typeface="Comic Sans MS"/>
              </a:rPr>
              <a:t>as à ta disposition une carte avec un quadrillage : </a:t>
            </a:r>
            <a:endParaRPr lang="fr-FR" sz="2400" dirty="0" smtClean="0">
              <a:latin typeface="Comic Sans MS"/>
              <a:cs typeface="Comic Sans MS"/>
            </a:endParaRPr>
          </a:p>
          <a:p>
            <a:pPr algn="just"/>
            <a:r>
              <a:rPr lang="fr-FR" sz="2400" dirty="0" smtClean="0">
                <a:latin typeface="Comic Sans MS"/>
                <a:cs typeface="Comic Sans MS"/>
              </a:rPr>
              <a:t>A </a:t>
            </a:r>
            <a:r>
              <a:rPr lang="fr-FR" sz="2400" dirty="0">
                <a:latin typeface="Comic Sans MS"/>
                <a:cs typeface="Comic Sans MS"/>
              </a:rPr>
              <a:t>partir de là, tu peux schématiser le tracé des contours tout en respectant le contour réel des Etats ou continents. </a:t>
            </a:r>
            <a:br>
              <a:rPr lang="fr-FR" sz="2400" dirty="0">
                <a:latin typeface="Comic Sans MS"/>
                <a:cs typeface="Comic Sans MS"/>
              </a:rPr>
            </a:br>
            <a:endParaRPr lang="fr-FR" sz="2400" dirty="0" smtClean="0">
              <a:latin typeface="Comic Sans MS"/>
              <a:cs typeface="Comic Sans MS"/>
            </a:endParaRPr>
          </a:p>
          <a:p>
            <a:pPr algn="just"/>
            <a:r>
              <a:rPr lang="fr-FR" sz="2400" dirty="0" smtClean="0">
                <a:latin typeface="Comic Sans MS"/>
                <a:cs typeface="Comic Sans MS"/>
              </a:rPr>
              <a:t>Voici </a:t>
            </a:r>
            <a:r>
              <a:rPr lang="fr-FR" sz="2400" dirty="0">
                <a:latin typeface="Comic Sans MS"/>
                <a:cs typeface="Comic Sans MS"/>
              </a:rPr>
              <a:t>un exemple en dessous d’un schéma d’un Etat  à partir d’un quadrillage : Les traits gras au stylo noir ont été repassés sur les contours « réels » de l’Etat (ici les Etats-Unis). </a:t>
            </a:r>
            <a:endParaRPr lang="fr-FR" sz="2400" dirty="0" smtClean="0">
              <a:latin typeface="Comic Sans MS"/>
              <a:cs typeface="Comic Sans MS"/>
            </a:endParaRPr>
          </a:p>
          <a:p>
            <a:endParaRPr lang="fr-FR" sz="2400" dirty="0">
              <a:latin typeface="Comic Sans MS"/>
              <a:cs typeface="Comic Sans MS"/>
            </a:endParaRPr>
          </a:p>
          <a:p>
            <a:endParaRPr lang="fr-FR" sz="2400" dirty="0" smtClean="0">
              <a:latin typeface="Comic Sans MS"/>
              <a:cs typeface="Comic Sans MS"/>
            </a:endParaRPr>
          </a:p>
          <a:p>
            <a:endParaRPr lang="fr-FR" sz="2400" dirty="0">
              <a:latin typeface="Comic Sans MS"/>
              <a:cs typeface="Comic Sans MS"/>
            </a:endParaRPr>
          </a:p>
        </p:txBody>
      </p:sp>
    </p:spTree>
    <p:extLst>
      <p:ext uri="{BB962C8B-B14F-4D97-AF65-F5344CB8AC3E}">
        <p14:creationId xmlns:p14="http://schemas.microsoft.com/office/powerpoint/2010/main" val="1093854631"/>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315200" cy="4267199"/>
          </a:xfrm>
          <a:prstGeom prst="rect">
            <a:avLst/>
          </a:prstGeom>
          <a:noFill/>
          <a:ln>
            <a:noFill/>
          </a:ln>
        </p:spPr>
      </p:pic>
    </p:spTree>
    <p:extLst>
      <p:ext uri="{BB962C8B-B14F-4D97-AF65-F5344CB8AC3E}">
        <p14:creationId xmlns:p14="http://schemas.microsoft.com/office/powerpoint/2010/main" val="4103134389"/>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3000" y="533400"/>
            <a:ext cx="7543800" cy="954107"/>
          </a:xfrm>
          <a:prstGeom prst="rect">
            <a:avLst/>
          </a:prstGeom>
          <a:solidFill>
            <a:srgbClr val="8064A2"/>
          </a:solidFill>
        </p:spPr>
        <p:txBody>
          <a:bodyPr wrap="square" rtlCol="0">
            <a:spAutoFit/>
          </a:bodyPr>
          <a:lstStyle/>
          <a:p>
            <a:r>
              <a:rPr lang="fr-FR" sz="2800" dirty="0" smtClean="0">
                <a:latin typeface="Comic Sans MS"/>
                <a:cs typeface="Comic Sans MS"/>
              </a:rPr>
              <a:t>Les consignes de travail </a:t>
            </a:r>
          </a:p>
          <a:p>
            <a:endParaRPr lang="fr-FR" sz="2800" dirty="0">
              <a:latin typeface="Comic Sans MS"/>
              <a:cs typeface="Comic Sans MS"/>
            </a:endParaRPr>
          </a:p>
        </p:txBody>
      </p:sp>
      <p:sp>
        <p:nvSpPr>
          <p:cNvPr id="3" name="Rectangle 2"/>
          <p:cNvSpPr/>
          <p:nvPr/>
        </p:nvSpPr>
        <p:spPr>
          <a:xfrm>
            <a:off x="1371600" y="1752600"/>
            <a:ext cx="7391400" cy="5262979"/>
          </a:xfrm>
          <a:prstGeom prst="rect">
            <a:avLst/>
          </a:prstGeom>
          <a:ln>
            <a:solidFill>
              <a:srgbClr val="8064A2"/>
            </a:solidFill>
          </a:ln>
        </p:spPr>
        <p:txBody>
          <a:bodyPr wrap="square">
            <a:spAutoFit/>
          </a:bodyPr>
          <a:lstStyle/>
          <a:p>
            <a:r>
              <a:rPr lang="fr-FR" sz="2000" dirty="0">
                <a:latin typeface="Comic Sans MS"/>
                <a:cs typeface="Comic Sans MS"/>
              </a:rPr>
              <a:t>Maintenant, c’est à toi ! </a:t>
            </a:r>
            <a:r>
              <a:rPr lang="fr-FR" sz="2000" dirty="0" smtClean="0">
                <a:latin typeface="Comic Sans MS"/>
                <a:cs typeface="Comic Sans MS"/>
              </a:rPr>
              <a:t>  Voici </a:t>
            </a:r>
            <a:r>
              <a:rPr lang="fr-FR" sz="2000" dirty="0">
                <a:latin typeface="Comic Sans MS"/>
                <a:cs typeface="Comic Sans MS"/>
              </a:rPr>
              <a:t>2 cartes sur quadrillage : </a:t>
            </a:r>
          </a:p>
          <a:p>
            <a:r>
              <a:rPr lang="fr-FR" sz="2000" dirty="0">
                <a:latin typeface="Comic Sans MS"/>
                <a:cs typeface="Comic Sans MS"/>
              </a:rPr>
              <a:t> </a:t>
            </a:r>
          </a:p>
          <a:p>
            <a:pPr marL="342900" indent="-342900" algn="just">
              <a:buAutoNum type="arabicParenR"/>
            </a:pPr>
            <a:r>
              <a:rPr lang="fr-FR" sz="2000" b="1" dirty="0" smtClean="0">
                <a:latin typeface="Comic Sans MS"/>
                <a:cs typeface="Comic Sans MS"/>
              </a:rPr>
              <a:t>A </a:t>
            </a:r>
            <a:r>
              <a:rPr lang="fr-FR" sz="2000" b="1" dirty="0">
                <a:latin typeface="Comic Sans MS"/>
                <a:cs typeface="Comic Sans MS"/>
              </a:rPr>
              <a:t>toi de faire le schéma de ces 2 cartes</a:t>
            </a:r>
            <a:r>
              <a:rPr lang="fr-FR" sz="2000" dirty="0">
                <a:latin typeface="Comic Sans MS"/>
                <a:cs typeface="Comic Sans MS"/>
              </a:rPr>
              <a:t> (carte n°1 : carte du monde = un planisphère / carte n°2 : carte du bassin méditerranéen</a:t>
            </a:r>
            <a:r>
              <a:rPr lang="fr-FR" sz="2000" dirty="0" smtClean="0">
                <a:latin typeface="Comic Sans MS"/>
                <a:cs typeface="Comic Sans MS"/>
              </a:rPr>
              <a:t>)</a:t>
            </a:r>
            <a:r>
              <a:rPr lang="fr-FR" sz="2000" dirty="0">
                <a:latin typeface="Comic Sans MS"/>
                <a:cs typeface="Comic Sans MS"/>
              </a:rPr>
              <a:t> </a:t>
            </a:r>
            <a:r>
              <a:rPr lang="fr-FR" sz="2000" b="1" dirty="0" smtClean="0">
                <a:latin typeface="Comic Sans MS"/>
                <a:cs typeface="Comic Sans MS"/>
              </a:rPr>
              <a:t>en repassant sur les fonds de cartes quadrillées les contours. </a:t>
            </a:r>
          </a:p>
          <a:p>
            <a:endParaRPr lang="fr-FR" sz="2000" dirty="0">
              <a:latin typeface="Comic Sans MS"/>
              <a:cs typeface="Comic Sans MS"/>
            </a:endParaRPr>
          </a:p>
          <a:p>
            <a:r>
              <a:rPr lang="fr-FR" sz="2000" dirty="0">
                <a:latin typeface="Comic Sans MS"/>
                <a:cs typeface="Comic Sans MS"/>
              </a:rPr>
              <a:t>2) Ensuite, </a:t>
            </a:r>
            <a:r>
              <a:rPr lang="fr-FR" sz="2000" b="1" dirty="0">
                <a:latin typeface="Comic Sans MS"/>
                <a:cs typeface="Comic Sans MS"/>
              </a:rPr>
              <a:t>tu vas  </a:t>
            </a:r>
            <a:r>
              <a:rPr lang="fr-FR" sz="2000" b="1" dirty="0" smtClean="0">
                <a:latin typeface="Comic Sans MS"/>
                <a:cs typeface="Comic Sans MS"/>
              </a:rPr>
              <a:t>localiser </a:t>
            </a:r>
            <a:r>
              <a:rPr lang="fr-FR" sz="2000" dirty="0">
                <a:latin typeface="Comic Sans MS"/>
                <a:cs typeface="Comic Sans MS"/>
              </a:rPr>
              <a:t>sur ton schéma n°1 la France : </a:t>
            </a:r>
            <a:endParaRPr lang="fr-FR" sz="2000" dirty="0" smtClean="0">
              <a:latin typeface="Comic Sans MS"/>
              <a:cs typeface="Comic Sans MS"/>
            </a:endParaRPr>
          </a:p>
          <a:p>
            <a:endParaRPr lang="fr-FR" sz="2000" dirty="0">
              <a:latin typeface="Comic Sans MS"/>
              <a:cs typeface="Comic Sans MS"/>
            </a:endParaRPr>
          </a:p>
          <a:p>
            <a:pPr algn="just"/>
            <a:r>
              <a:rPr lang="fr-FR" sz="2000" dirty="0" smtClean="0">
                <a:latin typeface="Comic Sans MS"/>
                <a:cs typeface="Comic Sans MS"/>
              </a:rPr>
              <a:t>Réfléchis </a:t>
            </a:r>
            <a:r>
              <a:rPr lang="fr-FR" sz="2000" dirty="0">
                <a:latin typeface="Comic Sans MS"/>
                <a:cs typeface="Comic Sans MS"/>
              </a:rPr>
              <a:t>à une façon de localiser la France : Pour cela, imagine qu’une personne ne sache pas où se situe la France car elle vient d’un autre pays et tu vas lui montrer justement où se situe la </a:t>
            </a:r>
            <a:r>
              <a:rPr lang="fr-FR" sz="2000" dirty="0" smtClean="0">
                <a:latin typeface="Comic Sans MS"/>
                <a:cs typeface="Comic Sans MS"/>
              </a:rPr>
              <a:t>France</a:t>
            </a:r>
            <a:r>
              <a:rPr lang="fr-FR" sz="2000" dirty="0">
                <a:latin typeface="Comic Sans MS"/>
                <a:cs typeface="Comic Sans MS"/>
              </a:rPr>
              <a:t> : </a:t>
            </a:r>
            <a:r>
              <a:rPr lang="fr-FR" sz="2000" b="1" dirty="0">
                <a:latin typeface="Comic Sans MS"/>
                <a:cs typeface="Comic Sans MS"/>
              </a:rPr>
              <a:t>Comment ferais-tu pour lui montrer sur ton schéma ? </a:t>
            </a:r>
            <a:endParaRPr lang="fr-FR" sz="2000" b="1" dirty="0" smtClean="0">
              <a:latin typeface="Comic Sans MS"/>
              <a:cs typeface="Comic Sans MS"/>
            </a:endParaRPr>
          </a:p>
          <a:p>
            <a:r>
              <a:rPr lang="fr-FR" sz="2000" dirty="0" smtClean="0">
                <a:latin typeface="Comic Sans MS"/>
                <a:cs typeface="Comic Sans MS"/>
              </a:rPr>
              <a:t>   </a:t>
            </a:r>
            <a:endParaRPr lang="fr-FR" sz="2000" dirty="0">
              <a:latin typeface="Comic Sans MS"/>
              <a:cs typeface="Comic Sans MS"/>
            </a:endParaRPr>
          </a:p>
          <a:p>
            <a:endParaRPr lang="fr-FR" dirty="0" smtClean="0"/>
          </a:p>
          <a:p>
            <a:endParaRPr lang="fr-FR" dirty="0"/>
          </a:p>
        </p:txBody>
      </p:sp>
    </p:spTree>
    <p:extLst>
      <p:ext uri="{BB962C8B-B14F-4D97-AF65-F5344CB8AC3E}">
        <p14:creationId xmlns:p14="http://schemas.microsoft.com/office/powerpoint/2010/main" val="1409267524"/>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685800"/>
            <a:ext cx="8153400" cy="4800600"/>
          </a:xfrm>
          <a:ln>
            <a:solidFill>
              <a:srgbClr val="8064A2"/>
            </a:solidFill>
          </a:ln>
        </p:spPr>
        <p:txBody>
          <a:bodyPr>
            <a:normAutofit/>
          </a:bodyPr>
          <a:lstStyle/>
          <a:p>
            <a:pPr algn="just"/>
            <a:r>
              <a:rPr lang="fr-FR" sz="2400" dirty="0">
                <a:latin typeface="Comic Sans MS"/>
                <a:cs typeface="Comic Sans MS"/>
              </a:rPr>
              <a:t>3) Puis, tu vas localiser sur ton schéma n°2, La Ciotat</a:t>
            </a:r>
            <a:r>
              <a:rPr lang="fr-FR" sz="2400" dirty="0" smtClean="0">
                <a:latin typeface="Comic Sans MS"/>
                <a:cs typeface="Comic Sans MS"/>
              </a:rPr>
              <a:t>.</a:t>
            </a:r>
            <a:br>
              <a:rPr lang="fr-FR" sz="2400" dirty="0" smtClean="0">
                <a:latin typeface="Comic Sans MS"/>
                <a:cs typeface="Comic Sans MS"/>
              </a:rPr>
            </a:br>
            <a:r>
              <a:rPr lang="fr-FR" sz="2400" dirty="0">
                <a:latin typeface="Comic Sans MS"/>
                <a:cs typeface="Comic Sans MS"/>
              </a:rPr>
              <a:t/>
            </a:r>
            <a:br>
              <a:rPr lang="fr-FR" sz="2400" dirty="0">
                <a:latin typeface="Comic Sans MS"/>
                <a:cs typeface="Comic Sans MS"/>
              </a:rPr>
            </a:br>
            <a:r>
              <a:rPr lang="fr-FR" sz="2400" dirty="0" smtClean="0">
                <a:latin typeface="Comic Sans MS"/>
                <a:cs typeface="Comic Sans MS"/>
              </a:rPr>
              <a:t> </a:t>
            </a:r>
            <a:r>
              <a:rPr lang="fr-FR" sz="2400" b="1" dirty="0" smtClean="0">
                <a:latin typeface="Comic Sans MS"/>
                <a:cs typeface="Comic Sans MS"/>
              </a:rPr>
              <a:t>Imagine</a:t>
            </a:r>
            <a:r>
              <a:rPr lang="fr-FR" sz="2400" dirty="0" smtClean="0">
                <a:latin typeface="Comic Sans MS"/>
                <a:cs typeface="Comic Sans MS"/>
              </a:rPr>
              <a:t> </a:t>
            </a:r>
            <a:r>
              <a:rPr lang="fr-FR" sz="2400" dirty="0">
                <a:latin typeface="Comic Sans MS"/>
                <a:cs typeface="Comic Sans MS"/>
              </a:rPr>
              <a:t>qu’une personne vienne de l’étranger et qu’elle ne sache pas où est La Ciotat : </a:t>
            </a:r>
            <a:r>
              <a:rPr lang="fr-FR" sz="2400" b="1" dirty="0">
                <a:latin typeface="Comic Sans MS"/>
                <a:cs typeface="Comic Sans MS"/>
              </a:rPr>
              <a:t>Comment ferais-tu pour lui indiquer La Ciotat sur ton schéma ? </a:t>
            </a:r>
            <a:br>
              <a:rPr lang="fr-FR" sz="2400" b="1" dirty="0">
                <a:latin typeface="Comic Sans MS"/>
                <a:cs typeface="Comic Sans MS"/>
              </a:rPr>
            </a:br>
            <a:r>
              <a:rPr lang="fr-FR" sz="2400" dirty="0">
                <a:latin typeface="Comic Sans MS"/>
                <a:cs typeface="Comic Sans MS"/>
              </a:rPr>
              <a:t> </a:t>
            </a:r>
            <a:br>
              <a:rPr lang="fr-FR" sz="2400" dirty="0">
                <a:latin typeface="Comic Sans MS"/>
                <a:cs typeface="Comic Sans MS"/>
              </a:rPr>
            </a:br>
            <a:r>
              <a:rPr lang="fr-FR" sz="2400" dirty="0">
                <a:latin typeface="Comic Sans MS"/>
                <a:cs typeface="Comic Sans MS"/>
              </a:rPr>
              <a:t>4) Est-ce qu’un titre à donner  pour chacun de tes schémas te semble utile ? Pourquoi ? </a:t>
            </a:r>
            <a:br>
              <a:rPr lang="fr-FR" sz="2400" dirty="0">
                <a:latin typeface="Comic Sans MS"/>
                <a:cs typeface="Comic Sans MS"/>
              </a:rPr>
            </a:br>
            <a:endParaRPr lang="fr-FR" sz="2400" dirty="0">
              <a:latin typeface="Comic Sans MS"/>
              <a:cs typeface="Comic Sans MS"/>
            </a:endParaRPr>
          </a:p>
        </p:txBody>
      </p:sp>
    </p:spTree>
    <p:extLst>
      <p:ext uri="{BB962C8B-B14F-4D97-AF65-F5344CB8AC3E}">
        <p14:creationId xmlns:p14="http://schemas.microsoft.com/office/powerpoint/2010/main" val="2886894898"/>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914401" y="990600"/>
            <a:ext cx="7696200" cy="5257799"/>
          </a:xfrm>
          <a:prstGeom prst="rect">
            <a:avLst/>
          </a:prstGeom>
          <a:noFill/>
          <a:ln>
            <a:solidFill>
              <a:srgbClr val="8064A2"/>
            </a:solidFill>
          </a:ln>
        </p:spPr>
      </p:pic>
      <p:sp>
        <p:nvSpPr>
          <p:cNvPr id="3" name="ZoneTexte 2"/>
          <p:cNvSpPr txBox="1"/>
          <p:nvPr/>
        </p:nvSpPr>
        <p:spPr>
          <a:xfrm>
            <a:off x="838200" y="304800"/>
            <a:ext cx="8001000" cy="461665"/>
          </a:xfrm>
          <a:prstGeom prst="rect">
            <a:avLst/>
          </a:prstGeom>
          <a:solidFill>
            <a:srgbClr val="8064A2"/>
          </a:solidFill>
        </p:spPr>
        <p:txBody>
          <a:bodyPr wrap="square" rtlCol="0">
            <a:spAutoFit/>
          </a:bodyPr>
          <a:lstStyle/>
          <a:p>
            <a:r>
              <a:rPr lang="fr-FR" sz="2400" dirty="0" smtClean="0">
                <a:latin typeface="Comic Sans MS"/>
                <a:cs typeface="Comic Sans MS"/>
              </a:rPr>
              <a:t>Carte n°1</a:t>
            </a:r>
            <a:endParaRPr lang="fr-FR" sz="2400" dirty="0">
              <a:latin typeface="Comic Sans MS"/>
              <a:cs typeface="Comic Sans MS"/>
            </a:endParaRPr>
          </a:p>
        </p:txBody>
      </p:sp>
    </p:spTree>
    <p:extLst>
      <p:ext uri="{BB962C8B-B14F-4D97-AF65-F5344CB8AC3E}">
        <p14:creationId xmlns:p14="http://schemas.microsoft.com/office/powerpoint/2010/main" val="3115971314"/>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28600"/>
            <a:ext cx="8077200" cy="1330568"/>
          </a:xfrm>
        </p:spPr>
        <p:txBody>
          <a:bodyPr>
            <a:normAutofit fontScale="90000"/>
          </a:bodyPr>
          <a:lstStyle/>
          <a:p>
            <a:pPr algn="just"/>
            <a:r>
              <a:rPr lang="fr-FR" sz="2800" b="1" u="sng" dirty="0">
                <a:solidFill>
                  <a:srgbClr val="0000FF"/>
                </a:solidFill>
              </a:rPr>
              <a:t>Compétence </a:t>
            </a:r>
            <a:r>
              <a:rPr lang="fr-FR" sz="2800" b="1" u="sng" dirty="0" smtClean="0">
                <a:solidFill>
                  <a:srgbClr val="0000FF"/>
                </a:solidFill>
              </a:rPr>
              <a:t>travaillée </a:t>
            </a:r>
            <a:r>
              <a:rPr lang="fr-FR" sz="2800" b="1" dirty="0" smtClean="0">
                <a:solidFill>
                  <a:srgbClr val="0000FF"/>
                </a:solidFill>
              </a:rPr>
              <a:t>: </a:t>
            </a:r>
            <a:r>
              <a:rPr lang="fr-FR" sz="2800" b="1" dirty="0">
                <a:solidFill>
                  <a:srgbClr val="0000FF"/>
                </a:solidFill>
              </a:rPr>
              <a:t>Lire et pratiquer différents langages pour mieux comprendre  et mieux apprendre. Passer de textes à la construction d’un schéma</a:t>
            </a:r>
            <a:r>
              <a:rPr lang="fr-FR" sz="2800" b="1" dirty="0"/>
              <a:t>. </a:t>
            </a:r>
            <a:r>
              <a:rPr lang="fr-FR" sz="2800" dirty="0"/>
              <a:t/>
            </a:r>
            <a:br>
              <a:rPr lang="fr-FR" sz="2800" dirty="0"/>
            </a:br>
            <a:endParaRPr lang="fr-FR" sz="2800" dirty="0">
              <a:latin typeface="Comic Sans MS"/>
              <a:cs typeface="Comic Sans MS"/>
            </a:endParaRPr>
          </a:p>
        </p:txBody>
      </p:sp>
      <p:sp>
        <p:nvSpPr>
          <p:cNvPr id="5" name="Content Placeholder 4"/>
          <p:cNvSpPr>
            <a:spLocks noGrp="1"/>
          </p:cNvSpPr>
          <p:nvPr>
            <p:ph idx="1"/>
            <p:custDataLst>
              <p:tags r:id="rId3"/>
            </p:custDataLst>
          </p:nvPr>
        </p:nvSpPr>
        <p:spPr>
          <a:xfrm>
            <a:off x="762000" y="1596413"/>
            <a:ext cx="8077200" cy="4804387"/>
          </a:xfrm>
          <a:solidFill>
            <a:srgbClr val="FFFFFF"/>
          </a:solidFill>
          <a:ln>
            <a:solidFill>
              <a:srgbClr val="419EA2"/>
            </a:solidFill>
          </a:ln>
        </p:spPr>
        <p:txBody>
          <a:bodyPr>
            <a:noAutofit/>
          </a:bodyPr>
          <a:lstStyle/>
          <a:p>
            <a:pPr marL="0" indent="0">
              <a:buNone/>
            </a:pPr>
            <a:r>
              <a:rPr lang="fr-FR" sz="2800" b="1" u="sng" dirty="0" smtClean="0">
                <a:solidFill>
                  <a:srgbClr val="0000FF"/>
                </a:solidFill>
                <a:latin typeface="Comic Sans MS"/>
                <a:cs typeface="Comic Sans MS"/>
              </a:rPr>
              <a:t>Pourquoi ?</a:t>
            </a:r>
            <a:r>
              <a:rPr lang="fr-FR" sz="2800" dirty="0" smtClean="0">
                <a:solidFill>
                  <a:srgbClr val="0000FF"/>
                </a:solidFill>
                <a:latin typeface="Comic Sans MS"/>
                <a:cs typeface="Comic Sans MS"/>
              </a:rPr>
              <a:t>  </a:t>
            </a:r>
          </a:p>
          <a:p>
            <a:pPr marL="0" indent="0" algn="just">
              <a:buNone/>
            </a:pPr>
            <a:r>
              <a:rPr lang="fr-FR" sz="2000" dirty="0" smtClean="0">
                <a:solidFill>
                  <a:srgbClr val="0000FF"/>
                </a:solidFill>
                <a:latin typeface="Comic Sans MS"/>
                <a:cs typeface="Comic Sans MS"/>
              </a:rPr>
              <a:t>			</a:t>
            </a:r>
            <a:r>
              <a:rPr lang="fr-FR" sz="2800" u="sng" dirty="0" smtClean="0">
                <a:solidFill>
                  <a:srgbClr val="0000FF"/>
                </a:solidFill>
                <a:latin typeface="Comic Sans MS"/>
                <a:cs typeface="Comic Sans MS"/>
              </a:rPr>
              <a:t>Intérêts : </a:t>
            </a:r>
            <a:endParaRPr lang="fr-FR" sz="2800" u="sng" dirty="0">
              <a:solidFill>
                <a:srgbClr val="0000FF"/>
              </a:solidFill>
              <a:latin typeface="Comic Sans MS"/>
              <a:cs typeface="Comic Sans MS"/>
            </a:endParaRPr>
          </a:p>
          <a:p>
            <a:pPr lvl="0" algn="just"/>
            <a:r>
              <a:rPr lang="fr-FR" sz="2000" dirty="0">
                <a:solidFill>
                  <a:srgbClr val="0000FF"/>
                </a:solidFill>
                <a:latin typeface="Comic Sans MS"/>
                <a:cs typeface="Comic Sans MS"/>
              </a:rPr>
              <a:t>Placer l’élève en </a:t>
            </a:r>
            <a:r>
              <a:rPr lang="fr-FR" sz="2000" b="1" dirty="0">
                <a:solidFill>
                  <a:srgbClr val="0000FF"/>
                </a:solidFill>
                <a:latin typeface="Comic Sans MS"/>
                <a:cs typeface="Comic Sans MS"/>
              </a:rPr>
              <a:t>situation d’auto-évaluation</a:t>
            </a:r>
            <a:r>
              <a:rPr lang="fr-FR" sz="2000" dirty="0">
                <a:solidFill>
                  <a:srgbClr val="0000FF"/>
                </a:solidFill>
                <a:latin typeface="Comic Sans MS"/>
                <a:cs typeface="Comic Sans MS"/>
              </a:rPr>
              <a:t> : </a:t>
            </a:r>
            <a:r>
              <a:rPr lang="fr-FR" sz="2000" dirty="0" smtClean="0">
                <a:solidFill>
                  <a:srgbClr val="0000FF"/>
                </a:solidFill>
                <a:latin typeface="Comic Sans MS"/>
                <a:cs typeface="Comic Sans MS"/>
              </a:rPr>
              <a:t>partir </a:t>
            </a:r>
            <a:r>
              <a:rPr lang="fr-FR" sz="2000" dirty="0">
                <a:solidFill>
                  <a:srgbClr val="0000FF"/>
                </a:solidFill>
                <a:latin typeface="Comic Sans MS"/>
                <a:cs typeface="Comic Sans MS"/>
              </a:rPr>
              <a:t>de l’évaluation (diagnostique établi par l’élève lui-même).  </a:t>
            </a:r>
          </a:p>
          <a:p>
            <a:pPr lvl="0" algn="just"/>
            <a:r>
              <a:rPr lang="fr-FR" sz="2000" b="1" dirty="0">
                <a:solidFill>
                  <a:srgbClr val="0000FF"/>
                </a:solidFill>
                <a:latin typeface="Comic Sans MS"/>
                <a:cs typeface="Comic Sans MS"/>
              </a:rPr>
              <a:t>Produire différents </a:t>
            </a:r>
            <a:r>
              <a:rPr lang="fr-FR" sz="2000" b="1" dirty="0" smtClean="0">
                <a:solidFill>
                  <a:srgbClr val="0000FF"/>
                </a:solidFill>
                <a:latin typeface="Comic Sans MS"/>
                <a:cs typeface="Comic Sans MS"/>
              </a:rPr>
              <a:t>langages</a:t>
            </a:r>
            <a:r>
              <a:rPr lang="fr-FR" sz="2000" dirty="0" smtClean="0">
                <a:solidFill>
                  <a:srgbClr val="0000FF"/>
                </a:solidFill>
                <a:latin typeface="Comic Sans MS"/>
                <a:cs typeface="Comic Sans MS"/>
              </a:rPr>
              <a:t>.</a:t>
            </a:r>
            <a:r>
              <a:rPr lang="fr-FR" sz="2000" dirty="0">
                <a:solidFill>
                  <a:srgbClr val="0000FF"/>
                </a:solidFill>
                <a:latin typeface="Comic Sans MS"/>
                <a:cs typeface="Comic Sans MS"/>
              </a:rPr>
              <a:t> </a:t>
            </a:r>
          </a:p>
          <a:p>
            <a:pPr lvl="0" algn="just"/>
            <a:r>
              <a:rPr lang="fr-FR" sz="2000" dirty="0">
                <a:solidFill>
                  <a:srgbClr val="0000FF"/>
                </a:solidFill>
                <a:latin typeface="Comic Sans MS"/>
                <a:cs typeface="Comic Sans MS"/>
              </a:rPr>
              <a:t>Passer d’un </a:t>
            </a:r>
            <a:r>
              <a:rPr lang="fr-FR" sz="2000" b="1" dirty="0">
                <a:solidFill>
                  <a:srgbClr val="0000FF"/>
                </a:solidFill>
                <a:latin typeface="Comic Sans MS"/>
                <a:cs typeface="Comic Sans MS"/>
              </a:rPr>
              <a:t>langage à un autre</a:t>
            </a:r>
            <a:r>
              <a:rPr lang="fr-FR" sz="2000" dirty="0">
                <a:solidFill>
                  <a:srgbClr val="0000FF"/>
                </a:solidFill>
                <a:latin typeface="Comic Sans MS"/>
                <a:cs typeface="Comic Sans MS"/>
              </a:rPr>
              <a:t> : permet de </a:t>
            </a:r>
            <a:r>
              <a:rPr lang="fr-FR" sz="2000" b="1" dirty="0">
                <a:solidFill>
                  <a:srgbClr val="0000FF"/>
                </a:solidFill>
                <a:latin typeface="Comic Sans MS"/>
                <a:cs typeface="Comic Sans MS"/>
              </a:rPr>
              <a:t>vérifier </a:t>
            </a:r>
            <a:r>
              <a:rPr lang="fr-FR" sz="2000" dirty="0">
                <a:solidFill>
                  <a:srgbClr val="0000FF"/>
                </a:solidFill>
                <a:latin typeface="Comic Sans MS"/>
                <a:cs typeface="Comic Sans MS"/>
              </a:rPr>
              <a:t>si l’élève a compris les notions </a:t>
            </a:r>
            <a:r>
              <a:rPr lang="fr-FR" sz="2000" dirty="0" smtClean="0">
                <a:solidFill>
                  <a:srgbClr val="0000FF"/>
                </a:solidFill>
                <a:latin typeface="Comic Sans MS"/>
                <a:cs typeface="Comic Sans MS"/>
              </a:rPr>
              <a:t>étudiées.</a:t>
            </a:r>
            <a:endParaRPr lang="fr-FR" sz="2000" dirty="0">
              <a:solidFill>
                <a:srgbClr val="0000FF"/>
              </a:solidFill>
              <a:latin typeface="Comic Sans MS"/>
              <a:cs typeface="Comic Sans MS"/>
            </a:endParaRPr>
          </a:p>
          <a:p>
            <a:pPr lvl="0" algn="just"/>
            <a:r>
              <a:rPr lang="fr-FR" sz="2000" dirty="0">
                <a:solidFill>
                  <a:srgbClr val="0000FF"/>
                </a:solidFill>
                <a:latin typeface="Comic Sans MS"/>
                <a:cs typeface="Comic Sans MS"/>
              </a:rPr>
              <a:t>L’élève maîtrise-t-il suffisamment le langage cartographique ? : </a:t>
            </a:r>
            <a:r>
              <a:rPr lang="fr-FR" sz="2000" b="1" dirty="0">
                <a:solidFill>
                  <a:srgbClr val="0000FF"/>
                </a:solidFill>
                <a:latin typeface="Comic Sans MS"/>
                <a:cs typeface="Comic Sans MS"/>
              </a:rPr>
              <a:t>Faire des choix </a:t>
            </a:r>
            <a:r>
              <a:rPr lang="fr-FR" sz="2000" dirty="0">
                <a:solidFill>
                  <a:srgbClr val="0000FF"/>
                </a:solidFill>
                <a:latin typeface="Comic Sans MS"/>
                <a:cs typeface="Comic Sans MS"/>
              </a:rPr>
              <a:t>en adéquation avec les phénomènes représentés, choix de l’échelle représentés sur le schéma : schéma du monde, de l’Europe, du monde méditerranéen</a:t>
            </a:r>
            <a:r>
              <a:rPr lang="fr-FR" sz="2000" dirty="0" smtClean="0">
                <a:solidFill>
                  <a:srgbClr val="0000FF"/>
                </a:solidFill>
                <a:latin typeface="Comic Sans MS"/>
                <a:cs typeface="Comic Sans MS"/>
              </a:rPr>
              <a:t>…</a:t>
            </a:r>
          </a:p>
          <a:p>
            <a:pPr lvl="0"/>
            <a:endParaRPr lang="fr-FR" sz="2400" dirty="0">
              <a:latin typeface="Comic Sans MS"/>
              <a:cs typeface="Comic Sans MS"/>
            </a:endParaRPr>
          </a:p>
          <a:p>
            <a:pPr lvl="0"/>
            <a:endParaRPr lang="fr-FR" sz="2400" dirty="0" smtClean="0">
              <a:latin typeface="Comic Sans MS"/>
              <a:cs typeface="Comic Sans MS"/>
            </a:endParaRPr>
          </a:p>
          <a:p>
            <a:pPr lvl="0"/>
            <a:endParaRPr lang="fr-FR" sz="2400" dirty="0">
              <a:latin typeface="Comic Sans MS"/>
              <a:cs typeface="Comic Sans MS"/>
            </a:endParaRPr>
          </a:p>
          <a:p>
            <a:pPr lvl="0"/>
            <a:endParaRPr lang="fr-FR" sz="2400" dirty="0">
              <a:latin typeface="Comic Sans MS"/>
              <a:cs typeface="Comic Sans MS"/>
            </a:endParaRPr>
          </a:p>
          <a:p>
            <a:pPr marL="0" indent="0">
              <a:buNone/>
            </a:pPr>
            <a:endParaRPr lang="fr-FR" sz="2400" dirty="0" smtClean="0">
              <a:solidFill>
                <a:srgbClr val="0000FF"/>
              </a:solidFill>
              <a:latin typeface="Comic Sans MS"/>
              <a:cs typeface="Comic Sans MS"/>
            </a:endParaRPr>
          </a:p>
        </p:txBody>
      </p:sp>
    </p:spTree>
    <p:custDataLst>
      <p:tags r:id="rId1"/>
    </p:custData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1541462"/>
            <a:ext cx="7543800" cy="4859338"/>
          </a:xfrm>
          <a:prstGeom prst="rect">
            <a:avLst/>
          </a:prstGeom>
          <a:noFill/>
          <a:ln>
            <a:noFill/>
          </a:ln>
        </p:spPr>
      </p:pic>
      <p:sp>
        <p:nvSpPr>
          <p:cNvPr id="3" name="ZoneTexte 2"/>
          <p:cNvSpPr txBox="1"/>
          <p:nvPr/>
        </p:nvSpPr>
        <p:spPr>
          <a:xfrm flipH="1">
            <a:off x="838198" y="228600"/>
            <a:ext cx="7696201" cy="830997"/>
          </a:xfrm>
          <a:prstGeom prst="rect">
            <a:avLst/>
          </a:prstGeom>
          <a:solidFill>
            <a:srgbClr val="8064A2"/>
          </a:solidFill>
        </p:spPr>
        <p:txBody>
          <a:bodyPr wrap="square" rtlCol="0">
            <a:spAutoFit/>
          </a:bodyPr>
          <a:lstStyle/>
          <a:p>
            <a:r>
              <a:rPr lang="fr-FR" sz="2400" dirty="0" smtClean="0">
                <a:latin typeface="Comic Sans MS"/>
                <a:cs typeface="Comic Sans MS"/>
              </a:rPr>
              <a:t>Carte n°2</a:t>
            </a:r>
          </a:p>
          <a:p>
            <a:endParaRPr lang="fr-FR" sz="2400" dirty="0">
              <a:latin typeface="Comic Sans MS"/>
              <a:cs typeface="Comic Sans MS"/>
            </a:endParaRPr>
          </a:p>
        </p:txBody>
      </p:sp>
    </p:spTree>
    <p:extLst>
      <p:ext uri="{BB962C8B-B14F-4D97-AF65-F5344CB8AC3E}">
        <p14:creationId xmlns:p14="http://schemas.microsoft.com/office/powerpoint/2010/main" val="955336261"/>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74638"/>
            <a:ext cx="8305800" cy="5287962"/>
          </a:xfrm>
        </p:spPr>
        <p:txBody>
          <a:bodyPr>
            <a:normAutofit/>
          </a:bodyPr>
          <a:lstStyle/>
          <a:p>
            <a:r>
              <a:rPr lang="fr-FR" sz="1100" b="1" dirty="0"/>
              <a:t> </a:t>
            </a:r>
            <a:r>
              <a:rPr lang="fr-FR" sz="1100" b="1" u="sng" dirty="0"/>
              <a:t>Fiche : Comment traduire ? </a:t>
            </a:r>
            <a:r>
              <a:rPr lang="fr-FR" sz="1100" dirty="0"/>
              <a:t/>
            </a:r>
            <a:br>
              <a:rPr lang="fr-FR" sz="1100" dirty="0"/>
            </a:br>
            <a:r>
              <a:rPr lang="fr-FR" sz="1100" dirty="0"/>
              <a:t>Passer d’un texte à un schéma ou croquis. </a:t>
            </a:r>
            <a:br>
              <a:rPr lang="fr-FR" sz="1100" dirty="0"/>
            </a:br>
            <a:r>
              <a:rPr lang="fr-FR" sz="1100" dirty="0"/>
              <a:t> </a:t>
            </a:r>
            <a:br>
              <a:rPr lang="fr-FR" sz="1100" dirty="0"/>
            </a:br>
            <a:r>
              <a:rPr lang="fr-FR" sz="1100" dirty="0"/>
              <a:t>Consigne : Lis les questions et coche la réponse qui te paraît la plus adaptée.</a:t>
            </a:r>
            <a:br>
              <a:rPr lang="fr-FR" sz="1100" dirty="0"/>
            </a:br>
            <a:r>
              <a:rPr lang="fr-FR" sz="1100" dirty="0"/>
              <a:t> </a:t>
            </a:r>
            <a:br>
              <a:rPr lang="fr-FR" sz="1100" dirty="0"/>
            </a:br>
            <a:r>
              <a:rPr lang="fr-FR" sz="1100" dirty="0"/>
              <a:t>1/ Pour représenter sur un schéma ou croquis, un déplacement de population, je choisis comme figuré le plus adapté : </a:t>
            </a:r>
            <a:br>
              <a:rPr lang="fr-FR" sz="1100" dirty="0"/>
            </a:br>
            <a:r>
              <a:rPr lang="fr-FR" sz="1100" dirty="0"/>
              <a:t>☐  Un trait </a:t>
            </a:r>
            <a:br>
              <a:rPr lang="fr-FR" sz="1100" dirty="0"/>
            </a:br>
            <a:r>
              <a:rPr lang="fr-FR" sz="1100" dirty="0"/>
              <a:t>☐ Une flèche </a:t>
            </a:r>
            <a:br>
              <a:rPr lang="fr-FR" sz="1100" dirty="0"/>
            </a:br>
            <a:r>
              <a:rPr lang="fr-FR" sz="1100" dirty="0"/>
              <a:t>☐ Un carré </a:t>
            </a:r>
            <a:br>
              <a:rPr lang="fr-FR" sz="1100" dirty="0"/>
            </a:br>
            <a:r>
              <a:rPr lang="fr-FR" sz="1100" dirty="0"/>
              <a:t> </a:t>
            </a:r>
            <a:br>
              <a:rPr lang="fr-FR" sz="1100" dirty="0"/>
            </a:br>
            <a:r>
              <a:rPr lang="fr-FR" sz="1100" dirty="0"/>
              <a:t>2/ Pour représenter plusieurs déplacements de population sur le schéma ou croquis, je choisis :</a:t>
            </a:r>
            <a:br>
              <a:rPr lang="fr-FR" sz="1100" dirty="0"/>
            </a:br>
            <a:r>
              <a:rPr lang="fr-FR" sz="1100" dirty="0"/>
              <a:t>☐ Des traits plus ou moins épais </a:t>
            </a:r>
            <a:br>
              <a:rPr lang="fr-FR" sz="1100" dirty="0"/>
            </a:br>
            <a:r>
              <a:rPr lang="fr-FR" sz="1100" dirty="0"/>
              <a:t>☐ Différentes couleurs de flèches </a:t>
            </a:r>
            <a:br>
              <a:rPr lang="fr-FR" sz="1100" dirty="0"/>
            </a:br>
            <a:r>
              <a:rPr lang="fr-FR" sz="1100" dirty="0"/>
              <a:t> </a:t>
            </a:r>
            <a:br>
              <a:rPr lang="fr-FR" sz="1100" dirty="0"/>
            </a:br>
            <a:r>
              <a:rPr lang="fr-FR" sz="1100" dirty="0"/>
              <a:t>3/ Pour superposer (= ajouter), une information au déplacement de la population, comme par exemple indiquer sur mon schéma le niveau de développement     (riche/pauvre…) d’un pays, je choisis de : </a:t>
            </a:r>
            <a:br>
              <a:rPr lang="fr-FR" sz="1100" dirty="0"/>
            </a:br>
            <a:r>
              <a:rPr lang="fr-FR" sz="1100" dirty="0"/>
              <a:t>☐ Faire des hachures de différentes couleurs </a:t>
            </a:r>
            <a:br>
              <a:rPr lang="fr-FR" sz="1100" dirty="0"/>
            </a:br>
            <a:r>
              <a:rPr lang="fr-FR" sz="1100" dirty="0"/>
              <a:t>☐ D’utiliser des figurés ponctuels : carrés, points…</a:t>
            </a:r>
            <a:br>
              <a:rPr lang="fr-FR" sz="1100" dirty="0"/>
            </a:br>
            <a:r>
              <a:rPr lang="fr-FR" sz="1100" dirty="0"/>
              <a:t>☐ De colorier le pays en fonction de son niveau de développement et j’utilise un dégradé de couleur : jaune pour le pays pauvre et rouge pour le pays riche par exemple…</a:t>
            </a:r>
            <a:br>
              <a:rPr lang="fr-FR" sz="1100" dirty="0"/>
            </a:br>
            <a:r>
              <a:rPr lang="fr-FR" sz="1100" dirty="0"/>
              <a:t> </a:t>
            </a:r>
            <a:br>
              <a:rPr lang="fr-FR" sz="1100" dirty="0"/>
            </a:br>
            <a:r>
              <a:rPr lang="fr-FR" sz="1200" b="1" dirty="0">
                <a:solidFill>
                  <a:srgbClr val="FF0000"/>
                </a:solidFill>
              </a:rPr>
              <a:t> </a:t>
            </a:r>
            <a:br>
              <a:rPr lang="fr-FR" sz="1200" b="1" dirty="0">
                <a:solidFill>
                  <a:srgbClr val="FF0000"/>
                </a:solidFill>
              </a:rPr>
            </a:br>
            <a:r>
              <a:rPr lang="fr-FR" sz="1200" b="1" dirty="0">
                <a:solidFill>
                  <a:srgbClr val="FF0000"/>
                </a:solidFill>
              </a:rPr>
              <a:t>Colle cette fiche sur ton cahier. Elle te servira de référence et tu pourras la consulter à chaque fois que tu en auras besoin. </a:t>
            </a:r>
          </a:p>
        </p:txBody>
      </p:sp>
      <p:sp>
        <p:nvSpPr>
          <p:cNvPr id="3" name="ZoneTexte 2"/>
          <p:cNvSpPr txBox="1"/>
          <p:nvPr/>
        </p:nvSpPr>
        <p:spPr>
          <a:xfrm>
            <a:off x="762000" y="445829"/>
            <a:ext cx="7772399" cy="369332"/>
          </a:xfrm>
          <a:prstGeom prst="rect">
            <a:avLst/>
          </a:prstGeom>
          <a:solidFill>
            <a:schemeClr val="accent4"/>
          </a:solidFill>
        </p:spPr>
        <p:txBody>
          <a:bodyPr wrap="square" rtlCol="0">
            <a:spAutoFit/>
          </a:bodyPr>
          <a:lstStyle/>
          <a:p>
            <a:r>
              <a:rPr lang="fr-FR" dirty="0" smtClean="0"/>
              <a:t>Comment traduire des informations ? </a:t>
            </a:r>
            <a:endParaRPr lang="fr-FR" dirty="0"/>
          </a:p>
        </p:txBody>
      </p:sp>
    </p:spTree>
    <p:extLst>
      <p:ext uri="{BB962C8B-B14F-4D97-AF65-F5344CB8AC3E}">
        <p14:creationId xmlns:p14="http://schemas.microsoft.com/office/powerpoint/2010/main" val="1304953594"/>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355600"/>
            <a:ext cx="8194675" cy="711200"/>
          </a:xfrm>
          <a:solidFill>
            <a:schemeClr val="accent3"/>
          </a:solidFill>
        </p:spPr>
        <p:txBody>
          <a:bodyPr>
            <a:normAutofit/>
          </a:bodyPr>
          <a:lstStyle/>
          <a:p>
            <a:pPr algn="just"/>
            <a:r>
              <a:rPr lang="fr-FR" sz="2400" dirty="0" smtClean="0">
                <a:latin typeface="Comic Sans MS"/>
                <a:cs typeface="Comic Sans MS"/>
              </a:rPr>
              <a:t>Travaux version 1 </a:t>
            </a:r>
            <a:endParaRPr lang="fr-FR" sz="2400" dirty="0">
              <a:latin typeface="Comic Sans MS"/>
              <a:cs typeface="Comic Sans MS"/>
            </a:endParaRPr>
          </a:p>
        </p:txBody>
      </p:sp>
      <p:pic>
        <p:nvPicPr>
          <p:cNvPr id="7" name="Espace réservé du contenu 4" descr="ap 3 mobilites.pdf"/>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673100" y="1295401"/>
            <a:ext cx="3975100" cy="4960938"/>
          </a:xfrm>
          <a:noFill/>
          <a:ln>
            <a:solidFill>
              <a:srgbClr val="8064A2"/>
            </a:solidFill>
          </a:ln>
        </p:spPr>
      </p:pic>
    </p:spTree>
    <p:extLst>
      <p:ext uri="{BB962C8B-B14F-4D97-AF65-F5344CB8AC3E}">
        <p14:creationId xmlns:p14="http://schemas.microsoft.com/office/powerpoint/2010/main" val="944764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endParaRPr lang="fr-FR"/>
          </a:p>
        </p:txBody>
      </p:sp>
      <p:pic>
        <p:nvPicPr>
          <p:cNvPr id="7" name="Espace réservé du contenu 6" descr="ap 4 mobilités.pdf"/>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609600" y="228600"/>
            <a:ext cx="4800600" cy="6477000"/>
          </a:xfrm>
        </p:spPr>
      </p:pic>
    </p:spTree>
    <p:extLst>
      <p:ext uri="{BB962C8B-B14F-4D97-AF65-F5344CB8AC3E}">
        <p14:creationId xmlns:p14="http://schemas.microsoft.com/office/powerpoint/2010/main" val="2778108914"/>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924800" cy="715962"/>
          </a:xfrm>
          <a:solidFill>
            <a:srgbClr val="9BBB59"/>
          </a:solidFill>
        </p:spPr>
        <p:txBody>
          <a:bodyPr>
            <a:normAutofit fontScale="90000"/>
          </a:bodyPr>
          <a:lstStyle/>
          <a:p>
            <a:r>
              <a:rPr lang="fr-FR" dirty="0" smtClean="0"/>
              <a:t>Travaux version 1</a:t>
            </a:r>
            <a:endParaRPr lang="fr-FR" dirty="0"/>
          </a:p>
        </p:txBody>
      </p:sp>
      <p:pic>
        <p:nvPicPr>
          <p:cNvPr id="5" name="Espace réservé du contenu 4" descr="ap 5 mobiltés.pdf"/>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p:pic>
      <p:pic>
        <p:nvPicPr>
          <p:cNvPr id="6" name="Espace réservé du contenu 5" descr="ap 5 suite mobilités.pdf"/>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4800600" y="1447800"/>
            <a:ext cx="4038600" cy="4830763"/>
          </a:xfrm>
        </p:spPr>
      </p:pic>
    </p:spTree>
    <p:extLst>
      <p:ext uri="{BB962C8B-B14F-4D97-AF65-F5344CB8AC3E}">
        <p14:creationId xmlns:p14="http://schemas.microsoft.com/office/powerpoint/2010/main" val="3147224316"/>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0" y="274638"/>
            <a:ext cx="7696200" cy="868362"/>
          </a:xfrm>
          <a:solidFill>
            <a:srgbClr val="FFFF00"/>
          </a:solidFill>
        </p:spPr>
        <p:txBody>
          <a:bodyPr>
            <a:normAutofit/>
          </a:bodyPr>
          <a:lstStyle/>
          <a:p>
            <a:r>
              <a:rPr lang="fr-FR" sz="2400" b="1" dirty="0" smtClean="0"/>
              <a:t>Travaux version 2</a:t>
            </a:r>
            <a:endParaRPr lang="fr-FR" sz="2400" b="1" dirty="0"/>
          </a:p>
        </p:txBody>
      </p:sp>
      <p:sp>
        <p:nvSpPr>
          <p:cNvPr id="3" name="Espace réservé du texte 2"/>
          <p:cNvSpPr>
            <a:spLocks noGrp="1"/>
          </p:cNvSpPr>
          <p:nvPr>
            <p:ph type="body" idx="1"/>
          </p:nvPr>
        </p:nvSpPr>
        <p:spPr/>
        <p:txBody>
          <a:bodyPr/>
          <a:lstStyle/>
          <a:p>
            <a:endParaRPr lang="fr-FR" dirty="0"/>
          </a:p>
        </p:txBody>
      </p:sp>
      <p:pic>
        <p:nvPicPr>
          <p:cNvPr id="7" name="Espace réservé du contenu 6" descr="ap 1 mobilites.pdf"/>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685800" y="1066800"/>
            <a:ext cx="4040188" cy="5059363"/>
          </a:xfrm>
        </p:spPr>
      </p:pic>
      <p:sp>
        <p:nvSpPr>
          <p:cNvPr id="5" name="Espace réservé du texte 4"/>
          <p:cNvSpPr>
            <a:spLocks noGrp="1"/>
          </p:cNvSpPr>
          <p:nvPr>
            <p:ph type="body" sz="quarter" idx="3"/>
          </p:nvPr>
        </p:nvSpPr>
        <p:spPr/>
        <p:txBody>
          <a:bodyPr/>
          <a:lstStyle/>
          <a:p>
            <a:endParaRPr lang="fr-FR" dirty="0"/>
          </a:p>
        </p:txBody>
      </p:sp>
      <p:pic>
        <p:nvPicPr>
          <p:cNvPr id="8" name="Espace réservé du contenu 7" descr="ap 2 mobilités.pdf"/>
          <p:cNvPicPr>
            <a:picLocks noGrp="1" noChangeAspect="1"/>
          </p:cNvPicPr>
          <p:nvPr>
            <p:ph sz="quarter" idx="4"/>
          </p:nvPr>
        </p:nvPicPr>
        <p:blipFill>
          <a:blip r:embed="rId3" cstate="email">
            <a:extLst>
              <a:ext uri="{28A0092B-C50C-407E-A947-70E740481C1C}">
                <a14:useLocalDpi xmlns:a14="http://schemas.microsoft.com/office/drawing/2010/main" val="0"/>
              </a:ext>
            </a:extLst>
          </a:blip>
          <a:srcRect/>
          <a:stretch>
            <a:fillRect/>
          </a:stretch>
        </p:blipFill>
        <p:spPr>
          <a:xfrm>
            <a:off x="4873625" y="1066800"/>
            <a:ext cx="4041775" cy="5059363"/>
          </a:xfrm>
        </p:spPr>
      </p:pic>
    </p:spTree>
    <p:extLst>
      <p:ext uri="{BB962C8B-B14F-4D97-AF65-F5344CB8AC3E}">
        <p14:creationId xmlns:p14="http://schemas.microsoft.com/office/powerpoint/2010/main" val="4294124892"/>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ap mobilités.pdf"/>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673100" y="762001"/>
            <a:ext cx="4279900" cy="5494338"/>
          </a:xfrm>
        </p:spPr>
      </p:pic>
    </p:spTree>
    <p:extLst>
      <p:ext uri="{BB962C8B-B14F-4D97-AF65-F5344CB8AC3E}">
        <p14:creationId xmlns:p14="http://schemas.microsoft.com/office/powerpoint/2010/main" val="3579933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flipH="1">
            <a:off x="990600" y="381000"/>
            <a:ext cx="7620000" cy="5355313"/>
          </a:xfrm>
          <a:prstGeom prst="rect">
            <a:avLst/>
          </a:prstGeom>
          <a:solidFill>
            <a:schemeClr val="bg2">
              <a:lumMod val="75000"/>
            </a:schemeClr>
          </a:solidFill>
          <a:ln>
            <a:solidFill>
              <a:srgbClr val="2DA2BF"/>
            </a:solidFill>
          </a:ln>
        </p:spPr>
        <p:txBody>
          <a:bodyPr wrap="square" rtlCol="0">
            <a:spAutoFit/>
          </a:bodyPr>
          <a:lstStyle/>
          <a:p>
            <a:r>
              <a:rPr lang="fr-FR" dirty="0" smtClean="0"/>
              <a:t>Bilan  : </a:t>
            </a:r>
          </a:p>
          <a:p>
            <a:endParaRPr lang="fr-FR" dirty="0">
              <a:solidFill>
                <a:schemeClr val="accent3"/>
              </a:solidFill>
            </a:endParaRPr>
          </a:p>
          <a:p>
            <a:pPr marL="285750" indent="-285750" algn="just">
              <a:buFontTx/>
              <a:buChar char="-"/>
            </a:pPr>
            <a:r>
              <a:rPr lang="fr-FR" b="1" u="sng" dirty="0" smtClean="0">
                <a:solidFill>
                  <a:schemeClr val="accent3">
                    <a:lumMod val="75000"/>
                  </a:schemeClr>
                </a:solidFill>
              </a:rPr>
              <a:t>Travaux version 1 </a:t>
            </a:r>
            <a:r>
              <a:rPr lang="fr-FR" dirty="0" smtClean="0"/>
              <a:t>: stabilisation de la compétence. Pas de difficultés rencontrées par les élèves car ils sont entraînés. Donc l’AP est l’occasion d’une évaluation de la compétence et d’une autoévaluation par l’élève. </a:t>
            </a:r>
          </a:p>
          <a:p>
            <a:pPr algn="just"/>
            <a:endParaRPr lang="fr-FR" dirty="0" smtClean="0"/>
          </a:p>
          <a:p>
            <a:endParaRPr lang="fr-FR" dirty="0"/>
          </a:p>
          <a:p>
            <a:pPr marL="285750" indent="-285750">
              <a:buFontTx/>
              <a:buChar char="-"/>
            </a:pPr>
            <a:r>
              <a:rPr lang="fr-FR" b="1" u="sng" dirty="0" smtClean="0">
                <a:solidFill>
                  <a:srgbClr val="FFFF00"/>
                </a:solidFill>
              </a:rPr>
              <a:t>Travaux version 2 </a:t>
            </a:r>
            <a:r>
              <a:rPr lang="fr-FR" dirty="0" smtClean="0"/>
              <a:t>: </a:t>
            </a:r>
          </a:p>
          <a:p>
            <a:r>
              <a:rPr lang="fr-FR" dirty="0" smtClean="0"/>
              <a:t>2 élèves ont fait de nombreuses erreurs :</a:t>
            </a:r>
          </a:p>
          <a:p>
            <a:pPr marL="285750" indent="-285750">
              <a:buFontTx/>
              <a:buChar char="-"/>
            </a:pPr>
            <a:r>
              <a:rPr lang="fr-FR" dirty="0" smtClean="0"/>
              <a:t> dans la sélection des informations. </a:t>
            </a:r>
          </a:p>
          <a:p>
            <a:pPr marL="285750" indent="-285750">
              <a:buFontTx/>
              <a:buChar char="-"/>
            </a:pPr>
            <a:r>
              <a:rPr lang="fr-FR" dirty="0" smtClean="0"/>
              <a:t> dans la traduction « passage du texte à la carte »  :  choix des figurés non adéquats. </a:t>
            </a:r>
          </a:p>
          <a:p>
            <a:pPr marL="285750" indent="-285750">
              <a:buFontTx/>
              <a:buChar char="-"/>
            </a:pPr>
            <a:r>
              <a:rPr lang="fr-FR" dirty="0" smtClean="0"/>
              <a:t>Construction de la légende à reprendre. </a:t>
            </a:r>
          </a:p>
          <a:p>
            <a:endParaRPr lang="fr-FR" dirty="0" smtClean="0"/>
          </a:p>
          <a:p>
            <a:pPr algn="just"/>
            <a:r>
              <a:rPr lang="fr-FR" dirty="0" smtClean="0"/>
              <a:t>Donc le travail de la compétence en AP n’est jamais définitif : si la compétence n’est pas stabilisée, il faut la reprendre. L’avantage de l’AP c’est que l’on pourra retravailler cette compétence à partir d’un autre thème du programme, donc un autre contexte : cela incitera l’élève à faire des liens et cela l’aidera à acquérir la compétence. </a:t>
            </a:r>
          </a:p>
        </p:txBody>
      </p:sp>
    </p:spTree>
    <p:extLst>
      <p:ext uri="{BB962C8B-B14F-4D97-AF65-F5344CB8AC3E}">
        <p14:creationId xmlns:p14="http://schemas.microsoft.com/office/powerpoint/2010/main" val="690673267"/>
      </p:ext>
    </p:extLst>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38200" y="533400"/>
            <a:ext cx="7010399" cy="3970318"/>
          </a:xfrm>
          <a:prstGeom prst="rect">
            <a:avLst/>
          </a:prstGeom>
          <a:solidFill>
            <a:schemeClr val="bg2">
              <a:lumMod val="75000"/>
            </a:schemeClr>
          </a:solidFill>
        </p:spPr>
        <p:txBody>
          <a:bodyPr wrap="square" rtlCol="0">
            <a:spAutoFit/>
          </a:bodyPr>
          <a:lstStyle/>
          <a:p>
            <a:pPr marL="285750" indent="-285750">
              <a:buFontTx/>
              <a:buChar char="-"/>
            </a:pPr>
            <a:r>
              <a:rPr lang="fr-FR" b="1" u="sng" dirty="0">
                <a:solidFill>
                  <a:schemeClr val="accent4"/>
                </a:solidFill>
              </a:rPr>
              <a:t>Travaux version 3 </a:t>
            </a:r>
            <a:r>
              <a:rPr lang="fr-FR" dirty="0"/>
              <a:t>:  Travail réussi mais pour que cela soit constructif, il faut aller plus loin et établir une progression et des objectifs-étapes à atteindre. </a:t>
            </a:r>
            <a:endParaRPr lang="fr-FR" dirty="0" smtClean="0"/>
          </a:p>
          <a:p>
            <a:pPr marL="285750" indent="-285750">
              <a:buFontTx/>
              <a:buChar char="-"/>
            </a:pPr>
            <a:r>
              <a:rPr lang="fr-FR" dirty="0" smtClean="0"/>
              <a:t>Exemple : Acquisition du langage cartographique. </a:t>
            </a:r>
          </a:p>
          <a:p>
            <a:pPr marL="285750" indent="-285750">
              <a:buFontTx/>
              <a:buChar char="-"/>
            </a:pPr>
            <a:endParaRPr lang="fr-FR" dirty="0"/>
          </a:p>
          <a:p>
            <a:pPr marL="285750" indent="-285750">
              <a:buFontTx/>
              <a:buChar char="-"/>
            </a:pPr>
            <a:endParaRPr lang="fr-FR" dirty="0" smtClean="0"/>
          </a:p>
          <a:p>
            <a:pPr marL="285750" indent="-285750">
              <a:buFontTx/>
              <a:buChar char="-"/>
            </a:pPr>
            <a:endParaRPr lang="fr-FR" dirty="0"/>
          </a:p>
          <a:p>
            <a:pPr marL="285750" indent="-285750">
              <a:buFontTx/>
              <a:buChar char="-"/>
            </a:pPr>
            <a:endParaRPr lang="fr-FR" dirty="0" smtClean="0"/>
          </a:p>
          <a:p>
            <a:pPr marL="285750" indent="-285750">
              <a:buFontTx/>
              <a:buChar char="-"/>
            </a:pPr>
            <a:endParaRPr lang="fr-FR" dirty="0"/>
          </a:p>
          <a:p>
            <a:pPr marL="285750" indent="-285750">
              <a:buFontTx/>
              <a:buChar char="-"/>
            </a:pPr>
            <a:endParaRPr lang="fr-FR" dirty="0" smtClean="0"/>
          </a:p>
          <a:p>
            <a:pPr marL="285750" indent="-285750">
              <a:buFontTx/>
              <a:buChar char="-"/>
            </a:pPr>
            <a:endParaRPr lang="fr-FR" dirty="0"/>
          </a:p>
          <a:p>
            <a:pPr marL="285750" indent="-285750">
              <a:buFontTx/>
              <a:buChar char="-"/>
            </a:pPr>
            <a:endParaRPr lang="fr-FR" dirty="0" smtClean="0"/>
          </a:p>
          <a:p>
            <a:pPr marL="285750" indent="-285750">
              <a:buFontTx/>
              <a:buChar char="-"/>
            </a:pPr>
            <a:endParaRPr lang="fr-FR" dirty="0"/>
          </a:p>
          <a:p>
            <a:pPr marL="285750" indent="-285750">
              <a:buFontTx/>
              <a:buChar char="-"/>
            </a:pPr>
            <a:endParaRPr lang="fr-FR" dirty="0"/>
          </a:p>
        </p:txBody>
      </p:sp>
    </p:spTree>
    <p:extLst>
      <p:ext uri="{BB962C8B-B14F-4D97-AF65-F5344CB8AC3E}">
        <p14:creationId xmlns:p14="http://schemas.microsoft.com/office/powerpoint/2010/main" val="3752781821"/>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Line 2"/>
          <p:cNvSpPr>
            <a:spLocks noChangeShapeType="1"/>
          </p:cNvSpPr>
          <p:nvPr>
            <p:custDataLst>
              <p:tags r:id="rId2"/>
            </p:custDataLst>
          </p:nvPr>
        </p:nvSpPr>
        <p:spPr bwMode="auto">
          <a:xfrm>
            <a:off x="1249363" y="5799138"/>
            <a:ext cx="7208837" cy="0"/>
          </a:xfrm>
          <a:prstGeom prst="line">
            <a:avLst/>
          </a:prstGeom>
          <a:noFill/>
          <a:ln w="57150">
            <a:solidFill>
              <a:schemeClr val="tx2"/>
            </a:solidFill>
            <a:round/>
            <a:headEnd/>
            <a:tailEnd type="triangle" w="med" len="med"/>
          </a:ln>
          <a:effectLst/>
        </p:spPr>
        <p:txBody>
          <a:bodyPr>
            <a:spAutoFit/>
          </a:bodyPr>
          <a:lstStyle/>
          <a:p>
            <a:pPr>
              <a:defRPr lang="fr-FR"/>
            </a:pPr>
            <a:endParaRPr lang="fr-FR"/>
          </a:p>
        </p:txBody>
      </p:sp>
      <p:sp>
        <p:nvSpPr>
          <p:cNvPr id="627715" name="Line 3"/>
          <p:cNvSpPr>
            <a:spLocks noChangeShapeType="1"/>
          </p:cNvSpPr>
          <p:nvPr>
            <p:custDataLst>
              <p:tags r:id="rId3"/>
            </p:custDataLst>
          </p:nvPr>
        </p:nvSpPr>
        <p:spPr bwMode="auto">
          <a:xfrm flipH="1" flipV="1">
            <a:off x="1242990" y="1898319"/>
            <a:ext cx="15875" cy="3916363"/>
          </a:xfrm>
          <a:prstGeom prst="line">
            <a:avLst/>
          </a:prstGeom>
          <a:noFill/>
          <a:ln w="57150">
            <a:solidFill>
              <a:schemeClr val="tx2"/>
            </a:solidFill>
            <a:round/>
            <a:headEnd/>
            <a:tailEnd type="triangle" w="med" len="med"/>
          </a:ln>
          <a:effectLst/>
        </p:spPr>
        <p:txBody>
          <a:bodyPr>
            <a:spAutoFit/>
          </a:bodyPr>
          <a:lstStyle/>
          <a:p>
            <a:pPr>
              <a:defRPr lang="fr-FR"/>
            </a:pPr>
            <a:endParaRPr lang="fr-FR"/>
          </a:p>
        </p:txBody>
      </p:sp>
      <p:sp>
        <p:nvSpPr>
          <p:cNvPr id="22532" name="Text Box 4"/>
          <p:cNvSpPr txBox="1">
            <a:spLocks noChangeArrowheads="1"/>
          </p:cNvSpPr>
          <p:nvPr>
            <p:custDataLst>
              <p:tags r:id="rId4"/>
            </p:custDataLst>
          </p:nvPr>
        </p:nvSpPr>
        <p:spPr bwMode="auto">
          <a:xfrm>
            <a:off x="1143000" y="5943600"/>
            <a:ext cx="6781800" cy="369332"/>
          </a:xfrm>
          <a:prstGeom prst="rect">
            <a:avLst/>
          </a:prstGeom>
          <a:noFill/>
          <a:ln w="3175">
            <a:noFill/>
            <a:miter lim="800000"/>
            <a:headEnd/>
            <a:tailEnd/>
          </a:ln>
        </p:spPr>
        <p:txBody>
          <a:bodyPr wrap="square">
            <a:normAutofit fontScale="62500" lnSpcReduction="20000"/>
          </a:bodyPr>
          <a:lstStyle/>
          <a:p>
            <a:pPr algn="ctr"/>
            <a:r>
              <a:rPr lang="fr-FR" dirty="0" smtClean="0"/>
              <a:t>Savoirs et savoir-faire en relation avec la progression retenue pour la construction de la compétence. </a:t>
            </a:r>
            <a:endParaRPr lang="fr-FR" dirty="0">
              <a:effectLst/>
            </a:endParaRPr>
          </a:p>
        </p:txBody>
      </p:sp>
      <p:sp>
        <p:nvSpPr>
          <p:cNvPr id="22533" name="Text Box 5"/>
          <p:cNvSpPr txBox="1">
            <a:spLocks noChangeArrowheads="1"/>
          </p:cNvSpPr>
          <p:nvPr>
            <p:custDataLst>
              <p:tags r:id="rId5"/>
            </p:custDataLst>
          </p:nvPr>
        </p:nvSpPr>
        <p:spPr bwMode="auto">
          <a:xfrm rot="-5400000">
            <a:off x="-908004" y="3727404"/>
            <a:ext cx="3709340" cy="369332"/>
          </a:xfrm>
          <a:prstGeom prst="rect">
            <a:avLst/>
          </a:prstGeom>
          <a:noFill/>
          <a:ln w="3175">
            <a:noFill/>
            <a:miter lim="800000"/>
            <a:headEnd/>
            <a:tailEnd/>
          </a:ln>
        </p:spPr>
        <p:txBody>
          <a:bodyPr wrap="square">
            <a:normAutofit/>
          </a:bodyPr>
          <a:lstStyle/>
          <a:p>
            <a:pPr algn="ctr"/>
            <a:r>
              <a:rPr lang="fr-FR" dirty="0" smtClean="0">
                <a:effectLst/>
              </a:rPr>
              <a:t>Niveau de maîtrise</a:t>
            </a:r>
            <a:endParaRPr lang="fr-FR" dirty="0">
              <a:effectLst/>
            </a:endParaRPr>
          </a:p>
        </p:txBody>
      </p:sp>
      <p:sp>
        <p:nvSpPr>
          <p:cNvPr id="627722" name="AutoShape 10"/>
          <p:cNvSpPr>
            <a:spLocks noChangeArrowheads="1"/>
          </p:cNvSpPr>
          <p:nvPr>
            <p:custDataLst>
              <p:tags r:id="rId6"/>
            </p:custDataLst>
          </p:nvPr>
        </p:nvSpPr>
        <p:spPr bwMode="invGray">
          <a:xfrm>
            <a:off x="1756484" y="4329094"/>
            <a:ext cx="1753651" cy="1222157"/>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lang="fr-FR"/>
            </a:pPr>
            <a:r>
              <a:rPr lang="fr-FR" sz="2000" dirty="0" smtClean="0">
                <a:latin typeface="Segoe Semibold" pitchFamily="34" charset="0"/>
              </a:rPr>
              <a:t>Version 3</a:t>
            </a:r>
            <a:endParaRPr lang="fr-FR" sz="2000" dirty="0"/>
          </a:p>
        </p:txBody>
      </p:sp>
      <p:sp>
        <p:nvSpPr>
          <p:cNvPr id="627725" name="AutoShape 13"/>
          <p:cNvSpPr>
            <a:spLocks noChangeArrowheads="1"/>
          </p:cNvSpPr>
          <p:nvPr>
            <p:custDataLst>
              <p:tags r:id="rId7"/>
            </p:custDataLst>
          </p:nvPr>
        </p:nvSpPr>
        <p:spPr bwMode="invGray">
          <a:xfrm>
            <a:off x="6335671" y="2089798"/>
            <a:ext cx="1743878" cy="1212785"/>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lang="fr-FR"/>
            </a:pPr>
            <a:r>
              <a:rPr lang="fr-FR" sz="2000" dirty="0" smtClean="0"/>
              <a:t>Version 1</a:t>
            </a:r>
            <a:endParaRPr lang="fr-FR" sz="2000" dirty="0"/>
          </a:p>
        </p:txBody>
      </p:sp>
      <p:sp>
        <p:nvSpPr>
          <p:cNvPr id="627728" name="Rectangle 16"/>
          <p:cNvSpPr>
            <a:spLocks noGrp="1" noChangeArrowheads="1"/>
          </p:cNvSpPr>
          <p:nvPr>
            <p:ph type="title"/>
            <p:custDataLst>
              <p:tags r:id="rId8"/>
            </p:custDataLst>
          </p:nvPr>
        </p:nvSpPr>
        <p:spPr>
          <a:xfrm>
            <a:off x="841248" y="301752"/>
            <a:ext cx="8077200" cy="1143000"/>
          </a:xfrm>
        </p:spPr>
        <p:txBody>
          <a:bodyPr/>
          <a:lstStyle/>
          <a:p>
            <a:pPr>
              <a:defRPr lang="fr-FR"/>
            </a:pPr>
            <a:r>
              <a:rPr lang="fr-FR" dirty="0"/>
              <a:t>Atteindre un niveau d’expertise</a:t>
            </a:r>
          </a:p>
        </p:txBody>
      </p:sp>
      <p:sp>
        <p:nvSpPr>
          <p:cNvPr id="17" name="AutoShape 10"/>
          <p:cNvSpPr>
            <a:spLocks noChangeArrowheads="1"/>
          </p:cNvSpPr>
          <p:nvPr>
            <p:custDataLst>
              <p:tags r:id="rId9"/>
            </p:custDataLst>
          </p:nvPr>
        </p:nvSpPr>
        <p:spPr bwMode="invGray">
          <a:xfrm>
            <a:off x="4191000" y="3276600"/>
            <a:ext cx="1753651" cy="1222157"/>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lang="fr-FR"/>
            </a:pPr>
            <a:r>
              <a:rPr lang="fr-FR" sz="2000" dirty="0" smtClean="0"/>
              <a:t>Version 2 </a:t>
            </a:r>
            <a:endParaRPr lang="fr-FR" sz="2000" dirty="0"/>
          </a:p>
        </p:txBody>
      </p:sp>
      <p:sp>
        <p:nvSpPr>
          <p:cNvPr id="11" name="Freeform 15"/>
          <p:cNvSpPr>
            <a:spLocks/>
          </p:cNvSpPr>
          <p:nvPr>
            <p:custDataLst>
              <p:tags r:id="rId10"/>
            </p:custDataLst>
          </p:nvPr>
        </p:nvSpPr>
        <p:spPr bwMode="auto">
          <a:xfrm rot="21240482">
            <a:off x="2519412" y="1676400"/>
            <a:ext cx="3728988" cy="2313711"/>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gradFill rotWithShape="1">
            <a:gsLst>
              <a:gs pos="0">
                <a:schemeClr val="accent5"/>
              </a:gs>
              <a:gs pos="100000">
                <a:schemeClr val="accent4"/>
              </a:gs>
            </a:gsLst>
            <a:lin ang="18900000" scaled="1"/>
          </a:gradFill>
          <a:ln w="3175" cap="flat" cmpd="sng">
            <a:noFill/>
            <a:prstDash val="solid"/>
            <a:round/>
            <a:headEnd/>
            <a:tailEnd/>
          </a:ln>
          <a:effectLst/>
        </p:spPr>
        <p:txBody>
          <a:bodyPr wrap="none" anchor="ctr">
            <a:noAutofit/>
          </a:bodyPr>
          <a:lstStyle/>
          <a:p>
            <a:pPr>
              <a:defRPr lang="fr-FR"/>
            </a:pPr>
            <a:endParaRPr lang="fr-F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u="sng" dirty="0" smtClean="0">
                <a:solidFill>
                  <a:srgbClr val="0000FF"/>
                </a:solidFill>
                <a:latin typeface="Comic Sans MS"/>
                <a:cs typeface="Comic Sans MS"/>
              </a:rPr>
              <a:t>Intérêts :</a:t>
            </a:r>
            <a:endParaRPr lang="fr-FR" sz="2800" b="1" u="sng" dirty="0">
              <a:solidFill>
                <a:srgbClr val="0000FF"/>
              </a:solidFill>
              <a:latin typeface="Comic Sans MS"/>
              <a:cs typeface="Comic Sans MS"/>
            </a:endParaRPr>
          </a:p>
        </p:txBody>
      </p:sp>
      <p:sp>
        <p:nvSpPr>
          <p:cNvPr id="3" name="Espace réservé du contenu 2"/>
          <p:cNvSpPr>
            <a:spLocks noGrp="1"/>
          </p:cNvSpPr>
          <p:nvPr>
            <p:ph idx="1"/>
          </p:nvPr>
        </p:nvSpPr>
        <p:spPr>
          <a:xfrm>
            <a:off x="838200" y="1524000"/>
            <a:ext cx="8077200" cy="4297363"/>
          </a:xfrm>
        </p:spPr>
        <p:txBody>
          <a:bodyPr>
            <a:normAutofit lnSpcReduction="10000"/>
          </a:bodyPr>
          <a:lstStyle/>
          <a:p>
            <a:pPr lvl="0"/>
            <a:r>
              <a:rPr lang="fr-FR" sz="2000" b="1" dirty="0">
                <a:solidFill>
                  <a:srgbClr val="0000FF"/>
                </a:solidFill>
                <a:latin typeface="Comic Sans MS"/>
                <a:cs typeface="Comic Sans MS"/>
              </a:rPr>
              <a:t> Reformulation </a:t>
            </a:r>
            <a:r>
              <a:rPr lang="fr-FR" sz="2000" dirty="0">
                <a:solidFill>
                  <a:srgbClr val="0000FF"/>
                </a:solidFill>
                <a:latin typeface="Comic Sans MS"/>
                <a:cs typeface="Comic Sans MS"/>
              </a:rPr>
              <a:t>/ </a:t>
            </a:r>
            <a:r>
              <a:rPr lang="fr-FR" sz="2000" b="1" dirty="0">
                <a:solidFill>
                  <a:srgbClr val="0000FF"/>
                </a:solidFill>
                <a:latin typeface="Comic Sans MS"/>
                <a:cs typeface="Comic Sans MS"/>
              </a:rPr>
              <a:t>Appropriation</a:t>
            </a:r>
            <a:r>
              <a:rPr lang="fr-FR" sz="2000" dirty="0">
                <a:solidFill>
                  <a:srgbClr val="0000FF"/>
                </a:solidFill>
                <a:latin typeface="Comic Sans MS"/>
                <a:cs typeface="Comic Sans MS"/>
              </a:rPr>
              <a:t> des notions par l’élève. </a:t>
            </a:r>
          </a:p>
          <a:p>
            <a:pPr lvl="0" algn="just"/>
            <a:r>
              <a:rPr lang="fr-FR" sz="2000" dirty="0">
                <a:solidFill>
                  <a:srgbClr val="0000FF"/>
                </a:solidFill>
                <a:latin typeface="Comic Sans MS"/>
                <a:cs typeface="Comic Sans MS"/>
              </a:rPr>
              <a:t>Placer l’élève dans </a:t>
            </a:r>
            <a:r>
              <a:rPr lang="fr-FR" sz="2000" b="1" dirty="0">
                <a:solidFill>
                  <a:srgbClr val="0000FF"/>
                </a:solidFill>
                <a:latin typeface="Comic Sans MS"/>
                <a:cs typeface="Comic Sans MS"/>
              </a:rPr>
              <a:t>une situation de réussite </a:t>
            </a:r>
            <a:r>
              <a:rPr lang="fr-FR" sz="2000" dirty="0">
                <a:solidFill>
                  <a:srgbClr val="0000FF"/>
                </a:solidFill>
                <a:latin typeface="Comic Sans MS"/>
                <a:cs typeface="Comic Sans MS"/>
              </a:rPr>
              <a:t>car différenciation.  </a:t>
            </a:r>
          </a:p>
          <a:p>
            <a:pPr lvl="0" algn="just"/>
            <a:r>
              <a:rPr lang="fr-FR" sz="2000" b="1" dirty="0">
                <a:solidFill>
                  <a:srgbClr val="0000FF"/>
                </a:solidFill>
                <a:latin typeface="Comic Sans MS"/>
                <a:cs typeface="Comic Sans MS"/>
              </a:rPr>
              <a:t>Répétition</a:t>
            </a:r>
            <a:r>
              <a:rPr lang="fr-FR" sz="2000" dirty="0">
                <a:solidFill>
                  <a:srgbClr val="0000FF"/>
                </a:solidFill>
                <a:latin typeface="Comic Sans MS"/>
                <a:cs typeface="Comic Sans MS"/>
              </a:rPr>
              <a:t> sous des formes variées d’une même notion afin de permettre une </a:t>
            </a:r>
            <a:r>
              <a:rPr lang="fr-FR" sz="2000" b="1" dirty="0">
                <a:solidFill>
                  <a:srgbClr val="0000FF"/>
                </a:solidFill>
                <a:latin typeface="Comic Sans MS"/>
                <a:cs typeface="Comic Sans MS"/>
              </a:rPr>
              <a:t>mémorisation</a:t>
            </a:r>
            <a:r>
              <a:rPr lang="fr-FR" sz="2000" dirty="0">
                <a:solidFill>
                  <a:srgbClr val="0000FF"/>
                </a:solidFill>
                <a:latin typeface="Comic Sans MS"/>
                <a:cs typeface="Comic Sans MS"/>
              </a:rPr>
              <a:t> (auditive/ visuelle prenant en compte la diversité des élèves) </a:t>
            </a:r>
            <a:r>
              <a:rPr lang="fr-FR" sz="2000" b="1" dirty="0">
                <a:solidFill>
                  <a:srgbClr val="0000FF"/>
                </a:solidFill>
                <a:latin typeface="Comic Sans MS"/>
                <a:cs typeface="Comic Sans MS"/>
              </a:rPr>
              <a:t>: Comment apprendre ? </a:t>
            </a:r>
          </a:p>
          <a:p>
            <a:pPr lvl="0"/>
            <a:r>
              <a:rPr lang="fr-FR" sz="2000" dirty="0">
                <a:solidFill>
                  <a:srgbClr val="0000FF"/>
                </a:solidFill>
                <a:latin typeface="Comic Sans MS"/>
                <a:cs typeface="Comic Sans MS"/>
              </a:rPr>
              <a:t>Une </a:t>
            </a:r>
            <a:r>
              <a:rPr lang="fr-FR" sz="2000" b="1" dirty="0">
                <a:solidFill>
                  <a:srgbClr val="0000FF"/>
                </a:solidFill>
                <a:latin typeface="Comic Sans MS"/>
                <a:cs typeface="Comic Sans MS"/>
              </a:rPr>
              <a:t>acquisition à long terme </a:t>
            </a:r>
            <a:r>
              <a:rPr lang="fr-FR" sz="2000" dirty="0">
                <a:solidFill>
                  <a:srgbClr val="0000FF"/>
                </a:solidFill>
                <a:latin typeface="Comic Sans MS"/>
                <a:cs typeface="Comic Sans MS"/>
              </a:rPr>
              <a:t>de la compétence + notion. </a:t>
            </a:r>
          </a:p>
          <a:p>
            <a:pPr lvl="0" algn="just"/>
            <a:r>
              <a:rPr lang="fr-FR" sz="2000" b="1" dirty="0" smtClean="0">
                <a:solidFill>
                  <a:srgbClr val="0000FF"/>
                </a:solidFill>
                <a:latin typeface="Comic Sans MS"/>
                <a:cs typeface="Comic Sans MS"/>
              </a:rPr>
              <a:t>Perspective </a:t>
            </a:r>
            <a:r>
              <a:rPr lang="fr-FR" sz="2000" b="1" dirty="0" err="1">
                <a:solidFill>
                  <a:srgbClr val="0000FF"/>
                </a:solidFill>
                <a:latin typeface="Comic Sans MS"/>
                <a:cs typeface="Comic Sans MS"/>
              </a:rPr>
              <a:t>c</a:t>
            </a:r>
            <a:r>
              <a:rPr lang="fr-FR" sz="2000" b="1" dirty="0" err="1" smtClean="0">
                <a:solidFill>
                  <a:srgbClr val="0000FF"/>
                </a:solidFill>
                <a:latin typeface="Comic Sans MS"/>
                <a:cs typeface="Comic Sans MS"/>
              </a:rPr>
              <a:t>urriculaire</a:t>
            </a:r>
            <a:r>
              <a:rPr lang="fr-FR" sz="2000" dirty="0">
                <a:solidFill>
                  <a:srgbClr val="0000FF"/>
                </a:solidFill>
                <a:latin typeface="Comic Sans MS"/>
                <a:cs typeface="Comic Sans MS"/>
              </a:rPr>
              <a:t> : compétence retravaillée dans d’autres matières</a:t>
            </a:r>
            <a:r>
              <a:rPr lang="fr-FR" sz="2000" dirty="0" smtClean="0">
                <a:solidFill>
                  <a:srgbClr val="0000FF"/>
                </a:solidFill>
                <a:latin typeface="Comic Sans MS"/>
                <a:cs typeface="Comic Sans MS"/>
              </a:rPr>
              <a:t>…Physique-chimie : passer d’une forme de langage scientifique à une autre/SVT : passer d’une représentation à une autre/ Technologie : exprimer sa pensée à l’aide de croquis à main levée, schémas/ Mathématiques : représenter.</a:t>
            </a:r>
            <a:endParaRPr lang="fr-FR" sz="2000" dirty="0">
              <a:solidFill>
                <a:srgbClr val="0000FF"/>
              </a:solidFill>
              <a:latin typeface="Comic Sans MS"/>
              <a:cs typeface="Comic Sans MS"/>
            </a:endParaRPr>
          </a:p>
          <a:p>
            <a:pPr marL="0" indent="0" algn="just">
              <a:buNone/>
            </a:pPr>
            <a:endParaRPr lang="fr-FR" sz="2000" dirty="0">
              <a:solidFill>
                <a:srgbClr val="0000FF"/>
              </a:solidFill>
              <a:latin typeface="Comic Sans MS"/>
              <a:cs typeface="Comic Sans MS"/>
            </a:endParaRPr>
          </a:p>
        </p:txBody>
      </p:sp>
    </p:spTree>
    <p:extLst>
      <p:ext uri="{BB962C8B-B14F-4D97-AF65-F5344CB8AC3E}">
        <p14:creationId xmlns:p14="http://schemas.microsoft.com/office/powerpoint/2010/main" val="3266576084"/>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781800" cy="3808750"/>
          </a:xfrm>
          <a:prstGeom prst="rect">
            <a:avLst/>
          </a:prstGeom>
          <a:noFill/>
        </p:spPr>
        <p:txBody>
          <a:bodyPr wrap="square" rtlCol="0">
            <a:normAutofit/>
          </a:bodyPr>
          <a:lstStyle/>
          <a:p>
            <a:endParaRPr lang="fr-FR" sz="2000" dirty="0">
              <a:latin typeface="Comic Sans MS"/>
              <a:cs typeface="Comic Sans MS"/>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2400" y="-1066800"/>
            <a:ext cx="7765662" cy="16476125"/>
          </a:xfrm>
          <a:prstGeom prst="rect">
            <a:avLst/>
          </a:prstGeom>
        </p:spPr>
      </p:pic>
      <p:sp>
        <p:nvSpPr>
          <p:cNvPr id="2" name="Rectangle 1"/>
          <p:cNvSpPr/>
          <p:nvPr/>
        </p:nvSpPr>
        <p:spPr>
          <a:xfrm>
            <a:off x="1295400" y="685800"/>
            <a:ext cx="6553200" cy="5693866"/>
          </a:xfrm>
          <a:prstGeom prst="rect">
            <a:avLst/>
          </a:prstGeom>
          <a:noFill/>
        </p:spPr>
        <p:txBody>
          <a:bodyPr wrap="square">
            <a:spAutoFit/>
          </a:bodyPr>
          <a:lstStyle/>
          <a:p>
            <a:pPr algn="just"/>
            <a:r>
              <a:rPr lang="fr-FR" sz="2800" b="1" u="sng" dirty="0">
                <a:solidFill>
                  <a:srgbClr val="0000FF"/>
                </a:solidFill>
                <a:latin typeface="Comic Sans MS"/>
                <a:cs typeface="Comic Sans MS"/>
              </a:rPr>
              <a:t>Les objectifs </a:t>
            </a:r>
            <a:r>
              <a:rPr lang="fr-FR" sz="2800" b="1" u="sng" dirty="0" smtClean="0">
                <a:solidFill>
                  <a:srgbClr val="0000FF"/>
                </a:solidFill>
                <a:latin typeface="Comic Sans MS"/>
                <a:cs typeface="Comic Sans MS"/>
              </a:rPr>
              <a:t>: </a:t>
            </a:r>
          </a:p>
          <a:p>
            <a:pPr algn="just"/>
            <a:endParaRPr lang="fr-FR" sz="2000" dirty="0">
              <a:solidFill>
                <a:srgbClr val="0000FF"/>
              </a:solidFill>
              <a:latin typeface="Comic Sans MS"/>
              <a:cs typeface="Comic Sans MS"/>
            </a:endParaRPr>
          </a:p>
          <a:p>
            <a:pPr lvl="0" algn="just"/>
            <a:r>
              <a:rPr lang="fr-FR" sz="2000" dirty="0" smtClean="0">
                <a:solidFill>
                  <a:srgbClr val="0000FF"/>
                </a:solidFill>
                <a:latin typeface="Comic Sans MS"/>
                <a:cs typeface="Comic Sans MS"/>
              </a:rPr>
              <a:t>- </a:t>
            </a:r>
            <a:r>
              <a:rPr lang="fr-FR" sz="2000" b="1" dirty="0" smtClean="0">
                <a:solidFill>
                  <a:srgbClr val="0000FF"/>
                </a:solidFill>
                <a:latin typeface="Comic Sans MS"/>
                <a:cs typeface="Comic Sans MS"/>
              </a:rPr>
              <a:t>Réinvestir</a:t>
            </a:r>
            <a:r>
              <a:rPr lang="fr-FR" sz="2000" dirty="0" smtClean="0">
                <a:solidFill>
                  <a:srgbClr val="0000FF"/>
                </a:solidFill>
                <a:latin typeface="Comic Sans MS"/>
                <a:cs typeface="Comic Sans MS"/>
              </a:rPr>
              <a:t> </a:t>
            </a:r>
            <a:r>
              <a:rPr lang="fr-FR" sz="2000" dirty="0">
                <a:solidFill>
                  <a:srgbClr val="0000FF"/>
                </a:solidFill>
                <a:latin typeface="Comic Sans MS"/>
                <a:cs typeface="Comic Sans MS"/>
              </a:rPr>
              <a:t>les connaissances </a:t>
            </a:r>
            <a:r>
              <a:rPr lang="fr-FR" sz="2000" dirty="0" smtClean="0">
                <a:solidFill>
                  <a:srgbClr val="0000FF"/>
                </a:solidFill>
                <a:latin typeface="Comic Sans MS"/>
                <a:cs typeface="Comic Sans MS"/>
              </a:rPr>
              <a:t>acquises.</a:t>
            </a:r>
            <a:endParaRPr lang="fr-FR" sz="2000" dirty="0">
              <a:solidFill>
                <a:srgbClr val="0000FF"/>
              </a:solidFill>
              <a:latin typeface="Comic Sans MS"/>
              <a:cs typeface="Comic Sans MS"/>
            </a:endParaRPr>
          </a:p>
          <a:p>
            <a:pPr lvl="0" algn="just"/>
            <a:r>
              <a:rPr lang="fr-FR" sz="2000" dirty="0" smtClean="0">
                <a:solidFill>
                  <a:srgbClr val="0000FF"/>
                </a:solidFill>
                <a:latin typeface="Comic Sans MS"/>
                <a:cs typeface="Comic Sans MS"/>
              </a:rPr>
              <a:t>- </a:t>
            </a:r>
            <a:r>
              <a:rPr lang="fr-FR" sz="2000" b="1" dirty="0" smtClean="0">
                <a:solidFill>
                  <a:srgbClr val="0000FF"/>
                </a:solidFill>
                <a:latin typeface="Comic Sans MS"/>
                <a:cs typeface="Comic Sans MS"/>
              </a:rPr>
              <a:t>Renforcement</a:t>
            </a:r>
            <a:r>
              <a:rPr lang="fr-FR" sz="2000" dirty="0" smtClean="0">
                <a:solidFill>
                  <a:srgbClr val="0000FF"/>
                </a:solidFill>
                <a:latin typeface="Comic Sans MS"/>
                <a:cs typeface="Comic Sans MS"/>
              </a:rPr>
              <a:t> </a:t>
            </a:r>
            <a:r>
              <a:rPr lang="fr-FR" sz="2000" dirty="0">
                <a:solidFill>
                  <a:srgbClr val="0000FF"/>
                </a:solidFill>
                <a:latin typeface="Comic Sans MS"/>
                <a:cs typeface="Comic Sans MS"/>
              </a:rPr>
              <a:t>ou </a:t>
            </a:r>
            <a:r>
              <a:rPr lang="fr-FR" sz="2000" b="1" dirty="0" smtClean="0">
                <a:solidFill>
                  <a:srgbClr val="0000FF"/>
                </a:solidFill>
                <a:latin typeface="Comic Sans MS"/>
                <a:cs typeface="Comic Sans MS"/>
              </a:rPr>
              <a:t>acquisition</a:t>
            </a:r>
            <a:r>
              <a:rPr lang="fr-FR" sz="2000" b="1" dirty="0">
                <a:solidFill>
                  <a:srgbClr val="0000FF"/>
                </a:solidFill>
                <a:latin typeface="Comic Sans MS"/>
                <a:cs typeface="Comic Sans MS"/>
              </a:rPr>
              <a:t> </a:t>
            </a:r>
            <a:r>
              <a:rPr lang="fr-FR" sz="2000" b="1" dirty="0" smtClean="0">
                <a:solidFill>
                  <a:srgbClr val="0000FF"/>
                </a:solidFill>
                <a:latin typeface="Comic Sans MS"/>
                <a:cs typeface="Comic Sans MS"/>
              </a:rPr>
              <a:t>des</a:t>
            </a:r>
            <a:r>
              <a:rPr lang="fr-FR" sz="2000" dirty="0" smtClean="0">
                <a:solidFill>
                  <a:srgbClr val="0000FF"/>
                </a:solidFill>
                <a:latin typeface="Comic Sans MS"/>
                <a:cs typeface="Comic Sans MS"/>
              </a:rPr>
              <a:t> </a:t>
            </a:r>
            <a:r>
              <a:rPr lang="fr-FR" sz="2000" dirty="0">
                <a:solidFill>
                  <a:srgbClr val="0000FF"/>
                </a:solidFill>
                <a:latin typeface="Comic Sans MS"/>
                <a:cs typeface="Comic Sans MS"/>
              </a:rPr>
              <a:t>repères </a:t>
            </a:r>
            <a:r>
              <a:rPr lang="fr-FR" sz="2000" dirty="0" smtClean="0">
                <a:solidFill>
                  <a:srgbClr val="0000FF"/>
                </a:solidFill>
                <a:latin typeface="Comic Sans MS"/>
                <a:cs typeface="Comic Sans MS"/>
              </a:rPr>
              <a:t>géographiques.</a:t>
            </a:r>
            <a:endParaRPr lang="fr-FR" sz="2000" dirty="0">
              <a:solidFill>
                <a:srgbClr val="0000FF"/>
              </a:solidFill>
              <a:latin typeface="Comic Sans MS"/>
              <a:cs typeface="Comic Sans MS"/>
            </a:endParaRPr>
          </a:p>
          <a:p>
            <a:pPr lvl="0" algn="just"/>
            <a:r>
              <a:rPr lang="fr-FR" sz="2000" dirty="0" smtClean="0">
                <a:solidFill>
                  <a:srgbClr val="0000FF"/>
                </a:solidFill>
                <a:latin typeface="Comic Sans MS"/>
                <a:cs typeface="Comic Sans MS"/>
              </a:rPr>
              <a:t>- </a:t>
            </a:r>
            <a:r>
              <a:rPr lang="fr-FR" sz="2000" b="1" dirty="0" smtClean="0">
                <a:solidFill>
                  <a:srgbClr val="0000FF"/>
                </a:solidFill>
                <a:latin typeface="Comic Sans MS"/>
                <a:cs typeface="Comic Sans MS"/>
              </a:rPr>
              <a:t>Prélever </a:t>
            </a:r>
            <a:r>
              <a:rPr lang="fr-FR" sz="2000" dirty="0">
                <a:solidFill>
                  <a:srgbClr val="0000FF"/>
                </a:solidFill>
                <a:latin typeface="Comic Sans MS"/>
                <a:cs typeface="Comic Sans MS"/>
              </a:rPr>
              <a:t>des informations et les </a:t>
            </a:r>
            <a:r>
              <a:rPr lang="fr-FR" sz="2000" b="1" dirty="0" smtClean="0">
                <a:solidFill>
                  <a:srgbClr val="0000FF"/>
                </a:solidFill>
                <a:latin typeface="Comic Sans MS"/>
                <a:cs typeface="Comic Sans MS"/>
              </a:rPr>
              <a:t>retranscrire </a:t>
            </a:r>
            <a:r>
              <a:rPr lang="fr-FR" sz="2000" dirty="0">
                <a:solidFill>
                  <a:srgbClr val="0000FF"/>
                </a:solidFill>
                <a:latin typeface="Comic Sans MS"/>
                <a:cs typeface="Comic Sans MS"/>
              </a:rPr>
              <a:t>sous </a:t>
            </a:r>
            <a:r>
              <a:rPr lang="fr-FR" sz="2000" b="1" dirty="0">
                <a:solidFill>
                  <a:srgbClr val="0000FF"/>
                </a:solidFill>
                <a:latin typeface="Comic Sans MS"/>
                <a:cs typeface="Comic Sans MS"/>
              </a:rPr>
              <a:t>une autre forme </a:t>
            </a:r>
            <a:r>
              <a:rPr lang="fr-FR" sz="2000" dirty="0">
                <a:solidFill>
                  <a:srgbClr val="0000FF"/>
                </a:solidFill>
                <a:latin typeface="Comic Sans MS"/>
                <a:cs typeface="Comic Sans MS"/>
              </a:rPr>
              <a:t>en </a:t>
            </a:r>
            <a:r>
              <a:rPr lang="fr-FR" sz="2000" b="1" dirty="0" smtClean="0">
                <a:solidFill>
                  <a:srgbClr val="0000FF"/>
                </a:solidFill>
                <a:latin typeface="Comic Sans MS"/>
                <a:cs typeface="Comic Sans MS"/>
              </a:rPr>
              <a:t>choisissant</a:t>
            </a:r>
            <a:r>
              <a:rPr lang="fr-FR" sz="2000" dirty="0" smtClean="0">
                <a:solidFill>
                  <a:srgbClr val="0000FF"/>
                </a:solidFill>
                <a:latin typeface="Comic Sans MS"/>
                <a:cs typeface="Comic Sans MS"/>
              </a:rPr>
              <a:t> des </a:t>
            </a:r>
            <a:r>
              <a:rPr lang="fr-FR" sz="2000" dirty="0">
                <a:solidFill>
                  <a:srgbClr val="0000FF"/>
                </a:solidFill>
                <a:latin typeface="Comic Sans MS"/>
                <a:cs typeface="Comic Sans MS"/>
              </a:rPr>
              <a:t>figurés pertinents : </a:t>
            </a:r>
            <a:r>
              <a:rPr lang="fr-FR" sz="2000" b="1" dirty="0">
                <a:solidFill>
                  <a:srgbClr val="0000FF"/>
                </a:solidFill>
                <a:latin typeface="Comic Sans MS"/>
                <a:cs typeface="Comic Sans MS"/>
              </a:rPr>
              <a:t>Comment traduire ? Comment dire autrement ? </a:t>
            </a:r>
          </a:p>
          <a:p>
            <a:pPr algn="just"/>
            <a:r>
              <a:rPr lang="fr-FR" sz="2000" dirty="0" smtClean="0">
                <a:solidFill>
                  <a:srgbClr val="0000FF"/>
                </a:solidFill>
                <a:latin typeface="Comic Sans MS"/>
                <a:cs typeface="Comic Sans MS"/>
              </a:rPr>
              <a:t>- </a:t>
            </a:r>
            <a:r>
              <a:rPr lang="fr-FR" sz="2000" b="1" dirty="0" smtClean="0">
                <a:solidFill>
                  <a:srgbClr val="0000FF"/>
                </a:solidFill>
                <a:latin typeface="Comic Sans MS"/>
                <a:cs typeface="Comic Sans MS"/>
              </a:rPr>
              <a:t>Exercer/s’entraîner à avoir un esprit critique </a:t>
            </a:r>
            <a:r>
              <a:rPr lang="fr-FR" sz="2000" dirty="0" smtClean="0">
                <a:solidFill>
                  <a:srgbClr val="0000FF"/>
                </a:solidFill>
                <a:latin typeface="Comic Sans MS"/>
                <a:cs typeface="Comic Sans MS"/>
              </a:rPr>
              <a:t>: Regard sur l’évolution </a:t>
            </a:r>
            <a:r>
              <a:rPr lang="fr-FR" sz="2000" dirty="0">
                <a:solidFill>
                  <a:srgbClr val="0000FF"/>
                </a:solidFill>
                <a:latin typeface="Comic Sans MS"/>
                <a:cs typeface="Comic Sans MS"/>
              </a:rPr>
              <a:t>sémantique </a:t>
            </a:r>
            <a:r>
              <a:rPr lang="fr-FR" sz="2000" dirty="0" smtClean="0">
                <a:solidFill>
                  <a:srgbClr val="0000FF"/>
                </a:solidFill>
                <a:latin typeface="Comic Sans MS"/>
                <a:cs typeface="Comic Sans MS"/>
              </a:rPr>
              <a:t>de la question «  </a:t>
            </a:r>
            <a:r>
              <a:rPr lang="fr-FR" sz="2000" dirty="0">
                <a:solidFill>
                  <a:srgbClr val="0000FF"/>
                </a:solidFill>
                <a:latin typeface="Comic Sans MS"/>
                <a:cs typeface="Comic Sans MS"/>
              </a:rPr>
              <a:t>de migrants à </a:t>
            </a:r>
            <a:r>
              <a:rPr lang="fr-FR" sz="2000" dirty="0" smtClean="0">
                <a:solidFill>
                  <a:srgbClr val="0000FF"/>
                </a:solidFill>
                <a:latin typeface="Comic Sans MS"/>
                <a:cs typeface="Comic Sans MS"/>
              </a:rPr>
              <a:t>réfugiés »</a:t>
            </a:r>
            <a:r>
              <a:rPr lang="fr-FR" sz="2000" dirty="0">
                <a:solidFill>
                  <a:srgbClr val="0000FF"/>
                </a:solidFill>
                <a:latin typeface="Comic Sans MS"/>
                <a:cs typeface="Comic Sans MS"/>
              </a:rPr>
              <a:t>.</a:t>
            </a:r>
            <a:r>
              <a:rPr lang="fr-FR" sz="2000" dirty="0" smtClean="0">
                <a:solidFill>
                  <a:srgbClr val="0000FF"/>
                </a:solidFill>
                <a:latin typeface="Comic Sans MS"/>
                <a:cs typeface="Comic Sans MS"/>
              </a:rPr>
              <a:t> Traitement de l’information dans les médias.  </a:t>
            </a:r>
            <a:r>
              <a:rPr lang="fr-FR" sz="2000" b="1" dirty="0" smtClean="0">
                <a:solidFill>
                  <a:srgbClr val="0000FF"/>
                </a:solidFill>
                <a:latin typeface="Comic Sans MS"/>
                <a:cs typeface="Comic Sans MS"/>
              </a:rPr>
              <a:t>Regard sur l’Europe</a:t>
            </a:r>
            <a:r>
              <a:rPr lang="fr-FR" sz="2000" dirty="0" smtClean="0">
                <a:solidFill>
                  <a:srgbClr val="0000FF"/>
                </a:solidFill>
                <a:latin typeface="Comic Sans MS"/>
                <a:cs typeface="Comic Sans MS"/>
              </a:rPr>
              <a:t> : un repli ? Vers un retour aux frontières ? EMC : Sensibilité, empathie.</a:t>
            </a:r>
          </a:p>
          <a:p>
            <a:pPr algn="just"/>
            <a:endParaRPr lang="fr-FR" sz="2000" dirty="0">
              <a:latin typeface="Comic Sans MS"/>
              <a:cs typeface="Comic Sans MS"/>
            </a:endParaRPr>
          </a:p>
          <a:p>
            <a:endParaRPr lang="fr-FR" dirty="0"/>
          </a:p>
          <a:p>
            <a:endParaRPr lang="fr-FR"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087940"/>
            <a:ext cx="5206554" cy="3855660"/>
          </a:xfrm>
          <a:prstGeom prst="rect">
            <a:avLst/>
          </a:prstGeom>
          <a:noFill/>
        </p:spPr>
        <p:txBody>
          <a:bodyPr wrap="square" rtlCol="0">
            <a:normAutofit/>
          </a:bodyPr>
          <a:lstStyle/>
          <a:p>
            <a:r>
              <a:rPr lang="fr-FR" sz="6200" dirty="0" smtClean="0"/>
              <a:t> </a:t>
            </a:r>
            <a:endParaRPr lang="fr-FR"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31694"/>
            <a:ext cx="7765662" cy="16476125"/>
          </a:xfrm>
          <a:prstGeom prst="rect">
            <a:avLst/>
          </a:prstGeom>
        </p:spPr>
      </p:pic>
      <p:sp>
        <p:nvSpPr>
          <p:cNvPr id="2" name="Rectangle 1"/>
          <p:cNvSpPr/>
          <p:nvPr/>
        </p:nvSpPr>
        <p:spPr>
          <a:xfrm>
            <a:off x="1219200" y="2057400"/>
            <a:ext cx="7162800" cy="3077766"/>
          </a:xfrm>
          <a:prstGeom prst="rect">
            <a:avLst/>
          </a:prstGeom>
        </p:spPr>
        <p:txBody>
          <a:bodyPr wrap="square">
            <a:spAutoFit/>
          </a:bodyPr>
          <a:lstStyle/>
          <a:p>
            <a:pPr algn="just"/>
            <a:r>
              <a:rPr lang="fr-FR" sz="2800" dirty="0">
                <a:solidFill>
                  <a:srgbClr val="0000FF"/>
                </a:solidFill>
                <a:latin typeface="Comic Sans MS"/>
                <a:cs typeface="Comic Sans MS"/>
              </a:rPr>
              <a:t>Passer </a:t>
            </a:r>
            <a:r>
              <a:rPr lang="fr-FR" sz="2800" dirty="0" smtClean="0">
                <a:solidFill>
                  <a:srgbClr val="0000FF"/>
                </a:solidFill>
                <a:latin typeface="Comic Sans MS"/>
                <a:cs typeface="Comic Sans MS"/>
              </a:rPr>
              <a:t>des </a:t>
            </a:r>
            <a:r>
              <a:rPr lang="fr-FR" sz="2800" dirty="0">
                <a:solidFill>
                  <a:srgbClr val="0000FF"/>
                </a:solidFill>
                <a:latin typeface="Comic Sans MS"/>
                <a:cs typeface="Comic Sans MS"/>
              </a:rPr>
              <a:t>textes à la construction d’un schéma </a:t>
            </a:r>
            <a:r>
              <a:rPr lang="fr-FR" sz="2800" b="1" dirty="0">
                <a:solidFill>
                  <a:srgbClr val="0000FF"/>
                </a:solidFill>
                <a:latin typeface="Comic Sans MS"/>
                <a:cs typeface="Comic Sans MS"/>
              </a:rPr>
              <a:t>à travers </a:t>
            </a:r>
            <a:r>
              <a:rPr lang="fr-FR" sz="2800" dirty="0">
                <a:solidFill>
                  <a:srgbClr val="0000FF"/>
                </a:solidFill>
                <a:latin typeface="Comic Sans MS"/>
                <a:cs typeface="Comic Sans MS"/>
              </a:rPr>
              <a:t>la notion </a:t>
            </a:r>
            <a:r>
              <a:rPr lang="fr-FR" sz="2800" dirty="0" smtClean="0">
                <a:solidFill>
                  <a:srgbClr val="0000FF"/>
                </a:solidFill>
                <a:latin typeface="Comic Sans MS"/>
                <a:cs typeface="Comic Sans MS"/>
              </a:rPr>
              <a:t>des </a:t>
            </a:r>
            <a:r>
              <a:rPr lang="fr-FR" sz="2800" b="1" dirty="0">
                <a:solidFill>
                  <a:srgbClr val="0000FF"/>
                </a:solidFill>
                <a:latin typeface="Comic Sans MS"/>
                <a:cs typeface="Comic Sans MS"/>
              </a:rPr>
              <a:t>mobilités humaines </a:t>
            </a:r>
            <a:r>
              <a:rPr lang="fr-FR" sz="2800" b="1" dirty="0" smtClean="0">
                <a:solidFill>
                  <a:srgbClr val="0000FF"/>
                </a:solidFill>
                <a:latin typeface="Comic Sans MS"/>
                <a:cs typeface="Comic Sans MS"/>
              </a:rPr>
              <a:t>transnationales. </a:t>
            </a:r>
          </a:p>
          <a:p>
            <a:pPr algn="just"/>
            <a:endParaRPr lang="fr-FR" sz="2800" dirty="0">
              <a:latin typeface="Comic Sans MS"/>
              <a:cs typeface="Comic Sans MS"/>
            </a:endParaRPr>
          </a:p>
          <a:p>
            <a:pPr algn="just"/>
            <a:endParaRPr lang="fr-FR" sz="2800" dirty="0" smtClean="0">
              <a:latin typeface="Comic Sans MS"/>
              <a:cs typeface="Comic Sans MS"/>
            </a:endParaRPr>
          </a:p>
          <a:p>
            <a:endParaRPr lang="fr-FR" dirty="0"/>
          </a:p>
          <a:p>
            <a:endParaRPr lang="fr-FR" dirty="0" smtClean="0"/>
          </a:p>
          <a:p>
            <a:endParaRPr lang="fr-FR" dirty="0"/>
          </a:p>
        </p:txBody>
      </p:sp>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9600" y="457200"/>
            <a:ext cx="8077200" cy="3970318"/>
          </a:xfrm>
          <a:prstGeom prst="rect">
            <a:avLst/>
          </a:prstGeom>
          <a:noFill/>
        </p:spPr>
        <p:txBody>
          <a:bodyPr wrap="square" rtlCol="0">
            <a:spAutoFit/>
          </a:bodyPr>
          <a:lstStyle/>
          <a:p>
            <a:r>
              <a:rPr lang="fr-FR" dirty="0" smtClean="0">
                <a:solidFill>
                  <a:srgbClr val="0000FF"/>
                </a:solidFill>
              </a:rPr>
              <a:t>Programme :</a:t>
            </a:r>
          </a:p>
          <a:p>
            <a:endParaRPr lang="fr-FR" dirty="0">
              <a:solidFill>
                <a:srgbClr val="0000FF"/>
              </a:solidFill>
            </a:endParaRPr>
          </a:p>
          <a:p>
            <a:r>
              <a:rPr lang="fr-FR" dirty="0" smtClean="0">
                <a:solidFill>
                  <a:srgbClr val="0000FF"/>
                </a:solidFill>
              </a:rPr>
              <a:t>Thème 1 : L’urbanisation du monde </a:t>
            </a:r>
          </a:p>
          <a:p>
            <a:r>
              <a:rPr lang="fr-FR" b="1" u="sng" dirty="0" smtClean="0">
                <a:solidFill>
                  <a:srgbClr val="FF0000"/>
                </a:solidFill>
              </a:rPr>
              <a:t>Thème 2 : Les mobilités humaines transnationales </a:t>
            </a:r>
          </a:p>
          <a:p>
            <a:r>
              <a:rPr lang="fr-FR" dirty="0">
                <a:solidFill>
                  <a:srgbClr val="0000FF"/>
                </a:solidFill>
              </a:rPr>
              <a:t> </a:t>
            </a:r>
            <a:r>
              <a:rPr lang="fr-FR" dirty="0" smtClean="0">
                <a:solidFill>
                  <a:srgbClr val="0000FF"/>
                </a:solidFill>
              </a:rPr>
              <a:t>   Temps 1 : Etude de cas </a:t>
            </a:r>
          </a:p>
          <a:p>
            <a:r>
              <a:rPr lang="fr-FR" dirty="0">
                <a:solidFill>
                  <a:srgbClr val="0000FF"/>
                </a:solidFill>
              </a:rPr>
              <a:t> </a:t>
            </a:r>
            <a:r>
              <a:rPr lang="fr-FR" dirty="0" smtClean="0">
                <a:solidFill>
                  <a:srgbClr val="0000FF"/>
                </a:solidFill>
              </a:rPr>
              <a:t>    </a:t>
            </a:r>
            <a:r>
              <a:rPr lang="fr-FR" b="1" u="sng" dirty="0" smtClean="0">
                <a:solidFill>
                  <a:srgbClr val="FF0000"/>
                </a:solidFill>
              </a:rPr>
              <a:t>Temps 2 : A P</a:t>
            </a:r>
          </a:p>
          <a:p>
            <a:r>
              <a:rPr lang="fr-FR" dirty="0">
                <a:solidFill>
                  <a:srgbClr val="0000FF"/>
                </a:solidFill>
              </a:rPr>
              <a:t> </a:t>
            </a:r>
            <a:r>
              <a:rPr lang="fr-FR" dirty="0" smtClean="0">
                <a:solidFill>
                  <a:srgbClr val="0000FF"/>
                </a:solidFill>
              </a:rPr>
              <a:t>     Temps 3 : Contextualisation : A l’échelle mondiale. </a:t>
            </a:r>
          </a:p>
          <a:p>
            <a:r>
              <a:rPr lang="fr-FR" dirty="0" smtClean="0">
                <a:solidFill>
                  <a:srgbClr val="0000FF"/>
                </a:solidFill>
              </a:rPr>
              <a:t>Thème 3 : Des espaces transformés par la mondialisation. </a:t>
            </a:r>
          </a:p>
          <a:p>
            <a:endParaRPr lang="fr-FR" dirty="0">
              <a:solidFill>
                <a:srgbClr val="0000FF"/>
              </a:solidFill>
            </a:endParaRPr>
          </a:p>
          <a:p>
            <a:endParaRPr lang="fr-FR" dirty="0" smtClean="0">
              <a:solidFill>
                <a:srgbClr val="0000FF"/>
              </a:solidFill>
            </a:endParaRPr>
          </a:p>
          <a:p>
            <a:r>
              <a:rPr lang="fr-FR" dirty="0" smtClean="0">
                <a:solidFill>
                  <a:srgbClr val="0000FF"/>
                </a:solidFill>
              </a:rPr>
              <a:t>Progression de la compétence « Lire et pratiquer différents langages » à construire dans la discipline et avec les autres disciplines. </a:t>
            </a:r>
            <a:endParaRPr lang="fr-FR" dirty="0" smtClean="0"/>
          </a:p>
          <a:p>
            <a:endParaRPr lang="fr-FR" dirty="0"/>
          </a:p>
          <a:p>
            <a:endParaRPr lang="fr-FR" dirty="0"/>
          </a:p>
        </p:txBody>
      </p:sp>
    </p:spTree>
    <p:extLst>
      <p:ext uri="{BB962C8B-B14F-4D97-AF65-F5344CB8AC3E}">
        <p14:creationId xmlns:p14="http://schemas.microsoft.com/office/powerpoint/2010/main" val="1321775020"/>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extLst>
              <p:ext uri="{D42A27DB-BD31-4B8C-83A1-F6EECF244321}">
                <p14:modId xmlns:p14="http://schemas.microsoft.com/office/powerpoint/2010/main" val="308756061"/>
              </p:ext>
            </p:extLst>
          </p:nvPr>
        </p:nvGraphicFramePr>
        <p:xfrm>
          <a:off x="540243" y="1143000"/>
          <a:ext cx="8375157" cy="4813776"/>
        </p:xfrm>
        <a:graphic>
          <a:graphicData uri="http://schemas.openxmlformats.org/presentationml/2006/ole">
            <mc:AlternateContent xmlns:mc="http://schemas.openxmlformats.org/markup-compatibility/2006">
              <mc:Choice xmlns:v="urn:schemas-microsoft-com:vml" Requires="v">
                <p:oleObj spid="_x0000_s1040" name="Document" r:id="rId4" imgW="9156700" imgH="5232400" progId="Word.Document.12">
                  <p:embed/>
                </p:oleObj>
              </mc:Choice>
              <mc:Fallback>
                <p:oleObj name="Document" r:id="rId4" imgW="9156700" imgH="5232400" progId="Word.Document.12">
                  <p:embed/>
                  <p:pic>
                    <p:nvPicPr>
                      <p:cNvPr id="0" name=""/>
                      <p:cNvPicPr/>
                      <p:nvPr/>
                    </p:nvPicPr>
                    <p:blipFill>
                      <a:blip r:embed="rId5"/>
                      <a:stretch>
                        <a:fillRect/>
                      </a:stretch>
                    </p:blipFill>
                    <p:spPr>
                      <a:xfrm>
                        <a:off x="540243" y="1143000"/>
                        <a:ext cx="8375157" cy="4813776"/>
                      </a:xfrm>
                      <a:prstGeom prst="rect">
                        <a:avLst/>
                      </a:prstGeom>
                    </p:spPr>
                  </p:pic>
                </p:oleObj>
              </mc:Fallback>
            </mc:AlternateContent>
          </a:graphicData>
        </a:graphic>
      </p:graphicFrame>
      <p:sp>
        <p:nvSpPr>
          <p:cNvPr id="4" name="ZoneTexte 3"/>
          <p:cNvSpPr txBox="1"/>
          <p:nvPr/>
        </p:nvSpPr>
        <p:spPr>
          <a:xfrm>
            <a:off x="1216046" y="499869"/>
            <a:ext cx="6327753" cy="369332"/>
          </a:xfrm>
          <a:prstGeom prst="rect">
            <a:avLst/>
          </a:prstGeom>
          <a:noFill/>
        </p:spPr>
        <p:txBody>
          <a:bodyPr wrap="square" rtlCol="0">
            <a:spAutoFit/>
          </a:bodyPr>
          <a:lstStyle/>
          <a:p>
            <a:r>
              <a:rPr lang="fr-FR" dirty="0" smtClean="0"/>
              <a:t>Proposition de progression </a:t>
            </a:r>
            <a:endParaRPr lang="fr-FR" dirty="0"/>
          </a:p>
        </p:txBody>
      </p:sp>
    </p:spTree>
    <p:extLst>
      <p:ext uri="{BB962C8B-B14F-4D97-AF65-F5344CB8AC3E}">
        <p14:creationId xmlns:p14="http://schemas.microsoft.com/office/powerpoint/2010/main" val="2173935341"/>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087940"/>
            <a:ext cx="5257800" cy="4084260"/>
          </a:xfrm>
          <a:prstGeom prst="rect">
            <a:avLst/>
          </a:prstGeom>
          <a:noFill/>
        </p:spPr>
        <p:txBody>
          <a:bodyPr wrap="square" rtlCol="0">
            <a:normAutofit/>
          </a:bodyPr>
          <a:lstStyle/>
          <a:p>
            <a:endParaRPr lang="fr-FR" sz="2000" dirty="0">
              <a:latin typeface="Comic Sans MS"/>
              <a:cs typeface="Comic Sans M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2" name="Rectangle 1"/>
          <p:cNvSpPr/>
          <p:nvPr/>
        </p:nvSpPr>
        <p:spPr>
          <a:xfrm>
            <a:off x="914400" y="197346"/>
            <a:ext cx="7543800" cy="61863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fr-FR" sz="2000" dirty="0" smtClean="0">
                <a:solidFill>
                  <a:srgbClr val="0000FF"/>
                </a:solidFill>
                <a:latin typeface="Comic Sans MS"/>
                <a:cs typeface="Comic Sans MS"/>
              </a:rPr>
              <a:t>		</a:t>
            </a:r>
            <a:r>
              <a:rPr lang="fr-FR" sz="2000" b="1" u="sng" dirty="0" smtClean="0">
                <a:solidFill>
                  <a:srgbClr val="0000FF"/>
                </a:solidFill>
                <a:latin typeface="Comic Sans MS"/>
                <a:cs typeface="Comic Sans MS"/>
              </a:rPr>
              <a:t>Ce </a:t>
            </a:r>
            <a:r>
              <a:rPr lang="fr-FR" sz="2000" b="1" u="sng" dirty="0">
                <a:solidFill>
                  <a:srgbClr val="0000FF"/>
                </a:solidFill>
                <a:latin typeface="Comic Sans MS"/>
                <a:cs typeface="Comic Sans MS"/>
              </a:rPr>
              <a:t>que dit le programme : </a:t>
            </a:r>
            <a:endParaRPr lang="fr-FR" sz="2000" b="1" u="sng" dirty="0" smtClean="0">
              <a:solidFill>
                <a:srgbClr val="0000FF"/>
              </a:solidFill>
              <a:latin typeface="Comic Sans MS"/>
              <a:cs typeface="Comic Sans MS"/>
            </a:endParaRPr>
          </a:p>
          <a:p>
            <a:pPr algn="just"/>
            <a:endParaRPr lang="fr-FR" sz="2000" dirty="0">
              <a:solidFill>
                <a:srgbClr val="0000FF"/>
              </a:solidFill>
              <a:latin typeface="Comic Sans MS"/>
              <a:cs typeface="Comic Sans MS"/>
            </a:endParaRPr>
          </a:p>
          <a:p>
            <a:pPr algn="just"/>
            <a:r>
              <a:rPr lang="fr-FR" sz="2000" dirty="0" smtClean="0">
                <a:solidFill>
                  <a:srgbClr val="0000FF"/>
                </a:solidFill>
                <a:latin typeface="Comic Sans MS"/>
                <a:cs typeface="Comic Sans MS"/>
              </a:rPr>
              <a:t>En classe </a:t>
            </a:r>
            <a:r>
              <a:rPr lang="fr-FR" sz="2000" dirty="0">
                <a:solidFill>
                  <a:srgbClr val="0000FF"/>
                </a:solidFill>
                <a:latin typeface="Comic Sans MS"/>
                <a:cs typeface="Comic Sans MS"/>
              </a:rPr>
              <a:t>de 4</a:t>
            </a:r>
            <a:r>
              <a:rPr lang="fr-FR" sz="2000" baseline="30000" dirty="0">
                <a:solidFill>
                  <a:srgbClr val="0000FF"/>
                </a:solidFill>
                <a:latin typeface="Comic Sans MS"/>
                <a:cs typeface="Comic Sans MS"/>
              </a:rPr>
              <a:t>ème</a:t>
            </a:r>
            <a:r>
              <a:rPr lang="fr-FR" sz="2000" dirty="0">
                <a:solidFill>
                  <a:srgbClr val="0000FF"/>
                </a:solidFill>
                <a:latin typeface="Comic Sans MS"/>
                <a:cs typeface="Comic Sans MS"/>
              </a:rPr>
              <a:t> : «  </a:t>
            </a:r>
            <a:r>
              <a:rPr lang="fr-FR" sz="2000" dirty="0" smtClean="0">
                <a:solidFill>
                  <a:srgbClr val="0000FF"/>
                </a:solidFill>
                <a:latin typeface="Comic Sans MS"/>
                <a:cs typeface="Comic Sans MS"/>
              </a:rPr>
              <a:t>A </a:t>
            </a:r>
            <a:r>
              <a:rPr lang="fr-FR" sz="2000" dirty="0">
                <a:solidFill>
                  <a:srgbClr val="0000FF"/>
                </a:solidFill>
                <a:latin typeface="Comic Sans MS"/>
                <a:cs typeface="Comic Sans MS"/>
              </a:rPr>
              <a:t>partir des acquis de la classe de 5</a:t>
            </a:r>
            <a:r>
              <a:rPr lang="fr-FR" sz="2000" baseline="30000" dirty="0">
                <a:solidFill>
                  <a:srgbClr val="0000FF"/>
                </a:solidFill>
                <a:latin typeface="Comic Sans MS"/>
                <a:cs typeface="Comic Sans MS"/>
              </a:rPr>
              <a:t>ème</a:t>
            </a:r>
            <a:r>
              <a:rPr lang="fr-FR" sz="2000" dirty="0">
                <a:solidFill>
                  <a:srgbClr val="0000FF"/>
                </a:solidFill>
                <a:latin typeface="Comic Sans MS"/>
                <a:cs typeface="Comic Sans MS"/>
              </a:rPr>
              <a:t>, on aborde quelques caractéristiques géographiques majeures du processus de mondialisation… ». </a:t>
            </a:r>
          </a:p>
          <a:p>
            <a:pPr algn="just"/>
            <a:r>
              <a:rPr lang="fr-FR" sz="2000" b="1" u="sng" dirty="0">
                <a:solidFill>
                  <a:srgbClr val="0000FF"/>
                </a:solidFill>
                <a:latin typeface="Comic Sans MS"/>
                <a:cs typeface="Comic Sans MS"/>
              </a:rPr>
              <a:t>Thème 2 : Les mobilités humaines transnationales. </a:t>
            </a:r>
          </a:p>
          <a:p>
            <a:pPr algn="just"/>
            <a:r>
              <a:rPr lang="fr-FR" sz="2000" b="1" u="sng" dirty="0">
                <a:solidFill>
                  <a:srgbClr val="0000FF"/>
                </a:solidFill>
                <a:latin typeface="Comic Sans MS"/>
                <a:cs typeface="Comic Sans MS"/>
              </a:rPr>
              <a:t>Sous-thème : Un monde de migrants </a:t>
            </a:r>
            <a:r>
              <a:rPr lang="fr-FR" sz="2000" dirty="0">
                <a:solidFill>
                  <a:srgbClr val="0000FF"/>
                </a:solidFill>
                <a:latin typeface="Comic Sans MS"/>
                <a:cs typeface="Comic Sans MS"/>
              </a:rPr>
              <a:t>: «</a:t>
            </a:r>
            <a:r>
              <a:rPr lang="fr-FR" sz="2000" i="1" dirty="0">
                <a:solidFill>
                  <a:schemeClr val="tx1"/>
                </a:solidFill>
                <a:latin typeface="Comic Sans MS"/>
                <a:cs typeface="Comic Sans MS"/>
              </a:rPr>
              <a:t>  Il est essentiel de montrer aux élèves l’importance des grands mouvements transnationaux de population que le monde connaît et qui sont d’une ampleur considérable. Les migrations  transnationales </a:t>
            </a:r>
            <a:r>
              <a:rPr lang="fr-FR" sz="2000" i="1" dirty="0" smtClean="0">
                <a:solidFill>
                  <a:schemeClr val="tx1"/>
                </a:solidFill>
                <a:latin typeface="Comic Sans MS"/>
                <a:cs typeface="Comic Sans MS"/>
              </a:rPr>
              <a:t>dont </a:t>
            </a:r>
            <a:r>
              <a:rPr lang="fr-FR" sz="2000" i="1" dirty="0">
                <a:solidFill>
                  <a:schemeClr val="tx1"/>
                </a:solidFill>
                <a:latin typeface="Comic Sans MS"/>
                <a:cs typeface="Comic Sans MS"/>
              </a:rPr>
              <a:t>les motivations peuvent être extrêmement variées (Erasmus, suite de conflits, crise climatique, raisons économiques…) sont souvent au centre de l’actualité et il est important que les élèves comprennent que cette géographie des migrations n’est pas centrée sur la seule Europe, ni marquée par les seuls mouvements des « </a:t>
            </a:r>
            <a:r>
              <a:rPr lang="fr-FR" sz="2000" i="1" dirty="0" err="1">
                <a:solidFill>
                  <a:schemeClr val="tx1"/>
                </a:solidFill>
                <a:latin typeface="Comic Sans MS"/>
                <a:cs typeface="Comic Sans MS"/>
              </a:rPr>
              <a:t>Suds</a:t>
            </a:r>
            <a:r>
              <a:rPr lang="fr-FR" sz="2000" i="1" dirty="0">
                <a:solidFill>
                  <a:schemeClr val="tx1"/>
                </a:solidFill>
                <a:latin typeface="Comic Sans MS"/>
                <a:cs typeface="Comic Sans MS"/>
              </a:rPr>
              <a:t> » vers les « </a:t>
            </a:r>
            <a:r>
              <a:rPr lang="fr-FR" sz="2000" i="1" dirty="0" err="1">
                <a:solidFill>
                  <a:schemeClr val="tx1"/>
                </a:solidFill>
                <a:latin typeface="Comic Sans MS"/>
                <a:cs typeface="Comic Sans MS"/>
              </a:rPr>
              <a:t>Nords</a:t>
            </a:r>
            <a:r>
              <a:rPr lang="fr-FR" sz="2000" i="1" dirty="0">
                <a:solidFill>
                  <a:schemeClr val="tx1"/>
                </a:solidFill>
                <a:latin typeface="Comic Sans MS"/>
                <a:cs typeface="Comic Sans MS"/>
              </a:rPr>
              <a:t> » mais comporte aussi   des foyers de migrations intracontinentales sud-</a:t>
            </a:r>
            <a:r>
              <a:rPr lang="fr-FR" sz="2000" i="1" dirty="0" smtClean="0">
                <a:solidFill>
                  <a:schemeClr val="tx1"/>
                </a:solidFill>
                <a:latin typeface="Comic Sans MS"/>
                <a:cs typeface="Comic Sans MS"/>
              </a:rPr>
              <a:t>sud ».  </a:t>
            </a:r>
          </a:p>
          <a:p>
            <a:endParaRPr lang="fr-FR" dirty="0"/>
          </a:p>
          <a:p>
            <a:endParaRPr lang="fr-FR" dirty="0"/>
          </a:p>
        </p:txBody>
      </p:sp>
    </p:spTree>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1.xml><?xml version="1.0" encoding="utf-8"?>
<p:tagLst xmlns:a="http://schemas.openxmlformats.org/drawingml/2006/main" xmlns:r="http://schemas.openxmlformats.org/officeDocument/2006/relationships" xmlns:p="http://schemas.openxmlformats.org/presentationml/2006/main">
  <p:tag name="DVSHAPEID" val="397Sh4Wf3q9VkhYZEnvozL"/>
</p:tagLst>
</file>

<file path=ppt/tags/tag12.xml><?xml version="1.0" encoding="utf-8"?>
<p:tagLst xmlns:a="http://schemas.openxmlformats.org/drawingml/2006/main" xmlns:r="http://schemas.openxmlformats.org/officeDocument/2006/relationships" xmlns:p="http://schemas.openxmlformats.org/presentationml/2006/main">
  <p:tag name="DVSHAPEID" val="b7YHL0AN4yxWP6rbpeJiil"/>
</p:tagLst>
</file>

<file path=ppt/tags/tag13.xml><?xml version="1.0" encoding="utf-8"?>
<p:tagLst xmlns:a="http://schemas.openxmlformats.org/drawingml/2006/main" xmlns:r="http://schemas.openxmlformats.org/officeDocument/2006/relationships" xmlns:p="http://schemas.openxmlformats.org/presentationml/2006/main">
  <p:tag name="DVSHAPEID" val="V8QIQoYhKAdhY0TAjVFglB"/>
</p:tagLst>
</file>

<file path=ppt/tags/tag14.xml><?xml version="1.0" encoding="utf-8"?>
<p:tagLst xmlns:a="http://schemas.openxmlformats.org/drawingml/2006/main" xmlns:r="http://schemas.openxmlformats.org/officeDocument/2006/relationships" xmlns:p="http://schemas.openxmlformats.org/presentationml/2006/main">
  <p:tag name="DVSHAPEID" val="onsRxtYgFhsQbQR2acPMNW"/>
</p:tagLst>
</file>

<file path=ppt/tags/tag15.xml><?xml version="1.0" encoding="utf-8"?>
<p:tagLst xmlns:a="http://schemas.openxmlformats.org/drawingml/2006/main" xmlns:r="http://schemas.openxmlformats.org/officeDocument/2006/relationships" xmlns:p="http://schemas.openxmlformats.org/presentationml/2006/main">
  <p:tag name="DVSHAPEID" val="Ix8rhPVNC2ZkJsgYQvjtVW"/>
</p:tagLst>
</file>

<file path=ppt/tags/tag16.xml><?xml version="1.0" encoding="utf-8"?>
<p:tagLst xmlns:a="http://schemas.openxmlformats.org/drawingml/2006/main" xmlns:r="http://schemas.openxmlformats.org/officeDocument/2006/relationships" xmlns:p="http://schemas.openxmlformats.org/presentationml/2006/main">
  <p:tag name="DVSHAPEID" val="O8O3IgLtryNrFUJ6b9lREq"/>
</p:tagLst>
</file>

<file path=ppt/tags/tag17.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8.xml><?xml version="1.0" encoding="utf-8"?>
<p:tagLst xmlns:a="http://schemas.openxmlformats.org/drawingml/2006/main" xmlns:r="http://schemas.openxmlformats.org/officeDocument/2006/relationships" xmlns:p="http://schemas.openxmlformats.org/presentationml/2006/main">
  <p:tag name="DVSHAPEID" val="pSbIsX2HQuOqjOBqXA0jcY"/>
</p:tagLst>
</file>

<file path=ppt/tags/tag19.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theme1.xml><?xml version="1.0" encoding="utf-8"?>
<a:theme xmlns:a="http://schemas.openxmlformats.org/drawingml/2006/main" name="Formation de nouveaux employé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Formation de nouveaux employés.potx</Template>
  <TotalTime>0</TotalTime>
  <Words>837</Words>
  <Application>Microsoft Office PowerPoint</Application>
  <PresentationFormat>Affichage à l'écran (4:3)</PresentationFormat>
  <Paragraphs>224</Paragraphs>
  <Slides>39</Slides>
  <Notes>9</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39</vt:i4>
      </vt:variant>
    </vt:vector>
  </HeadingPairs>
  <TitlesOfParts>
    <vt:vector size="41" baseType="lpstr">
      <vt:lpstr>Formation de nouveaux employés</vt:lpstr>
      <vt:lpstr>Document</vt:lpstr>
      <vt:lpstr>Présentation PowerPoint</vt:lpstr>
      <vt:lpstr>  Proposition d’ AP en géographie.                     Classe de  4ème.                            cycle 4.  </vt:lpstr>
      <vt:lpstr>Compétence travaillée : Lire et pratiquer différents langages pour mieux comprendre  et mieux apprendre. Passer de textes à la construction d’un schéma.  </vt:lpstr>
      <vt:lpstr>Intérêts :</vt:lpstr>
      <vt:lpstr>Présentation PowerPoint</vt:lpstr>
      <vt:lpstr>Présentation PowerPoint</vt:lpstr>
      <vt:lpstr>Présentation PowerPoint</vt:lpstr>
      <vt:lpstr>Présentation PowerPoint</vt:lpstr>
      <vt:lpstr>Présentation PowerPoint</vt:lpstr>
      <vt:lpstr>Présentation PowerPoint</vt:lpstr>
      <vt:lpstr>Différenciation : 3 versions selon les besoins. </vt:lpstr>
      <vt:lpstr>   Version 1 : Des textes vers la construction d’un  schéma.    </vt:lpstr>
      <vt:lpstr>Présentation PowerPoint</vt:lpstr>
      <vt:lpstr>Les consignes de travail </vt:lpstr>
      <vt:lpstr>Des cartes sont à ta disposition pour t’aider à tracer les contours de ton schéma : Fais-en bon usage et à toi de choisir ton échelle. </vt:lpstr>
      <vt:lpstr>Présentation PowerPoint</vt:lpstr>
      <vt:lpstr>Présentation PowerPoint</vt:lpstr>
      <vt:lpstr>Version 2 : Des étapes dans la pratique des différents langages  : Prélever-Reporter-Traduire. </vt:lpstr>
      <vt:lpstr>Présentation PowerPoint</vt:lpstr>
      <vt:lpstr>Présentation PowerPoint</vt:lpstr>
      <vt:lpstr>Présentation PowerPoint</vt:lpstr>
      <vt:lpstr>Présentation PowerPoint</vt:lpstr>
      <vt:lpstr>Présentation PowerPoint</vt:lpstr>
      <vt:lpstr>Version 3 : Acquisition des repères et du langage cartographique. </vt:lpstr>
      <vt:lpstr>Présentation PowerPoint</vt:lpstr>
      <vt:lpstr>Présentation PowerPoint</vt:lpstr>
      <vt:lpstr>Présentation PowerPoint</vt:lpstr>
      <vt:lpstr>3) Puis, tu vas localiser sur ton schéma n°2, La Ciotat.   Imagine qu’une personne vienne de l’étranger et qu’elle ne sache pas où est La Ciotat : Comment ferais-tu pour lui indiquer La Ciotat sur ton schéma ?    4) Est-ce qu’un titre à donner  pour chacun de tes schémas te semble utile ? Pourquoi ?  </vt:lpstr>
      <vt:lpstr>Présentation PowerPoint</vt:lpstr>
      <vt:lpstr>Présentation PowerPoint</vt:lpstr>
      <vt:lpstr> Fiche : Comment traduire ?  Passer d’un texte à un schéma ou croquis.    Consigne : Lis les questions et coche la réponse qui te paraît la plus adaptée.   1/ Pour représenter sur un schéma ou croquis, un déplacement de population, je choisis comme figuré le plus adapté :  ☐  Un trait  ☐ Une flèche  ☐ Un carré    2/ Pour représenter plusieurs déplacements de population sur le schéma ou croquis, je choisis : ☐ Des traits plus ou moins épais  ☐ Différentes couleurs de flèches    3/ Pour superposer (= ajouter), une information au déplacement de la population, comme par exemple indiquer sur mon schéma le niveau de développement     (riche/pauvre…) d’un pays, je choisis de :  ☐ Faire des hachures de différentes couleurs  ☐ D’utiliser des figurés ponctuels : carrés, points… ☐ De colorier le pays en fonction de son niveau de développement et j’utilise un dégradé de couleur : jaune pour le pays pauvre et rouge pour le pays riche par exemple…     Colle cette fiche sur ton cahier. Elle te servira de référence et tu pourras la consulter à chaque fois que tu en auras besoin. </vt:lpstr>
      <vt:lpstr>Travaux version 1 </vt:lpstr>
      <vt:lpstr>Présentation PowerPoint</vt:lpstr>
      <vt:lpstr>Travaux version 1</vt:lpstr>
      <vt:lpstr>Travaux version 2</vt:lpstr>
      <vt:lpstr>Présentation PowerPoint</vt:lpstr>
      <vt:lpstr>Présentation PowerPoint</vt:lpstr>
      <vt:lpstr>Présentation PowerPoint</vt:lpstr>
      <vt:lpstr>Atteindre un niveau d’expertise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2016-06-14T08:59:05Z</dcterms:modified>
</cp:coreProperties>
</file>