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96" r:id="rId2"/>
    <p:sldId id="256" r:id="rId3"/>
    <p:sldId id="286" r:id="rId4"/>
    <p:sldId id="266" r:id="rId5"/>
    <p:sldId id="267" r:id="rId6"/>
    <p:sldId id="269" r:id="rId7"/>
    <p:sldId id="282" r:id="rId8"/>
    <p:sldId id="258" r:id="rId9"/>
    <p:sldId id="270" r:id="rId10"/>
    <p:sldId id="283" r:id="rId11"/>
    <p:sldId id="260" r:id="rId12"/>
    <p:sldId id="271" r:id="rId13"/>
    <p:sldId id="272" r:id="rId14"/>
    <p:sldId id="273" r:id="rId15"/>
    <p:sldId id="275" r:id="rId16"/>
    <p:sldId id="276" r:id="rId17"/>
    <p:sldId id="277" r:id="rId18"/>
    <p:sldId id="278" r:id="rId19"/>
    <p:sldId id="279" r:id="rId20"/>
    <p:sldId id="280" r:id="rId21"/>
    <p:sldId id="281" r:id="rId22"/>
    <p:sldId id="287" r:id="rId23"/>
    <p:sldId id="285" r:id="rId24"/>
    <p:sldId id="284" r:id="rId25"/>
    <p:sldId id="289" r:id="rId26"/>
    <p:sldId id="294" r:id="rId27"/>
    <p:sldId id="290" r:id="rId28"/>
    <p:sldId id="291" r:id="rId29"/>
    <p:sldId id="292" r:id="rId30"/>
    <p:sldId id="293" r:id="rId31"/>
    <p:sldId id="295" r:id="rId32"/>
    <p:sldId id="297" r:id="rId33"/>
  </p:sldIdLst>
  <p:sldSz cx="9144000" cy="5143500" type="screen16x9"/>
  <p:notesSz cx="6858000" cy="9144000"/>
  <p:defaultTextStyle>
    <a:lvl1pPr marL="0" algn="l" rtl="0" latinLnBrk="0">
      <a:defRPr lang="fr-FR" sz="1800" kern="1200">
        <a:solidFill>
          <a:schemeClr val="tx1"/>
        </a:solidFill>
        <a:latin typeface="+mn-lt"/>
        <a:ea typeface="+mn-ea"/>
        <a:cs typeface="+mn-cs"/>
      </a:defRPr>
    </a:lvl1pPr>
    <a:lvl2pPr marL="457200" algn="l" rtl="0" latinLnBrk="0">
      <a:defRPr lang="fr-FR" sz="1800" kern="1200">
        <a:solidFill>
          <a:schemeClr val="tx1"/>
        </a:solidFill>
        <a:latin typeface="+mn-lt"/>
        <a:ea typeface="+mn-ea"/>
        <a:cs typeface="+mn-cs"/>
      </a:defRPr>
    </a:lvl2pPr>
    <a:lvl3pPr marL="914400" algn="l" rtl="0" latinLnBrk="0">
      <a:defRPr lang="fr-FR" sz="1800" kern="1200">
        <a:solidFill>
          <a:schemeClr val="tx1"/>
        </a:solidFill>
        <a:latin typeface="+mn-lt"/>
        <a:ea typeface="+mn-ea"/>
        <a:cs typeface="+mn-cs"/>
      </a:defRPr>
    </a:lvl3pPr>
    <a:lvl4pPr marL="1371600" algn="l" rtl="0" latinLnBrk="0">
      <a:defRPr lang="fr-FR" sz="1800" kern="1200">
        <a:solidFill>
          <a:schemeClr val="tx1"/>
        </a:solidFill>
        <a:latin typeface="+mn-lt"/>
        <a:ea typeface="+mn-ea"/>
        <a:cs typeface="+mn-cs"/>
      </a:defRPr>
    </a:lvl4pPr>
    <a:lvl5pPr marL="1828800" algn="l" rtl="0" latinLnBrk="0">
      <a:defRPr lang="fr-FR" sz="1800" kern="1200">
        <a:solidFill>
          <a:schemeClr val="tx1"/>
        </a:solidFill>
        <a:latin typeface="+mn-lt"/>
        <a:ea typeface="+mn-ea"/>
        <a:cs typeface="+mn-cs"/>
      </a:defRPr>
    </a:lvl5pPr>
    <a:lvl6pPr marL="2286000" algn="l" rtl="0" latinLnBrk="0">
      <a:defRPr lang="fr-FR" sz="1800" kern="1200">
        <a:solidFill>
          <a:schemeClr val="tx1"/>
        </a:solidFill>
        <a:latin typeface="+mn-lt"/>
        <a:ea typeface="+mn-ea"/>
        <a:cs typeface="+mn-cs"/>
      </a:defRPr>
    </a:lvl6pPr>
    <a:lvl7pPr marL="2743200" algn="l" rtl="0" latinLnBrk="0">
      <a:defRPr lang="fr-FR" sz="1800" kern="1200">
        <a:solidFill>
          <a:schemeClr val="tx1"/>
        </a:solidFill>
        <a:latin typeface="+mn-lt"/>
        <a:ea typeface="+mn-ea"/>
        <a:cs typeface="+mn-cs"/>
      </a:defRPr>
    </a:lvl7pPr>
    <a:lvl8pPr marL="3200400" algn="l" rtl="0" latinLnBrk="0">
      <a:defRPr lang="fr-FR" sz="1800" kern="1200">
        <a:solidFill>
          <a:schemeClr val="tx1"/>
        </a:solidFill>
        <a:latin typeface="+mn-lt"/>
        <a:ea typeface="+mn-ea"/>
        <a:cs typeface="+mn-cs"/>
      </a:defRPr>
    </a:lvl8pPr>
    <a:lvl9pPr marL="3657600" algn="l" rtl="0" latinLnBrk="0">
      <a:defRPr lang="fr-F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0" autoAdjust="0"/>
    <p:restoredTop sz="87697" autoAdjust="0"/>
  </p:normalViewPr>
  <p:slideViewPr>
    <p:cSldViewPr>
      <p:cViewPr>
        <p:scale>
          <a:sx n="139" d="100"/>
          <a:sy n="139" d="100"/>
        </p:scale>
        <p:origin x="-102" y="126"/>
      </p:cViewPr>
      <p:guideLst>
        <p:guide orient="horz" pos="1620"/>
        <p:guide pos="2880"/>
      </p:guideLst>
    </p:cSldViewPr>
  </p:slideViewPr>
  <p:outlineViewPr>
    <p:cViewPr>
      <p:scale>
        <a:sx n="33" d="100"/>
        <a:sy n="33" d="100"/>
      </p:scale>
      <p:origin x="0" y="953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fr-FR" sz="1200"/>
            </a:lvl1pPr>
            <a:extLst/>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fr-FR" sz="1200"/>
            </a:lvl1pPr>
            <a:extLst/>
          </a:lstStyle>
          <a:p>
            <a:fld id="{A8ADFD5B-A66C-449C-B6E8-FB716D07777D}" type="datetimeFigureOut">
              <a:rPr lang="fr-FR"/>
              <a:pPr/>
              <a:t>29/06/2016</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fr-FR" sz="1200"/>
            </a:lvl1pPr>
            <a:extLst/>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fr-FR" sz="1200"/>
            </a:lvl1pPr>
            <a:extLst/>
          </a:lstStyle>
          <a:p>
            <a:fld id="{CA5D3BF3-D352-46FC-8343-31F56E6730EA}" type="slidenum">
              <a:rPr/>
              <a:pPr/>
              <a:t>‹N°›</a:t>
            </a:fld>
            <a:endParaRPr lang="fr-FR"/>
          </a:p>
        </p:txBody>
      </p:sp>
    </p:spTree>
    <p:extLst>
      <p:ext uri="{BB962C8B-B14F-4D97-AF65-F5344CB8AC3E}">
        <p14:creationId xmlns:p14="http://schemas.microsoft.com/office/powerpoint/2010/main" val="3877387728"/>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latinLnBrk="0">
      <a:defRPr lang="fr-FR" sz="1200" kern="1200">
        <a:solidFill>
          <a:schemeClr val="tx1"/>
        </a:solidFill>
        <a:latin typeface="+mn-lt"/>
        <a:ea typeface="+mn-ea"/>
        <a:cs typeface="+mn-cs"/>
      </a:defRPr>
    </a:lvl2pPr>
    <a:lvl3pPr marL="914400" algn="l" rtl="0" latinLnBrk="0">
      <a:defRPr lang="fr-FR" sz="1200" kern="1200">
        <a:solidFill>
          <a:schemeClr val="tx1"/>
        </a:solidFill>
        <a:latin typeface="+mn-lt"/>
        <a:ea typeface="+mn-ea"/>
        <a:cs typeface="+mn-cs"/>
      </a:defRPr>
    </a:lvl3pPr>
    <a:lvl4pPr marL="1371600" algn="l" rtl="0" latinLnBrk="0">
      <a:defRPr lang="fr-FR" sz="1200" kern="1200">
        <a:solidFill>
          <a:schemeClr val="tx1"/>
        </a:solidFill>
        <a:latin typeface="+mn-lt"/>
        <a:ea typeface="+mn-ea"/>
        <a:cs typeface="+mn-cs"/>
      </a:defRPr>
    </a:lvl4pPr>
    <a:lvl5pPr marL="1828800" algn="l" rtl="0" latinLnBrk="0">
      <a:defRPr lang="fr-FR" sz="1200" kern="1200">
        <a:solidFill>
          <a:schemeClr val="tx1"/>
        </a:solidFill>
        <a:latin typeface="+mn-lt"/>
        <a:ea typeface="+mn-ea"/>
        <a:cs typeface="+mn-cs"/>
      </a:defRPr>
    </a:lvl5pPr>
    <a:lvl6pPr marL="2286000" algn="l" rtl="0" latinLnBrk="0">
      <a:defRPr lang="fr-FR" sz="1200" kern="1200">
        <a:solidFill>
          <a:schemeClr val="tx1"/>
        </a:solidFill>
        <a:latin typeface="+mn-lt"/>
        <a:ea typeface="+mn-ea"/>
        <a:cs typeface="+mn-cs"/>
      </a:defRPr>
    </a:lvl6pPr>
    <a:lvl7pPr marL="2743200" algn="l" rtl="0" latinLnBrk="0">
      <a:defRPr lang="fr-FR" sz="1200" kern="1200">
        <a:solidFill>
          <a:schemeClr val="tx1"/>
        </a:solidFill>
        <a:latin typeface="+mn-lt"/>
        <a:ea typeface="+mn-ea"/>
        <a:cs typeface="+mn-cs"/>
      </a:defRPr>
    </a:lvl7pPr>
    <a:lvl8pPr marL="3200400" algn="l" rtl="0" latinLnBrk="0">
      <a:defRPr lang="fr-FR" sz="1200" kern="1200">
        <a:solidFill>
          <a:schemeClr val="tx1"/>
        </a:solidFill>
        <a:latin typeface="+mn-lt"/>
        <a:ea typeface="+mn-ea"/>
        <a:cs typeface="+mn-cs"/>
      </a:defRPr>
    </a:lvl8pPr>
    <a:lvl9pPr marL="3657600" algn="l" rtl="0" latinLnBrk="0">
      <a:defRPr lang="fr-F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endParaRPr lang="fr-FR" dirty="0"/>
          </a:p>
        </p:txBody>
      </p:sp>
      <p:sp>
        <p:nvSpPr>
          <p:cNvPr id="4" name="Rectangle 3"/>
          <p:cNvSpPr>
            <a:spLocks noGrp="1"/>
          </p:cNvSpPr>
          <p:nvPr>
            <p:ph type="sldNum" sz="quarter" idx="10"/>
          </p:nvPr>
        </p:nvSpPr>
        <p:spPr/>
        <p:txBody>
          <a:bodyPr/>
          <a:lstStyle>
            <a:extLst/>
          </a:lstStyle>
          <a:p>
            <a:fld id="{CA5D3BF3-D352-46FC-8343-31F56E6730EA}" type="slidenum">
              <a:rPr lang="fr-FR" smtClean="0"/>
              <a:pPr/>
              <a:t>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13</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381000" y="685800"/>
            <a:ext cx="6096000" cy="3429000"/>
          </a:xfrm>
        </p:spPr>
      </p:sp>
      <p:sp>
        <p:nvSpPr>
          <p:cNvPr id="3" name="Rectangle 2"/>
          <p:cNvSpPr>
            <a:spLocks noGrp="1"/>
          </p:cNvSpPr>
          <p:nvPr>
            <p:ph type="body" idx="1"/>
          </p:nvPr>
        </p:nvSpPr>
        <p:spPr/>
        <p:txBody>
          <a:bodyPr/>
          <a:lstStyle>
            <a:extLst/>
          </a:lstStyle>
          <a:p>
            <a:endParaRPr lang="fr-FR"/>
          </a:p>
        </p:txBody>
      </p:sp>
      <p:sp>
        <p:nvSpPr>
          <p:cNvPr id="4" name="Rectangle 3"/>
          <p:cNvSpPr>
            <a:spLocks noGrp="1"/>
          </p:cNvSpPr>
          <p:nvPr>
            <p:ph type="sldNum" sz="quarter" idx="10"/>
          </p:nvPr>
        </p:nvSpPr>
        <p:spPr/>
        <p:txBody>
          <a:bodyPr/>
          <a:lstStyle>
            <a:extLst/>
          </a:lstStyle>
          <a:p>
            <a:fld id="{CA5D3BF3-D352-46FC-8343-31F56E6730EA}"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1" name="Rectangle 10"/>
          <p:cNvSpPr/>
          <p:nvPr/>
        </p:nvSpPr>
        <p:spPr>
          <a:xfrm>
            <a:off x="2359153"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Subtitle 8"/>
          <p:cNvSpPr>
            <a:spLocks noGrp="1"/>
          </p:cNvSpPr>
          <p:nvPr>
            <p:ph type="subTitle" idx="1"/>
          </p:nvPr>
        </p:nvSpPr>
        <p:spPr>
          <a:xfrm>
            <a:off x="2362199" y="4537528"/>
            <a:ext cx="6515100" cy="514350"/>
          </a:xfrm>
        </p:spPr>
        <p:txBody>
          <a:bodyPr anchor="ctr"/>
          <a:lstStyle>
            <a:lvl1pPr marL="0" indent="0" algn="l" eaLnBrk="1" latinLnBrk="0" hangingPunct="1">
              <a:buNone/>
              <a:defRPr kumimoji="0" lang="fr-FR"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endParaRPr/>
          </a:p>
        </p:txBody>
      </p:sp>
      <p:sp>
        <p:nvSpPr>
          <p:cNvPr id="28" name="Date Placeholder 27"/>
          <p:cNvSpPr>
            <a:spLocks noGrp="1"/>
          </p:cNvSpPr>
          <p:nvPr>
            <p:ph type="dt" sz="half" idx="10"/>
          </p:nvPr>
        </p:nvSpPr>
        <p:spPr>
          <a:xfrm>
            <a:off x="76199" y="4551524"/>
            <a:ext cx="2057401" cy="514350"/>
          </a:xfrm>
        </p:spPr>
        <p:txBody>
          <a:bodyPr>
            <a:noAutofit/>
          </a:bodyPr>
          <a:lstStyle>
            <a:lvl1pPr algn="ctr" eaLnBrk="1" latinLnBrk="0" hangingPunct="1">
              <a:defRPr kumimoji="0" lang="fr-FR" sz="2000">
                <a:solidFill>
                  <a:srgbClr val="FFFFFF"/>
                </a:solidFill>
              </a:defRPr>
            </a:lvl1pPr>
            <a:extLst/>
          </a:lstStyle>
          <a:p>
            <a:pPr algn="ctr"/>
            <a:fld id="{047E157E-8DCB-4F70-A0AF-5EB586A91DD4}" type="datetime1">
              <a:rPr kumimoji="0" lang="fr-FR">
                <a:solidFill>
                  <a:srgbClr val="FFFFFF"/>
                </a:solidFill>
              </a:rPr>
              <a:pPr algn="ctr"/>
              <a:t>29/06/2016</a:t>
            </a:fld>
            <a:endParaRPr kumimoji="0" lang="fr-FR" sz="2000">
              <a:solidFill>
                <a:srgbClr val="FFFFFF"/>
              </a:solidFill>
            </a:endParaRPr>
          </a:p>
        </p:txBody>
      </p:sp>
      <p:sp>
        <p:nvSpPr>
          <p:cNvPr id="17" name="Footer Placeholder 16"/>
          <p:cNvSpPr>
            <a:spLocks noGrp="1"/>
          </p:cNvSpPr>
          <p:nvPr>
            <p:ph type="ftr" sz="quarter" idx="11"/>
          </p:nvPr>
        </p:nvSpPr>
        <p:spPr>
          <a:xfrm>
            <a:off x="2085393" y="177404"/>
            <a:ext cx="5867401" cy="273844"/>
          </a:xfrm>
        </p:spPr>
        <p:txBody>
          <a:bodyPr/>
          <a:lstStyle>
            <a:lvl1pPr algn="r" eaLnBrk="1" latinLnBrk="0" hangingPunct="1">
              <a:defRPr kumimoji="0" lang="fr-FR">
                <a:solidFill>
                  <a:schemeClr val="tx2"/>
                </a:solidFill>
              </a:defRPr>
            </a:lvl1pPr>
            <a:extLst/>
          </a:lstStyle>
          <a:p>
            <a:pPr algn="r"/>
            <a:endParaRPr kumimoji="0" lang="fr-FR">
              <a:solidFill>
                <a:schemeClr val="tx2"/>
              </a:solidFill>
            </a:endParaRPr>
          </a:p>
        </p:txBody>
      </p:sp>
      <p:sp>
        <p:nvSpPr>
          <p:cNvPr id="29" name="Slide Number Placeholder 28"/>
          <p:cNvSpPr>
            <a:spLocks noGrp="1"/>
          </p:cNvSpPr>
          <p:nvPr>
            <p:ph type="sldNum" sz="quarter" idx="12"/>
          </p:nvPr>
        </p:nvSpPr>
        <p:spPr>
          <a:xfrm>
            <a:off x="8000999" y="171450"/>
            <a:ext cx="838201" cy="285750"/>
          </a:xfrm>
        </p:spPr>
        <p:txBody>
          <a:bodyPr/>
          <a:lstStyle>
            <a:lvl1pPr eaLnBrk="1" latinLnBrk="0" hangingPunct="1">
              <a:defRPr kumimoji="0" lang="fr-FR">
                <a:solidFill>
                  <a:schemeClr val="tx2"/>
                </a:solidFill>
              </a:defRPr>
            </a:lvl1pPr>
            <a:extLst/>
          </a:lstStyle>
          <a:p>
            <a:fld id="{8F82E0A0-C266-4798-8C8F-B9F91E9DA37E}" type="slidenum">
              <a:rPr kumimoji="0" lang="fr-FR">
                <a:solidFill>
                  <a:schemeClr val="tx2"/>
                </a:solidFill>
              </a:rPr>
              <a:pPr/>
              <a:t>‹N°›</a:t>
            </a:fld>
            <a:endParaRPr kumimoji="0" lang="fr-FR">
              <a:solidFill>
                <a:schemeClr val="tx2"/>
              </a:solidFill>
            </a:endParaRPr>
          </a:p>
        </p:txBody>
      </p:sp>
      <p:sp>
        <p:nvSpPr>
          <p:cNvPr id="12" name="Rectangle 11"/>
          <p:cNvSpPr>
            <a:spLocks noGrp="1"/>
          </p:cNvSpPr>
          <p:nvPr>
            <p:ph type="title"/>
          </p:nvPr>
        </p:nvSpPr>
        <p:spPr>
          <a:xfrm>
            <a:off x="2362200" y="2343150"/>
            <a:ext cx="6477001" cy="2038350"/>
          </a:xfrm>
        </p:spPr>
        <p:txBody>
          <a:bodyPr rtlCol="0" anchor="b"/>
          <a:lstStyle>
            <a:lvl1pPr eaLnBrk="1" latinLnBrk="0" hangingPunct="1">
              <a:defRPr kumimoji="0" lang="fr-FR" cap="all" baseline="0"/>
            </a:lvl1pPr>
            <a:extLst/>
          </a:lstStyle>
          <a:p>
            <a:pPr eaLnBrk="1" latinLnBrk="0" hangingPunct="1"/>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endParaRPr/>
          </a:p>
        </p:txBody>
      </p:sp>
      <p:sp>
        <p:nvSpPr>
          <p:cNvPr id="3" name="Rectangle 2"/>
          <p:cNvSpPr>
            <a:spLocks noGrp="1"/>
          </p:cNvSpPr>
          <p:nvPr>
            <p:ph type="dt" sz="half" idx="10"/>
          </p:nvPr>
        </p:nvSpPr>
        <p:spPr/>
        <p:txBody>
          <a:bodyPr/>
          <a:lstStyle>
            <a:extLst/>
          </a:lstStyle>
          <a:p>
            <a:fld id="{E4606EA6-EFEA-4C30-9264-4F9291A5780D}" type="datetime1">
              <a:rPr kumimoji="0" lang="fr-FR"/>
              <a:pPr/>
              <a:t>29/06/2016</a:t>
            </a:fld>
            <a:endParaRPr kumimoji="0" lang="fr-FR"/>
          </a:p>
        </p:txBody>
      </p:sp>
      <p:sp>
        <p:nvSpPr>
          <p:cNvPr id="4" name="Rectangle 3"/>
          <p:cNvSpPr>
            <a:spLocks noGrp="1"/>
          </p:cNvSpPr>
          <p:nvPr>
            <p:ph type="ftr" sz="quarter" idx="11"/>
          </p:nvPr>
        </p:nvSpPr>
        <p:spPr/>
        <p:txBody>
          <a:bodyPr/>
          <a:lstStyle>
            <a:extLst/>
          </a:lstStyle>
          <a:p>
            <a:endParaRPr kumimoji="0" lang="fr-FR"/>
          </a:p>
        </p:txBody>
      </p:sp>
      <p:sp>
        <p:nvSpPr>
          <p:cNvPr id="5" name="Rectangle 4"/>
          <p:cNvSpPr>
            <a:spLocks noGrp="1"/>
          </p:cNvSpPr>
          <p:nvPr>
            <p:ph type="sldNum" sz="quarter" idx="12"/>
          </p:nvPr>
        </p:nvSpPr>
        <p:spPr/>
        <p:txBody>
          <a:bodyPr/>
          <a:lstStyle>
            <a:extLst/>
          </a:lstStyle>
          <a:p>
            <a:pPr algn="ctr"/>
            <a:fld id="{8F82E0A0-C266-4798-8C8F-B9F91E9DA37E}" type="slidenum">
              <a:rPr kumimoji="0" lang="fr-FR" sz="1400" b="1">
                <a:solidFill>
                  <a:srgbClr val="FFFFFF"/>
                </a:solidFill>
              </a:rPr>
              <a:pPr algn="ctr"/>
              <a:t>‹N°›</a:t>
            </a:fld>
            <a:endParaRPr kumimoji="0" lang="fr-FR"/>
          </a:p>
        </p:txBody>
      </p:sp>
      <p:sp>
        <p:nvSpPr>
          <p:cNvPr id="7" name="Rectangle 6"/>
          <p:cNvSpPr>
            <a:spLocks noGrp="1"/>
          </p:cNvSpPr>
          <p:nvPr>
            <p:ph sz="quarter" idx="13"/>
          </p:nvPr>
        </p:nvSpPr>
        <p:spPr>
          <a:xfrm>
            <a:off x="609600" y="1352550"/>
            <a:ext cx="8153401" cy="3276600"/>
          </a:xfrm>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057401"/>
            <a:ext cx="7123113" cy="1254919"/>
          </a:xfrm>
        </p:spPr>
        <p:txBody>
          <a:bodyPr anchor="t"/>
          <a:lstStyle>
            <a:lvl1pPr eaLnBrk="1" latinLnBrk="0" hangingPunct="1">
              <a:buNone/>
              <a:defRPr kumimoji="0" lang="fr-FR" sz="2800">
                <a:solidFill>
                  <a:schemeClr val="tx2"/>
                </a:solidFill>
              </a:defRPr>
            </a:lvl1pPr>
            <a:lvl2pPr eaLnBrk="1" latinLnBrk="0" hangingPunct="1">
              <a:buNone/>
              <a:defRPr kumimoji="0" lang="fr-FR" sz="1800">
                <a:solidFill>
                  <a:schemeClr val="tx1">
                    <a:tint val="75000"/>
                  </a:schemeClr>
                </a:solidFill>
              </a:defRPr>
            </a:lvl2pPr>
            <a:lvl3pPr eaLnBrk="1" latinLnBrk="0" hangingPunct="1">
              <a:buNone/>
              <a:defRPr kumimoji="0" lang="fr-FR" sz="1600">
                <a:solidFill>
                  <a:schemeClr val="tx1">
                    <a:tint val="75000"/>
                  </a:schemeClr>
                </a:solidFill>
              </a:defRPr>
            </a:lvl3pPr>
            <a:lvl4pPr eaLnBrk="1" latinLnBrk="0" hangingPunct="1">
              <a:buNone/>
              <a:defRPr kumimoji="0" lang="fr-FR" sz="1400">
                <a:solidFill>
                  <a:schemeClr val="tx1">
                    <a:tint val="75000"/>
                  </a:schemeClr>
                </a:solidFill>
              </a:defRPr>
            </a:lvl4pPr>
            <a:lvl5pPr eaLnBrk="1" latinLnBrk="0" hangingPunct="1">
              <a:buNone/>
              <a:defRPr kumimoji="0" lang="fr-FR" sz="1400">
                <a:solidFill>
                  <a:schemeClr val="tx1">
                    <a:tint val="75000"/>
                  </a:schemeClr>
                </a:solidFill>
              </a:defRPr>
            </a:lvl5pPr>
            <a:extLst/>
          </a:lstStyle>
          <a:p>
            <a:pPr lvl="0" eaLnBrk="1" latinLnBrk="0" hangingPunct="1"/>
            <a:endParaRP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1" y="1200150"/>
            <a:ext cx="1295401"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1371601"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fr-FR" sz="4400" b="0" cap="none">
                <a:solidFill>
                  <a:srgbClr val="FFFFFF"/>
                </a:solidFill>
              </a:defRPr>
            </a:lvl1pPr>
            <a:extLst/>
          </a:lstStyle>
          <a:p>
            <a:r>
              <a:rPr kumimoji="0" lang="fr-FR"/>
              <a:t>Modifiez le style du titre</a:t>
            </a:r>
          </a:p>
        </p:txBody>
      </p:sp>
      <p:sp>
        <p:nvSpPr>
          <p:cNvPr id="12" name="Date Placeholder 11"/>
          <p:cNvSpPr>
            <a:spLocks noGrp="1"/>
          </p:cNvSpPr>
          <p:nvPr>
            <p:ph type="dt" sz="half" idx="10"/>
          </p:nvPr>
        </p:nvSpPr>
        <p:spPr/>
        <p:txBody>
          <a:bodyPr/>
          <a:lstStyle>
            <a:extLst/>
          </a:lstStyle>
          <a:p>
            <a:fld id="{6FCF9F07-3BC7-4570-B054-79111B0A380C}" type="datetime1">
              <a:rPr kumimoji="0" lang="fr-FR"/>
              <a:pPr/>
              <a:t>29/06/2016</a:t>
            </a:fld>
            <a:endParaRPr kumimoji="0" lang="fr-FR"/>
          </a:p>
        </p:txBody>
      </p:sp>
      <p:sp>
        <p:nvSpPr>
          <p:cNvPr id="13" name="Slide Number Placeholder 12"/>
          <p:cNvSpPr>
            <a:spLocks noGrp="1"/>
          </p:cNvSpPr>
          <p:nvPr>
            <p:ph type="sldNum" sz="quarter" idx="11"/>
          </p:nvPr>
        </p:nvSpPr>
        <p:spPr>
          <a:xfrm>
            <a:off x="1" y="1314451"/>
            <a:ext cx="1295401" cy="526257"/>
          </a:xfrm>
        </p:spPr>
        <p:txBody>
          <a:bodyPr>
            <a:noAutofit/>
          </a:bodyPr>
          <a:lstStyle>
            <a:lvl1pPr eaLnBrk="1" latinLnBrk="0" hangingPunct="1">
              <a:defRPr kumimoji="0" lang="fr-FR" sz="2400">
                <a:solidFill>
                  <a:srgbClr val="FFFFFF"/>
                </a:solidFill>
              </a:defRPr>
            </a:lvl1pPr>
            <a:extLst/>
          </a:lstStyle>
          <a:p>
            <a:pPr algn="ctr"/>
            <a:fld id="{8F82E0A0-C266-4798-8C8F-B9F91E9DA37E}" type="slidenum">
              <a:rPr kumimoji="0" lang="fr-FR" sz="2400" b="1">
                <a:solidFill>
                  <a:srgbClr val="FFFFFF"/>
                </a:solidFill>
              </a:rPr>
              <a:pPr algn="ctr"/>
              <a:t>‹N°›</a:t>
            </a:fld>
            <a:endParaRPr kumimoji="0" lang="fr-FR"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endParaRPr/>
          </a:p>
        </p:txBody>
      </p:sp>
      <p:sp>
        <p:nvSpPr>
          <p:cNvPr id="9" name="Content Placeholder 8"/>
          <p:cNvSpPr>
            <a:spLocks noGrp="1"/>
          </p:cNvSpPr>
          <p:nvPr>
            <p:ph sz="quarter" idx="13"/>
          </p:nvPr>
        </p:nvSpPr>
        <p:spPr>
          <a:xfrm>
            <a:off x="609600" y="1352551"/>
            <a:ext cx="3886201" cy="3268624"/>
          </a:xfrm>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11" name="Content Placeholder 10"/>
          <p:cNvSpPr>
            <a:spLocks noGrp="1"/>
          </p:cNvSpPr>
          <p:nvPr>
            <p:ph sz="quarter" idx="14"/>
          </p:nvPr>
        </p:nvSpPr>
        <p:spPr>
          <a:xfrm>
            <a:off x="4844901" y="1352550"/>
            <a:ext cx="3886201" cy="3268625"/>
          </a:xfrm>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8" name="Date Placeholder 7"/>
          <p:cNvSpPr>
            <a:spLocks noGrp="1"/>
          </p:cNvSpPr>
          <p:nvPr>
            <p:ph type="dt" sz="half" idx="15"/>
          </p:nvPr>
        </p:nvSpPr>
        <p:spPr/>
        <p:txBody>
          <a:bodyPr rtlCol="0"/>
          <a:lstStyle>
            <a:extLst/>
          </a:lstStyle>
          <a:p>
            <a:fld id="{E4606EA6-EFEA-4C30-9264-4F9291A5780D}" type="datetime1">
              <a:rPr kumimoji="0" lang="fr-FR"/>
              <a:pPr/>
              <a:t>29/06/2016</a:t>
            </a:fld>
            <a:endParaRPr kumimoji="0" lang="fr-FR"/>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fr-FR" sz="1400" b="1">
                <a:solidFill>
                  <a:srgbClr val="FFFFFF"/>
                </a:solidFill>
              </a:rPr>
              <a:pPr algn="ctr"/>
              <a:t>‹N°›</a:t>
            </a:fld>
            <a:endParaRPr kumimoji="0" lang="fr-FR"/>
          </a:p>
        </p:txBody>
      </p:sp>
      <p:sp>
        <p:nvSpPr>
          <p:cNvPr id="12" name="Footer Placeholder 11"/>
          <p:cNvSpPr>
            <a:spLocks noGrp="1"/>
          </p:cNvSpPr>
          <p:nvPr>
            <p:ph type="ftr" sz="quarter" idx="17"/>
          </p:nvPr>
        </p:nvSpPr>
        <p:spPr/>
        <p:txBody>
          <a:bodyPr rtlCol="0"/>
          <a:lstStyle>
            <a:extLst/>
          </a:lstStyle>
          <a:p>
            <a:endParaRPr kumimoji="0"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12647" y="118110"/>
            <a:ext cx="8153401" cy="1005840"/>
          </a:xfrm>
        </p:spPr>
        <p:txBody>
          <a:bodyPr anchor="b"/>
          <a:lstStyle>
            <a:lvl1pPr eaLnBrk="1" latinLnBrk="0" hangingPunct="1">
              <a:defRPr kumimoji="0" lang="fr-FR"/>
            </a:lvl1pPr>
            <a:extLst/>
          </a:lstStyle>
          <a:p>
            <a:pPr eaLnBrk="1" latinLnBrk="0" hangingPunct="1"/>
            <a:endParaRPr/>
          </a:p>
        </p:txBody>
      </p:sp>
      <p:sp>
        <p:nvSpPr>
          <p:cNvPr id="11" name="Content Placeholder 10"/>
          <p:cNvSpPr>
            <a:spLocks noGrp="1"/>
          </p:cNvSpPr>
          <p:nvPr>
            <p:ph sz="quarter" idx="13"/>
          </p:nvPr>
        </p:nvSpPr>
        <p:spPr>
          <a:xfrm>
            <a:off x="609600" y="1919818"/>
            <a:ext cx="3886201" cy="2628900"/>
          </a:xfrm>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13" name="Content Placeholder 12"/>
          <p:cNvSpPr>
            <a:spLocks noGrp="1"/>
          </p:cNvSpPr>
          <p:nvPr>
            <p:ph sz="quarter" idx="14"/>
          </p:nvPr>
        </p:nvSpPr>
        <p:spPr>
          <a:xfrm>
            <a:off x="4800599" y="1919818"/>
            <a:ext cx="3886201" cy="2628900"/>
          </a:xfrm>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10" name="Date Placeholder 9"/>
          <p:cNvSpPr>
            <a:spLocks noGrp="1"/>
          </p:cNvSpPr>
          <p:nvPr>
            <p:ph type="dt" sz="half" idx="15"/>
          </p:nvPr>
        </p:nvSpPr>
        <p:spPr/>
        <p:txBody>
          <a:bodyPr rtlCol="0"/>
          <a:lstStyle>
            <a:extLst/>
          </a:lstStyle>
          <a:p>
            <a:fld id="{E4606EA6-EFEA-4C30-9264-4F9291A5780D}" type="datetime1">
              <a:rPr kumimoji="0" lang="fr-FR"/>
              <a:pPr/>
              <a:t>29/06/2016</a:t>
            </a:fld>
            <a:endParaRPr kumimoji="0" lang="fr-FR"/>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fr-FR" sz="1400" b="1">
                <a:solidFill>
                  <a:srgbClr val="FFFFFF"/>
                </a:solidFill>
              </a:rPr>
              <a:pPr algn="ctr"/>
              <a:t>‹N°›</a:t>
            </a:fld>
            <a:endParaRPr kumimoji="0" lang="fr-FR"/>
          </a:p>
        </p:txBody>
      </p:sp>
      <p:sp>
        <p:nvSpPr>
          <p:cNvPr id="14" name="Footer Placeholder 13"/>
          <p:cNvSpPr>
            <a:spLocks noGrp="1"/>
          </p:cNvSpPr>
          <p:nvPr>
            <p:ph type="ftr" sz="quarter" idx="17"/>
          </p:nvPr>
        </p:nvSpPr>
        <p:spPr/>
        <p:txBody>
          <a:bodyPr rtlCol="0"/>
          <a:lstStyle>
            <a:extLst/>
          </a:lstStyle>
          <a:p>
            <a:endParaRPr kumimoji="0" lang="fr-FR"/>
          </a:p>
        </p:txBody>
      </p:sp>
      <p:sp>
        <p:nvSpPr>
          <p:cNvPr id="16" name="Text Placeholder 15"/>
          <p:cNvSpPr>
            <a:spLocks noGrp="1"/>
          </p:cNvSpPr>
          <p:nvPr>
            <p:ph type="body" sz="quarter" idx="18"/>
          </p:nvPr>
        </p:nvSpPr>
        <p:spPr>
          <a:xfrm>
            <a:off x="609600" y="1362287"/>
            <a:ext cx="3886201" cy="530352"/>
          </a:xfrm>
          <a:solidFill>
            <a:schemeClr val="accent2"/>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endParaRPr/>
          </a:p>
        </p:txBody>
      </p:sp>
      <p:sp>
        <p:nvSpPr>
          <p:cNvPr id="15" name="Text Placeholder 14"/>
          <p:cNvSpPr>
            <a:spLocks noGrp="1"/>
          </p:cNvSpPr>
          <p:nvPr>
            <p:ph type="body" sz="quarter" idx="19"/>
          </p:nvPr>
        </p:nvSpPr>
        <p:spPr>
          <a:xfrm>
            <a:off x="4800599" y="1362287"/>
            <a:ext cx="3886201" cy="530352"/>
          </a:xfrm>
          <a:solidFill>
            <a:schemeClr val="accent4"/>
          </a:solidFill>
        </p:spPr>
        <p:txBody>
          <a:bodyPr rtlCol="0" anchor="ctr"/>
          <a:lstStyle>
            <a:lvl1pPr eaLnBrk="1" latinLnBrk="0" hangingPunct="1">
              <a:buFontTx/>
              <a:buNone/>
              <a:defRPr kumimoji="0" lang="fr-FR" sz="2000" b="1">
                <a:solidFill>
                  <a:srgbClr val="FFFFFF"/>
                </a:solidFill>
              </a:defRPr>
            </a:lvl1pPr>
            <a:extLst/>
          </a:lstStyle>
          <a:p>
            <a:pPr lvl="0" eaLnBrk="1" latinLnBrk="0" hangingPunct="1"/>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endParaRPr/>
          </a:p>
        </p:txBody>
      </p:sp>
      <p:sp>
        <p:nvSpPr>
          <p:cNvPr id="3" name="Date Placeholder 2"/>
          <p:cNvSpPr>
            <a:spLocks noGrp="1"/>
          </p:cNvSpPr>
          <p:nvPr>
            <p:ph type="dt" sz="half" idx="10"/>
          </p:nvPr>
        </p:nvSpPr>
        <p:spPr/>
        <p:txBody>
          <a:bodyPr/>
          <a:lstStyle>
            <a:extLst/>
          </a:lstStyle>
          <a:p>
            <a:fld id="{6DFADB5D-B7A0-47E3-AD2D-B1A6F8614213}" type="datetime1">
              <a:rPr kumimoji="0" lang="fr-FR"/>
              <a:pPr/>
              <a:t>29/06/2016</a:t>
            </a:fld>
            <a:endParaRPr kumimoji="0" lang="fr-FR"/>
          </a:p>
        </p:txBody>
      </p:sp>
      <p:sp>
        <p:nvSpPr>
          <p:cNvPr id="4" name="Footer Placeholder 3"/>
          <p:cNvSpPr>
            <a:spLocks noGrp="1"/>
          </p:cNvSpPr>
          <p:nvPr>
            <p:ph type="ftr" sz="quarter" idx="11"/>
          </p:nvPr>
        </p:nvSpPr>
        <p:spPr/>
        <p:txBody>
          <a:bodyPr/>
          <a:lstStyle>
            <a:extLst/>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‹N°›</a:t>
            </a:fld>
            <a:endParaRPr kumimoji="0" lang="fr-FR">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kumimoji="0" lang="fr-FR"/>
              <a:pPr/>
              <a:t>29/06/2016</a:t>
            </a:fld>
            <a:endParaRPr kumimoji="0" lang="fr-FR"/>
          </a:p>
        </p:txBody>
      </p:sp>
      <p:sp>
        <p:nvSpPr>
          <p:cNvPr id="3" name="Footer Placeholder 2"/>
          <p:cNvSpPr>
            <a:spLocks noGrp="1"/>
          </p:cNvSpPr>
          <p:nvPr>
            <p:ph type="ftr" sz="quarter" idx="11"/>
          </p:nvPr>
        </p:nvSpPr>
        <p:spPr/>
        <p:txBody>
          <a:bodyPr/>
          <a:lstStyle>
            <a:extLst/>
          </a:lstStyle>
          <a:p>
            <a:endParaRPr kumimoji="0" lang="fr-FR"/>
          </a:p>
        </p:txBody>
      </p:sp>
      <p:sp>
        <p:nvSpPr>
          <p:cNvPr id="4" name="Slide Number Placeholder 3"/>
          <p:cNvSpPr>
            <a:spLocks noGrp="1"/>
          </p:cNvSpPr>
          <p:nvPr>
            <p:ph type="sldNum" sz="quarter" idx="12"/>
          </p:nvPr>
        </p:nvSpPr>
        <p:spPr>
          <a:xfrm>
            <a:off x="0" y="4686300"/>
            <a:ext cx="533401" cy="285750"/>
          </a:xfrm>
        </p:spPr>
        <p:txBody>
          <a:bodyPr/>
          <a:lstStyle>
            <a:lvl1pPr eaLnBrk="1" latinLnBrk="0" hangingPunct="1">
              <a:defRPr kumimoji="0" lang="fr-FR">
                <a:solidFill>
                  <a:schemeClr val="tx2"/>
                </a:solidFill>
              </a:defRPr>
            </a:lvl1pPr>
            <a:extLst/>
          </a:lstStyle>
          <a:p>
            <a:fld id="{A3F7CB7D-F184-43C7-B6FD-03D728E1BBFF}" type="slidenum">
              <a:rPr kumimoji="0" lang="fr-FR">
                <a:solidFill>
                  <a:schemeClr val="tx2"/>
                </a:solidFill>
              </a:rPr>
              <a:pPr/>
              <a:t>‹N°›</a:t>
            </a:fld>
            <a:endParaRPr kumimoji="0" lang="fr-FR">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1" cy="1005840"/>
          </a:xfrm>
        </p:spPr>
        <p:txBody>
          <a:bodyPr anchor="b"/>
          <a:lstStyle>
            <a:lvl1pPr algn="l" eaLnBrk="1" latinLnBrk="0" hangingPunct="1">
              <a:buNone/>
              <a:defRPr kumimoji="0" lang="fr-FR" sz="4200" b="0"/>
            </a:lvl1pPr>
            <a:extLst/>
          </a:lstStyle>
          <a:p>
            <a:pPr eaLnBrk="1" latinLnBrk="0" hangingPunct="1"/>
            <a:endParaRPr/>
          </a:p>
        </p:txBody>
      </p:sp>
      <p:sp>
        <p:nvSpPr>
          <p:cNvPr id="5" name="Date Placeholder 4"/>
          <p:cNvSpPr>
            <a:spLocks noGrp="1"/>
          </p:cNvSpPr>
          <p:nvPr>
            <p:ph type="dt" sz="half" idx="10"/>
          </p:nvPr>
        </p:nvSpPr>
        <p:spPr/>
        <p:txBody>
          <a:bodyPr/>
          <a:lstStyle>
            <a:extLst/>
          </a:lstStyle>
          <a:p>
            <a:fld id="{F49A8198-4617-485E-9585-4840B69DBBA6}" type="datetime1">
              <a:rPr kumimoji="0" lang="fr-FR"/>
              <a:pPr/>
              <a:t>29/06/2016</a:t>
            </a:fld>
            <a:endParaRPr kumimoji="0" lang="fr-FR"/>
          </a:p>
        </p:txBody>
      </p:sp>
      <p:sp>
        <p:nvSpPr>
          <p:cNvPr id="6" name="Footer Placeholder 5"/>
          <p:cNvSpPr>
            <a:spLocks noGrp="1"/>
          </p:cNvSpPr>
          <p:nvPr>
            <p:ph type="ftr" sz="quarter" idx="11"/>
          </p:nvPr>
        </p:nvSpPr>
        <p:spPr/>
        <p:txBody>
          <a:bodyPr/>
          <a:lstStyle>
            <a:extLst/>
          </a:lstStyle>
          <a:p>
            <a:endParaRPr kumimoji="0" lang="fr-FR"/>
          </a:p>
        </p:txBody>
      </p:sp>
      <p:sp>
        <p:nvSpPr>
          <p:cNvPr id="7" name="Slide Number Placeholder 6"/>
          <p:cNvSpPr>
            <a:spLocks noGrp="1"/>
          </p:cNvSpPr>
          <p:nvPr>
            <p:ph type="sldNum" sz="quarter" idx="12"/>
          </p:nvPr>
        </p:nvSpPr>
        <p:spPr/>
        <p:txBody>
          <a:bodyPr/>
          <a:lstStyle>
            <a:lvl1pPr eaLnBrk="1" latinLnBrk="0" hangingPunct="1">
              <a:defRPr kumimoji="0" lang="fr-FR">
                <a:solidFill>
                  <a:srgbClr val="FFFFFF"/>
                </a:solidFill>
              </a:defRPr>
            </a:lvl1pPr>
            <a:extLst/>
          </a:lstStyle>
          <a:p>
            <a:fld id="{A3F7CB7D-F184-43C7-B6FD-03D728E1BBFF}" type="slidenum">
              <a:rPr kumimoji="0" lang="fr-FR">
                <a:solidFill>
                  <a:srgbClr val="FFFFFF"/>
                </a:solidFill>
              </a:rPr>
              <a:pPr/>
              <a:t>‹N°›</a:t>
            </a:fld>
            <a:endParaRPr kumimoji="0" lang="fr-FR">
              <a:solidFill>
                <a:srgbClr val="FFFFFF"/>
              </a:solidFill>
            </a:endParaRPr>
          </a:p>
        </p:txBody>
      </p:sp>
      <p:sp>
        <p:nvSpPr>
          <p:cNvPr id="3" name="Text Placeholder 2"/>
          <p:cNvSpPr>
            <a:spLocks noGrp="1"/>
          </p:cNvSpPr>
          <p:nvPr>
            <p:ph type="body" idx="1"/>
          </p:nvPr>
        </p:nvSpPr>
        <p:spPr>
          <a:xfrm>
            <a:off x="609601" y="1428750"/>
            <a:ext cx="1600201"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fr-FR" sz="1800"/>
            </a:lvl1pPr>
            <a:lvl2pPr eaLnBrk="1" latinLnBrk="0" hangingPunct="1">
              <a:buNone/>
              <a:defRPr kumimoji="0" lang="fr-FR" sz="1200"/>
            </a:lvl2pPr>
            <a:lvl3pPr eaLnBrk="1" latinLnBrk="0" hangingPunct="1">
              <a:buNone/>
              <a:defRPr kumimoji="0" lang="fr-FR" sz="1000"/>
            </a:lvl3pPr>
            <a:lvl4pPr eaLnBrk="1" latinLnBrk="0" hangingPunct="1">
              <a:buNone/>
              <a:defRPr kumimoji="0" lang="fr-FR" sz="900"/>
            </a:lvl4pPr>
            <a:lvl5pPr eaLnBrk="1" latinLnBrk="0" hangingPunct="1">
              <a:buNone/>
              <a:defRPr kumimoji="0" lang="fr-FR" sz="900"/>
            </a:lvl5pPr>
            <a:extLst/>
          </a:lstStyle>
          <a:p>
            <a:pPr lvl="0" eaLnBrk="1" latinLnBrk="0" hangingPunct="1"/>
            <a:endParaRPr/>
          </a:p>
        </p:txBody>
      </p:sp>
      <p:sp>
        <p:nvSpPr>
          <p:cNvPr id="9" name="Content Placeholder 8"/>
          <p:cNvSpPr>
            <a:spLocks noGrp="1"/>
          </p:cNvSpPr>
          <p:nvPr>
            <p:ph sz="quarter" idx="13"/>
          </p:nvPr>
        </p:nvSpPr>
        <p:spPr>
          <a:xfrm>
            <a:off x="2362199" y="1428750"/>
            <a:ext cx="6400800" cy="3200400"/>
          </a:xfrm>
        </p:spPr>
        <p:txBody>
          <a:bodyPr/>
          <a:lstStyle>
            <a:extLs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fr-FR" sz="3200"/>
            </a:lvl1pPr>
            <a:extLst/>
          </a:lstStyle>
          <a:p>
            <a:pPr eaLnBrk="1" latinLnBrk="0" hangingPunct="1"/>
            <a:endParaRPr/>
          </a:p>
        </p:txBody>
      </p:sp>
      <p:sp>
        <p:nvSpPr>
          <p:cNvPr id="4" name="Text Placeholder 3"/>
          <p:cNvSpPr>
            <a:spLocks noGrp="1"/>
          </p:cNvSpPr>
          <p:nvPr>
            <p:ph type="body" sz="half" idx="2"/>
          </p:nvPr>
        </p:nvSpPr>
        <p:spPr>
          <a:xfrm>
            <a:off x="1600201" y="4114800"/>
            <a:ext cx="7315200" cy="514350"/>
          </a:xfrm>
        </p:spPr>
        <p:txBody>
          <a:bodyPr/>
          <a:lstStyle>
            <a:lvl1pPr marL="0" indent="0" eaLnBrk="1" latinLnBrk="0" hangingPunct="1">
              <a:buFontTx/>
              <a:buNone/>
              <a:defRPr kumimoji="0" lang="fr-FR" sz="1700"/>
            </a:lvl1pPr>
            <a:lvl2pPr eaLnBrk="1" latinLnBrk="0" hangingPunct="1">
              <a:buFontTx/>
              <a:buNone/>
              <a:defRPr kumimoji="0" lang="fr-FR" sz="1200"/>
            </a:lvl2pPr>
            <a:lvl3pPr eaLnBrk="1" latinLnBrk="0" hangingPunct="1">
              <a:buFontTx/>
              <a:buNone/>
              <a:defRPr kumimoji="0" lang="fr-FR" sz="1000"/>
            </a:lvl3pPr>
            <a:lvl4pPr eaLnBrk="1" latinLnBrk="0" hangingPunct="1">
              <a:buFontTx/>
              <a:buNone/>
              <a:defRPr kumimoji="0" lang="fr-FR" sz="900"/>
            </a:lvl4pPr>
            <a:lvl5pPr eaLnBrk="1" latinLnBrk="0" hangingPunct="1">
              <a:buFontTx/>
              <a:buNone/>
              <a:defRPr kumimoji="0" lang="fr-FR" sz="900"/>
            </a:lvl5pPr>
            <a:extLst/>
          </a:lstStyle>
          <a:p>
            <a:pPr lvl="0" eaLnBrk="1" latinLnBrk="0" hangingPunct="1"/>
            <a:endParaRPr/>
          </a:p>
        </p:txBody>
      </p:sp>
      <p:sp>
        <p:nvSpPr>
          <p:cNvPr id="8" name="Rectangle 7"/>
          <p:cNvSpPr/>
          <p:nvPr/>
        </p:nvSpPr>
        <p:spPr>
          <a:xfrm>
            <a:off x="-9145"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9145"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0" name="Rectangle 9"/>
          <p:cNvSpPr/>
          <p:nvPr/>
        </p:nvSpPr>
        <p:spPr>
          <a:xfrm>
            <a:off x="1545338"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 name="Title 1"/>
          <p:cNvSpPr>
            <a:spLocks noGrp="1"/>
          </p:cNvSpPr>
          <p:nvPr>
            <p:ph type="title"/>
          </p:nvPr>
        </p:nvSpPr>
        <p:spPr>
          <a:xfrm>
            <a:off x="1600201" y="3543300"/>
            <a:ext cx="7315200" cy="457200"/>
          </a:xfrm>
        </p:spPr>
        <p:txBody>
          <a:bodyPr anchor="ctr"/>
          <a:lstStyle>
            <a:lvl1pPr algn="l" eaLnBrk="1" latinLnBrk="0" hangingPunct="1">
              <a:buNone/>
              <a:defRPr kumimoji="0" lang="fr-FR" sz="2800" b="0">
                <a:solidFill>
                  <a:srgbClr val="FFFFFF"/>
                </a:solidFill>
              </a:defRPr>
            </a:lvl1pPr>
            <a:extLst/>
          </a:lstStyle>
          <a:p>
            <a:pPr eaLnBrk="1" latinLnBrk="0" hangingPunct="1"/>
            <a:endParaRPr/>
          </a:p>
        </p:txBody>
      </p:sp>
      <p:sp>
        <p:nvSpPr>
          <p:cNvPr id="11" name="Rectangle 10"/>
          <p:cNvSpPr/>
          <p:nvPr/>
        </p:nvSpPr>
        <p:spPr>
          <a:xfrm>
            <a:off x="1447800" y="0"/>
            <a:ext cx="100585"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12" name="Date Placeholder 11"/>
          <p:cNvSpPr>
            <a:spLocks noGrp="1"/>
          </p:cNvSpPr>
          <p:nvPr>
            <p:ph type="dt" sz="half" idx="10"/>
          </p:nvPr>
        </p:nvSpPr>
        <p:spPr>
          <a:xfrm>
            <a:off x="6248400" y="4686300"/>
            <a:ext cx="2667001" cy="273844"/>
          </a:xfrm>
        </p:spPr>
        <p:txBody>
          <a:bodyPr rtlCol="0"/>
          <a:lstStyle>
            <a:extLst/>
          </a:lstStyle>
          <a:p>
            <a:fld id="{E4606EA6-EFEA-4C30-9264-4F9291A5780D}" type="datetime1">
              <a:rPr kumimoji="0" lang="fr-FR"/>
              <a:pPr/>
              <a:t>29/06/2016</a:t>
            </a:fld>
            <a:endParaRPr kumimoji="0" lang="fr-FR"/>
          </a:p>
        </p:txBody>
      </p:sp>
      <p:sp>
        <p:nvSpPr>
          <p:cNvPr id="13" name="Slide Number Placeholder 12"/>
          <p:cNvSpPr>
            <a:spLocks noGrp="1"/>
          </p:cNvSpPr>
          <p:nvPr>
            <p:ph type="sldNum" sz="quarter" idx="11"/>
          </p:nvPr>
        </p:nvSpPr>
        <p:spPr>
          <a:xfrm>
            <a:off x="0" y="3500437"/>
            <a:ext cx="1447801" cy="497684"/>
          </a:xfrm>
        </p:spPr>
        <p:txBody>
          <a:bodyPr rtlCol="0"/>
          <a:lstStyle>
            <a:lvl1pPr eaLnBrk="1" latinLnBrk="0" hangingPunct="1">
              <a:defRPr kumimoji="0" lang="fr-FR" sz="2800"/>
            </a:lvl1pPr>
            <a:extLst/>
          </a:lstStyle>
          <a:p>
            <a:pPr algn="ctr"/>
            <a:fld id="{8F82E0A0-C266-4798-8C8F-B9F91E9DA37E}" type="slidenum">
              <a:rPr kumimoji="0" lang="fr-FR" sz="2800" b="1">
                <a:solidFill>
                  <a:srgbClr val="FFFFFF"/>
                </a:solidFill>
              </a:rPr>
              <a:pPr algn="ctr"/>
              <a:t>‹N°›</a:t>
            </a:fld>
            <a:endParaRPr kumimoji="0" lang="fr-FR" sz="2800"/>
          </a:p>
        </p:txBody>
      </p:sp>
      <p:sp>
        <p:nvSpPr>
          <p:cNvPr id="14" name="Footer Placeholder 13"/>
          <p:cNvSpPr>
            <a:spLocks noGrp="1"/>
          </p:cNvSpPr>
          <p:nvPr>
            <p:ph type="ftr" sz="quarter" idx="12"/>
          </p:nvPr>
        </p:nvSpPr>
        <p:spPr>
          <a:xfrm>
            <a:off x="1600201" y="4686155"/>
            <a:ext cx="4572000" cy="273844"/>
          </a:xfrm>
        </p:spPr>
        <p:txBody>
          <a:bodyPr rtlCol="0"/>
          <a:lstStyle>
            <a:extLst/>
          </a:lstStyle>
          <a:p>
            <a:endParaRPr kumimoji="0"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7" y="1352550"/>
            <a:ext cx="8153401" cy="324231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1" cy="273844"/>
          </a:xfrm>
          <a:prstGeom prst="rect">
            <a:avLst/>
          </a:prstGeom>
        </p:spPr>
        <p:txBody>
          <a:bodyPr vert="horz" anchor="ctr" anchorCtr="0"/>
          <a:lstStyle>
            <a:lvl1pPr algn="l" eaLnBrk="1" latinLnBrk="0" hangingPunct="1">
              <a:defRPr kumimoji="0" lang="fr-FR" sz="1400">
                <a:solidFill>
                  <a:schemeClr val="tx2"/>
                </a:solidFill>
              </a:defRPr>
            </a:lvl1pPr>
            <a:extLst/>
          </a:lstStyle>
          <a:p>
            <a:fld id="{E4606EA6-EFEA-4C30-9264-4F9291A5780D}" type="datetime1">
              <a:rPr kumimoji="0" lang="fr-FR"/>
              <a:pPr/>
              <a:t>29/06/2016</a:t>
            </a:fld>
            <a:endParaRPr kumimoji="0" lang="fr-FR" sz="1400">
              <a:solidFill>
                <a:schemeClr val="tx2"/>
              </a:solidFill>
            </a:endParaRPr>
          </a:p>
        </p:txBody>
      </p:sp>
      <p:sp>
        <p:nvSpPr>
          <p:cNvPr id="3" name="Footer Placeholder 2"/>
          <p:cNvSpPr>
            <a:spLocks noGrp="1"/>
          </p:cNvSpPr>
          <p:nvPr>
            <p:ph type="ftr" sz="quarter" idx="3"/>
          </p:nvPr>
        </p:nvSpPr>
        <p:spPr>
          <a:xfrm>
            <a:off x="609603" y="4686155"/>
            <a:ext cx="5421083" cy="273844"/>
          </a:xfrm>
          <a:prstGeom prst="rect">
            <a:avLst/>
          </a:prstGeom>
        </p:spPr>
        <p:txBody>
          <a:bodyPr vert="horz" anchor="ctr"/>
          <a:lstStyle>
            <a:lvl1pPr algn="r" eaLnBrk="1" latinLnBrk="0" hangingPunct="1">
              <a:defRPr kumimoji="0" lang="fr-FR" sz="1400">
                <a:solidFill>
                  <a:schemeClr val="tx2"/>
                </a:solidFill>
              </a:defRPr>
            </a:lvl1pPr>
            <a:extLst/>
          </a:lstStyle>
          <a:p>
            <a:pPr algn="r"/>
            <a:endParaRPr kumimoji="0" lang="fr-FR"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8" name="Rectangle 7"/>
          <p:cNvSpPr/>
          <p:nvPr/>
        </p:nvSpPr>
        <p:spPr>
          <a:xfrm>
            <a:off x="0" y="1129460"/>
            <a:ext cx="533401"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9" name="Rectangle 8"/>
          <p:cNvSpPr/>
          <p:nvPr/>
        </p:nvSpPr>
        <p:spPr>
          <a:xfrm>
            <a:off x="590549" y="1129460"/>
            <a:ext cx="8553451"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fr-FR"/>
          </a:p>
        </p:txBody>
      </p:sp>
      <p:sp>
        <p:nvSpPr>
          <p:cNvPr id="23" name="Slide Number Placeholder 22"/>
          <p:cNvSpPr>
            <a:spLocks noGrp="1"/>
          </p:cNvSpPr>
          <p:nvPr>
            <p:ph type="sldNum" sz="quarter" idx="4"/>
          </p:nvPr>
        </p:nvSpPr>
        <p:spPr>
          <a:xfrm>
            <a:off x="0" y="1123508"/>
            <a:ext cx="533401" cy="183357"/>
          </a:xfrm>
          <a:prstGeom prst="rect">
            <a:avLst/>
          </a:prstGeom>
        </p:spPr>
        <p:txBody>
          <a:bodyPr vert="horz" anchor="ctr" anchorCtr="0">
            <a:normAutofit/>
          </a:bodyPr>
          <a:lstStyle>
            <a:lvl1pPr algn="ctr" eaLnBrk="1" latinLnBrk="0" hangingPunct="1">
              <a:defRPr kumimoji="0" lang="fr-FR" sz="1400" b="1">
                <a:solidFill>
                  <a:srgbClr val="FFFFFF"/>
                </a:solidFill>
              </a:defRPr>
            </a:lvl1pPr>
            <a:extLst/>
          </a:lstStyle>
          <a:p>
            <a:pPr algn="ctr"/>
            <a:fld id="{8F82E0A0-C266-4798-8C8F-B9F91E9DA37E}" type="slidenum">
              <a:rPr kumimoji="0" lang="fr-FR" sz="1400" b="1">
                <a:solidFill>
                  <a:srgbClr val="FFFFFF"/>
                </a:solidFill>
              </a:rPr>
              <a:pPr algn="ctr"/>
              <a:t>‹N°›</a:t>
            </a:fld>
            <a:endParaRPr kumimoji="0" lang="fr-FR" sz="1400" b="1">
              <a:solidFill>
                <a:srgbClr val="FFFFFF"/>
              </a:solidFill>
            </a:endParaRPr>
          </a:p>
        </p:txBody>
      </p:sp>
      <p:sp>
        <p:nvSpPr>
          <p:cNvPr id="22" name="Title Placeholder 21"/>
          <p:cNvSpPr>
            <a:spLocks noGrp="1"/>
          </p:cNvSpPr>
          <p:nvPr>
            <p:ph type="title"/>
          </p:nvPr>
        </p:nvSpPr>
        <p:spPr>
          <a:xfrm>
            <a:off x="609600" y="118110"/>
            <a:ext cx="8153401" cy="1005840"/>
          </a:xfrm>
          <a:prstGeom prst="rect">
            <a:avLst/>
          </a:prstGeom>
        </p:spPr>
        <p:txBody>
          <a:bodyPr vert="horz" anchor="b">
            <a:normAutofit/>
          </a:bodyPr>
          <a:lstStyle>
            <a:extLst/>
          </a:lstStyle>
          <a:p>
            <a:pPr eaLnBrk="1" latinLnBrk="0"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fr-F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fr-F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fr-F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fr-F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fr-F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fr-F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fr-F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fr-F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fr-F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fr-FR" sz="1800" kern="1200" baseline="0">
          <a:solidFill>
            <a:schemeClr val="tx1"/>
          </a:solidFill>
          <a:latin typeface="+mn-lt"/>
          <a:ea typeface="+mn-ea"/>
          <a:cs typeface="+mn-cs"/>
        </a:defRPr>
      </a:lvl9pPr>
      <a:extLst/>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package" Target="../embeddings/Microsoft_Word_Document2.docx"/></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louvre.f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619236157"/>
              </p:ext>
            </p:extLst>
          </p:nvPr>
        </p:nvGraphicFramePr>
        <p:xfrm>
          <a:off x="1116013" y="627063"/>
          <a:ext cx="6985000" cy="4297362"/>
        </p:xfrm>
        <a:graphic>
          <a:graphicData uri="http://schemas.openxmlformats.org/presentationml/2006/ole">
            <mc:AlternateContent xmlns:mc="http://schemas.openxmlformats.org/markup-compatibility/2006">
              <mc:Choice xmlns:v="urn:schemas-microsoft-com:vml" Requires="v">
                <p:oleObj spid="_x0000_s1029" name="Document" r:id="rId3" imgW="5905500" imgH="3632200" progId="Word.Document.12">
                  <p:embed/>
                </p:oleObj>
              </mc:Choice>
              <mc:Fallback>
                <p:oleObj name="Document" r:id="rId3" imgW="5905500" imgH="3632200" progId="Word.Document.12">
                  <p:embed/>
                  <p:pic>
                    <p:nvPicPr>
                      <p:cNvPr id="0" name=""/>
                      <p:cNvPicPr/>
                      <p:nvPr/>
                    </p:nvPicPr>
                    <p:blipFill>
                      <a:blip r:embed="rId4"/>
                      <a:stretch>
                        <a:fillRect/>
                      </a:stretch>
                    </p:blipFill>
                    <p:spPr>
                      <a:xfrm>
                        <a:off x="1116013" y="627063"/>
                        <a:ext cx="6985000" cy="4297362"/>
                      </a:xfrm>
                      <a:prstGeom prst="rect">
                        <a:avLst/>
                      </a:prstGeom>
                    </p:spPr>
                  </p:pic>
                </p:oleObj>
              </mc:Fallback>
            </mc:AlternateContent>
          </a:graphicData>
        </a:graphic>
      </p:graphicFrame>
    </p:spTree>
    <p:extLst>
      <p:ext uri="{BB962C8B-B14F-4D97-AF65-F5344CB8AC3E}">
        <p14:creationId xmlns:p14="http://schemas.microsoft.com/office/powerpoint/2010/main" val="304478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2" y="915567"/>
            <a:ext cx="7632848" cy="4832093"/>
          </a:xfrm>
          <a:prstGeom prst="rect">
            <a:avLst/>
          </a:prstGeom>
          <a:noFill/>
        </p:spPr>
        <p:txBody>
          <a:bodyPr wrap="square" rtlCol="0">
            <a:spAutoFit/>
          </a:bodyPr>
          <a:lstStyle/>
          <a:p>
            <a:endParaRPr lang="fr-FR" dirty="0" smtClean="0">
              <a:solidFill>
                <a:schemeClr val="accent5">
                  <a:lumMod val="75000"/>
                </a:schemeClr>
              </a:solidFill>
            </a:endParaRPr>
          </a:p>
          <a:p>
            <a:r>
              <a:rPr lang="fr-FR" sz="2000" b="1" dirty="0" smtClean="0">
                <a:solidFill>
                  <a:schemeClr val="accent5">
                    <a:lumMod val="75000"/>
                  </a:schemeClr>
                </a:solidFill>
              </a:rPr>
              <a:t>Conditions de réalisation de la tâche complexe : </a:t>
            </a:r>
          </a:p>
          <a:p>
            <a:endParaRPr lang="fr-FR" dirty="0"/>
          </a:p>
          <a:p>
            <a:r>
              <a:rPr lang="fr-FR" dirty="0" smtClean="0"/>
              <a:t> -   En classe entière. </a:t>
            </a:r>
          </a:p>
          <a:p>
            <a:pPr marL="285750" indent="-285750">
              <a:buFontTx/>
              <a:buChar char="-"/>
            </a:pPr>
            <a:r>
              <a:rPr lang="fr-FR" dirty="0" smtClean="0"/>
              <a:t>Plusieurs groupes  : 4-5 élèves par groupe.</a:t>
            </a:r>
          </a:p>
          <a:p>
            <a:pPr marL="285750" indent="-285750">
              <a:buFontTx/>
              <a:buChar char="-"/>
            </a:pPr>
            <a:r>
              <a:rPr lang="fr-FR" dirty="0" smtClean="0"/>
              <a:t>1 h 30. </a:t>
            </a:r>
          </a:p>
          <a:p>
            <a:pPr marL="285750" indent="-285750">
              <a:buFontTx/>
              <a:buChar char="-"/>
            </a:pPr>
            <a:r>
              <a:rPr lang="fr-FR" dirty="0" smtClean="0"/>
              <a:t>Dossier remis à chaque groupe. </a:t>
            </a:r>
          </a:p>
          <a:p>
            <a:pPr marL="285750" indent="-285750">
              <a:buFontTx/>
              <a:buChar char="-"/>
            </a:pPr>
            <a:r>
              <a:rPr lang="fr-FR" dirty="0" smtClean="0"/>
              <a:t>Dictionnaires, atlas, manuels à disposition des élèves. </a:t>
            </a:r>
          </a:p>
          <a:p>
            <a:endParaRPr lang="fr-FR" dirty="0" smtClean="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987352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1" y="76200"/>
            <a:ext cx="8077200" cy="767358"/>
          </a:xfrm>
          <a:solidFill>
            <a:schemeClr val="accent1">
              <a:lumMod val="20000"/>
              <a:lumOff val="80000"/>
            </a:schemeClr>
          </a:solidFill>
        </p:spPr>
        <p:txBody>
          <a:bodyPr anchor="b">
            <a:normAutofit/>
          </a:bodyPr>
          <a:lstStyle>
            <a:extLst/>
          </a:lstStyle>
          <a:p>
            <a:r>
              <a:rPr lang="fr-FR" sz="2000" i="1" dirty="0" smtClean="0">
                <a:solidFill>
                  <a:srgbClr val="000000"/>
                </a:solidFill>
              </a:rPr>
              <a:t>Pourquoi les Sumériens ont-ils inventé l’écriture au IVème millénaire avant J.-C. ? </a:t>
            </a:r>
            <a:endParaRPr lang="fr-FR" sz="2000" i="1" dirty="0">
              <a:solidFill>
                <a:srgbClr val="000000"/>
              </a:solidFill>
            </a:endParaRPr>
          </a:p>
        </p:txBody>
      </p:sp>
      <p:sp>
        <p:nvSpPr>
          <p:cNvPr id="3" name="Rectangle 2"/>
          <p:cNvSpPr>
            <a:spLocks noGrp="1"/>
          </p:cNvSpPr>
          <p:nvPr>
            <p:ph type="body" idx="1"/>
          </p:nvPr>
        </p:nvSpPr>
        <p:spPr>
          <a:xfrm>
            <a:off x="755576" y="1347614"/>
            <a:ext cx="8136905" cy="3312368"/>
          </a:xfrm>
          <a:solidFill>
            <a:schemeClr val="tx2">
              <a:lumMod val="40000"/>
              <a:lumOff val="60000"/>
            </a:schemeClr>
          </a:solidFill>
        </p:spPr>
        <p:txBody>
          <a:bodyPr>
            <a:normAutofit/>
          </a:bodyPr>
          <a:lstStyle>
            <a:extLst/>
          </a:lstStyle>
          <a:p>
            <a:pPr algn="just"/>
            <a:r>
              <a:rPr lang="fr-FR" i="1" dirty="0">
                <a:solidFill>
                  <a:schemeClr val="tx1"/>
                </a:solidFill>
              </a:rPr>
              <a:t>Ur (prononcé Our, </a:t>
            </a:r>
            <a:r>
              <a:rPr lang="fr-FR" i="1" dirty="0" smtClean="0">
                <a:solidFill>
                  <a:schemeClr val="tx1"/>
                </a:solidFill>
              </a:rPr>
              <a:t>en sumérien),  </a:t>
            </a:r>
            <a:r>
              <a:rPr lang="fr-FR" i="1" dirty="0">
                <a:solidFill>
                  <a:schemeClr val="tx1"/>
                </a:solidFill>
              </a:rPr>
              <a:t>actuellement Tell al-</a:t>
            </a:r>
            <a:r>
              <a:rPr lang="fr-FR" i="1" dirty="0" err="1">
                <a:solidFill>
                  <a:schemeClr val="tx1"/>
                </a:solidFill>
              </a:rPr>
              <a:t>Muqayyar</a:t>
            </a:r>
            <a:r>
              <a:rPr lang="fr-FR" i="1" dirty="0">
                <a:solidFill>
                  <a:schemeClr val="tx1"/>
                </a:solidFill>
              </a:rPr>
              <a:t>, est l'une des plus anciennes et des plus importantes villes de Sumer, région de Mésopotamie, dans l'actuel </a:t>
            </a:r>
            <a:r>
              <a:rPr lang="fr-FR" i="1" dirty="0" smtClean="0">
                <a:solidFill>
                  <a:schemeClr val="tx1"/>
                </a:solidFill>
              </a:rPr>
              <a:t>Irak. </a:t>
            </a:r>
            <a:r>
              <a:rPr lang="fr-FR" i="1" dirty="0">
                <a:solidFill>
                  <a:schemeClr val="tx1"/>
                </a:solidFill>
              </a:rPr>
              <a:t>La ville d’Ur est située sur une des branches du fleuve </a:t>
            </a:r>
            <a:r>
              <a:rPr lang="fr-FR" i="1" dirty="0" smtClean="0">
                <a:solidFill>
                  <a:schemeClr val="tx1"/>
                </a:solidFill>
              </a:rPr>
              <a:t>Euphrate et </a:t>
            </a:r>
            <a:r>
              <a:rPr lang="fr-FR" i="1" dirty="0">
                <a:solidFill>
                  <a:schemeClr val="tx1"/>
                </a:solidFill>
              </a:rPr>
              <a:t>proche du Golfe Persique. Elle  est une des plus puissantes cités sumériennes du III</a:t>
            </a:r>
            <a:r>
              <a:rPr lang="fr-FR" i="1" baseline="30000" dirty="0">
                <a:solidFill>
                  <a:schemeClr val="tx1"/>
                </a:solidFill>
              </a:rPr>
              <a:t>e</a:t>
            </a:r>
            <a:r>
              <a:rPr lang="fr-FR" i="1" dirty="0">
                <a:solidFill>
                  <a:schemeClr val="tx1"/>
                </a:solidFill>
              </a:rPr>
              <a:t> millénaire av. J.</a:t>
            </a:r>
            <a:r>
              <a:rPr lang="fr-FR" i="1" dirty="0" smtClean="0">
                <a:solidFill>
                  <a:schemeClr val="tx1"/>
                </a:solidFill>
              </a:rPr>
              <a:t>‑C. </a:t>
            </a:r>
            <a:r>
              <a:rPr lang="fr-FR" i="1" dirty="0">
                <a:solidFill>
                  <a:schemeClr val="tx1"/>
                </a:solidFill>
              </a:rPr>
              <a:t>En effet, elle a été la capitale d'un puissant empire, dirigé par des rois. </a:t>
            </a:r>
          </a:p>
          <a:p>
            <a:pPr algn="just"/>
            <a:r>
              <a:rPr lang="fr-FR" i="1" dirty="0">
                <a:solidFill>
                  <a:schemeClr val="tx1"/>
                </a:solidFill>
              </a:rPr>
              <a:t>Plusieurs équipes archéologiques européennes et américaines, missionnées par de  prestigieux musées et universités,  ont effectué des fouilles sur  le site d’Ur : les équipes dirigées par l’archéologue britannique  Léonard Woolley, explorent les ruines de la </a:t>
            </a:r>
            <a:r>
              <a:rPr lang="fr-FR" i="1" dirty="0" smtClean="0">
                <a:solidFill>
                  <a:schemeClr val="tx1"/>
                </a:solidFill>
              </a:rPr>
              <a:t>ville. </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118110"/>
            <a:ext cx="8153401" cy="581432"/>
          </a:xfrm>
        </p:spPr>
        <p:txBody>
          <a:bodyPr>
            <a:normAutofit/>
          </a:bodyPr>
          <a:lstStyle/>
          <a:p>
            <a:r>
              <a:rPr lang="fr-FR" sz="2400" dirty="0" smtClean="0"/>
              <a:t>L’archéologue </a:t>
            </a:r>
            <a:r>
              <a:rPr lang="fr-FR" sz="2400" dirty="0" err="1" smtClean="0"/>
              <a:t>Wooley</a:t>
            </a:r>
            <a:r>
              <a:rPr lang="fr-FR" sz="2400" dirty="0" smtClean="0"/>
              <a:t> sur le site d’Ur</a:t>
            </a:r>
            <a:endParaRPr lang="fr-FR" sz="2400" dirty="0"/>
          </a:p>
        </p:txBody>
      </p:sp>
      <p:pic>
        <p:nvPicPr>
          <p:cNvPr id="5" name="Espace réservé du contenu 4" descr="wooley .jpg"/>
          <p:cNvPicPr>
            <a:picLocks noGrp="1" noChangeAspect="1"/>
          </p:cNvPicPr>
          <p:nvPr>
            <p:ph sz="quarter" idx="13"/>
          </p:nvPr>
        </p:nvPicPr>
        <p:blipFill>
          <a:blip r:embed="rId2">
            <a:extLst>
              <a:ext uri="{28A0092B-C50C-407E-A947-70E740481C1C}">
                <a14:useLocalDpi xmlns:a14="http://schemas.microsoft.com/office/drawing/2010/main" val="0"/>
              </a:ext>
            </a:extLst>
          </a:blip>
          <a:srcRect t="5345" b="5345"/>
          <a:stretch>
            <a:fillRect/>
          </a:stretch>
        </p:blipFill>
        <p:spPr>
          <a:xfrm>
            <a:off x="609600" y="1352551"/>
            <a:ext cx="3602361" cy="3268624"/>
          </a:xfrm>
        </p:spPr>
      </p:pic>
      <p:pic>
        <p:nvPicPr>
          <p:cNvPr id="6" name="Espace réservé du contenu 5" descr="wooley2.jpg"/>
          <p:cNvPicPr>
            <a:picLocks noGrp="1" noChangeAspect="1"/>
          </p:cNvPicPr>
          <p:nvPr>
            <p:ph sz="quarter" idx="14"/>
          </p:nvPr>
        </p:nvPicPr>
        <p:blipFill>
          <a:blip r:embed="rId3">
            <a:extLst>
              <a:ext uri="{28A0092B-C50C-407E-A947-70E740481C1C}">
                <a14:useLocalDpi xmlns:a14="http://schemas.microsoft.com/office/drawing/2010/main" val="0"/>
              </a:ext>
            </a:extLst>
          </a:blip>
          <a:srcRect l="5415" r="5415"/>
          <a:stretch>
            <a:fillRect/>
          </a:stretch>
        </p:blipFill>
        <p:spPr/>
      </p:pic>
    </p:spTree>
    <p:extLst>
      <p:ext uri="{BB962C8B-B14F-4D97-AF65-F5344CB8AC3E}">
        <p14:creationId xmlns:p14="http://schemas.microsoft.com/office/powerpoint/2010/main" val="1348347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idx="1"/>
          </p:nvPr>
        </p:nvSpPr>
        <p:spPr>
          <a:xfrm>
            <a:off x="179511" y="267494"/>
            <a:ext cx="8856985" cy="4752528"/>
          </a:xfrm>
          <a:solidFill>
            <a:schemeClr val="tx2">
              <a:lumMod val="40000"/>
              <a:lumOff val="60000"/>
            </a:schemeClr>
          </a:solidFill>
        </p:spPr>
        <p:txBody>
          <a:bodyPr>
            <a:normAutofit/>
          </a:bodyPr>
          <a:lstStyle>
            <a:extLst/>
          </a:lstStyle>
          <a:p>
            <a:pPr algn="just"/>
            <a:r>
              <a:rPr lang="fr-FR" i="1" dirty="0">
                <a:solidFill>
                  <a:srgbClr val="000000"/>
                </a:solidFill>
              </a:rPr>
              <a:t>Durant ses années de fouilles </a:t>
            </a:r>
            <a:r>
              <a:rPr lang="fr-FR" i="1" dirty="0" smtClean="0">
                <a:solidFill>
                  <a:srgbClr val="000000"/>
                </a:solidFill>
              </a:rPr>
              <a:t>sur le site </a:t>
            </a:r>
            <a:r>
              <a:rPr lang="fr-FR" i="1" dirty="0">
                <a:solidFill>
                  <a:srgbClr val="000000"/>
                </a:solidFill>
              </a:rPr>
              <a:t>d’Ur</a:t>
            </a:r>
            <a:r>
              <a:rPr lang="fr-FR" i="1" dirty="0" smtClean="0">
                <a:solidFill>
                  <a:srgbClr val="000000"/>
                </a:solidFill>
              </a:rPr>
              <a:t>, Léonard </a:t>
            </a:r>
            <a:r>
              <a:rPr lang="fr-FR" i="1" dirty="0" err="1">
                <a:solidFill>
                  <a:srgbClr val="000000"/>
                </a:solidFill>
              </a:rPr>
              <a:t>Wooley</a:t>
            </a:r>
            <a:r>
              <a:rPr lang="fr-FR" i="1" dirty="0">
                <a:solidFill>
                  <a:srgbClr val="000000"/>
                </a:solidFill>
              </a:rPr>
              <a:t> </a:t>
            </a:r>
            <a:r>
              <a:rPr lang="fr-FR" i="1" dirty="0" smtClean="0">
                <a:solidFill>
                  <a:srgbClr val="000000"/>
                </a:solidFill>
              </a:rPr>
              <a:t>et </a:t>
            </a:r>
            <a:r>
              <a:rPr lang="fr-FR" i="1" dirty="0">
                <a:solidFill>
                  <a:srgbClr val="000000"/>
                </a:solidFill>
              </a:rPr>
              <a:t>son équipe mettent à jour les monuments principaux d’un quartier sacré et découvrent un cimetière royal. De nombreux objets ont été exhumés des tombes royales notamment un riche mobilier funéraire (bijoux en or, coiffes d’apparat)</a:t>
            </a:r>
            <a:r>
              <a:rPr lang="fr-FR" i="1" dirty="0" smtClean="0">
                <a:solidFill>
                  <a:srgbClr val="000000"/>
                </a:solidFill>
              </a:rPr>
              <a:t>.</a:t>
            </a:r>
            <a:endParaRPr lang="fr-FR" i="1" dirty="0">
              <a:solidFill>
                <a:srgbClr val="000000"/>
              </a:solidFill>
            </a:endParaRPr>
          </a:p>
          <a:p>
            <a:pPr algn="just"/>
            <a:r>
              <a:rPr lang="fr-FR" i="1" dirty="0">
                <a:solidFill>
                  <a:srgbClr val="000000"/>
                </a:solidFill>
              </a:rPr>
              <a:t>Parmi les objets retrouvés par notre archéologue et ses assistants, plusieurs centaines d’objets de forme  rectangulaire et dont la taille pouvait varier (de quelques centimètres jusqu’à 40 cm de côté) ont retenu toute l’attention de l’archéologue  L. </a:t>
            </a:r>
            <a:r>
              <a:rPr lang="fr-FR" i="1" dirty="0" err="1">
                <a:solidFill>
                  <a:srgbClr val="000000"/>
                </a:solidFill>
              </a:rPr>
              <a:t>Wooley</a:t>
            </a:r>
            <a:r>
              <a:rPr lang="fr-FR" i="1" dirty="0">
                <a:solidFill>
                  <a:srgbClr val="000000"/>
                </a:solidFill>
              </a:rPr>
              <a:t>. En voici un exemple </a:t>
            </a:r>
            <a:r>
              <a:rPr lang="fr-FR" dirty="0">
                <a:solidFill>
                  <a:srgbClr val="000000"/>
                </a:solidFill>
              </a:rPr>
              <a:t>: </a:t>
            </a:r>
          </a:p>
          <a:p>
            <a:pPr algn="just"/>
            <a:r>
              <a:rPr lang="fr-FR" dirty="0" smtClean="0"/>
              <a:t>            </a:t>
            </a:r>
          </a:p>
          <a:p>
            <a:pPr algn="just"/>
            <a:endParaRPr lang="fr-FR" dirty="0"/>
          </a:p>
          <a:p>
            <a:pPr algn="just"/>
            <a:endParaRPr lang="fr-FR" dirty="0" smtClean="0"/>
          </a:p>
          <a:p>
            <a:pPr algn="just"/>
            <a:r>
              <a:rPr lang="fr-FR" dirty="0"/>
              <a:t>	</a:t>
            </a:r>
            <a:r>
              <a:rPr lang="fr-FR" i="1" dirty="0" smtClean="0">
                <a:solidFill>
                  <a:srgbClr val="000000"/>
                </a:solidFill>
              </a:rPr>
              <a:t>L’objet retrouvé </a:t>
            </a:r>
            <a:endParaRPr lang="fr-FR" i="1" dirty="0">
              <a:solidFill>
                <a:srgbClr val="000000"/>
              </a:solidFill>
            </a:endParaRPr>
          </a:p>
        </p:txBody>
      </p:sp>
      <p:pic>
        <p:nvPicPr>
          <p:cNvPr id="5" name="Image 4" descr="tablette_cuneiforme"/>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2843808" y="2787774"/>
            <a:ext cx="2592288" cy="2088232"/>
          </a:xfrm>
          <a:prstGeom prst="rect">
            <a:avLst/>
          </a:prstGeom>
          <a:noFill/>
          <a:ln>
            <a:noFill/>
          </a:ln>
        </p:spPr>
      </p:pic>
    </p:spTree>
    <p:extLst>
      <p:ext uri="{BB962C8B-B14F-4D97-AF65-F5344CB8AC3E}">
        <p14:creationId xmlns:p14="http://schemas.microsoft.com/office/powerpoint/2010/main" val="39288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idx="1"/>
          </p:nvPr>
        </p:nvSpPr>
        <p:spPr>
          <a:xfrm>
            <a:off x="107504" y="267494"/>
            <a:ext cx="8928992" cy="4752528"/>
          </a:xfrm>
          <a:solidFill>
            <a:schemeClr val="tx2">
              <a:lumMod val="40000"/>
              <a:lumOff val="60000"/>
            </a:schemeClr>
          </a:solidFill>
        </p:spPr>
        <p:txBody>
          <a:bodyPr>
            <a:normAutofit/>
          </a:bodyPr>
          <a:lstStyle>
            <a:extLst/>
          </a:lstStyle>
          <a:p>
            <a:pPr algn="just"/>
            <a:r>
              <a:rPr lang="fr-FR" i="1" dirty="0" smtClean="0">
                <a:solidFill>
                  <a:srgbClr val="000000"/>
                </a:solidFill>
              </a:rPr>
              <a:t>«  Vous </a:t>
            </a:r>
            <a:r>
              <a:rPr lang="fr-FR" i="1" dirty="0">
                <a:solidFill>
                  <a:srgbClr val="000000"/>
                </a:solidFill>
              </a:rPr>
              <a:t>êtes </a:t>
            </a:r>
            <a:r>
              <a:rPr lang="fr-FR" i="1" dirty="0" smtClean="0">
                <a:solidFill>
                  <a:srgbClr val="000000"/>
                </a:solidFill>
              </a:rPr>
              <a:t>l’archéologue </a:t>
            </a:r>
            <a:r>
              <a:rPr lang="fr-FR" i="1" dirty="0">
                <a:solidFill>
                  <a:srgbClr val="000000"/>
                </a:solidFill>
              </a:rPr>
              <a:t>et vous êtes chargés d'une mission importante : </a:t>
            </a:r>
          </a:p>
          <a:p>
            <a:pPr algn="just"/>
            <a:r>
              <a:rPr lang="fr-FR" i="1" dirty="0">
                <a:solidFill>
                  <a:srgbClr val="000000"/>
                </a:solidFill>
              </a:rPr>
              <a:t> Vous avez </a:t>
            </a:r>
            <a:r>
              <a:rPr lang="fr-FR" i="1" dirty="0" smtClean="0">
                <a:solidFill>
                  <a:srgbClr val="000000"/>
                </a:solidFill>
              </a:rPr>
              <a:t>à transmettre un rapport au Musée des Antiquités, sur </a:t>
            </a:r>
            <a:r>
              <a:rPr lang="fr-FR" i="1" dirty="0">
                <a:solidFill>
                  <a:srgbClr val="000000"/>
                </a:solidFill>
              </a:rPr>
              <a:t>le site que vous avez fouillé (votre présentation est libre : textes, </a:t>
            </a:r>
            <a:r>
              <a:rPr lang="fr-FR" i="1" dirty="0" smtClean="0">
                <a:solidFill>
                  <a:srgbClr val="000000"/>
                </a:solidFill>
              </a:rPr>
              <a:t>dessins, </a:t>
            </a:r>
            <a:r>
              <a:rPr lang="fr-FR" i="1" dirty="0">
                <a:solidFill>
                  <a:srgbClr val="000000"/>
                </a:solidFill>
              </a:rPr>
              <a:t>carte</a:t>
            </a:r>
            <a:r>
              <a:rPr lang="fr-FR" i="1" dirty="0" smtClean="0">
                <a:solidFill>
                  <a:srgbClr val="000000"/>
                </a:solidFill>
              </a:rPr>
              <a:t>…)  </a:t>
            </a:r>
            <a:r>
              <a:rPr lang="fr-FR" i="1" dirty="0">
                <a:solidFill>
                  <a:srgbClr val="000000"/>
                </a:solidFill>
              </a:rPr>
              <a:t>et vous avez à formuler des hypothèses sur l’objet que vous avez retrouvé ( Qu’est ce que c’est ? Pourquoi les habitants </a:t>
            </a:r>
            <a:r>
              <a:rPr lang="fr-FR" i="1" dirty="0" smtClean="0">
                <a:solidFill>
                  <a:srgbClr val="000000"/>
                </a:solidFill>
              </a:rPr>
              <a:t>ont-ils réalisé </a:t>
            </a:r>
            <a:r>
              <a:rPr lang="fr-FR" i="1" dirty="0">
                <a:solidFill>
                  <a:srgbClr val="000000"/>
                </a:solidFill>
              </a:rPr>
              <a:t>cet objet ?</a:t>
            </a:r>
            <a:r>
              <a:rPr lang="fr-FR" i="1" dirty="0" smtClean="0">
                <a:solidFill>
                  <a:srgbClr val="000000"/>
                </a:solidFill>
              </a:rPr>
              <a:t>) ».  </a:t>
            </a:r>
            <a:endParaRPr lang="fr-FR" i="1" dirty="0">
              <a:solidFill>
                <a:srgbClr val="000000"/>
              </a:solidFill>
            </a:endParaRPr>
          </a:p>
          <a:p>
            <a:pPr algn="just"/>
            <a:r>
              <a:rPr lang="fr-FR" i="1" dirty="0">
                <a:solidFill>
                  <a:srgbClr val="000000"/>
                </a:solidFill>
              </a:rPr>
              <a:t> Vous trouverez les documents de travail dans la pochette que votre assistant  vous remettra</a:t>
            </a:r>
            <a:r>
              <a:rPr lang="fr-FR" i="1" dirty="0" smtClean="0">
                <a:solidFill>
                  <a:srgbClr val="000000"/>
                </a:solidFill>
              </a:rPr>
              <a:t>. Vous avez 1 h 30 et  </a:t>
            </a:r>
            <a:r>
              <a:rPr lang="fr-FR" i="1" dirty="0">
                <a:solidFill>
                  <a:srgbClr val="000000"/>
                </a:solidFill>
              </a:rPr>
              <a:t>v</a:t>
            </a:r>
            <a:r>
              <a:rPr lang="fr-FR" i="1" dirty="0" smtClean="0">
                <a:solidFill>
                  <a:srgbClr val="000000"/>
                </a:solidFill>
              </a:rPr>
              <a:t>ous </a:t>
            </a:r>
            <a:r>
              <a:rPr lang="fr-FR" i="1" dirty="0">
                <a:solidFill>
                  <a:srgbClr val="000000"/>
                </a:solidFill>
              </a:rPr>
              <a:t>avez accès à vos manuels</a:t>
            </a:r>
            <a:r>
              <a:rPr lang="fr-FR" i="1" dirty="0" smtClean="0">
                <a:solidFill>
                  <a:srgbClr val="000000"/>
                </a:solidFill>
              </a:rPr>
              <a:t>, dictionnaires, </a:t>
            </a:r>
            <a:r>
              <a:rPr lang="fr-FR" i="1" dirty="0">
                <a:solidFill>
                  <a:srgbClr val="000000"/>
                </a:solidFill>
              </a:rPr>
              <a:t>et à internet pour des recherches ponctuelles.</a:t>
            </a:r>
          </a:p>
          <a:p>
            <a:r>
              <a:rPr lang="fr-FR" dirty="0"/>
              <a:t> </a:t>
            </a:r>
          </a:p>
          <a:p>
            <a:pPr algn="just"/>
            <a:endParaRPr lang="fr-FR" dirty="0"/>
          </a:p>
        </p:txBody>
      </p:sp>
    </p:spTree>
    <p:extLst>
      <p:ext uri="{BB962C8B-B14F-4D97-AF65-F5344CB8AC3E}">
        <p14:creationId xmlns:p14="http://schemas.microsoft.com/office/powerpoint/2010/main" val="3922083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38756" y="6645"/>
            <a:ext cx="8496944" cy="923330"/>
          </a:xfrm>
          <a:prstGeom prst="rect">
            <a:avLst/>
          </a:prstGeom>
          <a:noFill/>
        </p:spPr>
        <p:txBody>
          <a:bodyPr wrap="square" rtlCol="0">
            <a:spAutoFit/>
          </a:bodyPr>
          <a:lstStyle/>
          <a:p>
            <a:endParaRPr lang="fr-FR" dirty="0" smtClean="0"/>
          </a:p>
          <a:p>
            <a:endParaRPr lang="fr-FR" dirty="0"/>
          </a:p>
          <a:p>
            <a:r>
              <a:rPr lang="fr-FR" dirty="0" smtClean="0"/>
              <a:t>                Carte des principales cités de l’Orient Ancien. </a:t>
            </a:r>
          </a:p>
        </p:txBody>
      </p:sp>
      <p:pic>
        <p:nvPicPr>
          <p:cNvPr id="4" name="Image 3" descr="carte orient ancien"/>
          <p:cNvPicPr/>
          <p:nvPr/>
        </p:nvPicPr>
        <p:blipFill>
          <a:blip r:embed="rId2">
            <a:lum bright="20000" contrast="-20000"/>
            <a:grayscl/>
            <a:extLst>
              <a:ext uri="{28A0092B-C50C-407E-A947-70E740481C1C}">
                <a14:useLocalDpi xmlns:a14="http://schemas.microsoft.com/office/drawing/2010/main" val="0"/>
              </a:ext>
            </a:extLst>
          </a:blip>
          <a:srcRect t="10249" b="19501"/>
          <a:stretch>
            <a:fillRect/>
          </a:stretch>
        </p:blipFill>
        <p:spPr bwMode="auto">
          <a:xfrm>
            <a:off x="2246313" y="955357"/>
            <a:ext cx="4651374" cy="3632617"/>
          </a:xfrm>
          <a:prstGeom prst="rect">
            <a:avLst/>
          </a:prstGeom>
          <a:noFill/>
          <a:ln w="6350" cmpd="sng">
            <a:solidFill>
              <a:srgbClr val="000000"/>
            </a:solidFill>
            <a:miter lim="800000"/>
            <a:headEnd/>
            <a:tailEnd/>
          </a:ln>
          <a:effectLst/>
        </p:spPr>
      </p:pic>
    </p:spTree>
    <p:extLst>
      <p:ext uri="{BB962C8B-B14F-4D97-AF65-F5344CB8AC3E}">
        <p14:creationId xmlns:p14="http://schemas.microsoft.com/office/powerpoint/2010/main" val="360383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39503"/>
            <a:ext cx="8640960" cy="646331"/>
          </a:xfrm>
          <a:prstGeom prst="rect">
            <a:avLst/>
          </a:prstGeom>
        </p:spPr>
        <p:txBody>
          <a:bodyPr wrap="square">
            <a:spAutoFit/>
          </a:bodyPr>
          <a:lstStyle/>
          <a:p>
            <a:pPr algn="just"/>
            <a:r>
              <a:rPr lang="fr-FR" dirty="0">
                <a:solidFill>
                  <a:srgbClr val="000000"/>
                </a:solidFill>
              </a:rPr>
              <a:t>Document n°2 : Photographie aérienne du quartier sacré d'Ur durant des fouilles britanniques de </a:t>
            </a:r>
            <a:r>
              <a:rPr lang="fr-FR" dirty="0" err="1">
                <a:solidFill>
                  <a:srgbClr val="000000"/>
                </a:solidFill>
              </a:rPr>
              <a:t>Wooley</a:t>
            </a:r>
            <a:r>
              <a:rPr lang="fr-FR" dirty="0">
                <a:solidFill>
                  <a:srgbClr val="000000"/>
                </a:solidFill>
              </a:rPr>
              <a:t>, en 1927.</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043610" y="1059582"/>
            <a:ext cx="6552727" cy="4083918"/>
          </a:xfrm>
          <a:prstGeom prst="rect">
            <a:avLst/>
          </a:prstGeom>
          <a:noFill/>
          <a:ln>
            <a:noFill/>
          </a:ln>
        </p:spPr>
      </p:pic>
    </p:spTree>
    <p:extLst>
      <p:ext uri="{BB962C8B-B14F-4D97-AF65-F5344CB8AC3E}">
        <p14:creationId xmlns:p14="http://schemas.microsoft.com/office/powerpoint/2010/main" val="44896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59" y="448093"/>
            <a:ext cx="7992889" cy="2585323"/>
          </a:xfrm>
          <a:prstGeom prst="rect">
            <a:avLst/>
          </a:prstGeom>
        </p:spPr>
        <p:txBody>
          <a:bodyPr wrap="square">
            <a:spAutoFit/>
          </a:bodyPr>
          <a:lstStyle/>
          <a:p>
            <a:r>
              <a:rPr lang="fr-FR" dirty="0" smtClean="0"/>
              <a:t>Un extrait de texte :</a:t>
            </a:r>
          </a:p>
          <a:p>
            <a:pPr algn="just"/>
            <a:r>
              <a:rPr lang="fr-FR" dirty="0" smtClean="0"/>
              <a:t>«</a:t>
            </a:r>
            <a:r>
              <a:rPr lang="fr-FR" dirty="0"/>
              <a:t>  Les Sumériens sachant tirer profit de leur environnement immédiat, modèlent leur terre argileuse pour en faire le premier support d’écriture et taillent le calame, leur outil, dans les roselières. </a:t>
            </a:r>
          </a:p>
          <a:p>
            <a:pPr algn="just"/>
            <a:r>
              <a:rPr lang="fr-FR" dirty="0"/>
              <a:t>L’argile, soigneusement épurée et additionnée d’un dégraissant pour ne pas se fendiller, est travaillée, parfois en bandes repliées sur elles-mêmes, afin d’obtenir la forme d’un petit pain plat ou bombé. Une fois le texte inscrit, la tablette est le plus souvent simplement séchée au soleil. Ainsi, elle se conserve remarquablement. Il est exceptionnel qu’elle soit cuite ». </a:t>
            </a:r>
            <a:r>
              <a:rPr lang="fr-FR" u="sng" dirty="0" err="1" smtClean="0"/>
              <a:t>www.louvre.fr</a:t>
            </a:r>
            <a:endParaRPr lang="fr-FR" u="sng" dirty="0" smtClean="0"/>
          </a:p>
        </p:txBody>
      </p:sp>
    </p:spTree>
    <p:extLst>
      <p:ext uri="{BB962C8B-B14F-4D97-AF65-F5344CB8AC3E}">
        <p14:creationId xmlns:p14="http://schemas.microsoft.com/office/powerpoint/2010/main" val="415868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1" y="699542"/>
            <a:ext cx="8320347" cy="923330"/>
          </a:xfrm>
          <a:prstGeom prst="rect">
            <a:avLst/>
          </a:prstGeom>
          <a:noFill/>
        </p:spPr>
        <p:txBody>
          <a:bodyPr wrap="square" rtlCol="0">
            <a:spAutoFit/>
          </a:bodyPr>
          <a:lstStyle/>
          <a:p>
            <a:r>
              <a:rPr lang="fr-FR" dirty="0" smtClean="0"/>
              <a:t>Dessin de l’objet retrouvé pour vous aider à formuler vos hypothèses sur l’objet :  </a:t>
            </a:r>
          </a:p>
          <a:p>
            <a:endParaRPr lang="fr-FR" dirty="0" smtClean="0"/>
          </a:p>
          <a:p>
            <a:endParaRPr lang="fr-FR" dirty="0"/>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2500632" y="1419622"/>
            <a:ext cx="4142740" cy="3240360"/>
          </a:xfrm>
          <a:prstGeom prst="rect">
            <a:avLst/>
          </a:prstGeom>
          <a:noFill/>
          <a:ln>
            <a:noFill/>
          </a:ln>
          <a:scene3d>
            <a:camera prst="obliqueTopLeft"/>
            <a:lightRig rig="threePt" dir="t"/>
          </a:scene3d>
        </p:spPr>
      </p:pic>
    </p:spTree>
    <p:extLst>
      <p:ext uri="{BB962C8B-B14F-4D97-AF65-F5344CB8AC3E}">
        <p14:creationId xmlns:p14="http://schemas.microsoft.com/office/powerpoint/2010/main" val="414051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23479"/>
            <a:ext cx="8242331" cy="3693319"/>
          </a:xfrm>
          <a:prstGeom prst="rect">
            <a:avLst/>
          </a:prstGeom>
          <a:noFill/>
        </p:spPr>
        <p:txBody>
          <a:bodyPr wrap="square" rtlCol="0">
            <a:spAutoFit/>
          </a:bodyPr>
          <a:lstStyle/>
          <a:p>
            <a:r>
              <a:rPr lang="fr-FR" dirty="0" smtClean="0"/>
              <a:t>Quelques éléments de traduction : </a:t>
            </a:r>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 </a:t>
            </a:r>
            <a:endParaRPr lang="fr-FR" dirty="0"/>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1619674" y="483519"/>
            <a:ext cx="4752528" cy="4176464"/>
          </a:xfrm>
          <a:prstGeom prst="rect">
            <a:avLst/>
          </a:prstGeom>
          <a:noFill/>
          <a:ln>
            <a:noFill/>
          </a:ln>
        </p:spPr>
      </p:pic>
    </p:spTree>
    <p:extLst>
      <p:ext uri="{BB962C8B-B14F-4D97-AF65-F5344CB8AC3E}">
        <p14:creationId xmlns:p14="http://schemas.microsoft.com/office/powerpoint/2010/main" val="21635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2339752" y="843558"/>
            <a:ext cx="6477001" cy="2016224"/>
          </a:xfrm>
        </p:spPr>
        <p:txBody>
          <a:bodyPr>
            <a:normAutofit/>
          </a:bodyPr>
          <a:lstStyle>
            <a:extLst/>
          </a:lstStyle>
          <a:p>
            <a:r>
              <a:rPr lang="fr-FR" dirty="0" smtClean="0"/>
              <a:t>Une tâche complexe en Histoire. </a:t>
            </a:r>
            <a:br>
              <a:rPr lang="fr-FR" dirty="0" smtClean="0"/>
            </a:br>
            <a:r>
              <a:rPr lang="fr-FR" dirty="0" smtClean="0"/>
              <a:t>Cycle 3</a:t>
            </a:r>
            <a:r>
              <a:rPr lang="fr-FR" dirty="0"/>
              <a:t> </a:t>
            </a:r>
            <a:r>
              <a:rPr lang="fr-FR" dirty="0" smtClean="0"/>
              <a:t>/ Sixième</a:t>
            </a:r>
            <a:endParaRPr lang="fr-FR" dirty="0"/>
          </a:p>
        </p:txBody>
      </p:sp>
      <p:sp>
        <p:nvSpPr>
          <p:cNvPr id="5" name="Rectangle 4"/>
          <p:cNvSpPr>
            <a:spLocks noGrp="1"/>
          </p:cNvSpPr>
          <p:nvPr>
            <p:ph type="subTitle" idx="1"/>
          </p:nvPr>
        </p:nvSpPr>
        <p:spPr/>
        <p:txBody>
          <a:bodyPr>
            <a:normAutofit/>
          </a:bodyPr>
          <a:lstStyle>
            <a:extLst/>
          </a:lstStyle>
          <a:p>
            <a:r>
              <a:rPr lang="fr-FR" sz="1200" dirty="0" smtClean="0">
                <a:solidFill>
                  <a:schemeClr val="bg1"/>
                </a:solidFill>
              </a:rPr>
              <a:t>					Karima HARZALI </a:t>
            </a:r>
            <a:endParaRPr lang="fr-FR" sz="1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83518"/>
            <a:ext cx="4608512" cy="3672408"/>
          </a:xfrm>
          <a:prstGeom prst="rect">
            <a:avLst/>
          </a:prstGeom>
          <a:noFill/>
          <a:ln>
            <a:noFill/>
          </a:ln>
        </p:spPr>
      </p:pic>
    </p:spTree>
    <p:extLst>
      <p:ext uri="{BB962C8B-B14F-4D97-AF65-F5344CB8AC3E}">
        <p14:creationId xmlns:p14="http://schemas.microsoft.com/office/powerpoint/2010/main" val="415825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8801" y="609600"/>
            <a:ext cx="8045648" cy="3416320"/>
          </a:xfrm>
          <a:prstGeom prst="rect">
            <a:avLst/>
          </a:prstGeom>
          <a:noFill/>
        </p:spPr>
        <p:txBody>
          <a:bodyPr wrap="square" rtlCol="0">
            <a:spAutoFit/>
          </a:bodyPr>
          <a:lstStyle/>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pic>
        <p:nvPicPr>
          <p:cNvPr id="3" name="Image 2"/>
          <p:cNvPicPr/>
          <p:nvPr/>
        </p:nvPicPr>
        <p:blipFill>
          <a:blip r:embed="rId2">
            <a:extLst>
              <a:ext uri="{28A0092B-C50C-407E-A947-70E740481C1C}">
                <a14:useLocalDpi xmlns:a14="http://schemas.microsoft.com/office/drawing/2010/main" val="0"/>
              </a:ext>
            </a:extLst>
          </a:blip>
          <a:srcRect/>
          <a:stretch>
            <a:fillRect/>
          </a:stretch>
        </p:blipFill>
        <p:spPr bwMode="auto">
          <a:xfrm>
            <a:off x="1331641" y="771550"/>
            <a:ext cx="6048672" cy="3456384"/>
          </a:xfrm>
          <a:prstGeom prst="rect">
            <a:avLst/>
          </a:prstGeom>
          <a:noFill/>
          <a:ln>
            <a:noFill/>
          </a:ln>
        </p:spPr>
      </p:pic>
    </p:spTree>
    <p:extLst>
      <p:ext uri="{BB962C8B-B14F-4D97-AF65-F5344CB8AC3E}">
        <p14:creationId xmlns:p14="http://schemas.microsoft.com/office/powerpoint/2010/main" val="307650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279089"/>
            <a:ext cx="7416825" cy="2308324"/>
          </a:xfrm>
          <a:prstGeom prst="rect">
            <a:avLst/>
          </a:prstGeom>
        </p:spPr>
        <p:txBody>
          <a:bodyPr wrap="square">
            <a:spAutoFit/>
          </a:bodyPr>
          <a:lstStyle/>
          <a:p>
            <a:r>
              <a:rPr lang="fr-FR" dirty="0" smtClean="0"/>
              <a:t>Extrait de texte : </a:t>
            </a:r>
          </a:p>
          <a:p>
            <a:pPr algn="just"/>
            <a:r>
              <a:rPr lang="fr-FR" dirty="0" smtClean="0"/>
              <a:t>«</a:t>
            </a:r>
            <a:r>
              <a:rPr lang="fr-FR" dirty="0"/>
              <a:t> Les villes se dressent dans le paysage, l’urbanisation se répand. Alors, pour faciliter une véritable gestion des hommes et des biens, pour relayer une mémoire humaine incapable désormais d’engranger tant de données et d’informations, pour communiquer tout simplement, s’impose la création d’un outil fiable et commun à tous : l’écriture ». </a:t>
            </a:r>
            <a:r>
              <a:rPr lang="fr-FR" sz="1200" dirty="0" err="1" smtClean="0"/>
              <a:t>www.louvre.fr</a:t>
            </a:r>
            <a:endParaRPr lang="fr-FR" sz="1200" u="sng" dirty="0"/>
          </a:p>
          <a:p>
            <a:endParaRPr lang="fr-FR" u="sng" dirty="0" smtClean="0"/>
          </a:p>
          <a:p>
            <a:endParaRPr lang="fr-FR" u="sng" dirty="0"/>
          </a:p>
        </p:txBody>
      </p:sp>
    </p:spTree>
    <p:extLst>
      <p:ext uri="{BB962C8B-B14F-4D97-AF65-F5344CB8AC3E}">
        <p14:creationId xmlns:p14="http://schemas.microsoft.com/office/powerpoint/2010/main" val="129850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7" descr="carte site 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3" y="555527"/>
            <a:ext cx="6924676"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99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9" y="411511"/>
            <a:ext cx="8640960" cy="4524316"/>
          </a:xfrm>
          <a:prstGeom prst="rect">
            <a:avLst/>
          </a:prstGeom>
        </p:spPr>
        <p:txBody>
          <a:bodyPr wrap="square">
            <a:spAutoFit/>
          </a:bodyPr>
          <a:lstStyle/>
          <a:p>
            <a:endParaRPr lang="fr-FR" dirty="0" smtClean="0"/>
          </a:p>
          <a:p>
            <a:r>
              <a:rPr lang="fr-FR" dirty="0" smtClean="0"/>
              <a:t>Proposition de prolongation du travail dans une </a:t>
            </a:r>
            <a:r>
              <a:rPr lang="fr-FR" dirty="0" smtClean="0">
                <a:solidFill>
                  <a:srgbClr val="FF0000"/>
                </a:solidFill>
              </a:rPr>
              <a:t>perspective pluridisciplinaire </a:t>
            </a:r>
            <a:r>
              <a:rPr lang="fr-FR" dirty="0" smtClean="0"/>
              <a:t>:</a:t>
            </a:r>
          </a:p>
          <a:p>
            <a:endParaRPr lang="fr-FR" dirty="0" smtClean="0"/>
          </a:p>
          <a:p>
            <a:pPr algn="just"/>
            <a:r>
              <a:rPr lang="fr-FR" b="1" dirty="0" smtClean="0"/>
              <a:t>Consigne : L’agriculteur </a:t>
            </a:r>
            <a:r>
              <a:rPr lang="fr-FR" b="1" dirty="0"/>
              <a:t>sumérien de la cité d’Ur fait son inventaire : il a vendu les 2/3 de son troupeau de bétail : combien d’animaux lui reste-t-il ? </a:t>
            </a:r>
          </a:p>
          <a:p>
            <a:endParaRPr lang="fr-FR" dirty="0"/>
          </a:p>
          <a:p>
            <a:r>
              <a:rPr lang="fr-FR" dirty="0" smtClean="0"/>
              <a:t> Les disciplines :  </a:t>
            </a:r>
            <a:r>
              <a:rPr lang="fr-FR" dirty="0"/>
              <a:t>Histoire/ Mathématiques/ SVT.</a:t>
            </a:r>
          </a:p>
          <a:p>
            <a:r>
              <a:rPr lang="fr-FR" dirty="0"/>
              <a:t> </a:t>
            </a:r>
          </a:p>
          <a:p>
            <a:r>
              <a:rPr lang="fr-FR" dirty="0"/>
              <a:t>Les compétences en lien avec le programme du cycle 3 : </a:t>
            </a:r>
          </a:p>
          <a:p>
            <a:r>
              <a:rPr lang="fr-FR" dirty="0"/>
              <a:t> - </a:t>
            </a:r>
            <a:r>
              <a:rPr lang="fr-FR" b="1" dirty="0"/>
              <a:t>SVT : Unité et diversité du vivant</a:t>
            </a:r>
            <a:r>
              <a:rPr lang="fr-FR" dirty="0"/>
              <a:t> (la classification du vivant en CM2).</a:t>
            </a:r>
          </a:p>
          <a:p>
            <a:r>
              <a:rPr lang="fr-FR" dirty="0"/>
              <a:t> - </a:t>
            </a:r>
            <a:r>
              <a:rPr lang="fr-FR" b="1" dirty="0"/>
              <a:t>Mathématiques : fractions, résolution de problèmes</a:t>
            </a:r>
            <a:r>
              <a:rPr lang="fr-FR" dirty="0"/>
              <a:t>… en CM2 et en sixième (Utiliser des fractions pour résoudre des problèmes : pour rendre compte de partage dans des cas simples de partage de grandeurs ou de mesure de grandeurs, pour exprimer un quotient). </a:t>
            </a:r>
          </a:p>
          <a:p>
            <a:r>
              <a:rPr lang="fr-FR" dirty="0"/>
              <a:t> </a:t>
            </a:r>
          </a:p>
          <a:p>
            <a:endParaRPr lang="fr-FR" dirty="0"/>
          </a:p>
          <a:p>
            <a:r>
              <a:rPr lang="fr-FR" dirty="0"/>
              <a:t> </a:t>
            </a:r>
          </a:p>
        </p:txBody>
      </p:sp>
    </p:spTree>
    <p:extLst>
      <p:ext uri="{BB962C8B-B14F-4D97-AF65-F5344CB8AC3E}">
        <p14:creationId xmlns:p14="http://schemas.microsoft.com/office/powerpoint/2010/main" val="50653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tablette pwpt.pdf"/>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l="7992" r="7992"/>
          <a:stretch>
            <a:fillRect/>
          </a:stretch>
        </p:blipFill>
        <p:spPr>
          <a:xfrm>
            <a:off x="251520" y="195486"/>
            <a:ext cx="4244281" cy="4425689"/>
          </a:xfrm>
        </p:spPr>
      </p:pic>
      <p:pic>
        <p:nvPicPr>
          <p:cNvPr id="7" name="Espace réservé du contenu 6" descr="tablette 2 pxpt.pdf"/>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l="7992" r="7992"/>
          <a:stretch>
            <a:fillRect/>
          </a:stretch>
        </p:blipFill>
        <p:spPr>
          <a:xfrm>
            <a:off x="4427984" y="555525"/>
            <a:ext cx="4464495" cy="4165171"/>
          </a:xfrm>
        </p:spPr>
      </p:pic>
    </p:spTree>
    <p:extLst>
      <p:ext uri="{BB962C8B-B14F-4D97-AF65-F5344CB8AC3E}">
        <p14:creationId xmlns:p14="http://schemas.microsoft.com/office/powerpoint/2010/main" val="356260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tablette 3 pwpt.pdf"/>
          <p:cNvPicPr>
            <a:picLocks noGrp="1" noChangeAspect="1"/>
          </p:cNvPicPr>
          <p:nvPr>
            <p:ph sz="quarter" idx="13"/>
          </p:nvPr>
        </p:nvPicPr>
        <p:blipFill>
          <a:blip r:embed="rId2" cstate="print">
            <a:extLst>
              <a:ext uri="{28A0092B-C50C-407E-A947-70E740481C1C}">
                <a14:useLocalDpi xmlns:a14="http://schemas.microsoft.com/office/drawing/2010/main" val="0"/>
              </a:ext>
            </a:extLst>
          </a:blip>
          <a:srcRect t="20282" b="20282"/>
          <a:stretch>
            <a:fillRect/>
          </a:stretch>
        </p:blipFill>
        <p:spPr>
          <a:xfrm>
            <a:off x="609600" y="627534"/>
            <a:ext cx="3886201" cy="3888431"/>
          </a:xfrm>
        </p:spPr>
      </p:pic>
      <p:pic>
        <p:nvPicPr>
          <p:cNvPr id="6" name="Espace réservé du contenu 5" descr="tablette 3 bis pwpt.pdf"/>
          <p:cNvPicPr>
            <a:picLocks noGrp="1" noChangeAspect="1"/>
          </p:cNvPicPr>
          <p:nvPr>
            <p:ph sz="quarter" idx="14"/>
          </p:nvPr>
        </p:nvPicPr>
        <p:blipFill>
          <a:blip r:embed="rId3" cstate="print">
            <a:extLst>
              <a:ext uri="{28A0092B-C50C-407E-A947-70E740481C1C}">
                <a14:useLocalDpi xmlns:a14="http://schemas.microsoft.com/office/drawing/2010/main" val="0"/>
              </a:ext>
            </a:extLst>
          </a:blip>
          <a:srcRect t="14350" b="14350"/>
          <a:stretch>
            <a:fillRect/>
          </a:stretch>
        </p:blipFill>
        <p:spPr>
          <a:xfrm>
            <a:off x="4845050" y="700088"/>
            <a:ext cx="3886200" cy="3959894"/>
          </a:xfrm>
        </p:spPr>
      </p:pic>
    </p:spTree>
    <p:extLst>
      <p:ext uri="{BB962C8B-B14F-4D97-AF65-F5344CB8AC3E}">
        <p14:creationId xmlns:p14="http://schemas.microsoft.com/office/powerpoint/2010/main" val="103619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l="9685" r="5406" b="26163"/>
          <a:stretch/>
        </p:blipFill>
        <p:spPr bwMode="auto">
          <a:xfrm>
            <a:off x="2339752" y="339502"/>
            <a:ext cx="4696048" cy="4104455"/>
          </a:xfrm>
          <a:prstGeom prst="rect">
            <a:avLst/>
          </a:prstGeom>
          <a:noFill/>
          <a:ln>
            <a:noFill/>
          </a:ln>
        </p:spPr>
      </p:pic>
    </p:spTree>
    <p:extLst>
      <p:ext uri="{BB962C8B-B14F-4D97-AF65-F5344CB8AC3E}">
        <p14:creationId xmlns:p14="http://schemas.microsoft.com/office/powerpoint/2010/main" val="378069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l="9192" t="7136" r="9341" b="30350"/>
          <a:stretch/>
        </p:blipFill>
        <p:spPr bwMode="auto">
          <a:xfrm>
            <a:off x="1244600" y="195486"/>
            <a:ext cx="3695700" cy="4605114"/>
          </a:xfrm>
          <a:prstGeom prst="rect">
            <a:avLst/>
          </a:prstGeom>
          <a:noFill/>
          <a:ln>
            <a:noFill/>
          </a:ln>
        </p:spPr>
      </p:pic>
    </p:spTree>
    <p:extLst>
      <p:ext uri="{BB962C8B-B14F-4D97-AF65-F5344CB8AC3E}">
        <p14:creationId xmlns:p14="http://schemas.microsoft.com/office/powerpoint/2010/main" val="67549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l="8085" t="20747" r="11395" b="26675"/>
          <a:stretch/>
        </p:blipFill>
        <p:spPr bwMode="auto">
          <a:xfrm>
            <a:off x="2171699" y="-1"/>
            <a:ext cx="4635501" cy="4279901"/>
          </a:xfrm>
          <a:prstGeom prst="rect">
            <a:avLst/>
          </a:prstGeom>
          <a:noFill/>
          <a:ln>
            <a:noFill/>
          </a:ln>
        </p:spPr>
      </p:pic>
    </p:spTree>
    <p:extLst>
      <p:ext uri="{BB962C8B-B14F-4D97-AF65-F5344CB8AC3E}">
        <p14:creationId xmlns:p14="http://schemas.microsoft.com/office/powerpoint/2010/main" val="2955382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2958460458"/>
              </p:ext>
            </p:extLst>
          </p:nvPr>
        </p:nvGraphicFramePr>
        <p:xfrm>
          <a:off x="323527" y="1203598"/>
          <a:ext cx="3960441" cy="3302000"/>
        </p:xfrm>
        <a:graphic>
          <a:graphicData uri="http://schemas.openxmlformats.org/presentationml/2006/ole">
            <mc:AlternateContent xmlns:mc="http://schemas.openxmlformats.org/markup-compatibility/2006">
              <mc:Choice xmlns:v="urn:schemas-microsoft-com:vml" Requires="v">
                <p:oleObj spid="_x0000_s2148" name="Document" r:id="rId4" imgW="5905500" imgH="3302000" progId="Word.Document.12">
                  <p:embed/>
                </p:oleObj>
              </mc:Choice>
              <mc:Fallback>
                <p:oleObj name="Document" r:id="rId4" imgW="5905500" imgH="3302000" progId="Word.Document.12">
                  <p:embed/>
                  <p:pic>
                    <p:nvPicPr>
                      <p:cNvPr id="0" name=""/>
                      <p:cNvPicPr/>
                      <p:nvPr/>
                    </p:nvPicPr>
                    <p:blipFill>
                      <a:blip r:embed="rId5"/>
                      <a:stretch>
                        <a:fillRect/>
                      </a:stretch>
                    </p:blipFill>
                    <p:spPr>
                      <a:xfrm>
                        <a:off x="323527" y="1203598"/>
                        <a:ext cx="3960441" cy="3302000"/>
                      </a:xfrm>
                      <a:prstGeom prst="rect">
                        <a:avLst/>
                      </a:prstGeom>
                    </p:spPr>
                  </p:pic>
                </p:oleObj>
              </mc:Fallback>
            </mc:AlternateContent>
          </a:graphicData>
        </a:graphic>
      </p:graphicFrame>
      <p:sp>
        <p:nvSpPr>
          <p:cNvPr id="4" name="ZoneTexte 3"/>
          <p:cNvSpPr txBox="1"/>
          <p:nvPr/>
        </p:nvSpPr>
        <p:spPr>
          <a:xfrm>
            <a:off x="395536" y="483518"/>
            <a:ext cx="8064896" cy="400110"/>
          </a:xfrm>
          <a:prstGeom prst="rect">
            <a:avLst/>
          </a:prstGeom>
          <a:noFill/>
        </p:spPr>
        <p:txBody>
          <a:bodyPr wrap="square" rtlCol="0">
            <a:spAutoFit/>
          </a:bodyPr>
          <a:lstStyle/>
          <a:p>
            <a:r>
              <a:rPr lang="fr-FR" dirty="0" smtClean="0"/>
              <a:t>        </a:t>
            </a:r>
            <a:r>
              <a:rPr lang="fr-FR" dirty="0" smtClean="0">
                <a:solidFill>
                  <a:srgbClr val="000090"/>
                </a:solidFill>
              </a:rPr>
              <a:t> </a:t>
            </a:r>
            <a:r>
              <a:rPr lang="fr-FR" sz="2000" b="1" dirty="0" smtClean="0">
                <a:solidFill>
                  <a:srgbClr val="000090"/>
                </a:solidFill>
              </a:rPr>
              <a:t>Continuités / Nouveautés dans les programmes  </a:t>
            </a:r>
            <a:endParaRPr lang="fr-FR" sz="2000" b="1" dirty="0">
              <a:solidFill>
                <a:srgbClr val="000090"/>
              </a:solidFill>
            </a:endParaRPr>
          </a:p>
        </p:txBody>
      </p:sp>
      <p:sp>
        <p:nvSpPr>
          <p:cNvPr id="5" name="ZoneTexte 4"/>
          <p:cNvSpPr txBox="1"/>
          <p:nvPr/>
        </p:nvSpPr>
        <p:spPr>
          <a:xfrm>
            <a:off x="965201" y="914400"/>
            <a:ext cx="2742704" cy="369332"/>
          </a:xfrm>
          <a:prstGeom prst="rect">
            <a:avLst/>
          </a:prstGeom>
          <a:noFill/>
        </p:spPr>
        <p:txBody>
          <a:bodyPr wrap="square" rtlCol="0">
            <a:spAutoFit/>
          </a:bodyPr>
          <a:lstStyle/>
          <a:p>
            <a:r>
              <a:rPr lang="fr-FR" dirty="0" smtClean="0"/>
              <a:t>2008</a:t>
            </a:r>
            <a:endParaRPr lang="fr-FR" dirty="0"/>
          </a:p>
        </p:txBody>
      </p:sp>
      <p:graphicFrame>
        <p:nvGraphicFramePr>
          <p:cNvPr id="7" name="Objet 6"/>
          <p:cNvGraphicFramePr>
            <a:graphicFrameLocks noChangeAspect="1"/>
          </p:cNvGraphicFramePr>
          <p:nvPr>
            <p:extLst>
              <p:ext uri="{D42A27DB-BD31-4B8C-83A1-F6EECF244321}">
                <p14:modId xmlns:p14="http://schemas.microsoft.com/office/powerpoint/2010/main" val="4111055132"/>
              </p:ext>
            </p:extLst>
          </p:nvPr>
        </p:nvGraphicFramePr>
        <p:xfrm>
          <a:off x="4283968" y="1203598"/>
          <a:ext cx="4536505" cy="3312368"/>
        </p:xfrm>
        <a:graphic>
          <a:graphicData uri="http://schemas.openxmlformats.org/presentationml/2006/ole">
            <mc:AlternateContent xmlns:mc="http://schemas.openxmlformats.org/markup-compatibility/2006">
              <mc:Choice xmlns:v="urn:schemas-microsoft-com:vml" Requires="v">
                <p:oleObj spid="_x0000_s2149" name="Document" r:id="rId7" imgW="5905500" imgH="3441700" progId="Word.Document.12">
                  <p:embed/>
                </p:oleObj>
              </mc:Choice>
              <mc:Fallback>
                <p:oleObj name="Document" r:id="rId7" imgW="5905500" imgH="3441700" progId="Word.Document.12">
                  <p:embed/>
                  <p:pic>
                    <p:nvPicPr>
                      <p:cNvPr id="0" name=""/>
                      <p:cNvPicPr/>
                      <p:nvPr/>
                    </p:nvPicPr>
                    <p:blipFill>
                      <a:blip r:embed="rId8"/>
                      <a:stretch>
                        <a:fillRect/>
                      </a:stretch>
                    </p:blipFill>
                    <p:spPr>
                      <a:xfrm>
                        <a:off x="4283968" y="1203598"/>
                        <a:ext cx="4536505" cy="3312368"/>
                      </a:xfrm>
                      <a:prstGeom prst="rect">
                        <a:avLst/>
                      </a:prstGeom>
                    </p:spPr>
                  </p:pic>
                </p:oleObj>
              </mc:Fallback>
            </mc:AlternateContent>
          </a:graphicData>
        </a:graphic>
      </p:graphicFrame>
      <p:sp>
        <p:nvSpPr>
          <p:cNvPr id="8" name="ZoneTexte 7"/>
          <p:cNvSpPr txBox="1"/>
          <p:nvPr/>
        </p:nvSpPr>
        <p:spPr>
          <a:xfrm>
            <a:off x="5076056" y="843558"/>
            <a:ext cx="1512169" cy="369332"/>
          </a:xfrm>
          <a:prstGeom prst="rect">
            <a:avLst/>
          </a:prstGeom>
          <a:noFill/>
        </p:spPr>
        <p:txBody>
          <a:bodyPr wrap="square" rtlCol="0">
            <a:spAutoFit/>
          </a:bodyPr>
          <a:lstStyle/>
          <a:p>
            <a:r>
              <a:rPr lang="fr-FR" dirty="0" smtClean="0"/>
              <a:t>2016</a:t>
            </a:r>
            <a:endParaRPr lang="fr-FR" dirty="0"/>
          </a:p>
        </p:txBody>
      </p:sp>
    </p:spTree>
    <p:extLst>
      <p:ext uri="{BB962C8B-B14F-4D97-AF65-F5344CB8AC3E}">
        <p14:creationId xmlns:p14="http://schemas.microsoft.com/office/powerpoint/2010/main" val="1399866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123478"/>
            <a:ext cx="6840759" cy="6463309"/>
          </a:xfrm>
          <a:prstGeom prst="rect">
            <a:avLst/>
          </a:prstGeom>
          <a:noFill/>
        </p:spPr>
        <p:txBody>
          <a:bodyPr wrap="square" rtlCol="0">
            <a:spAutoFit/>
          </a:bodyPr>
          <a:lstStyle/>
          <a:p>
            <a:r>
              <a:rPr lang="fr-FR" b="1" u="sng" dirty="0" smtClean="0">
                <a:solidFill>
                  <a:srgbClr val="FF0000"/>
                </a:solidFill>
              </a:rPr>
              <a:t>Bilan : </a:t>
            </a:r>
          </a:p>
          <a:p>
            <a:endParaRPr lang="fr-FR" b="1" u="sng" dirty="0">
              <a:solidFill>
                <a:srgbClr val="FF0000"/>
              </a:solidFill>
            </a:endParaRPr>
          </a:p>
          <a:p>
            <a:endParaRPr lang="fr-FR" b="1" u="sng" dirty="0" smtClean="0">
              <a:solidFill>
                <a:srgbClr val="FF0000"/>
              </a:solidFill>
            </a:endParaRPr>
          </a:p>
          <a:p>
            <a:pPr marL="285750" indent="-285750">
              <a:buFontTx/>
              <a:buChar char="-"/>
            </a:pPr>
            <a:r>
              <a:rPr lang="fr-FR" dirty="0" smtClean="0"/>
              <a:t>Des élèves </a:t>
            </a:r>
            <a:r>
              <a:rPr lang="fr-FR" b="1" u="sng" dirty="0" smtClean="0"/>
              <a:t>motivés</a:t>
            </a:r>
            <a:r>
              <a:rPr lang="fr-FR" dirty="0" smtClean="0"/>
              <a:t> : ils prennent le travail comme un </a:t>
            </a:r>
            <a:r>
              <a:rPr lang="fr-FR" b="1" u="sng" dirty="0" smtClean="0"/>
              <a:t>défi</a:t>
            </a:r>
            <a:r>
              <a:rPr lang="fr-FR" dirty="0" smtClean="0"/>
              <a:t>.</a:t>
            </a:r>
          </a:p>
          <a:p>
            <a:pPr marL="285750" indent="-285750">
              <a:buFontTx/>
              <a:buChar char="-"/>
            </a:pPr>
            <a:r>
              <a:rPr lang="fr-FR" dirty="0" smtClean="0"/>
              <a:t> Ils gèrent eux-mêmes leur temps. </a:t>
            </a:r>
          </a:p>
          <a:p>
            <a:pPr marL="285750" indent="-285750">
              <a:buFontTx/>
              <a:buChar char="-"/>
            </a:pPr>
            <a:r>
              <a:rPr lang="fr-FR" b="1" u="sng" dirty="0" smtClean="0"/>
              <a:t>Autonomie</a:t>
            </a:r>
            <a:r>
              <a:rPr lang="fr-FR" dirty="0" smtClean="0"/>
              <a:t> et  cette façon de travailler oblige les élèves à </a:t>
            </a:r>
            <a:r>
              <a:rPr lang="fr-FR" b="1" u="sng" dirty="0" smtClean="0"/>
              <a:t>verbaliser</a:t>
            </a:r>
            <a:r>
              <a:rPr lang="fr-FR" dirty="0" smtClean="0"/>
              <a:t> leur pensée et à </a:t>
            </a:r>
            <a:r>
              <a:rPr lang="fr-FR" b="1" u="sng" dirty="0" smtClean="0"/>
              <a:t>argumenter</a:t>
            </a:r>
            <a:r>
              <a:rPr lang="fr-FR" dirty="0" smtClean="0"/>
              <a:t> leur point de vue. </a:t>
            </a:r>
          </a:p>
          <a:p>
            <a:pPr marL="285750" indent="-285750" algn="just">
              <a:buFontTx/>
              <a:buChar char="-"/>
            </a:pPr>
            <a:r>
              <a:rPr lang="fr-FR" dirty="0" smtClean="0"/>
              <a:t>Le sujet proposé et la consigne de travail doivent être </a:t>
            </a:r>
            <a:r>
              <a:rPr lang="fr-FR" b="1" u="sng" dirty="0" smtClean="0"/>
              <a:t>ouverts</a:t>
            </a:r>
            <a:r>
              <a:rPr lang="fr-FR" dirty="0" smtClean="0"/>
              <a:t> afin de permettre aux élèves de </a:t>
            </a:r>
            <a:r>
              <a:rPr lang="fr-FR" b="1" u="sng" dirty="0" smtClean="0"/>
              <a:t>choisir</a:t>
            </a:r>
            <a:r>
              <a:rPr lang="fr-FR" dirty="0" smtClean="0"/>
              <a:t> eux-mêmes leur </a:t>
            </a:r>
            <a:r>
              <a:rPr lang="fr-FR" b="1" u="sng" dirty="0" smtClean="0"/>
              <a:t>stratégie</a:t>
            </a:r>
            <a:r>
              <a:rPr lang="fr-FR" dirty="0" smtClean="0"/>
              <a:t> de travail (d’où une remédiation du professeur : l’ erreur de départ est d’avoir tout centré sur la tablette ne permettant pas ainsi aux élèves de prendre en compte le lieu, l’environnement, les acteurs… = plus de place pour la narration). </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spTree>
    <p:extLst>
      <p:ext uri="{BB962C8B-B14F-4D97-AF65-F5344CB8AC3E}">
        <p14:creationId xmlns:p14="http://schemas.microsoft.com/office/powerpoint/2010/main" val="289080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140589"/>
            <a:ext cx="7632848" cy="2585323"/>
          </a:xfrm>
          <a:prstGeom prst="rect">
            <a:avLst/>
          </a:prstGeom>
        </p:spPr>
        <p:txBody>
          <a:bodyPr wrap="square">
            <a:spAutoFit/>
          </a:bodyPr>
          <a:lstStyle/>
          <a:p>
            <a:pPr algn="just"/>
            <a:r>
              <a:rPr lang="fr-FR" dirty="0" smtClean="0"/>
              <a:t>- La </a:t>
            </a:r>
            <a:r>
              <a:rPr lang="fr-FR" dirty="0"/>
              <a:t>mise en forme de la réponse : </a:t>
            </a:r>
            <a:r>
              <a:rPr lang="fr-FR" b="1" u="sng" dirty="0"/>
              <a:t>libre</a:t>
            </a:r>
            <a:r>
              <a:rPr lang="fr-FR" dirty="0"/>
              <a:t> : dessins, schémas… Cela est plus pertinent car les élèves font ainsi des </a:t>
            </a:r>
            <a:r>
              <a:rPr lang="fr-FR" b="1" u="sng" dirty="0"/>
              <a:t>choix</a:t>
            </a:r>
            <a:r>
              <a:rPr lang="fr-FR" dirty="0"/>
              <a:t>. </a:t>
            </a:r>
            <a:br>
              <a:rPr lang="fr-FR" dirty="0"/>
            </a:br>
            <a:r>
              <a:rPr lang="fr-FR" dirty="0" smtClean="0"/>
              <a:t>- 2 </a:t>
            </a:r>
            <a:r>
              <a:rPr lang="fr-FR" dirty="0"/>
              <a:t>groupes d’élèves en situation de blocage : le professeur n’a pas donné de réponse </a:t>
            </a:r>
            <a:r>
              <a:rPr lang="fr-FR" b="1" u="sng" dirty="0"/>
              <a:t>mais a amener l’élève « expert » à se poser des questions </a:t>
            </a:r>
            <a:r>
              <a:rPr lang="fr-FR" dirty="0"/>
              <a:t>: Pour savoir ce qu’est cet objet, comment faire ? = le </a:t>
            </a:r>
            <a:r>
              <a:rPr lang="fr-FR" dirty="0" smtClean="0"/>
              <a:t>traduire. </a:t>
            </a:r>
            <a:r>
              <a:rPr lang="fr-FR" b="1" dirty="0" smtClean="0"/>
              <a:t>Réponse formulée par l’élève.  </a:t>
            </a:r>
            <a:r>
              <a:rPr lang="fr-FR" b="1" dirty="0"/>
              <a:t/>
            </a:r>
            <a:br>
              <a:rPr lang="fr-FR" b="1" dirty="0"/>
            </a:br>
            <a:r>
              <a:rPr lang="fr-FR" dirty="0" smtClean="0"/>
              <a:t>- Documents </a:t>
            </a:r>
            <a:r>
              <a:rPr lang="fr-FR" dirty="0"/>
              <a:t>non numérotés pour ne pas influencer les </a:t>
            </a:r>
            <a:r>
              <a:rPr lang="fr-FR" dirty="0" smtClean="0"/>
              <a:t>élèves</a:t>
            </a:r>
          </a:p>
          <a:p>
            <a:endParaRPr lang="fr-FR" dirty="0"/>
          </a:p>
          <a:p>
            <a:endParaRPr lang="fr-FR" dirty="0"/>
          </a:p>
        </p:txBody>
      </p:sp>
    </p:spTree>
    <p:extLst>
      <p:ext uri="{BB962C8B-B14F-4D97-AF65-F5344CB8AC3E}">
        <p14:creationId xmlns:p14="http://schemas.microsoft.com/office/powerpoint/2010/main" val="340016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48092"/>
            <a:ext cx="7488832" cy="3693319"/>
          </a:xfrm>
          <a:prstGeom prst="rect">
            <a:avLst/>
          </a:prstGeom>
        </p:spPr>
        <p:txBody>
          <a:bodyPr wrap="square">
            <a:spAutoFit/>
          </a:bodyPr>
          <a:lstStyle/>
          <a:p>
            <a:r>
              <a:rPr lang="fr-FR" dirty="0"/>
              <a:t>Bibliographie </a:t>
            </a:r>
          </a:p>
          <a:p>
            <a:r>
              <a:rPr lang="fr-FR" dirty="0"/>
              <a:t> </a:t>
            </a:r>
          </a:p>
          <a:p>
            <a:r>
              <a:rPr lang="fr-FR" dirty="0"/>
              <a:t>Jean </a:t>
            </a:r>
            <a:r>
              <a:rPr lang="fr-FR" dirty="0" err="1"/>
              <a:t>Bottéro</a:t>
            </a:r>
            <a:r>
              <a:rPr lang="fr-FR" dirty="0"/>
              <a:t>, </a:t>
            </a:r>
            <a:r>
              <a:rPr lang="fr-FR" i="1" u="sng" dirty="0"/>
              <a:t>Initiation à l’Orient ancien, De Sumer à la Bible</a:t>
            </a:r>
            <a:r>
              <a:rPr lang="fr-FR" dirty="0"/>
              <a:t>, éd. Du Seuil, 1992, Paris. </a:t>
            </a:r>
          </a:p>
          <a:p>
            <a:r>
              <a:rPr lang="fr-FR" dirty="0"/>
              <a:t>Jean </a:t>
            </a:r>
            <a:r>
              <a:rPr lang="fr-FR" dirty="0" err="1"/>
              <a:t>Bottéro</a:t>
            </a:r>
            <a:r>
              <a:rPr lang="fr-FR" dirty="0"/>
              <a:t>, </a:t>
            </a:r>
            <a:r>
              <a:rPr lang="fr-FR" i="1" u="sng" dirty="0"/>
              <a:t>Mésopotamie, L’écriture, la raison et les dieux</a:t>
            </a:r>
            <a:r>
              <a:rPr lang="fr-FR" dirty="0"/>
              <a:t>, Gallimard, 1997, Paris. </a:t>
            </a:r>
          </a:p>
          <a:p>
            <a:r>
              <a:rPr lang="fr-FR" dirty="0"/>
              <a:t>Samuel Noah </a:t>
            </a:r>
            <a:r>
              <a:rPr lang="fr-FR" dirty="0" err="1"/>
              <a:t>Kramer</a:t>
            </a:r>
            <a:r>
              <a:rPr lang="fr-FR" i="1" u="sng" dirty="0"/>
              <a:t>, L’Histoire commence à Sumer</a:t>
            </a:r>
            <a:r>
              <a:rPr lang="fr-FR" dirty="0"/>
              <a:t>, Flammarion, rééd.2015, Paris.</a:t>
            </a:r>
          </a:p>
          <a:p>
            <a:r>
              <a:rPr lang="fr-FR" dirty="0"/>
              <a:t>Elisabeth Le Breton, </a:t>
            </a:r>
            <a:r>
              <a:rPr lang="fr-FR" i="1" u="sng" dirty="0"/>
              <a:t>Du verbe à l’écrit, La naissance de l’écriture en Mésopotamie</a:t>
            </a:r>
            <a:r>
              <a:rPr lang="fr-FR" dirty="0"/>
              <a:t>, musée du Louvre, Paris, 2003. </a:t>
            </a:r>
          </a:p>
          <a:p>
            <a:r>
              <a:rPr lang="fr-FR" dirty="0"/>
              <a:t>Las cahiers Science et Vie, n°107, </a:t>
            </a:r>
            <a:r>
              <a:rPr lang="fr-FR" i="1" u="sng" dirty="0"/>
              <a:t>Les origines de l’écriture</a:t>
            </a:r>
            <a:r>
              <a:rPr lang="fr-FR" dirty="0"/>
              <a:t>, </a:t>
            </a:r>
            <a:r>
              <a:rPr lang="fr-FR" dirty="0" smtClean="0"/>
              <a:t>2008, Paris. </a:t>
            </a:r>
            <a:endParaRPr lang="fr-FR" dirty="0"/>
          </a:p>
          <a:p>
            <a:r>
              <a:rPr lang="fr-FR" u="sng" dirty="0">
                <a:hlinkClick r:id="rId2"/>
              </a:rPr>
              <a:t>www.louvre.fr</a:t>
            </a:r>
            <a:endParaRPr lang="fr-FR" dirty="0"/>
          </a:p>
          <a:p>
            <a:r>
              <a:rPr lang="fr-FR" dirty="0"/>
              <a:t> </a:t>
            </a:r>
          </a:p>
        </p:txBody>
      </p:sp>
    </p:spTree>
    <p:extLst>
      <p:ext uri="{BB962C8B-B14F-4D97-AF65-F5344CB8AC3E}">
        <p14:creationId xmlns:p14="http://schemas.microsoft.com/office/powerpoint/2010/main" val="346430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140589"/>
            <a:ext cx="7632848" cy="4524316"/>
          </a:xfrm>
          <a:prstGeom prst="rect">
            <a:avLst/>
          </a:prstGeom>
        </p:spPr>
        <p:txBody>
          <a:bodyPr wrap="square">
            <a:spAutoFit/>
          </a:bodyPr>
          <a:lstStyle/>
          <a:p>
            <a:r>
              <a:rPr lang="fr-FR" b="1" dirty="0" smtClean="0">
                <a:solidFill>
                  <a:srgbClr val="FF0000"/>
                </a:solidFill>
              </a:rPr>
              <a:t>Des contenus et des notions identiques pour le sous thème n°3…</a:t>
            </a:r>
          </a:p>
          <a:p>
            <a:pPr marL="285750" indent="-285750">
              <a:buFontTx/>
              <a:buChar char="-"/>
            </a:pPr>
            <a:r>
              <a:rPr lang="fr-FR" u="sng" dirty="0" smtClean="0"/>
              <a:t>Cité</a:t>
            </a:r>
            <a:r>
              <a:rPr lang="fr-FR" u="sng" dirty="0"/>
              <a:t>-Etat </a:t>
            </a:r>
            <a:r>
              <a:rPr lang="fr-FR" dirty="0"/>
              <a:t>: elle réunit un centre urbain important, possédant une population nombreuse et un grand territoire alentour. Elle est issue d’un ancien village qui s’est développé grâce à l’utilisation de l’eau (canaux d’irrigation, ports)</a:t>
            </a:r>
            <a:r>
              <a:rPr lang="fr-FR" dirty="0" smtClean="0"/>
              <a:t>.</a:t>
            </a:r>
          </a:p>
          <a:p>
            <a:pPr marL="285750" indent="-285750" algn="just">
              <a:buFontTx/>
              <a:buChar char="-"/>
            </a:pPr>
            <a:r>
              <a:rPr lang="fr-FR" dirty="0" smtClean="0"/>
              <a:t> </a:t>
            </a:r>
            <a:r>
              <a:rPr lang="fr-FR" u="sng" dirty="0" smtClean="0"/>
              <a:t>Croissant  « fertile » (</a:t>
            </a:r>
            <a:r>
              <a:rPr lang="fr-FR" dirty="0" smtClean="0"/>
              <a:t>zones cultivées car travail </a:t>
            </a:r>
            <a:r>
              <a:rPr lang="fr-FR" dirty="0"/>
              <a:t>des hommes, l’organisation des états qui ont permis son organisation et l’utilisation des </a:t>
            </a:r>
            <a:r>
              <a:rPr lang="fr-FR" dirty="0" smtClean="0"/>
              <a:t>ressources.</a:t>
            </a:r>
          </a:p>
          <a:p>
            <a:pPr marL="285750" indent="-285750" algn="just">
              <a:buFontTx/>
              <a:buChar char="-"/>
            </a:pPr>
            <a:r>
              <a:rPr lang="fr-FR" dirty="0" smtClean="0"/>
              <a:t>Ecritures.</a:t>
            </a:r>
          </a:p>
          <a:p>
            <a:pPr marL="285750" indent="-285750" algn="just">
              <a:buFontTx/>
              <a:buChar char="-"/>
            </a:pPr>
            <a:r>
              <a:rPr lang="fr-FR" u="sng" dirty="0" smtClean="0"/>
              <a:t>Etat</a:t>
            </a:r>
            <a:r>
              <a:rPr lang="fr-FR" dirty="0"/>
              <a:t> : rédaction du droit avec Code, administration centralisée qui assure une gestion foncière et fiscale</a:t>
            </a:r>
            <a:r>
              <a:rPr lang="fr-FR" dirty="0" smtClean="0"/>
              <a:t>… </a:t>
            </a:r>
          </a:p>
          <a:p>
            <a:pPr marL="285750" indent="-285750">
              <a:buFontTx/>
              <a:buChar char="-"/>
            </a:pPr>
            <a:r>
              <a:rPr lang="fr-FR" u="sng" dirty="0" smtClean="0"/>
              <a:t>Préhistoire</a:t>
            </a:r>
            <a:r>
              <a:rPr lang="fr-FR" u="sng" dirty="0"/>
              <a:t>/Histoire</a:t>
            </a:r>
            <a:r>
              <a:rPr lang="fr-FR" dirty="0"/>
              <a:t>.  </a:t>
            </a:r>
            <a:endParaRPr lang="fr-FR" dirty="0" smtClean="0"/>
          </a:p>
          <a:p>
            <a:pPr marL="285750" indent="-285750">
              <a:buFontTx/>
              <a:buChar char="-"/>
            </a:pPr>
            <a:r>
              <a:rPr lang="fr-FR" u="sng" dirty="0" smtClean="0"/>
              <a:t>Civilisation</a:t>
            </a:r>
            <a:r>
              <a:rPr lang="fr-FR" dirty="0"/>
              <a:t>.</a:t>
            </a:r>
            <a:endParaRPr lang="fr-FR" dirty="0" smtClean="0"/>
          </a:p>
          <a:p>
            <a:endParaRPr lang="fr-FR" dirty="0"/>
          </a:p>
          <a:p>
            <a:endParaRPr lang="fr-FR" dirty="0" smtClean="0"/>
          </a:p>
          <a:p>
            <a:endParaRPr lang="fr-FR" dirty="0"/>
          </a:p>
          <a:p>
            <a:endParaRPr lang="fr-FR" dirty="0" smtClean="0"/>
          </a:p>
          <a:p>
            <a:endParaRPr lang="fr-FR" dirty="0"/>
          </a:p>
        </p:txBody>
      </p:sp>
    </p:spTree>
    <p:extLst>
      <p:ext uri="{BB962C8B-B14F-4D97-AF65-F5344CB8AC3E}">
        <p14:creationId xmlns:p14="http://schemas.microsoft.com/office/powerpoint/2010/main" val="419106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08668" y="945444"/>
            <a:ext cx="6995781" cy="369332"/>
          </a:xfrm>
          <a:prstGeom prst="rect">
            <a:avLst/>
          </a:prstGeom>
          <a:noFill/>
        </p:spPr>
        <p:txBody>
          <a:bodyPr wrap="square" rtlCol="0">
            <a:spAutoFit/>
          </a:bodyPr>
          <a:lstStyle/>
          <a:p>
            <a:endParaRPr lang="fr-FR" dirty="0"/>
          </a:p>
        </p:txBody>
      </p:sp>
      <p:sp>
        <p:nvSpPr>
          <p:cNvPr id="3" name="ZoneTexte 2"/>
          <p:cNvSpPr txBox="1"/>
          <p:nvPr/>
        </p:nvSpPr>
        <p:spPr>
          <a:xfrm>
            <a:off x="395539" y="195487"/>
            <a:ext cx="8064894" cy="4524316"/>
          </a:xfrm>
          <a:prstGeom prst="rect">
            <a:avLst/>
          </a:prstGeom>
          <a:solidFill>
            <a:schemeClr val="accent3">
              <a:lumMod val="60000"/>
              <a:lumOff val="40000"/>
            </a:schemeClr>
          </a:solidFill>
        </p:spPr>
        <p:txBody>
          <a:bodyPr wrap="square" rtlCol="0">
            <a:spAutoFit/>
          </a:bodyPr>
          <a:lstStyle/>
          <a:p>
            <a:pPr algn="just"/>
            <a:r>
              <a:rPr lang="fr-FR" b="1" dirty="0" smtClean="0">
                <a:solidFill>
                  <a:srgbClr val="FF0000"/>
                </a:solidFill>
              </a:rPr>
              <a:t>Mais un changement  dans les pratiques : Comment les élèves apprennent-ils  ? </a:t>
            </a:r>
          </a:p>
          <a:p>
            <a:pPr algn="just"/>
            <a:endParaRPr lang="fr-FR" b="1" dirty="0">
              <a:solidFill>
                <a:srgbClr val="FF0000"/>
              </a:solidFill>
            </a:endParaRPr>
          </a:p>
          <a:p>
            <a:pPr algn="just"/>
            <a:r>
              <a:rPr lang="fr-FR" dirty="0" smtClean="0"/>
              <a:t>Quelle situation d’apprentissage mettre en œuvre pour se centrer sur la manière dont les élèves acquièrent le savoir ? </a:t>
            </a:r>
            <a:endParaRPr lang="fr-FR" dirty="0"/>
          </a:p>
          <a:p>
            <a:pPr algn="just"/>
            <a:endParaRPr lang="fr-FR" b="1" dirty="0" smtClean="0">
              <a:solidFill>
                <a:srgbClr val="FF0000"/>
              </a:solidFill>
            </a:endParaRPr>
          </a:p>
          <a:p>
            <a:pPr algn="just"/>
            <a:r>
              <a:rPr lang="fr-FR" b="1" dirty="0" smtClean="0">
                <a:solidFill>
                  <a:srgbClr val="FF0000"/>
                </a:solidFill>
              </a:rPr>
              <a:t>La tâche complexe </a:t>
            </a:r>
            <a:r>
              <a:rPr lang="fr-FR" dirty="0" smtClean="0">
                <a:solidFill>
                  <a:srgbClr val="FF0000"/>
                </a:solidFill>
              </a:rPr>
              <a:t>: </a:t>
            </a:r>
          </a:p>
          <a:p>
            <a:pPr algn="just"/>
            <a:endParaRPr lang="fr-FR" dirty="0" smtClean="0">
              <a:solidFill>
                <a:srgbClr val="FF0000"/>
              </a:solidFill>
            </a:endParaRPr>
          </a:p>
          <a:p>
            <a:pPr algn="just"/>
            <a:r>
              <a:rPr lang="fr-FR" dirty="0" smtClean="0"/>
              <a:t>Une </a:t>
            </a:r>
            <a:r>
              <a:rPr lang="fr-FR" dirty="0"/>
              <a:t>tâche complexe fait appel, pour chaque élève, à :</a:t>
            </a:r>
          </a:p>
          <a:p>
            <a:pPr algn="just"/>
            <a:r>
              <a:rPr lang="fr-FR" dirty="0"/>
              <a:t>- </a:t>
            </a:r>
            <a:r>
              <a:rPr lang="fr-FR" b="1" dirty="0"/>
              <a:t>des ressources internes</a:t>
            </a:r>
            <a:r>
              <a:rPr lang="fr-FR" dirty="0"/>
              <a:t> : connaissances, capacités ou </a:t>
            </a:r>
            <a:r>
              <a:rPr lang="fr-FR" dirty="0" smtClean="0"/>
              <a:t>attitudes</a:t>
            </a:r>
            <a:endParaRPr lang="fr-FR" dirty="0"/>
          </a:p>
          <a:p>
            <a:pPr algn="just"/>
            <a:r>
              <a:rPr lang="fr-FR" dirty="0"/>
              <a:t>- </a:t>
            </a:r>
            <a:r>
              <a:rPr lang="fr-FR" b="1" dirty="0"/>
              <a:t>des ressources externes</a:t>
            </a:r>
            <a:r>
              <a:rPr lang="fr-FR" dirty="0"/>
              <a:t> : fournies par le professeur (fourniture de ressources et/ou accès à internet, dictionnaires, encyclopédies, manuels...</a:t>
            </a:r>
            <a:r>
              <a:rPr lang="fr-FR" dirty="0" smtClean="0"/>
              <a:t>). </a:t>
            </a:r>
          </a:p>
          <a:p>
            <a:pPr algn="just"/>
            <a:endParaRPr lang="fr-FR" dirty="0"/>
          </a:p>
          <a:p>
            <a:pPr algn="just"/>
            <a:r>
              <a:rPr lang="fr-FR" dirty="0" smtClean="0"/>
              <a:t>La </a:t>
            </a:r>
            <a:r>
              <a:rPr lang="fr-FR" dirty="0"/>
              <a:t>tâche complexe s'inscrit </a:t>
            </a:r>
            <a:r>
              <a:rPr lang="fr-FR" dirty="0" smtClean="0"/>
              <a:t>dans </a:t>
            </a:r>
            <a:r>
              <a:rPr lang="fr-FR" dirty="0"/>
              <a:t>la construction de </a:t>
            </a:r>
            <a:r>
              <a:rPr lang="fr-FR" b="1" dirty="0"/>
              <a:t>compétences </a:t>
            </a:r>
            <a:r>
              <a:rPr lang="fr-FR" dirty="0"/>
              <a:t>: mobilisation et combinaison de connaissances, capacités et </a:t>
            </a:r>
            <a:r>
              <a:rPr lang="fr-FR" dirty="0" smtClean="0"/>
              <a:t>attitudes. </a:t>
            </a:r>
            <a:endParaRPr lang="fr-FR" dirty="0"/>
          </a:p>
          <a:p>
            <a:endParaRPr lang="fr-FR" dirty="0"/>
          </a:p>
          <a:p>
            <a:endParaRPr lang="fr-FR" dirty="0" smtClean="0"/>
          </a:p>
        </p:txBody>
      </p:sp>
    </p:spTree>
    <p:extLst>
      <p:ext uri="{BB962C8B-B14F-4D97-AF65-F5344CB8AC3E}">
        <p14:creationId xmlns:p14="http://schemas.microsoft.com/office/powerpoint/2010/main" val="412413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8" y="915566"/>
            <a:ext cx="7509591" cy="3416320"/>
          </a:xfrm>
          <a:prstGeom prst="rect">
            <a:avLst/>
          </a:prstGeom>
          <a:solidFill>
            <a:schemeClr val="bg2"/>
          </a:solidFill>
        </p:spPr>
        <p:txBody>
          <a:bodyPr wrap="square" rtlCol="0">
            <a:spAutoFit/>
          </a:bodyPr>
          <a:lstStyle/>
          <a:p>
            <a:pPr algn="just"/>
            <a:endParaRPr lang="fr-FR" dirty="0" smtClean="0"/>
          </a:p>
          <a:p>
            <a:pPr algn="just"/>
            <a:r>
              <a:rPr lang="fr-FR" dirty="0" smtClean="0"/>
              <a:t>Les </a:t>
            </a:r>
            <a:r>
              <a:rPr lang="fr-FR" dirty="0"/>
              <a:t>tâches complexes s'inscrivent préférentiellement dans </a:t>
            </a:r>
            <a:r>
              <a:rPr lang="fr-FR" b="1" dirty="0"/>
              <a:t>un travail de </a:t>
            </a:r>
            <a:r>
              <a:rPr lang="fr-FR" b="1" dirty="0" smtClean="0"/>
              <a:t>groupe</a:t>
            </a:r>
            <a:r>
              <a:rPr lang="fr-FR" dirty="0"/>
              <a:t> </a:t>
            </a:r>
            <a:r>
              <a:rPr lang="fr-FR" dirty="0" smtClean="0"/>
              <a:t>: </a:t>
            </a:r>
            <a:r>
              <a:rPr lang="fr-FR" b="1" dirty="0" smtClean="0">
                <a:solidFill>
                  <a:srgbClr val="FF0000"/>
                </a:solidFill>
              </a:rPr>
              <a:t>Pourquoi ? </a:t>
            </a:r>
          </a:p>
          <a:p>
            <a:pPr algn="just"/>
            <a:endParaRPr lang="fr-FR" dirty="0"/>
          </a:p>
          <a:p>
            <a:pPr algn="just"/>
            <a:r>
              <a:rPr lang="fr-FR" dirty="0" smtClean="0"/>
              <a:t> </a:t>
            </a:r>
            <a:r>
              <a:rPr lang="fr-FR" dirty="0"/>
              <a:t>En effet, celui-ci permet le développement des </a:t>
            </a:r>
            <a:r>
              <a:rPr lang="fr-FR" dirty="0">
                <a:solidFill>
                  <a:srgbClr val="FF0000"/>
                </a:solidFill>
              </a:rPr>
              <a:t>interactions entre élèves</a:t>
            </a:r>
            <a:r>
              <a:rPr lang="fr-FR" dirty="0"/>
              <a:t>, de </a:t>
            </a:r>
            <a:r>
              <a:rPr lang="fr-FR" dirty="0">
                <a:solidFill>
                  <a:srgbClr val="FF0000"/>
                </a:solidFill>
              </a:rPr>
              <a:t>l'apprentissage entre pairs</a:t>
            </a:r>
            <a:r>
              <a:rPr lang="fr-FR" dirty="0" smtClean="0"/>
              <a:t>.</a:t>
            </a:r>
          </a:p>
          <a:p>
            <a:pPr algn="just"/>
            <a:r>
              <a:rPr lang="fr-FR" dirty="0" smtClean="0"/>
              <a:t> </a:t>
            </a:r>
            <a:r>
              <a:rPr lang="fr-FR" dirty="0"/>
              <a:t>L'observation du travail des groupes permet d'identifier des</a:t>
            </a:r>
            <a:r>
              <a:rPr lang="fr-FR" dirty="0">
                <a:solidFill>
                  <a:srgbClr val="FF0000"/>
                </a:solidFill>
              </a:rPr>
              <a:t> stratégies </a:t>
            </a:r>
            <a:r>
              <a:rPr lang="fr-FR" dirty="0"/>
              <a:t>de recherche différentes de l'un à l'autre (répartition du travail, travail conjoint et confrontation des résultats, etc.</a:t>
            </a:r>
            <a:r>
              <a:rPr lang="fr-FR" dirty="0" smtClean="0"/>
              <a:t>). </a:t>
            </a:r>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308390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7" y="339502"/>
            <a:ext cx="8496944" cy="7848302"/>
          </a:xfrm>
          <a:prstGeom prst="rect">
            <a:avLst/>
          </a:prstGeom>
          <a:noFill/>
        </p:spPr>
        <p:txBody>
          <a:bodyPr wrap="square" rtlCol="0">
            <a:spAutoFit/>
          </a:bodyPr>
          <a:lstStyle/>
          <a:p>
            <a:r>
              <a:rPr lang="fr-FR" b="1" dirty="0" smtClean="0"/>
              <a:t>			Place dans la progression : </a:t>
            </a:r>
          </a:p>
          <a:p>
            <a:r>
              <a:rPr lang="fr-FR" b="1" u="sng" dirty="0" smtClean="0"/>
              <a:t>Leçon </a:t>
            </a:r>
            <a:r>
              <a:rPr lang="fr-FR" b="1" u="sng" dirty="0"/>
              <a:t>n°1 : La Cité-Etat.</a:t>
            </a:r>
            <a:endParaRPr lang="fr-FR" dirty="0"/>
          </a:p>
          <a:p>
            <a:pPr algn="just"/>
            <a:r>
              <a:rPr lang="fr-FR" b="1" dirty="0"/>
              <a:t>Comment les Hommes vivaient-ils dans les premières Cités-Etats de l’Histoire de l’humanité ? </a:t>
            </a:r>
            <a:endParaRPr lang="fr-FR" dirty="0"/>
          </a:p>
          <a:p>
            <a:r>
              <a:rPr lang="fr-FR" b="1" dirty="0"/>
              <a:t> </a:t>
            </a:r>
            <a:r>
              <a:rPr lang="fr-FR" b="1" dirty="0" smtClean="0"/>
              <a:t>I/  </a:t>
            </a:r>
            <a:r>
              <a:rPr lang="fr-FR" b="1" dirty="0"/>
              <a:t>Une entrée possible par la Cité-Etat d’Ur, ou bien d’Uruk, Mari…</a:t>
            </a:r>
            <a:r>
              <a:rPr lang="fr-FR" b="1" dirty="0" smtClean="0"/>
              <a:t>.</a:t>
            </a:r>
          </a:p>
          <a:p>
            <a:r>
              <a:rPr lang="fr-FR" b="1" dirty="0" smtClean="0"/>
              <a:t>II/ Contextualisation</a:t>
            </a:r>
          </a:p>
          <a:p>
            <a:r>
              <a:rPr lang="fr-FR" b="1" dirty="0"/>
              <a:t>  </a:t>
            </a:r>
            <a:endParaRPr lang="fr-FR" dirty="0"/>
          </a:p>
          <a:p>
            <a:pPr algn="just"/>
            <a:r>
              <a:rPr lang="fr-FR" b="1" u="sng" dirty="0"/>
              <a:t>Leçon n°2 : Pourquoi les Sumériens ont-ils inventé l’écriture au </a:t>
            </a:r>
            <a:r>
              <a:rPr lang="fr-FR" b="1" u="sng" dirty="0" smtClean="0"/>
              <a:t>IV millénaire </a:t>
            </a:r>
            <a:r>
              <a:rPr lang="fr-FR" b="1" u="sng" dirty="0"/>
              <a:t>avant J.-C. </a:t>
            </a:r>
            <a:r>
              <a:rPr lang="fr-FR" b="1" u="sng" dirty="0" smtClean="0"/>
              <a:t>?</a:t>
            </a:r>
            <a:endParaRPr lang="fr-FR" dirty="0"/>
          </a:p>
          <a:p>
            <a:pPr algn="just"/>
            <a:r>
              <a:rPr lang="fr-FR" b="1" dirty="0">
                <a:solidFill>
                  <a:srgbClr val="FF0000"/>
                </a:solidFill>
              </a:rPr>
              <a:t>I/ Proposition de tâche </a:t>
            </a:r>
            <a:r>
              <a:rPr lang="fr-FR" b="1" dirty="0" smtClean="0">
                <a:solidFill>
                  <a:srgbClr val="FF0000"/>
                </a:solidFill>
              </a:rPr>
              <a:t>complexe. </a:t>
            </a:r>
          </a:p>
          <a:p>
            <a:r>
              <a:rPr lang="fr-FR" b="1" dirty="0" smtClean="0"/>
              <a:t>II</a:t>
            </a:r>
            <a:r>
              <a:rPr lang="fr-FR" b="1" dirty="0"/>
              <a:t>/ Contextualisation : </a:t>
            </a:r>
            <a:endParaRPr lang="fr-FR" dirty="0"/>
          </a:p>
          <a:p>
            <a:pPr lvl="0" algn="just"/>
            <a:r>
              <a:rPr lang="fr-FR" dirty="0"/>
              <a:t>Les premières écritures à replacer dans le contexte des échanges économiques. </a:t>
            </a:r>
          </a:p>
          <a:p>
            <a:pPr lvl="0" algn="just"/>
            <a:r>
              <a:rPr lang="fr-FR" dirty="0"/>
              <a:t>L’écriture sert l’Etat centralisé (taxes, impôts…les lois) et reste aux mains des scribes. </a:t>
            </a:r>
          </a:p>
          <a:p>
            <a:pPr lvl="0"/>
            <a:r>
              <a:rPr lang="fr-FR" dirty="0"/>
              <a:t>Une écriture qui évolue (pictogrammes, cunéiformes…) et qui raconte la vie ordinaire et les croyances.</a:t>
            </a:r>
          </a:p>
          <a:p>
            <a:r>
              <a:rPr lang="fr-FR" b="1" dirty="0"/>
              <a:t> </a:t>
            </a:r>
            <a:endParaRPr lang="fr-FR" dirty="0"/>
          </a:p>
          <a:p>
            <a:r>
              <a:rPr lang="fr-FR" b="1" dirty="0"/>
              <a:t> </a:t>
            </a:r>
            <a:endParaRPr lang="fr-FR" dirty="0"/>
          </a:p>
          <a:p>
            <a:r>
              <a:rPr lang="fr-FR" b="1" dirty="0"/>
              <a:t> </a:t>
            </a:r>
            <a:endParaRPr lang="fr-FR" dirty="0"/>
          </a:p>
          <a:p>
            <a:r>
              <a:rPr lang="fr-FR" dirty="0" smtClean="0"/>
              <a:t> </a:t>
            </a:r>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a:p>
        </p:txBody>
      </p:sp>
    </p:spTree>
    <p:extLst>
      <p:ext uri="{BB962C8B-B14F-4D97-AF65-F5344CB8AC3E}">
        <p14:creationId xmlns:p14="http://schemas.microsoft.com/office/powerpoint/2010/main" val="2685613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fr-FR" sz="2800" dirty="0" smtClean="0"/>
              <a:t>Les compétences visées dans une perspective </a:t>
            </a:r>
            <a:r>
              <a:rPr lang="fr-FR" sz="2800" dirty="0" err="1" smtClean="0"/>
              <a:t>curriculaire</a:t>
            </a:r>
            <a:r>
              <a:rPr lang="fr-FR" sz="2800" dirty="0" smtClean="0"/>
              <a:t> </a:t>
            </a:r>
            <a:endParaRPr lang="fr-FR" sz="2800" dirty="0"/>
          </a:p>
        </p:txBody>
      </p:sp>
      <p:sp>
        <p:nvSpPr>
          <p:cNvPr id="3" name="Rectangle 2"/>
          <p:cNvSpPr>
            <a:spLocks noGrp="1"/>
          </p:cNvSpPr>
          <p:nvPr>
            <p:ph sz="quarter" idx="13"/>
          </p:nvPr>
        </p:nvSpPr>
        <p:spPr>
          <a:xfrm>
            <a:off x="611561" y="1275606"/>
            <a:ext cx="8282880" cy="3528392"/>
          </a:xfrm>
        </p:spPr>
        <p:txBody>
          <a:bodyPr anchor="ctr">
            <a:normAutofit/>
          </a:bodyPr>
          <a:lstStyle>
            <a:extLst/>
          </a:lstStyle>
          <a:p>
            <a:pPr marL="0" indent="0" algn="just">
              <a:buNone/>
            </a:pPr>
            <a:r>
              <a:rPr lang="fr-FR" sz="1800" b="1" dirty="0" smtClean="0"/>
              <a:t>- Raisonner</a:t>
            </a:r>
            <a:r>
              <a:rPr lang="fr-FR" sz="1800" b="1" dirty="0"/>
              <a:t>, justifier une démarche et les choix effectués </a:t>
            </a:r>
            <a:r>
              <a:rPr lang="fr-FR" sz="1800" dirty="0"/>
              <a:t>(se poser des questions, formuler des hypothèses, vérifier, justifier = </a:t>
            </a:r>
            <a:r>
              <a:rPr lang="fr-FR" sz="1800" u="sng" dirty="0"/>
              <a:t>initiation</a:t>
            </a:r>
            <a:r>
              <a:rPr lang="fr-FR" sz="1800" dirty="0"/>
              <a:t>)</a:t>
            </a:r>
            <a:r>
              <a:rPr lang="fr-FR" sz="1800" dirty="0" smtClean="0"/>
              <a:t>.</a:t>
            </a:r>
            <a:endParaRPr lang="fr-FR" sz="1800" dirty="0"/>
          </a:p>
          <a:p>
            <a:pPr marL="0" indent="0" algn="just">
              <a:buNone/>
            </a:pPr>
            <a:r>
              <a:rPr lang="fr-FR" sz="1800" b="1" dirty="0" smtClean="0"/>
              <a:t>- Comprendre </a:t>
            </a:r>
            <a:r>
              <a:rPr lang="fr-FR" sz="1800" b="1" dirty="0"/>
              <a:t>un document</a:t>
            </a:r>
            <a:r>
              <a:rPr lang="fr-FR" sz="1800" dirty="0"/>
              <a:t> (extraire des informations pertinentes, identifier le document et savoir pourquoi il doit être identifié =  </a:t>
            </a:r>
            <a:r>
              <a:rPr lang="fr-FR" sz="1800" u="sng" dirty="0"/>
              <a:t>entraînement</a:t>
            </a:r>
            <a:r>
              <a:rPr lang="fr-FR" sz="1800" dirty="0" smtClean="0"/>
              <a:t>)</a:t>
            </a:r>
            <a:endParaRPr lang="fr-FR" sz="1800" dirty="0"/>
          </a:p>
          <a:p>
            <a:pPr marL="0" indent="0" algn="just">
              <a:buNone/>
            </a:pPr>
            <a:r>
              <a:rPr lang="fr-FR" sz="1800" b="1" dirty="0" smtClean="0"/>
              <a:t>- Pratiquer </a:t>
            </a:r>
            <a:r>
              <a:rPr lang="fr-FR" sz="1800" b="1" dirty="0"/>
              <a:t>différents langages </a:t>
            </a:r>
            <a:r>
              <a:rPr lang="fr-FR" sz="1800" dirty="0"/>
              <a:t>: (écrire pour structurer sa pensée, pour argumenter,  s’exprimer à l’oral  pour communiquer et échanger = </a:t>
            </a:r>
            <a:r>
              <a:rPr lang="fr-FR" sz="1800" u="sng" dirty="0"/>
              <a:t>initiation)</a:t>
            </a:r>
            <a:r>
              <a:rPr lang="fr-FR" sz="1800" u="sng" dirty="0" smtClean="0"/>
              <a:t>.</a:t>
            </a:r>
            <a:endParaRPr lang="fr-FR" sz="1800" dirty="0"/>
          </a:p>
          <a:p>
            <a:pPr marL="0" indent="0" algn="just">
              <a:buNone/>
            </a:pPr>
            <a:r>
              <a:rPr lang="fr-FR" sz="1800" dirty="0" smtClean="0"/>
              <a:t>- </a:t>
            </a:r>
            <a:r>
              <a:rPr lang="fr-FR" sz="1800" b="1" dirty="0"/>
              <a:t>Coopérer et mutualiser</a:t>
            </a:r>
            <a:r>
              <a:rPr lang="fr-FR" sz="1800" dirty="0"/>
              <a:t> (Organiser son travail dans le cadre d’un groupe pour élaborer une tâche commune et une production collective et mettre à la disposition des autres ses compétences et connaissances, travailler en commun pour faciliter les apprentissages </a:t>
            </a:r>
            <a:r>
              <a:rPr lang="fr-FR" sz="1800" dirty="0" smtClean="0"/>
              <a:t>=</a:t>
            </a:r>
            <a:r>
              <a:rPr lang="fr-FR" sz="1800" u="sng" dirty="0"/>
              <a:t> </a:t>
            </a:r>
            <a:r>
              <a:rPr lang="fr-FR" sz="1800" u="sng" dirty="0" smtClean="0"/>
              <a:t>initiation</a:t>
            </a:r>
            <a:r>
              <a:rPr lang="fr-FR" sz="1800" dirty="0" smtClean="0"/>
              <a:t>)</a:t>
            </a:r>
            <a:r>
              <a:rPr lang="fr-FR" sz="1800" dirty="0"/>
              <a:t>. </a:t>
            </a:r>
          </a:p>
        </p:txBody>
      </p:sp>
      <p:sp>
        <p:nvSpPr>
          <p:cNvPr id="4" name="Espace réservé du contenu 3"/>
          <p:cNvSpPr>
            <a:spLocks noGrp="1"/>
          </p:cNvSpPr>
          <p:nvPr>
            <p:ph sz="quarter" idx="14"/>
          </p:nvPr>
        </p:nvSpPr>
        <p:spPr>
          <a:xfrm>
            <a:off x="8532440" y="1352550"/>
            <a:ext cx="45719" cy="67073"/>
          </a:xfrm>
        </p:spPr>
        <p:txBody>
          <a:bodyPr>
            <a:normAutofit fontScale="25000" lnSpcReduction="20000"/>
          </a:bodyPr>
          <a:lstStyle/>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203599"/>
            <a:ext cx="6912768" cy="2862323"/>
          </a:xfrm>
          <a:prstGeom prst="rect">
            <a:avLst/>
          </a:prstGeom>
          <a:solidFill>
            <a:srgbClr val="D8CEC1"/>
          </a:solidFill>
        </p:spPr>
        <p:txBody>
          <a:bodyPr wrap="square">
            <a:spAutoFit/>
          </a:bodyPr>
          <a:lstStyle/>
          <a:p>
            <a:r>
              <a:rPr lang="fr-FR" b="1" dirty="0" smtClean="0">
                <a:solidFill>
                  <a:srgbClr val="FF0000"/>
                </a:solidFill>
              </a:rPr>
              <a:t>Quelle modalité de différenciation ? </a:t>
            </a:r>
          </a:p>
          <a:p>
            <a:endParaRPr lang="fr-FR" dirty="0" smtClean="0"/>
          </a:p>
          <a:p>
            <a:pPr algn="just"/>
            <a:r>
              <a:rPr lang="fr-FR" b="1" dirty="0" smtClean="0"/>
              <a:t>Formation d’élève expert par le professeur </a:t>
            </a:r>
            <a:r>
              <a:rPr lang="fr-FR" dirty="0"/>
              <a:t>si </a:t>
            </a:r>
            <a:r>
              <a:rPr lang="fr-FR" dirty="0" smtClean="0"/>
              <a:t>le groupe est en difficulté, si situation de blocage : </a:t>
            </a:r>
          </a:p>
          <a:p>
            <a:pPr algn="just"/>
            <a:r>
              <a:rPr lang="fr-FR" dirty="0"/>
              <a:t> </a:t>
            </a:r>
            <a:r>
              <a:rPr lang="fr-FR" dirty="0" smtClean="0"/>
              <a:t>un élève, </a:t>
            </a:r>
            <a:r>
              <a:rPr lang="fr-FR" dirty="0"/>
              <a:t>choisi </a:t>
            </a:r>
            <a:r>
              <a:rPr lang="fr-FR" dirty="0" smtClean="0"/>
              <a:t> par son groupe, est </a:t>
            </a:r>
            <a:r>
              <a:rPr lang="fr-FR" dirty="0"/>
              <a:t>missionné </a:t>
            </a:r>
            <a:r>
              <a:rPr lang="fr-FR" dirty="0" smtClean="0"/>
              <a:t>pour faire part au professeur de la situation de blocage. L’enseignant  « forme »  alors  l’élève en lui donnant quelques éléments pour débloquer la situation et faire avancer le groupe. L’élève expert : il écoute, pose des questions puis il va faire part de ces éléments nouveaux à son groupe. </a:t>
            </a:r>
          </a:p>
          <a:p>
            <a:endParaRPr lang="fr-FR" dirty="0"/>
          </a:p>
        </p:txBody>
      </p:sp>
    </p:spTree>
    <p:extLst>
      <p:ext uri="{BB962C8B-B14F-4D97-AF65-F5344CB8AC3E}">
        <p14:creationId xmlns:p14="http://schemas.microsoft.com/office/powerpoint/2010/main" val="174454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16x9">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Médian.thmx</Template>
  <TotalTime>0</TotalTime>
  <Words>648</Words>
  <Application>Microsoft Office PowerPoint</Application>
  <PresentationFormat>Affichage à l'écran (16:9)</PresentationFormat>
  <Paragraphs>169</Paragraphs>
  <Slides>32</Slides>
  <Notes>5</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32</vt:i4>
      </vt:variant>
    </vt:vector>
  </HeadingPairs>
  <TitlesOfParts>
    <vt:vector size="35" baseType="lpstr">
      <vt:lpstr>widescreenpresentation16x9</vt:lpstr>
      <vt:lpstr>Document</vt:lpstr>
      <vt:lpstr>Microsoft Word Document</vt:lpstr>
      <vt:lpstr>Présentation PowerPoint</vt:lpstr>
      <vt:lpstr>Une tâche complexe en Histoire.  Cycle 3 / Sixième</vt:lpstr>
      <vt:lpstr>Présentation PowerPoint</vt:lpstr>
      <vt:lpstr>Présentation PowerPoint</vt:lpstr>
      <vt:lpstr>Présentation PowerPoint</vt:lpstr>
      <vt:lpstr>Présentation PowerPoint</vt:lpstr>
      <vt:lpstr>Présentation PowerPoint</vt:lpstr>
      <vt:lpstr>Les compétences visées dans une perspective curriculaire </vt:lpstr>
      <vt:lpstr>Présentation PowerPoint</vt:lpstr>
      <vt:lpstr>Présentation PowerPoint</vt:lpstr>
      <vt:lpstr>Pourquoi les Sumériens ont-ils inventé l’écriture au IVème millénaire avant J.-C. ? </vt:lpstr>
      <vt:lpstr>L’archéologue Wooley sur le site d’Ur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2016-06-28T22:08:05Z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1036</vt:i4>
  </property>
  <property fmtid="{D5CDD505-2E9C-101B-9397-08002B2CF9AE}" pid="3" name="_Version">
    <vt:lpwstr>12.0.4518</vt:lpwstr>
  </property>
</Properties>
</file>